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sldIdLst>
    <p:sldId id="256" r:id="rId2"/>
    <p:sldId id="258" r:id="rId3"/>
    <p:sldId id="271" r:id="rId4"/>
    <p:sldId id="270" r:id="rId5"/>
    <p:sldId id="268" r:id="rId6"/>
    <p:sldId id="269" r:id="rId7"/>
    <p:sldId id="272" r:id="rId8"/>
    <p:sldId id="273" r:id="rId9"/>
    <p:sldId id="274" r:id="rId10"/>
    <p:sldId id="275" r:id="rId11"/>
    <p:sldId id="262" r:id="rId12"/>
    <p:sldId id="26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99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326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236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956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9957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242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260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364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672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31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998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85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696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14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90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3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91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70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0EE448BE-9326-4671-A87B-A48A357570DD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242DDE9-F740-428A-A525-81444BD6D30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326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  <p:sldLayoutId id="2147483933" r:id="rId15"/>
    <p:sldLayoutId id="2147483934" r:id="rId16"/>
    <p:sldLayoutId id="214748393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6705" y="1033935"/>
            <a:ext cx="9144000" cy="3805694"/>
          </a:xfrm>
        </p:spPr>
        <p:txBody>
          <a:bodyPr>
            <a:noAutofit/>
          </a:bodyPr>
          <a:lstStyle/>
          <a:p>
            <a:pPr algn="ctr"/>
            <a:r>
              <a:rPr lang="uk-UA" sz="5400" b="1" dirty="0">
                <a:solidFill>
                  <a:srgbClr val="002060"/>
                </a:solidFill>
                <a:effectLst>
                  <a:glow rad="292100">
                    <a:schemeClr val="tx1"/>
                  </a:glow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МАСИВИ.</a:t>
            </a:r>
            <a:br>
              <a:rPr lang="uk-UA" sz="5400" b="1" dirty="0">
                <a:solidFill>
                  <a:srgbClr val="002060"/>
                </a:solidFill>
                <a:effectLst>
                  <a:glow rad="292100">
                    <a:schemeClr val="tx1"/>
                  </a:glow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5400" b="1" dirty="0">
                <a:solidFill>
                  <a:srgbClr val="002060"/>
                </a:solidFill>
                <a:effectLst>
                  <a:glow rad="292100">
                    <a:schemeClr val="tx1"/>
                  </a:glow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5400" b="1" dirty="0">
                <a:solidFill>
                  <a:srgbClr val="002060"/>
                </a:solidFill>
                <a:effectLst>
                  <a:glow rad="292100">
                    <a:schemeClr val="tx1"/>
                  </a:glow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Одновимірні масиви</a:t>
            </a:r>
            <a:br>
              <a:rPr lang="uk-UA" sz="5400" b="1" dirty="0">
                <a:solidFill>
                  <a:srgbClr val="002060"/>
                </a:solidFill>
                <a:effectLst>
                  <a:glow rad="292100">
                    <a:schemeClr val="tx1"/>
                  </a:glow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5400" b="1" dirty="0">
                <a:solidFill>
                  <a:srgbClr val="002060"/>
                </a:solidFill>
                <a:effectLst>
                  <a:glow rad="292100">
                    <a:schemeClr val="tx1"/>
                  </a:glow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5400" b="1" dirty="0">
                <a:solidFill>
                  <a:srgbClr val="92D050"/>
                </a:solidFill>
                <a:effectLst>
                  <a:glow rad="292100">
                    <a:schemeClr val="tx1"/>
                  </a:glow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і виведення масиву </a:t>
            </a:r>
            <a:endParaRPr lang="ru-RU" sz="5400" b="1" dirty="0">
              <a:solidFill>
                <a:srgbClr val="92D050"/>
              </a:solidFill>
              <a:effectLst>
                <a:glow rad="292100">
                  <a:schemeClr val="tx1"/>
                </a:glow>
                <a:outerShdw blurRad="469900" dist="342900" dir="5400000" sy="-20000" rotWithShape="0">
                  <a:prstClr val="black">
                    <a:alpha val="66000"/>
                  </a:prst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6353" y="5243274"/>
            <a:ext cx="1972687" cy="754025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uk-UA" dirty="0"/>
              <a:t>9 клас</a:t>
            </a:r>
          </a:p>
          <a:p>
            <a:pPr algn="l"/>
            <a:r>
              <a:rPr lang="en-US" dirty="0"/>
              <a:t>Python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35F810-49F5-438A-A718-81E7CE416A40}"/>
              </a:ext>
            </a:extLst>
          </p:cNvPr>
          <p:cNvSpPr txBox="1"/>
          <p:nvPr/>
        </p:nvSpPr>
        <p:spPr>
          <a:xfrm>
            <a:off x="6626087" y="5830426"/>
            <a:ext cx="47575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Вчитель інформатики ММТЛ</a:t>
            </a:r>
          </a:p>
          <a:p>
            <a:r>
              <a:rPr lang="uk-UA" dirty="0" err="1"/>
              <a:t>Сергадєєва</a:t>
            </a:r>
            <a:r>
              <a:rPr lang="uk-UA" dirty="0"/>
              <a:t> Олена Михайлівна</a:t>
            </a:r>
          </a:p>
        </p:txBody>
      </p:sp>
    </p:spTree>
    <p:extLst>
      <p:ext uri="{BB962C8B-B14F-4D97-AF65-F5344CB8AC3E}">
        <p14:creationId xmlns:p14="http://schemas.microsoft.com/office/powerpoint/2010/main" val="1185150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550"/>
            <a:ext cx="5468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C000"/>
                </a:solidFill>
              </a:rPr>
              <a:t>СТВОРЕННЯ І ВИВЕДЕННЯ МАСИВУ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7566" y="1765479"/>
            <a:ext cx="1128794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(input (‘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масиву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=‘))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введення розміру масиву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=[ ]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порожній масив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	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початкове значення суми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range(n):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 уведення 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(input(‘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черговий елемент =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’))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уведення елементів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mas.append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додавання числа до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+mas[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обчислення суми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(“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повідомлення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 (n):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 виведення елементів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(mas [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end = “  ”)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 елементів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перехід на новий рядок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(“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елементів масиву=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виведення суми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836618" y="3758981"/>
            <a:ext cx="3144643" cy="286232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виконання коду 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масиву = 4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черговий елемент = 4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черговий елемент = 5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черговий елемент = 6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черговий елемент = 7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4  5  6  7 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= 22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566" y="901761"/>
            <a:ext cx="1167048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Програмний код, у якому масив створюється шляхом введення значень його елементів із клавіатури. Після уведення масиву обчислюється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сумма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значень його елементів.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68403" y="383382"/>
            <a:ext cx="1781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5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59693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1375" y="394693"/>
            <a:ext cx="11289792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uk-UA" sz="28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 ДЛЯ ПЕРЕВІРКИ ЗНАНЬ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існують структури масивів?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типи елементів можуть використовуватися в масиві?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Яку загальну структуру має одновимірний масив?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можна звернутися до окремого елемента масиву?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існують основні способи створення масивів?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чого слугує функція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Поясніть, як виконується функція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append()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масиву.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Яке призначення має функція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randint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233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7222" y="693009"/>
            <a:ext cx="1082649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uk-UA" sz="32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ДЛЯ САМОСТІЙНОГО ВИКОНАННЯ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Розробіть програмний код створення і виведення масиву, елементами якого є такі терміни: файл, пам’ять, байт, процесор.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Розробіть програмний код створення і виведення масиву, елементами якого є ціли числа: 140, 27, 13, 10.5, 7.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Розробіть код створення масиву, елементами якого є вісім випадкових чисел у діапазоні від 3 до 11. Виведіть масив на екран.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Розробіть програмний код створення і виведення масиву, елементами якого є шість найбільших міст України.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283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664" y="151657"/>
            <a:ext cx="6556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C000"/>
                </a:solidFill>
              </a:rPr>
              <a:t>МАСИВИ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294" y="892103"/>
            <a:ext cx="11229277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розв’язування математичних та інших задач практично в кожній мові програмування використовуються масиви.</a:t>
            </a:r>
          </a:p>
          <a:p>
            <a:pPr>
              <a:spcAft>
                <a:spcPts val="1800"/>
              </a:spcAft>
            </a:pPr>
            <a:r>
              <a:rPr lang="uk-UA" sz="32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Масив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структурований тип даних, значення елементів якого мають лише один тип, наприклад тільки цілі числа, тільки рядки та ін.</a:t>
            </a:r>
          </a:p>
          <a:p>
            <a:pPr>
              <a:spcAft>
                <a:spcPts val="18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мові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Python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масиви подібні до вбудованого структурованого типу даних, який має назву «список». Принципова різниця між масивом і списком полягає в тому, що у списку елементи можуть мати різні типи, а масиві – тільки один тип. </a:t>
            </a:r>
          </a:p>
        </p:txBody>
      </p:sp>
    </p:spTree>
    <p:extLst>
      <p:ext uri="{BB962C8B-B14F-4D97-AF65-F5344CB8AC3E}">
        <p14:creationId xmlns:p14="http://schemas.microsoft.com/office/powerpoint/2010/main" val="1684579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664" y="151657"/>
            <a:ext cx="6556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C000"/>
                </a:solidFill>
              </a:rPr>
              <a:t>МАСИВИ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67992" y="836347"/>
            <a:ext cx="1122927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 елементи масиву мають загальне ім’я, і кожний елемент має свій індекс (або індекси), тобто порядковий номер елемента в масиві.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бібліотеку </a:t>
            </a:r>
            <a:r>
              <a:rPr lang="en-US" sz="3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NumPy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підтримує роботу з масивами. Також для роботи з масивами може використовуватися вбудований модуль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array.</a:t>
            </a:r>
            <a:endParaRPr lang="uk-UA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uk-UA" sz="32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масиву може бути: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одновимірною (лінійною);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двовимірною (табличною);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багатовимірною.</a:t>
            </a:r>
          </a:p>
        </p:txBody>
      </p:sp>
    </p:spTree>
    <p:extLst>
      <p:ext uri="{BB962C8B-B14F-4D97-AF65-F5344CB8AC3E}">
        <p14:creationId xmlns:p14="http://schemas.microsoft.com/office/powerpoint/2010/main" val="207966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664" y="151657"/>
            <a:ext cx="6556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C000"/>
                </a:solidFill>
              </a:rPr>
              <a:t>ОДНОВИМИРНІ МАСИВИ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0294" y="1092825"/>
            <a:ext cx="11229277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uk-UA" sz="32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Одновимірний масив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нумерована послідовність однотипних елементів. Такий масив можна уявити, наприклад, як таблицю, що містить один рядок або стовпець.</a:t>
            </a:r>
          </a:p>
          <a:p>
            <a:pPr>
              <a:spcAft>
                <a:spcPts val="18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 структуру одновимірного масиву можна позначити так:</a:t>
            </a:r>
          </a:p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x[0], x[1], x[2], …, x[n-1], x[n].</a:t>
            </a:r>
          </a:p>
          <a:p>
            <a:pPr>
              <a:spcAft>
                <a:spcPts val="18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квадратних дужках вказано його </a:t>
            </a:r>
            <a:r>
              <a:rPr lang="uk-UA" sz="32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індекси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(номер позицій елементів) у масиві.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Індексами можуть бути дані будь-якого типу, в тому числі вирази, але найчастіше ними є цілі числа.</a:t>
            </a:r>
          </a:p>
        </p:txBody>
      </p:sp>
    </p:spTree>
    <p:extLst>
      <p:ext uri="{BB962C8B-B14F-4D97-AF65-F5344CB8AC3E}">
        <p14:creationId xmlns:p14="http://schemas.microsoft.com/office/powerpoint/2010/main" val="1167871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664" y="151657"/>
            <a:ext cx="5475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C000"/>
                </a:solidFill>
              </a:rPr>
              <a:t>ОДНОВИМИРНІ МАСИВИ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8530" y="610136"/>
            <a:ext cx="1128794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Нумерація елементів масиву в мові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починається з нуля а самі елементи беруться у квадратні дужки, наприклад:</a:t>
            </a:r>
          </a:p>
          <a:p>
            <a:pPr algn="ctr">
              <a:spcAft>
                <a:spcPts val="1800"/>
              </a:spcAft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mas=[7, 32, 5, 78]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24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Тут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ім’я масиву, на нульовій позиції якого знаходиться число 7, на першій – число 32 і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8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будь-якого елемента масиву можна звернутися так: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mas[</a:t>
            </a:r>
            <a:r>
              <a:rPr lang="en-US" sz="3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  і – індекс (номер позиції) елемента в масиві. </a:t>
            </a:r>
          </a:p>
          <a:p>
            <a:pPr>
              <a:spcAft>
                <a:spcPts val="6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Будь-якому елементу масиву можна присвоїти певне значення, наприклад: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mas[2]=20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Другому елементу масиву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 присвоєно число 20.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74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663" y="151657"/>
            <a:ext cx="8062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C000"/>
                </a:solidFill>
              </a:rPr>
              <a:t>СТВОРЕННЯ І ВИВЕДЕННЯ МАСИВУ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8530" y="610136"/>
            <a:ext cx="11287949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uk-UA" sz="32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масив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мові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Python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різними способами</a:t>
            </a:r>
          </a:p>
          <a:p>
            <a:pPr algn="ctr">
              <a:spcAft>
                <a:spcPts val="1800"/>
              </a:spcAft>
            </a:pPr>
            <a:r>
              <a:rPr lang="uk-UA" sz="32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</a:t>
            </a:r>
            <a:endParaRPr lang="en-US" sz="3200" u="sng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Найпростіший спосіб створення масиву – перелічення у квадратних дужках значень його елементів праворуч від оператора присвоювання. Наприклад, у результаті виконання оператора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mas=[</a:t>
            </a:r>
            <a:r>
              <a:rPr lang="uk-UA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10, 19, 33, 20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елементи масиву з іменем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набудуть таких значень:</a:t>
            </a:r>
          </a:p>
          <a:p>
            <a:pPr algn="ctr">
              <a:spcAft>
                <a:spcPts val="1800"/>
              </a:spcAft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mas[0]=10, mas[1]=19, mas[2]=33, mas[3]=20.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800"/>
              </a:spcAft>
            </a:pPr>
            <a:r>
              <a:rPr lang="uk-UA" sz="32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 елементів масиву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 за допомогою оператора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uk-UA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(ім’я масиву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uk-UA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індекс масиву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uk-UA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774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663" y="151657"/>
            <a:ext cx="8062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>
                <a:solidFill>
                  <a:srgbClr val="FFC000"/>
                </a:solidFill>
              </a:rPr>
              <a:t>СТВОРЕННЯ І ВИВЕДЕННЯ МАСИВУ</a:t>
            </a:r>
            <a:endParaRPr lang="ru-RU" sz="2800" b="1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8530" y="610136"/>
            <a:ext cx="11287949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uk-UA" sz="28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= [‘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принтер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‘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‘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миша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створення масиву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системний блок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‘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’]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=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(mas)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визначення довжини масиву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(‘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масиві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’, n,’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’) 	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виведення довжини масиву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range(n): 	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 перегляду елементів масиву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print (mas[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виведення елементів масиву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2663" y="4042229"/>
            <a:ext cx="6491467" cy="2677656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Елементами масиву є рядки, які за допомогою оператора циклу потім виводяться на екран. У програмному коді використано функцію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якої визначається кількість елементів у масиві (довжина або розмірність масиву)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7906215" y="4137103"/>
            <a:ext cx="3780264" cy="224676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виконання коду 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масиві 5 елементів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принтер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процесор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мишка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системний блок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272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663" y="151657"/>
            <a:ext cx="80623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C000"/>
                </a:solidFill>
              </a:rPr>
              <a:t>СТВОРЕННЯ І ВИВЕДЕННЯ МАСИВУ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7380" y="270977"/>
            <a:ext cx="11287949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uk-UA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Приклад 3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(input (‘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 масиву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=‘))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введення довжини масиву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(input (‘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член прогресії=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’)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введення першого члена </a:t>
            </a:r>
            <a:r>
              <a:rPr lang="uk-UA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ариф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прогресії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(input (‘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 прогресії=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’)	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введення різниці </a:t>
            </a:r>
            <a:r>
              <a:rPr lang="uk-UA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ариф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прогресії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=[ ]	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порожній масив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(“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масив: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	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виведення повідомлення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range(n):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 створення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mas.append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створення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print (mas[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end= “  ”)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виведення елементів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обчислення члена прогресії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4175" y="4322028"/>
            <a:ext cx="6491467" cy="2308324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Програмний код, за допомогою якого обчислюються члени арифметичної прогресії, перший член якої має значення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різниця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Кожен обчислений член прогресії присвоюється черговому елементу масиву. Після створення масиву його елементи виводяться на екран.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452626" y="2256136"/>
            <a:ext cx="3144643" cy="193899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виконання коду 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 масиву = 7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перший член прогресії = 3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різниця прогресії = 4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3  7  11  15  19  23  27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81749" y="4887176"/>
            <a:ext cx="4393580" cy="15696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append()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  до масиву черговий елемент прогресії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820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550"/>
            <a:ext cx="5468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>
                <a:solidFill>
                  <a:srgbClr val="FFC000"/>
                </a:solidFill>
              </a:rPr>
              <a:t>СТВОРЕННЯ І ВИВЕДЕННЯ МАСИВУ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7566" y="1765479"/>
            <a:ext cx="1128794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 random				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імпорт модуля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random</a:t>
            </a:r>
            <a:endParaRPr lang="uk-UA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(input (‘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масиву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=‘))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введення розміру масиву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 =[ ]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порожній масив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	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початкове значення суми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range(n):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 створення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random.randint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(3,9)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генерування випадкових чисел від 3 до 9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mas.append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додавання числа до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+mas[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обчислення суми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(“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”)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повідомлення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range (n):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цикл виведення елементів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(mas [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], end = “  ”)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 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 елементів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()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перехід на новий рядок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print (“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сума=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</a:t>
            </a:r>
            <a:r>
              <a:rPr lang="uk-UA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виведення суми масиву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62075" y="1919030"/>
            <a:ext cx="3144643" cy="1631216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uk-UA" sz="2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виконання коду 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 масиву = 11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масив: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3  6  3  7  9  5  3  5  5  4  7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= 57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82564" y="4212302"/>
            <a:ext cx="3224154" cy="23083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</a:t>
            </a:r>
            <a:r>
              <a:rPr lang="en-US" sz="24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randint</a:t>
            </a:r>
            <a:r>
              <a:rPr lang="en-US" sz="2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генерує випадкове ціле число в заданому діапазоні.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Ця функція належить модулю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random.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7566" y="901761"/>
            <a:ext cx="11670482" cy="830997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Програмний код, за допомогою якого елементи масиву набувають випадкових значень у діапазоні від 3 до 9.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68403" y="383382"/>
            <a:ext cx="1781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4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95239618"/>
      </p:ext>
    </p:extLst>
  </p:cSld>
  <p:clrMapOvr>
    <a:masterClrMapping/>
  </p:clrMapOvr>
</p:sld>
</file>

<file path=ppt/theme/theme1.xml><?xml version="1.0" encoding="utf-8"?>
<a:theme xmlns:a="http://schemas.openxmlformats.org/drawingml/2006/main" name="Глубина">
  <a:themeElements>
    <a:clrScheme name="Глубина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Глубина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убина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Глубина</Template>
  <TotalTime>1827</TotalTime>
  <Words>897</Words>
  <Application>Microsoft Office PowerPoint</Application>
  <PresentationFormat>Широкоэкранный</PresentationFormat>
  <Paragraphs>128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Corbel</vt:lpstr>
      <vt:lpstr>Times New Roman</vt:lpstr>
      <vt:lpstr>Глубина</vt:lpstr>
      <vt:lpstr>МАСИВИ.  Одновимірні масиви  Створення і виведення масиву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Створення  алгоритмів і програм із розгалуженнями</dc:title>
  <dc:creator>RePack by Diakov</dc:creator>
  <cp:lastModifiedBy>Админ</cp:lastModifiedBy>
  <cp:revision>122</cp:revision>
  <dcterms:created xsi:type="dcterms:W3CDTF">2021-10-31T12:07:17Z</dcterms:created>
  <dcterms:modified xsi:type="dcterms:W3CDTF">2022-10-31T09:30:48Z</dcterms:modified>
</cp:coreProperties>
</file>