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2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9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1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1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8" y="6377460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698988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1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698988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9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9378" y="1743134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9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3" y="155448"/>
            <a:ext cx="2525151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6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23.02.2025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2" y="1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1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2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8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u="sng" smtClean="0">
                <a:solidFill>
                  <a:schemeClr val="tx1"/>
                </a:solidFill>
              </a:rPr>
              <a:t>Урок виробничого </a:t>
            </a:r>
            <a:r>
              <a:rPr lang="uk-UA" sz="3600" u="sng" dirty="0" smtClean="0">
                <a:solidFill>
                  <a:schemeClr val="tx1"/>
                </a:solidFill>
              </a:rPr>
              <a:t>навчання</a:t>
            </a:r>
            <a:br>
              <a:rPr lang="uk-UA" sz="3600" u="sng" dirty="0" smtClean="0">
                <a:solidFill>
                  <a:schemeClr val="tx1"/>
                </a:solidFill>
              </a:rPr>
            </a:br>
            <a:r>
              <a:rPr lang="uk-UA" sz="3600" u="sng" dirty="0" smtClean="0">
                <a:solidFill>
                  <a:schemeClr val="tx1"/>
                </a:solidFill>
              </a:rPr>
              <a:t>за професією «Оператор верстатів </a:t>
            </a:r>
            <a:br>
              <a:rPr lang="uk-UA" sz="3600" u="sng" dirty="0" smtClean="0">
                <a:solidFill>
                  <a:schemeClr val="tx1"/>
                </a:solidFill>
              </a:rPr>
            </a:br>
            <a:r>
              <a:rPr lang="uk-UA" sz="3600" u="sng" dirty="0" smtClean="0">
                <a:solidFill>
                  <a:schemeClr val="tx1"/>
                </a:solidFill>
              </a:rPr>
              <a:t>з програмним керуванням»</a:t>
            </a:r>
            <a:br>
              <a:rPr lang="uk-UA" sz="3600" u="sng" dirty="0" smtClean="0">
                <a:solidFill>
                  <a:schemeClr val="tx1"/>
                </a:solidFill>
              </a:rPr>
            </a:br>
            <a:r>
              <a:rPr lang="uk-UA" sz="3600" u="sng" dirty="0" smtClean="0">
                <a:solidFill>
                  <a:schemeClr val="tx1"/>
                </a:solidFill>
              </a:rPr>
              <a:t/>
            </a:r>
            <a:br>
              <a:rPr lang="uk-UA" sz="3600" u="sng" dirty="0" smtClean="0">
                <a:solidFill>
                  <a:schemeClr val="tx1"/>
                </a:solidFill>
              </a:rPr>
            </a:br>
            <a:r>
              <a:rPr lang="uk-UA" sz="3600" u="sng" dirty="0" smtClean="0"/>
              <a:t>Тема  </a:t>
            </a:r>
            <a:r>
              <a:rPr lang="uk-UA" dirty="0" smtClean="0"/>
              <a:t>«Обробка деталей за 12-14 квалітетами за програмою на налагоджених фрезерувальних верстатах»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07505" y="5949280"/>
            <a:ext cx="9001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200" dirty="0" smtClean="0"/>
              <a:t>Майстер виробничого навчання     СИЛАІЧЕВ Владислав Олександрович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916359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              Приклад </a:t>
            </a:r>
            <a:r>
              <a:rPr lang="ru-RU" dirty="0" err="1" smtClean="0"/>
              <a:t>програми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72816"/>
            <a:ext cx="8028384" cy="4877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854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633856"/>
              </p:ext>
            </p:extLst>
          </p:nvPr>
        </p:nvGraphicFramePr>
        <p:xfrm>
          <a:off x="-54317" y="1667978"/>
          <a:ext cx="9217024" cy="51900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5088"/>
                <a:gridCol w="5681936"/>
              </a:tblGrid>
              <a:tr h="18559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Кадри КП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Пояснення</a:t>
                      </a:r>
                      <a:endParaRPr lang="ru-RU" sz="1200" dirty="0"/>
                    </a:p>
                  </a:txBody>
                  <a:tcPr/>
                </a:tc>
              </a:tr>
              <a:tr h="343702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Bahnschrift Light SemiCondensed" pitchFamily="34" charset="0"/>
                        </a:rPr>
                        <a:t>N00 (</a:t>
                      </a:r>
                      <a:r>
                        <a:rPr lang="ru-RU" sz="1200" dirty="0" err="1" smtClean="0">
                          <a:latin typeface="Bahnschrift Light SemiCondensed" pitchFamily="34" charset="0"/>
                        </a:rPr>
                        <a:t>Група</a:t>
                      </a:r>
                      <a:r>
                        <a:rPr lang="ru-RU" sz="1200" dirty="0" smtClean="0">
                          <a:latin typeface="Bahnschrift Light SemiCondensed" pitchFamily="34" charset="0"/>
                        </a:rPr>
                        <a:t>/</a:t>
                      </a:r>
                      <a:r>
                        <a:rPr lang="ru-RU" sz="1200" dirty="0" err="1" smtClean="0">
                          <a:latin typeface="Bahnschrift Light SemiCondensed" pitchFamily="34" charset="0"/>
                        </a:rPr>
                        <a:t>Прізвище</a:t>
                      </a:r>
                      <a:r>
                        <a:rPr lang="ru-RU" sz="1200" dirty="0" smtClean="0">
                          <a:latin typeface="Bahnschrift Light SemiCondensed" pitchFamily="34" charset="0"/>
                        </a:rPr>
                        <a:t>/</a:t>
                      </a:r>
                      <a:r>
                        <a:rPr lang="ru-RU" sz="1200" dirty="0" err="1" smtClean="0">
                          <a:latin typeface="Bahnschrift Light SemiCondensed" pitchFamily="34" charset="0"/>
                        </a:rPr>
                        <a:t>Варіант</a:t>
                      </a:r>
                      <a:r>
                        <a:rPr lang="ru-RU" sz="1200" dirty="0" smtClean="0">
                          <a:latin typeface="Bahnschrift Light SemiCondensed" pitchFamily="34" charset="0"/>
                        </a:rPr>
                        <a:t>);</a:t>
                      </a:r>
                      <a:endParaRPr lang="ru-RU" sz="1200" dirty="0">
                        <a:latin typeface="Bahnschrift Light SemiCondense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Номер </a:t>
                      </a:r>
                      <a:r>
                        <a:rPr lang="ru-RU" sz="1200" dirty="0" err="1" smtClean="0"/>
                        <a:t>програми</a:t>
                      </a:r>
                      <a:r>
                        <a:rPr lang="ru-RU" sz="1200" dirty="0" smtClean="0"/>
                        <a:t> (00) і </a:t>
                      </a:r>
                      <a:r>
                        <a:rPr lang="ru-RU" sz="1200" dirty="0" err="1" smtClean="0"/>
                        <a:t>її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назва</a:t>
                      </a:r>
                      <a:r>
                        <a:rPr lang="ru-RU" sz="1200" dirty="0" smtClean="0"/>
                        <a:t> (…), ; - пропуск кадру</a:t>
                      </a:r>
                      <a:endParaRPr lang="ru-RU" sz="1200" dirty="0"/>
                    </a:p>
                  </a:txBody>
                  <a:tcPr/>
                </a:tc>
              </a:tr>
              <a:tr h="946502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Bahnschrift Light SemiCondensed" pitchFamily="34" charset="0"/>
                        </a:rPr>
                        <a:t>N01G17G21G40G49G54G80G90G94;</a:t>
                      </a:r>
                      <a:endParaRPr lang="ru-RU" sz="1200" dirty="0">
                        <a:latin typeface="Bahnschrift Light SemiCondense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Стрічка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безпеки</a:t>
                      </a:r>
                      <a:r>
                        <a:rPr lang="ru-RU" sz="1200" dirty="0" smtClean="0"/>
                        <a:t> (</a:t>
                      </a:r>
                      <a:r>
                        <a:rPr lang="en-US" sz="1200" dirty="0" smtClean="0"/>
                        <a:t>G17 – </a:t>
                      </a:r>
                      <a:r>
                        <a:rPr lang="ru-RU" sz="1200" dirty="0" err="1" smtClean="0"/>
                        <a:t>площина</a:t>
                      </a:r>
                      <a:r>
                        <a:rPr lang="ru-RU" sz="1200" dirty="0" smtClean="0"/>
                        <a:t> </a:t>
                      </a:r>
                      <a:r>
                        <a:rPr lang="en-US" sz="1200" dirty="0" smtClean="0"/>
                        <a:t>X_Y, G21 – </a:t>
                      </a:r>
                      <a:r>
                        <a:rPr lang="ru-RU" sz="1200" dirty="0" smtClean="0"/>
                        <a:t>в мм, </a:t>
                      </a:r>
                      <a:r>
                        <a:rPr lang="en-US" sz="1200" dirty="0" smtClean="0"/>
                        <a:t>G40 – </a:t>
                      </a:r>
                      <a:r>
                        <a:rPr lang="ru-RU" sz="1200" dirty="0" err="1" smtClean="0"/>
                        <a:t>відміна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автоматичної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компенсації</a:t>
                      </a:r>
                      <a:r>
                        <a:rPr lang="ru-RU" sz="1200" dirty="0" smtClean="0"/>
                        <a:t> на </a:t>
                      </a:r>
                      <a:r>
                        <a:rPr lang="ru-RU" sz="1200" dirty="0" err="1" smtClean="0"/>
                        <a:t>радіус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інструмента</a:t>
                      </a:r>
                      <a:r>
                        <a:rPr lang="ru-RU" sz="1200" dirty="0" smtClean="0"/>
                        <a:t>, </a:t>
                      </a:r>
                      <a:r>
                        <a:rPr lang="en-US" sz="1200" dirty="0" smtClean="0"/>
                        <a:t>G49 – </a:t>
                      </a:r>
                      <a:r>
                        <a:rPr lang="ru-RU" sz="1200" dirty="0" err="1" smtClean="0"/>
                        <a:t>відміна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компенсації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довжини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інструмента</a:t>
                      </a:r>
                      <a:r>
                        <a:rPr lang="ru-RU" sz="1200" dirty="0" smtClean="0"/>
                        <a:t>, </a:t>
                      </a:r>
                      <a:r>
                        <a:rPr lang="en-US" sz="1200" dirty="0" smtClean="0"/>
                        <a:t>G54 – </a:t>
                      </a:r>
                      <a:r>
                        <a:rPr lang="ru-RU" sz="1200" dirty="0" err="1" smtClean="0"/>
                        <a:t>активація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робочої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координатної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системи</a:t>
                      </a:r>
                      <a:r>
                        <a:rPr lang="ru-RU" sz="1200" dirty="0" smtClean="0"/>
                        <a:t>), </a:t>
                      </a:r>
                      <a:r>
                        <a:rPr lang="en-US" sz="1200" dirty="0" smtClean="0"/>
                        <a:t>G80 - </a:t>
                      </a:r>
                      <a:r>
                        <a:rPr lang="ru-RU" sz="1200" dirty="0" err="1" smtClean="0"/>
                        <a:t>відміна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роботи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стандартних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циклів</a:t>
                      </a:r>
                      <a:r>
                        <a:rPr lang="ru-RU" sz="1200" dirty="0" smtClean="0"/>
                        <a:t> (</a:t>
                      </a:r>
                      <a:r>
                        <a:rPr lang="ru-RU" sz="1200" dirty="0" err="1" smtClean="0"/>
                        <a:t>наприклад</a:t>
                      </a:r>
                      <a:r>
                        <a:rPr lang="ru-RU" sz="1200" dirty="0" smtClean="0"/>
                        <a:t>, цикли </a:t>
                      </a:r>
                      <a:r>
                        <a:rPr lang="ru-RU" sz="1200" dirty="0" err="1" smtClean="0"/>
                        <a:t>свердління</a:t>
                      </a:r>
                      <a:r>
                        <a:rPr lang="ru-RU" sz="1200" dirty="0" smtClean="0"/>
                        <a:t>) (</a:t>
                      </a:r>
                      <a:r>
                        <a:rPr lang="ru-RU" sz="1200" dirty="0" err="1" smtClean="0"/>
                        <a:t>відміна</a:t>
                      </a:r>
                      <a:r>
                        <a:rPr lang="ru-RU" sz="1200" dirty="0" smtClean="0"/>
                        <a:t> модального </a:t>
                      </a:r>
                      <a:r>
                        <a:rPr lang="ru-RU" sz="1200" dirty="0" err="1" smtClean="0"/>
                        <a:t>руху</a:t>
                      </a:r>
                      <a:r>
                        <a:rPr lang="ru-RU" sz="1200" dirty="0" smtClean="0"/>
                        <a:t>), </a:t>
                      </a:r>
                      <a:r>
                        <a:rPr lang="en-US" sz="1200" dirty="0" smtClean="0"/>
                        <a:t>G90 – </a:t>
                      </a:r>
                      <a:r>
                        <a:rPr lang="ru-RU" sz="1200" dirty="0" smtClean="0"/>
                        <a:t>в </a:t>
                      </a:r>
                      <a:r>
                        <a:rPr lang="ru-RU" sz="1200" dirty="0" err="1" smtClean="0"/>
                        <a:t>абсолютних</a:t>
                      </a:r>
                      <a:r>
                        <a:rPr lang="ru-RU" sz="1200" dirty="0" smtClean="0"/>
                        <a:t> координатах,</a:t>
                      </a:r>
                      <a:r>
                        <a:rPr lang="en-US" sz="1200" dirty="0" smtClean="0"/>
                        <a:t>G94 - </a:t>
                      </a:r>
                      <a:r>
                        <a:rPr lang="ru-RU" sz="1200" dirty="0" smtClean="0"/>
                        <a:t>в мм/</a:t>
                      </a:r>
                      <a:r>
                        <a:rPr lang="ru-RU" sz="1200" dirty="0" err="1" smtClean="0"/>
                        <a:t>хв</a:t>
                      </a:r>
                      <a:r>
                        <a:rPr lang="ru-RU" sz="1200" dirty="0" smtClean="0"/>
                        <a:t>) </a:t>
                      </a:r>
                      <a:endParaRPr lang="ru-RU" sz="1200" dirty="0"/>
                    </a:p>
                  </a:txBody>
                  <a:tcPr/>
                </a:tc>
              </a:tr>
              <a:tr h="185599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Bahnschrift Light SemiCondensed" pitchFamily="34" charset="0"/>
                        </a:rPr>
                        <a:t>N02</a:t>
                      </a:r>
                      <a:r>
                        <a:rPr lang="ru-RU" sz="1200" dirty="0" smtClean="0">
                          <a:latin typeface="Bahnschrift Light SemiCondensed" pitchFamily="34" charset="0"/>
                        </a:rPr>
                        <a:t>М6Т1;</a:t>
                      </a:r>
                      <a:endParaRPr lang="ru-RU" sz="1200" dirty="0">
                        <a:latin typeface="Bahnschrift Light SemiCondense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Виклик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інструменту</a:t>
                      </a:r>
                      <a:r>
                        <a:rPr lang="ru-RU" sz="1200" dirty="0" smtClean="0"/>
                        <a:t> №1 (Фреза D1) </a:t>
                      </a:r>
                      <a:endParaRPr lang="ru-RU" sz="1200" dirty="0"/>
                    </a:p>
                  </a:txBody>
                  <a:tcPr/>
                </a:tc>
              </a:tr>
              <a:tr h="185599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Bahnschrift Light SemiCondensed" pitchFamily="34" charset="0"/>
                        </a:rPr>
                        <a:t>N03G43H1;</a:t>
                      </a:r>
                      <a:endParaRPr lang="ru-RU" sz="1200" dirty="0">
                        <a:latin typeface="Bahnschrift Light SemiCondense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Компенсація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довжини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інструменту</a:t>
                      </a:r>
                      <a:r>
                        <a:rPr lang="ru-RU" sz="1200" dirty="0" smtClean="0"/>
                        <a:t> №1</a:t>
                      </a:r>
                      <a:endParaRPr lang="ru-RU" sz="1200" dirty="0"/>
                    </a:p>
                  </a:txBody>
                  <a:tcPr/>
                </a:tc>
              </a:tr>
              <a:tr h="185599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Bahnschrift Light SemiCondensed" pitchFamily="34" charset="0"/>
                        </a:rPr>
                        <a:t>N04</a:t>
                      </a:r>
                      <a:r>
                        <a:rPr lang="ru-RU" sz="1200" dirty="0" smtClean="0">
                          <a:latin typeface="Bahnschrift Light SemiCondensed" pitchFamily="34" charset="0"/>
                        </a:rPr>
                        <a:t>М3</a:t>
                      </a:r>
                      <a:r>
                        <a:rPr lang="en-US" sz="1200" dirty="0" smtClean="0">
                          <a:latin typeface="Bahnschrift Light SemiCondensed" pitchFamily="34" charset="0"/>
                        </a:rPr>
                        <a:t>S800; </a:t>
                      </a:r>
                      <a:endParaRPr lang="ru-RU" sz="1200" dirty="0">
                        <a:latin typeface="Bahnschrift Light SemiCondense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Увімкнення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обертів</a:t>
                      </a:r>
                      <a:r>
                        <a:rPr lang="ru-RU" sz="1200" dirty="0" smtClean="0"/>
                        <a:t> шпинделя (800 об/</a:t>
                      </a:r>
                      <a:r>
                        <a:rPr lang="ru-RU" sz="1200" dirty="0" err="1" smtClean="0"/>
                        <a:t>хв</a:t>
                      </a:r>
                      <a:r>
                        <a:rPr lang="ru-RU" sz="1200" dirty="0" smtClean="0"/>
                        <a:t>) </a:t>
                      </a:r>
                      <a:endParaRPr lang="ru-RU" sz="1200" dirty="0"/>
                    </a:p>
                  </a:txBody>
                  <a:tcPr/>
                </a:tc>
              </a:tr>
              <a:tr h="185599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Bahnschrift Light SemiCondensed" pitchFamily="34" charset="0"/>
                        </a:rPr>
                        <a:t>N05G00</a:t>
                      </a:r>
                      <a:r>
                        <a:rPr lang="ru-RU" sz="1200" b="1" dirty="0" smtClean="0">
                          <a:latin typeface="Bahnschrift Light SemiCondensed" pitchFamily="34" charset="0"/>
                        </a:rPr>
                        <a:t>Х30</a:t>
                      </a:r>
                      <a:r>
                        <a:rPr lang="en-US" sz="1200" b="1" dirty="0" smtClean="0">
                          <a:latin typeface="Bahnschrift Light SemiCondensed" pitchFamily="34" charset="0"/>
                        </a:rPr>
                        <a:t>Y80;</a:t>
                      </a:r>
                      <a:endParaRPr lang="ru-RU" sz="1200" b="1" dirty="0">
                        <a:latin typeface="Bahnschrift Light SemiCondense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err="1" smtClean="0"/>
                        <a:t>Прискорене</a:t>
                      </a:r>
                      <a:r>
                        <a:rPr lang="ru-RU" sz="1200" b="1" dirty="0" smtClean="0"/>
                        <a:t> </a:t>
                      </a:r>
                      <a:r>
                        <a:rPr lang="ru-RU" sz="1200" b="1" dirty="0" err="1" smtClean="0"/>
                        <a:t>переміщення</a:t>
                      </a:r>
                      <a:r>
                        <a:rPr lang="ru-RU" sz="1200" b="1" dirty="0" smtClean="0"/>
                        <a:t> в </a:t>
                      </a:r>
                      <a:r>
                        <a:rPr lang="ru-RU" sz="1200" b="1" dirty="0" err="1" smtClean="0"/>
                        <a:t>опорну</a:t>
                      </a:r>
                      <a:r>
                        <a:rPr lang="ru-RU" sz="1200" b="1" smtClean="0"/>
                        <a:t> </a:t>
                      </a:r>
                      <a:r>
                        <a:rPr lang="ru-RU" sz="1200" b="1" smtClean="0"/>
                        <a:t>точкуТ1</a:t>
                      </a:r>
                      <a:endParaRPr lang="ru-RU" sz="1200" b="1" dirty="0"/>
                    </a:p>
                  </a:txBody>
                  <a:tcPr/>
                </a:tc>
              </a:tr>
              <a:tr h="243235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Bahnschrift Light SemiCondensed" pitchFamily="34" charset="0"/>
                        </a:rPr>
                        <a:t>N06G00Z-1; </a:t>
                      </a:r>
                      <a:endParaRPr lang="ru-RU" sz="1200" b="1" dirty="0">
                        <a:latin typeface="Bahnschrift Light SemiCondense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err="1" smtClean="0"/>
                        <a:t>Прискорене</a:t>
                      </a:r>
                      <a:r>
                        <a:rPr lang="ru-RU" sz="1200" b="1" dirty="0" smtClean="0"/>
                        <a:t> </a:t>
                      </a:r>
                      <a:r>
                        <a:rPr lang="ru-RU" sz="1200" b="1" dirty="0" err="1" smtClean="0"/>
                        <a:t>переміщення</a:t>
                      </a:r>
                      <a:r>
                        <a:rPr lang="ru-RU" sz="1200" b="1" dirty="0" smtClean="0"/>
                        <a:t> </a:t>
                      </a:r>
                      <a:r>
                        <a:rPr lang="ru-RU" sz="1200" b="1" dirty="0" err="1" smtClean="0"/>
                        <a:t>інструмента</a:t>
                      </a:r>
                      <a:r>
                        <a:rPr lang="ru-RU" sz="1200" b="1" dirty="0" smtClean="0"/>
                        <a:t> в Z0-1 Т1</a:t>
                      </a:r>
                      <a:endParaRPr lang="ru-RU" sz="1200" b="1" dirty="0"/>
                    </a:p>
                  </a:txBody>
                  <a:tcPr/>
                </a:tc>
              </a:tr>
              <a:tr h="243235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Bahnschrift Light SemiCondensed" pitchFamily="34" charset="0"/>
                        </a:rPr>
                        <a:t>N07G01Z-6F200;</a:t>
                      </a:r>
                      <a:endParaRPr lang="ru-RU" sz="1200" b="1" dirty="0">
                        <a:latin typeface="Bahnschrift Light SemiCondense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err="1" smtClean="0"/>
                        <a:t>Переміщення</a:t>
                      </a:r>
                      <a:r>
                        <a:rPr lang="ru-RU" sz="1200" b="1" dirty="0" smtClean="0"/>
                        <a:t> на </a:t>
                      </a:r>
                      <a:r>
                        <a:rPr lang="ru-RU" sz="1200" b="1" dirty="0" err="1" smtClean="0"/>
                        <a:t>глибину</a:t>
                      </a:r>
                      <a:r>
                        <a:rPr lang="ru-RU" sz="1200" b="1" dirty="0" smtClean="0"/>
                        <a:t> -6 мм при </a:t>
                      </a:r>
                      <a:r>
                        <a:rPr lang="ru-RU" sz="1200" b="1" dirty="0" err="1" smtClean="0"/>
                        <a:t>подачі</a:t>
                      </a:r>
                      <a:r>
                        <a:rPr lang="ru-RU" sz="1200" b="1" dirty="0" smtClean="0"/>
                        <a:t> 200 мм/</a:t>
                      </a:r>
                      <a:r>
                        <a:rPr lang="ru-RU" sz="1200" b="1" dirty="0" err="1" smtClean="0"/>
                        <a:t>хв</a:t>
                      </a:r>
                      <a:endParaRPr lang="ru-RU" sz="1200" b="1" dirty="0"/>
                    </a:p>
                  </a:txBody>
                  <a:tcPr/>
                </a:tc>
              </a:tr>
              <a:tr h="243235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Bahnschrift Light SemiCondensed" pitchFamily="34" charset="0"/>
                        </a:rPr>
                        <a:t>N08G01</a:t>
                      </a:r>
                      <a:r>
                        <a:rPr lang="ru-RU" sz="1200" b="1" dirty="0" smtClean="0">
                          <a:latin typeface="Bahnschrift Light SemiCondensed" pitchFamily="34" charset="0"/>
                        </a:rPr>
                        <a:t>Х30</a:t>
                      </a:r>
                      <a:r>
                        <a:rPr lang="en-US" sz="1200" b="1" dirty="0" smtClean="0">
                          <a:latin typeface="Bahnschrift Light SemiCondensed" pitchFamily="34" charset="0"/>
                        </a:rPr>
                        <a:t>Y30;</a:t>
                      </a:r>
                      <a:endParaRPr lang="ru-RU" sz="1200" b="1" dirty="0">
                        <a:latin typeface="Bahnschrift Light SemiCondense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err="1" smtClean="0"/>
                        <a:t>Переміщення</a:t>
                      </a:r>
                      <a:r>
                        <a:rPr lang="ru-RU" sz="1200" b="1" dirty="0" smtClean="0"/>
                        <a:t> </a:t>
                      </a:r>
                      <a:r>
                        <a:rPr lang="ru-RU" sz="1200" b="1" dirty="0" err="1" smtClean="0"/>
                        <a:t>інструменту</a:t>
                      </a:r>
                      <a:r>
                        <a:rPr lang="ru-RU" sz="1200" b="1" dirty="0" smtClean="0"/>
                        <a:t> в </a:t>
                      </a:r>
                      <a:r>
                        <a:rPr lang="ru-RU" sz="1200" b="1" dirty="0" err="1" smtClean="0"/>
                        <a:t>упорну</a:t>
                      </a:r>
                      <a:r>
                        <a:rPr lang="ru-RU" sz="1200" b="1" dirty="0" smtClean="0"/>
                        <a:t> точку Т2 (200 мм/</a:t>
                      </a:r>
                      <a:r>
                        <a:rPr lang="ru-RU" sz="1200" b="1" dirty="0" err="1" smtClean="0"/>
                        <a:t>хв</a:t>
                      </a:r>
                      <a:r>
                        <a:rPr lang="ru-RU" sz="1200" b="1" dirty="0" smtClean="0"/>
                        <a:t>) </a:t>
                      </a:r>
                      <a:endParaRPr lang="ru-RU" sz="1200" b="1" dirty="0"/>
                    </a:p>
                  </a:txBody>
                  <a:tcPr/>
                </a:tc>
              </a:tr>
              <a:tr h="243235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Bahnschrift Light SemiCondensed" pitchFamily="34" charset="0"/>
                        </a:rPr>
                        <a:t>N09G01</a:t>
                      </a:r>
                      <a:r>
                        <a:rPr lang="ru-RU" sz="1200" b="1" dirty="0" smtClean="0">
                          <a:latin typeface="Bahnschrift Light SemiCondensed" pitchFamily="34" charset="0"/>
                        </a:rPr>
                        <a:t>Х70</a:t>
                      </a:r>
                      <a:r>
                        <a:rPr lang="en-US" sz="1200" b="1" dirty="0" smtClean="0">
                          <a:latin typeface="Bahnschrift Light SemiCondensed" pitchFamily="34" charset="0"/>
                        </a:rPr>
                        <a:t>Y30;</a:t>
                      </a:r>
                      <a:endParaRPr lang="ru-RU" sz="1200" b="1" dirty="0">
                        <a:latin typeface="Bahnschrift Light SemiCondense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err="1" smtClean="0"/>
                        <a:t>Переміщення</a:t>
                      </a:r>
                      <a:r>
                        <a:rPr lang="ru-RU" sz="1200" b="1" dirty="0" smtClean="0"/>
                        <a:t> </a:t>
                      </a:r>
                      <a:r>
                        <a:rPr lang="ru-RU" sz="1200" b="1" dirty="0" err="1" smtClean="0"/>
                        <a:t>інструменту</a:t>
                      </a:r>
                      <a:r>
                        <a:rPr lang="ru-RU" sz="1200" b="1" dirty="0" smtClean="0"/>
                        <a:t> в </a:t>
                      </a:r>
                      <a:r>
                        <a:rPr lang="ru-RU" sz="1200" b="1" dirty="0" err="1" smtClean="0"/>
                        <a:t>упорну</a:t>
                      </a:r>
                      <a:r>
                        <a:rPr lang="ru-RU" sz="1200" b="1" dirty="0" smtClean="0"/>
                        <a:t> точку Т3 (200 мм/</a:t>
                      </a:r>
                      <a:r>
                        <a:rPr lang="ru-RU" sz="1200" b="1" dirty="0" err="1" smtClean="0"/>
                        <a:t>хв</a:t>
                      </a:r>
                      <a:r>
                        <a:rPr lang="ru-RU" sz="1200" b="1" dirty="0" smtClean="0"/>
                        <a:t>) </a:t>
                      </a:r>
                      <a:endParaRPr lang="ru-RU" sz="1200" b="1" dirty="0"/>
                    </a:p>
                  </a:txBody>
                  <a:tcPr/>
                </a:tc>
              </a:tr>
              <a:tr h="243235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Bahnschrift Light SemiCondensed" pitchFamily="34" charset="0"/>
                        </a:rPr>
                        <a:t>N10G01</a:t>
                      </a:r>
                      <a:r>
                        <a:rPr lang="ru-RU" sz="1200" b="1" dirty="0" smtClean="0">
                          <a:latin typeface="Bahnschrift Light SemiCondensed" pitchFamily="34" charset="0"/>
                        </a:rPr>
                        <a:t>Х70</a:t>
                      </a:r>
                      <a:r>
                        <a:rPr lang="en-US" sz="1200" b="1" dirty="0" smtClean="0">
                          <a:latin typeface="Bahnschrift Light SemiCondensed" pitchFamily="34" charset="0"/>
                        </a:rPr>
                        <a:t>Y80;</a:t>
                      </a:r>
                      <a:endParaRPr lang="ru-RU" sz="1200" b="1" dirty="0">
                        <a:latin typeface="Bahnschrift Light SemiCondense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err="1" smtClean="0"/>
                        <a:t>Переміщення</a:t>
                      </a:r>
                      <a:r>
                        <a:rPr lang="ru-RU" sz="1200" b="1" dirty="0" smtClean="0"/>
                        <a:t> </a:t>
                      </a:r>
                      <a:r>
                        <a:rPr lang="ru-RU" sz="1200" b="1" dirty="0" err="1" smtClean="0"/>
                        <a:t>інструменту</a:t>
                      </a:r>
                      <a:r>
                        <a:rPr lang="ru-RU" sz="1200" b="1" dirty="0" smtClean="0"/>
                        <a:t> в </a:t>
                      </a:r>
                      <a:r>
                        <a:rPr lang="ru-RU" sz="1200" b="1" dirty="0" err="1" smtClean="0"/>
                        <a:t>упорну</a:t>
                      </a:r>
                      <a:r>
                        <a:rPr lang="ru-RU" sz="1200" b="1" dirty="0" smtClean="0"/>
                        <a:t> точку Т4 (200 мм/</a:t>
                      </a:r>
                      <a:r>
                        <a:rPr lang="ru-RU" sz="1200" b="1" dirty="0" err="1" smtClean="0"/>
                        <a:t>хв</a:t>
                      </a:r>
                      <a:r>
                        <a:rPr lang="ru-RU" sz="1200" b="1" dirty="0" smtClean="0"/>
                        <a:t>) </a:t>
                      </a:r>
                      <a:endParaRPr lang="ru-RU" sz="1200" b="1" dirty="0"/>
                    </a:p>
                  </a:txBody>
                  <a:tcPr/>
                </a:tc>
              </a:tr>
              <a:tr h="243235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Bahnschrift Light SemiCondensed" pitchFamily="34" charset="0"/>
                        </a:rPr>
                        <a:t>N11G01Z-1;</a:t>
                      </a:r>
                      <a:endParaRPr lang="ru-RU" sz="1200" b="1" dirty="0">
                        <a:latin typeface="Bahnschrift Light SemiCondense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err="1" smtClean="0"/>
                        <a:t>Виведення</a:t>
                      </a:r>
                      <a:r>
                        <a:rPr lang="ru-RU" sz="1200" b="1" dirty="0" smtClean="0"/>
                        <a:t> </a:t>
                      </a:r>
                      <a:r>
                        <a:rPr lang="ru-RU" sz="1200" b="1" dirty="0" err="1" smtClean="0"/>
                        <a:t>інструменту</a:t>
                      </a:r>
                      <a:r>
                        <a:rPr lang="ru-RU" sz="1200" b="1" dirty="0" smtClean="0"/>
                        <a:t> у верх на Z-1 (200 мм/</a:t>
                      </a:r>
                      <a:r>
                        <a:rPr lang="ru-RU" sz="1200" b="1" dirty="0" err="1" smtClean="0"/>
                        <a:t>хв</a:t>
                      </a:r>
                      <a:r>
                        <a:rPr lang="ru-RU" sz="1200" b="1" dirty="0" smtClean="0"/>
                        <a:t>) </a:t>
                      </a:r>
                      <a:endParaRPr lang="ru-RU" sz="1200" b="1" dirty="0"/>
                    </a:p>
                  </a:txBody>
                  <a:tcPr/>
                </a:tc>
              </a:tr>
              <a:tr h="185599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Bahnschrift Light SemiCondensed" pitchFamily="34" charset="0"/>
                        </a:rPr>
                        <a:t>N12G00</a:t>
                      </a:r>
                      <a:r>
                        <a:rPr lang="ru-RU" sz="1200" b="1" dirty="0" smtClean="0">
                          <a:latin typeface="Bahnschrift Light SemiCondensed" pitchFamily="34" charset="0"/>
                        </a:rPr>
                        <a:t>Х0</a:t>
                      </a:r>
                      <a:r>
                        <a:rPr lang="en-US" sz="1200" b="1" dirty="0" smtClean="0">
                          <a:latin typeface="Bahnschrift Light SemiCondensed" pitchFamily="34" charset="0"/>
                        </a:rPr>
                        <a:t>Y0Z0;</a:t>
                      </a:r>
                      <a:endParaRPr lang="ru-RU" sz="1200" b="1" dirty="0">
                        <a:latin typeface="Bahnschrift Light SemiCondense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err="1" smtClean="0"/>
                        <a:t>Прискорене</a:t>
                      </a:r>
                      <a:r>
                        <a:rPr lang="ru-RU" sz="1200" b="1" dirty="0" smtClean="0"/>
                        <a:t> </a:t>
                      </a:r>
                      <a:r>
                        <a:rPr lang="ru-RU" sz="1200" b="1" dirty="0" err="1" smtClean="0"/>
                        <a:t>переміщення</a:t>
                      </a:r>
                      <a:r>
                        <a:rPr lang="ru-RU" sz="1200" b="1" dirty="0" smtClean="0"/>
                        <a:t> в </a:t>
                      </a:r>
                      <a:r>
                        <a:rPr lang="ru-RU" sz="1200" b="1" dirty="0" err="1" smtClean="0"/>
                        <a:t>нульову</a:t>
                      </a:r>
                      <a:r>
                        <a:rPr lang="ru-RU" sz="1200" b="1" dirty="0" smtClean="0"/>
                        <a:t> точку О</a:t>
                      </a:r>
                      <a:endParaRPr lang="ru-RU" sz="1200" b="1" dirty="0"/>
                    </a:p>
                  </a:txBody>
                  <a:tcPr/>
                </a:tc>
              </a:tr>
              <a:tr h="185599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Bahnschrift Light SemiCondensed" pitchFamily="34" charset="0"/>
                        </a:rPr>
                        <a:t>N1</a:t>
                      </a:r>
                      <a:r>
                        <a:rPr lang="uk-UA" sz="1200" dirty="0" smtClean="0">
                          <a:latin typeface="Bahnschrift Light SemiCondensed" pitchFamily="34" charset="0"/>
                        </a:rPr>
                        <a:t>3</a:t>
                      </a:r>
                      <a:r>
                        <a:rPr lang="ru-RU" sz="1200" dirty="0" smtClean="0">
                          <a:latin typeface="Bahnschrift Light SemiCondensed" pitchFamily="34" charset="0"/>
                        </a:rPr>
                        <a:t>М5; </a:t>
                      </a:r>
                      <a:endParaRPr lang="ru-RU" sz="1200" dirty="0">
                        <a:latin typeface="Bahnschrift Light SemiCondense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Виключення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обертів</a:t>
                      </a:r>
                      <a:r>
                        <a:rPr lang="ru-RU" sz="1200" dirty="0" smtClean="0"/>
                        <a:t> шпинделя </a:t>
                      </a:r>
                      <a:endParaRPr lang="ru-RU" sz="1200" dirty="0"/>
                    </a:p>
                  </a:txBody>
                  <a:tcPr/>
                </a:tc>
              </a:tr>
              <a:tr h="185599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Bahnschrift Light SemiCondensed" pitchFamily="34" charset="0"/>
                        </a:rPr>
                        <a:t>N1</a:t>
                      </a:r>
                      <a:r>
                        <a:rPr lang="uk-UA" sz="1200" dirty="0" smtClean="0">
                          <a:latin typeface="Bahnschrift Light SemiCondensed" pitchFamily="34" charset="0"/>
                        </a:rPr>
                        <a:t>4</a:t>
                      </a:r>
                      <a:r>
                        <a:rPr lang="ru-RU" sz="1200" dirty="0" smtClean="0">
                          <a:latin typeface="Bahnschrift Light SemiCondensed" pitchFamily="34" charset="0"/>
                        </a:rPr>
                        <a:t>М30;</a:t>
                      </a:r>
                      <a:endParaRPr lang="ru-RU" sz="1200" dirty="0">
                        <a:latin typeface="Bahnschrift Light SemiCondense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Завершення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програми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-8036"/>
            <a:ext cx="4752528" cy="1719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104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 уроку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625609"/>
          </a:xfrm>
        </p:spPr>
        <p:txBody>
          <a:bodyPr>
            <a:normAutofit fontScale="62500" lnSpcReduction="20000"/>
          </a:bodyPr>
          <a:lstStyle/>
          <a:p>
            <a:r>
              <a:rPr lang="uk-UA" dirty="0" smtClean="0"/>
              <a:t>продовжити знайомитись із принципами роботи фрезерувальних верстатів з програмним керуванням (ЧПК);</a:t>
            </a:r>
          </a:p>
          <a:p>
            <a:pPr marL="118872" indent="0">
              <a:buNone/>
            </a:pPr>
            <a:endParaRPr lang="uk-UA" dirty="0" smtClean="0"/>
          </a:p>
          <a:p>
            <a:r>
              <a:rPr lang="uk-UA" dirty="0"/>
              <a:t>н</a:t>
            </a:r>
            <a:r>
              <a:rPr lang="uk-UA" dirty="0" smtClean="0"/>
              <a:t>авчитись виконувати обробку деталей за заданою програмою;</a:t>
            </a:r>
          </a:p>
          <a:p>
            <a:pPr marL="118872" indent="0">
              <a:buNone/>
            </a:pPr>
            <a:endParaRPr lang="uk-UA" dirty="0" smtClean="0"/>
          </a:p>
          <a:p>
            <a:r>
              <a:rPr lang="uk-UA" dirty="0"/>
              <a:t>з</a:t>
            </a:r>
            <a:r>
              <a:rPr lang="uk-UA" dirty="0" smtClean="0"/>
              <a:t>асвоїти основи написання, редагування та налагодження програм для фрезерувальних верстатів з ЧПК;</a:t>
            </a:r>
          </a:p>
          <a:p>
            <a:pPr marL="118872" indent="0">
              <a:buNone/>
            </a:pPr>
            <a:endParaRPr lang="uk-UA" dirty="0" smtClean="0"/>
          </a:p>
          <a:p>
            <a:r>
              <a:rPr lang="uk-UA" dirty="0"/>
              <a:t>ф</a:t>
            </a:r>
            <a:r>
              <a:rPr lang="uk-UA" dirty="0" smtClean="0"/>
              <a:t>ормувати вміння правильно обирати режими різання відповідно до матеріалу та вимог до точності;</a:t>
            </a:r>
          </a:p>
          <a:p>
            <a:endParaRPr lang="uk-UA" dirty="0"/>
          </a:p>
          <a:p>
            <a:r>
              <a:rPr lang="uk-UA" dirty="0"/>
              <a:t>ф</a:t>
            </a:r>
            <a:r>
              <a:rPr lang="uk-UA" dirty="0" smtClean="0"/>
              <a:t>ормувати готовність до оволодіння сучасною технікою та технологією виробництва;</a:t>
            </a:r>
          </a:p>
          <a:p>
            <a:pPr marL="118872" indent="0">
              <a:buNone/>
            </a:pPr>
            <a:endParaRPr lang="uk-UA" dirty="0" smtClean="0"/>
          </a:p>
          <a:p>
            <a:r>
              <a:rPr lang="uk-UA" dirty="0"/>
              <a:t>в</a:t>
            </a:r>
            <a:r>
              <a:rPr lang="uk-UA" dirty="0" smtClean="0"/>
              <a:t>иховувати  культуру безпечної праці та дотримання правил охорони праці при роботі з верстатами ЧПК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0391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579296" cy="125272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Повторення пройденого матеріалу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Для </a:t>
            </a:r>
            <a:r>
              <a:rPr lang="ru-RU" dirty="0" err="1"/>
              <a:t>верстатів</a:t>
            </a:r>
            <a:r>
              <a:rPr lang="ru-RU" dirty="0"/>
              <a:t> з ЧПК </a:t>
            </a:r>
            <a:r>
              <a:rPr lang="ru-RU" dirty="0" err="1"/>
              <a:t>запис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на </a:t>
            </a:r>
            <a:r>
              <a:rPr lang="ru-RU" dirty="0" err="1"/>
              <a:t>програмоносій</a:t>
            </a:r>
            <a:r>
              <a:rPr lang="ru-RU" dirty="0"/>
              <a:t> (</a:t>
            </a:r>
            <a:r>
              <a:rPr lang="ru-RU" dirty="0" err="1"/>
              <a:t>перфострічках</a:t>
            </a:r>
            <a:r>
              <a:rPr lang="ru-RU" dirty="0"/>
              <a:t>, перфокартах, </a:t>
            </a:r>
            <a:r>
              <a:rPr lang="ru-RU" dirty="0" err="1"/>
              <a:t>магнітних</a:t>
            </a:r>
            <a:r>
              <a:rPr lang="ru-RU" dirty="0"/>
              <a:t> </a:t>
            </a:r>
            <a:r>
              <a:rPr lang="ru-RU" dirty="0" err="1"/>
              <a:t>стрічках</a:t>
            </a:r>
            <a:r>
              <a:rPr lang="ru-RU" dirty="0"/>
              <a:t>). </a:t>
            </a:r>
            <a:r>
              <a:rPr lang="ru-RU" dirty="0" err="1"/>
              <a:t>Єдині</a:t>
            </a:r>
            <a:r>
              <a:rPr lang="ru-RU" dirty="0"/>
              <a:t> для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верстатів</a:t>
            </a:r>
            <a:r>
              <a:rPr lang="ru-RU" dirty="0"/>
              <a:t> правила </a:t>
            </a:r>
            <a:r>
              <a:rPr lang="ru-RU" dirty="0" err="1"/>
              <a:t>кодування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КП на </a:t>
            </a:r>
            <a:r>
              <a:rPr lang="ru-RU" dirty="0" err="1"/>
              <a:t>носії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у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smtClean="0"/>
              <a:t>з </a:t>
            </a:r>
            <a:r>
              <a:rPr lang="ru-RU" dirty="0" err="1" smtClean="0"/>
              <a:t>Державним</a:t>
            </a:r>
            <a:r>
              <a:rPr lang="ru-RU" dirty="0" smtClean="0"/>
              <a:t> стандартом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0791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55448"/>
            <a:ext cx="8784976" cy="125272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Повторення пройденого матеріалу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5192"/>
            <a:ext cx="8229600" cy="1365777"/>
          </a:xfrm>
        </p:spPr>
        <p:txBody>
          <a:bodyPr>
            <a:normAutofit/>
          </a:bodyPr>
          <a:lstStyle/>
          <a:p>
            <a:r>
              <a:rPr lang="ru-RU" sz="2000" dirty="0" err="1"/>
              <a:t>Керуюча</a:t>
            </a:r>
            <a:r>
              <a:rPr lang="ru-RU" sz="2000" dirty="0"/>
              <a:t> </a:t>
            </a:r>
            <a:r>
              <a:rPr lang="ru-RU" sz="2000" dirty="0" err="1"/>
              <a:t>програма</a:t>
            </a:r>
            <a:r>
              <a:rPr lang="ru-RU" sz="2000" dirty="0"/>
              <a:t> – </a:t>
            </a:r>
            <a:r>
              <a:rPr lang="ru-RU" sz="2000" dirty="0" err="1"/>
              <a:t>представляє</a:t>
            </a:r>
            <a:r>
              <a:rPr lang="ru-RU" sz="2000" dirty="0"/>
              <a:t> собою </a:t>
            </a:r>
            <a:r>
              <a:rPr lang="ru-RU" sz="2000" dirty="0" err="1"/>
              <a:t>послідовність</a:t>
            </a:r>
            <a:r>
              <a:rPr lang="ru-RU" sz="2000" dirty="0"/>
              <a:t> </a:t>
            </a:r>
            <a:r>
              <a:rPr lang="ru-RU" sz="2000" dirty="0" err="1"/>
              <a:t>кадрів</a:t>
            </a:r>
            <a:r>
              <a:rPr lang="ru-RU" sz="2000" dirty="0"/>
              <a:t> (</a:t>
            </a:r>
            <a:r>
              <a:rPr lang="ru-RU" sz="2000" dirty="0" err="1"/>
              <a:t>кодів</a:t>
            </a:r>
            <a:r>
              <a:rPr lang="ru-RU" sz="2000" dirty="0"/>
              <a:t>). </a:t>
            </a:r>
            <a:r>
              <a:rPr lang="ru-RU" sz="2000" dirty="0" err="1"/>
              <a:t>Кожна</a:t>
            </a:r>
            <a:r>
              <a:rPr lang="ru-RU" sz="2000" dirty="0"/>
              <a:t> </a:t>
            </a:r>
            <a:r>
              <a:rPr lang="ru-RU" sz="2000" dirty="0" err="1"/>
              <a:t>стрічка</a:t>
            </a:r>
            <a:r>
              <a:rPr lang="ru-RU" sz="2000" dirty="0"/>
              <a:t> </a:t>
            </a:r>
            <a:r>
              <a:rPr lang="ru-RU" sz="2000" dirty="0" err="1"/>
              <a:t>програми</a:t>
            </a:r>
            <a:r>
              <a:rPr lang="ru-RU" sz="2000" dirty="0"/>
              <a:t> </a:t>
            </a:r>
            <a:r>
              <a:rPr lang="ru-RU" sz="2000" dirty="0" err="1"/>
              <a:t>називається</a:t>
            </a:r>
            <a:r>
              <a:rPr lang="ru-RU" sz="2000" dirty="0"/>
              <a:t> кадром. Склад кадру – номер і </a:t>
            </a:r>
            <a:r>
              <a:rPr lang="ru-RU" sz="2000" dirty="0" err="1"/>
              <a:t>одне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декілька</a:t>
            </a:r>
            <a:r>
              <a:rPr lang="ru-RU" sz="2000" dirty="0"/>
              <a:t> </a:t>
            </a:r>
            <a:r>
              <a:rPr lang="ru-RU" sz="2000" dirty="0" err="1"/>
              <a:t>інформаційних</a:t>
            </a:r>
            <a:r>
              <a:rPr lang="ru-RU" sz="2000" dirty="0"/>
              <a:t> </a:t>
            </a:r>
            <a:r>
              <a:rPr lang="ru-RU" sz="2000" dirty="0" err="1"/>
              <a:t>слів</a:t>
            </a:r>
            <a:r>
              <a:rPr lang="ru-RU" sz="2000" dirty="0"/>
              <a:t>. Структура </a:t>
            </a:r>
            <a:r>
              <a:rPr lang="ru-RU" sz="2000" dirty="0" err="1"/>
              <a:t>керуючої</a:t>
            </a:r>
            <a:r>
              <a:rPr lang="ru-RU" sz="2000" dirty="0"/>
              <a:t> </a:t>
            </a:r>
            <a:r>
              <a:rPr lang="ru-RU" sz="2000" dirty="0" err="1"/>
              <a:t>програми</a:t>
            </a:r>
            <a:r>
              <a:rPr lang="ru-RU" sz="2000" dirty="0"/>
              <a:t> та кадру для будь-</a:t>
            </a:r>
            <a:r>
              <a:rPr lang="ru-RU" sz="2000" dirty="0" err="1"/>
              <a:t>якої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 ЧПК представлена на </a:t>
            </a:r>
            <a:r>
              <a:rPr lang="ru-RU" sz="2000" dirty="0" smtClean="0"/>
              <a:t>рисунку</a:t>
            </a:r>
            <a:endParaRPr lang="ru-RU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89" y="3369844"/>
            <a:ext cx="9063611" cy="2651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8014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507288" cy="125272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Повторення пройденого матеріалу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775192"/>
            <a:ext cx="8229600" cy="1581801"/>
          </a:xfrm>
        </p:spPr>
        <p:txBody>
          <a:bodyPr>
            <a:normAutofit fontScale="92500"/>
          </a:bodyPr>
          <a:lstStyle/>
          <a:p>
            <a:r>
              <a:rPr lang="ru-RU" sz="2400" dirty="0"/>
              <a:t>Перед </a:t>
            </a:r>
            <a:r>
              <a:rPr lang="ru-RU" sz="2400" dirty="0" err="1"/>
              <a:t>кодуванням</a:t>
            </a:r>
            <a:r>
              <a:rPr lang="ru-RU" sz="2400" dirty="0"/>
              <a:t> </a:t>
            </a:r>
            <a:r>
              <a:rPr lang="ru-RU" sz="2400" dirty="0" err="1"/>
              <a:t>інформації</a:t>
            </a:r>
            <a:r>
              <a:rPr lang="ru-RU" sz="2400" dirty="0"/>
              <a:t> </a:t>
            </a:r>
            <a:r>
              <a:rPr lang="ru-RU" sz="2400" dirty="0" err="1"/>
              <a:t>виконують</a:t>
            </a:r>
            <a:r>
              <a:rPr lang="ru-RU" sz="2400" dirty="0"/>
              <a:t> </a:t>
            </a:r>
            <a:r>
              <a:rPr lang="ru-RU" sz="2400" dirty="0" err="1"/>
              <a:t>умовно</a:t>
            </a:r>
            <a:r>
              <a:rPr lang="ru-RU" sz="2400" dirty="0"/>
              <a:t> </a:t>
            </a:r>
            <a:r>
              <a:rPr lang="ru-RU" sz="2400" dirty="0" err="1"/>
              <a:t>запис</a:t>
            </a:r>
            <a:r>
              <a:rPr lang="ru-RU" sz="2400" dirty="0"/>
              <a:t> кадру, </a:t>
            </a:r>
            <a:r>
              <a:rPr lang="ru-RU" sz="2400" dirty="0" err="1"/>
              <a:t>використовуючи</a:t>
            </a:r>
            <a:r>
              <a:rPr lang="ru-RU" sz="2400" dirty="0"/>
              <a:t> для </a:t>
            </a:r>
            <a:r>
              <a:rPr lang="ru-RU" sz="2400" dirty="0" err="1"/>
              <a:t>цього</a:t>
            </a:r>
            <a:r>
              <a:rPr lang="ru-RU" sz="2400" dirty="0"/>
              <a:t> </a:t>
            </a:r>
            <a:r>
              <a:rPr lang="ru-RU" sz="2400" dirty="0" err="1"/>
              <a:t>літерні</a:t>
            </a:r>
            <a:r>
              <a:rPr lang="ru-RU" sz="2400" dirty="0"/>
              <a:t>, </a:t>
            </a:r>
            <a:r>
              <a:rPr lang="ru-RU" sz="2400" dirty="0" err="1"/>
              <a:t>графічні</a:t>
            </a:r>
            <a:r>
              <a:rPr lang="ru-RU" sz="2400" dirty="0"/>
              <a:t> та </a:t>
            </a:r>
            <a:r>
              <a:rPr lang="ru-RU" sz="2400" dirty="0" err="1"/>
              <a:t>цифрові</a:t>
            </a:r>
            <a:r>
              <a:rPr lang="ru-RU" sz="2400" dirty="0"/>
              <a:t> </a:t>
            </a:r>
            <a:r>
              <a:rPr lang="ru-RU" sz="2400" dirty="0" err="1"/>
              <a:t>символи</a:t>
            </a:r>
            <a:r>
              <a:rPr lang="ru-RU" sz="2400" dirty="0"/>
              <a:t> </a:t>
            </a:r>
            <a:r>
              <a:rPr lang="ru-RU" sz="2400" dirty="0" err="1"/>
              <a:t>наведені</a:t>
            </a:r>
            <a:r>
              <a:rPr lang="ru-RU" sz="2400" dirty="0"/>
              <a:t> в </a:t>
            </a:r>
            <a:r>
              <a:rPr lang="ru-RU" sz="2400" dirty="0" err="1" smtClean="0"/>
              <a:t>таблиці</a:t>
            </a:r>
            <a:r>
              <a:rPr lang="ru-RU" sz="2400" dirty="0" smtClean="0"/>
              <a:t> </a:t>
            </a:r>
          </a:p>
          <a:p>
            <a:r>
              <a:rPr lang="ru-RU" sz="2400" dirty="0" err="1" smtClean="0"/>
              <a:t>Таблиця</a:t>
            </a:r>
            <a:r>
              <a:rPr lang="ru-RU" sz="2400" dirty="0" smtClean="0"/>
              <a:t>  </a:t>
            </a:r>
            <a:r>
              <a:rPr lang="ru-RU" sz="2400" dirty="0"/>
              <a:t>– </a:t>
            </a:r>
            <a:r>
              <a:rPr lang="uk-UA" sz="2400" dirty="0" smtClean="0"/>
              <a:t>Основні к</a:t>
            </a:r>
            <a:r>
              <a:rPr lang="ru-RU" sz="2400" dirty="0" err="1" smtClean="0"/>
              <a:t>одові</a:t>
            </a:r>
            <a:r>
              <a:rPr lang="ru-RU" sz="2400" dirty="0" smtClean="0"/>
              <a:t> </a:t>
            </a:r>
            <a:r>
              <a:rPr lang="ru-RU" sz="2400" dirty="0" err="1"/>
              <a:t>символи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використовуються</a:t>
            </a:r>
            <a:r>
              <a:rPr lang="ru-RU" sz="2400" dirty="0"/>
              <a:t> в КП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932007"/>
              </p:ext>
            </p:extLst>
          </p:nvPr>
        </p:nvGraphicFramePr>
        <p:xfrm>
          <a:off x="611560" y="3284984"/>
          <a:ext cx="7992888" cy="3566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2880"/>
                <a:gridCol w="5030008"/>
              </a:tblGrid>
              <a:tr h="318141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Символ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 smtClean="0"/>
                        <a:t>Значення</a:t>
                      </a:r>
                      <a:endParaRPr lang="ru-RU" sz="1800" dirty="0"/>
                    </a:p>
                  </a:txBody>
                  <a:tcPr/>
                </a:tc>
              </a:tr>
              <a:tr h="29437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Перша </a:t>
                      </a:r>
                      <a:r>
                        <a:rPr lang="ru-RU" sz="1400" dirty="0" err="1" smtClean="0"/>
                        <a:t>функція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подачі</a:t>
                      </a:r>
                      <a:r>
                        <a:rPr lang="ru-RU" sz="1400" dirty="0" smtClean="0"/>
                        <a:t> </a:t>
                      </a:r>
                      <a:endParaRPr lang="ru-RU" sz="1400" dirty="0"/>
                    </a:p>
                  </a:txBody>
                  <a:tcPr/>
                </a:tc>
              </a:tr>
              <a:tr h="29437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Підготовча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функція</a:t>
                      </a:r>
                      <a:r>
                        <a:rPr lang="ru-RU" sz="1400" dirty="0" smtClean="0"/>
                        <a:t> </a:t>
                      </a:r>
                      <a:endParaRPr lang="ru-RU" sz="1400" dirty="0"/>
                    </a:p>
                  </a:txBody>
                  <a:tcPr/>
                </a:tc>
              </a:tr>
              <a:tr h="29437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Допоміжна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функція</a:t>
                      </a:r>
                      <a:endParaRPr lang="ru-RU" sz="1400" dirty="0"/>
                    </a:p>
                  </a:txBody>
                  <a:tcPr/>
                </a:tc>
              </a:tr>
              <a:tr h="29437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Номер кадру</a:t>
                      </a:r>
                      <a:endParaRPr lang="ru-RU" sz="1400" dirty="0"/>
                    </a:p>
                  </a:txBody>
                  <a:tcPr/>
                </a:tc>
              </a:tr>
              <a:tr h="29437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Функція</a:t>
                      </a:r>
                      <a:r>
                        <a:rPr lang="ru-RU" sz="1400" dirty="0" smtClean="0"/>
                        <a:t> головного </a:t>
                      </a:r>
                      <a:r>
                        <a:rPr lang="ru-RU" sz="1400" dirty="0" err="1" smtClean="0"/>
                        <a:t>руху</a:t>
                      </a:r>
                      <a:r>
                        <a:rPr lang="ru-RU" sz="1400" dirty="0" smtClean="0"/>
                        <a:t> </a:t>
                      </a:r>
                      <a:endParaRPr lang="ru-RU" sz="1400" dirty="0"/>
                    </a:p>
                  </a:txBody>
                  <a:tcPr/>
                </a:tc>
              </a:tr>
              <a:tr h="29437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Перша </a:t>
                      </a:r>
                      <a:r>
                        <a:rPr lang="ru-RU" sz="1400" dirty="0" err="1" smtClean="0"/>
                        <a:t>функція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інструменту</a:t>
                      </a:r>
                      <a:endParaRPr lang="ru-RU" sz="1400" dirty="0"/>
                    </a:p>
                  </a:txBody>
                  <a:tcPr/>
                </a:tc>
              </a:tr>
              <a:tr h="45732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X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Первинна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довжина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переміщення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що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паралельне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вісі</a:t>
                      </a:r>
                      <a:r>
                        <a:rPr lang="ru-RU" sz="1400" dirty="0" smtClean="0"/>
                        <a:t> X </a:t>
                      </a:r>
                      <a:endParaRPr lang="en-US" sz="1400" dirty="0" smtClean="0"/>
                    </a:p>
                  </a:txBody>
                  <a:tcPr/>
                </a:tc>
              </a:tr>
              <a:tr h="45732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Y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/>
                        <a:t>Первинна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довжина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переміщення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що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паралельне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вісі</a:t>
                      </a:r>
                      <a:r>
                        <a:rPr lang="ru-RU" sz="1400" dirty="0" smtClean="0"/>
                        <a:t> </a:t>
                      </a:r>
                      <a:r>
                        <a:rPr lang="en-US" sz="1400" dirty="0" smtClean="0"/>
                        <a:t>Y</a:t>
                      </a:r>
                    </a:p>
                  </a:txBody>
                  <a:tcPr/>
                </a:tc>
              </a:tr>
              <a:tr h="45732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Z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/>
                        <a:t>Первинна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довжина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переміщення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що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паралельне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вісі</a:t>
                      </a:r>
                      <a:r>
                        <a:rPr lang="ru-RU" sz="1400" dirty="0" smtClean="0"/>
                        <a:t> </a:t>
                      </a:r>
                      <a:r>
                        <a:rPr lang="en-US" sz="1400" dirty="0" smtClean="0"/>
                        <a:t>Z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6266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507288" cy="125272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Повторення пройденого матеріалу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400" dirty="0" smtClean="0"/>
              <a:t>Приклад кадру керуючої програми:</a:t>
            </a:r>
          </a:p>
          <a:p>
            <a:endParaRPr lang="uk-UA" sz="2400" dirty="0"/>
          </a:p>
          <a:p>
            <a:endParaRPr lang="uk-UA" sz="2400" dirty="0" smtClean="0"/>
          </a:p>
          <a:p>
            <a:endParaRPr lang="uk-UA" sz="2400" dirty="0"/>
          </a:p>
          <a:p>
            <a:pPr marL="118872" indent="0">
              <a:buNone/>
            </a:pPr>
            <a:endParaRPr lang="uk-UA" sz="2400" dirty="0" smtClean="0"/>
          </a:p>
          <a:p>
            <a:pPr marL="118872" indent="0">
              <a:buNone/>
            </a:pPr>
            <a:r>
              <a:rPr lang="en-US" dirty="0">
                <a:latin typeface="Bahnschrift Light SemiCondensed" pitchFamily="34" charset="0"/>
              </a:rPr>
              <a:t>N01G90G94G21G17G01X40Y20 F100S800T1</a:t>
            </a:r>
            <a:r>
              <a:rPr lang="ru-RU" dirty="0">
                <a:latin typeface="Bahnschrift Light SemiCondensed" pitchFamily="34" charset="0"/>
              </a:rPr>
              <a:t>М1</a:t>
            </a:r>
          </a:p>
        </p:txBody>
      </p:sp>
    </p:spTree>
    <p:extLst>
      <p:ext uri="{BB962C8B-B14F-4D97-AF65-F5344CB8AC3E}">
        <p14:creationId xmlns:p14="http://schemas.microsoft.com/office/powerpoint/2010/main" val="17231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Актуалізація знань учнів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t"/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складові</a:t>
            </a:r>
            <a:r>
              <a:rPr lang="ru-RU" sz="2400" dirty="0"/>
              <a:t> кадру </a:t>
            </a:r>
            <a:r>
              <a:rPr lang="ru-RU" sz="2400" dirty="0" err="1"/>
              <a:t>керуючої</a:t>
            </a:r>
            <a:r>
              <a:rPr lang="ru-RU" sz="2400" dirty="0"/>
              <a:t> </a:t>
            </a:r>
            <a:r>
              <a:rPr lang="ru-RU" sz="2400" dirty="0" err="1"/>
              <a:t>програми</a:t>
            </a:r>
            <a:r>
              <a:rPr lang="ru-RU" sz="2400" dirty="0" smtClean="0"/>
              <a:t>? </a:t>
            </a:r>
          </a:p>
          <a:p>
            <a:pPr fontAlgn="t"/>
            <a:endParaRPr lang="ru-RU" sz="2400" dirty="0"/>
          </a:p>
          <a:p>
            <a:pPr fontAlgn="t"/>
            <a:r>
              <a:rPr lang="ru-RU" sz="2400" dirty="0" err="1" smtClean="0"/>
              <a:t>Який</a:t>
            </a:r>
            <a:r>
              <a:rPr lang="ru-RU" sz="2400" dirty="0" smtClean="0"/>
              <a:t> </a:t>
            </a:r>
            <a:r>
              <a:rPr lang="ru-RU" sz="2400" dirty="0" err="1"/>
              <a:t>напрямок</a:t>
            </a:r>
            <a:r>
              <a:rPr lang="ru-RU" sz="2400" dirty="0"/>
              <a:t> </a:t>
            </a:r>
            <a:r>
              <a:rPr lang="ru-RU" sz="2400" dirty="0" err="1"/>
              <a:t>осі</a:t>
            </a:r>
            <a:r>
              <a:rPr lang="ru-RU" sz="2400" dirty="0"/>
              <a:t> Z </a:t>
            </a:r>
            <a:r>
              <a:rPr lang="ru-RU" sz="2400" dirty="0" err="1"/>
              <a:t>приймають</a:t>
            </a:r>
            <a:r>
              <a:rPr lang="ru-RU" sz="2400" dirty="0"/>
              <a:t> у </a:t>
            </a:r>
            <a:r>
              <a:rPr lang="ru-RU" sz="2400" dirty="0" err="1"/>
              <a:t>верстаті</a:t>
            </a:r>
            <a:r>
              <a:rPr lang="ru-RU" sz="2400" dirty="0"/>
              <a:t> за </a:t>
            </a:r>
            <a:r>
              <a:rPr lang="ru-RU" sz="2400" dirty="0" err="1"/>
              <a:t>позитивний</a:t>
            </a:r>
            <a:r>
              <a:rPr lang="ru-RU" sz="2400" dirty="0"/>
              <a:t>? </a:t>
            </a:r>
            <a:endParaRPr lang="ru-RU" sz="2400" dirty="0" smtClean="0"/>
          </a:p>
          <a:p>
            <a:pPr fontAlgn="t"/>
            <a:endParaRPr lang="ru-RU" sz="2400" dirty="0"/>
          </a:p>
          <a:p>
            <a:pPr fontAlgn="t"/>
            <a:r>
              <a:rPr lang="ru-RU" sz="2400" dirty="0" smtClean="0"/>
              <a:t>Як </a:t>
            </a:r>
            <a:r>
              <a:rPr lang="ru-RU" sz="2400" dirty="0" err="1"/>
              <a:t>розташовується</a:t>
            </a:r>
            <a:r>
              <a:rPr lang="ru-RU" sz="2400" dirty="0"/>
              <a:t> </a:t>
            </a:r>
            <a:r>
              <a:rPr lang="ru-RU" sz="2400" dirty="0" err="1"/>
              <a:t>вісь</a:t>
            </a:r>
            <a:r>
              <a:rPr lang="ru-RU" sz="2400" dirty="0"/>
              <a:t> </a:t>
            </a:r>
            <a:r>
              <a:rPr lang="ru-RU" sz="2400" dirty="0" smtClean="0"/>
              <a:t>Х?</a:t>
            </a:r>
          </a:p>
          <a:p>
            <a:pPr fontAlgn="t"/>
            <a:endParaRPr lang="ru-RU" sz="2400" dirty="0"/>
          </a:p>
          <a:p>
            <a:pPr fontAlgn="t"/>
            <a:r>
              <a:rPr lang="ru-RU" sz="2400" dirty="0" err="1" smtClean="0"/>
              <a:t>Який</a:t>
            </a:r>
            <a:r>
              <a:rPr lang="ru-RU" sz="2400" dirty="0" smtClean="0"/>
              <a:t> </a:t>
            </a:r>
            <a:r>
              <a:rPr lang="ru-RU" sz="2400" dirty="0" err="1"/>
              <a:t>елемент</a:t>
            </a:r>
            <a:r>
              <a:rPr lang="ru-RU" sz="2400" dirty="0"/>
              <a:t> </a:t>
            </a:r>
            <a:r>
              <a:rPr lang="ru-RU" sz="2400" dirty="0" err="1"/>
              <a:t>системи</a:t>
            </a:r>
            <a:r>
              <a:rPr lang="ru-RU" sz="2400" dirty="0"/>
              <a:t> </a:t>
            </a:r>
            <a:r>
              <a:rPr lang="ru-RU" sz="2400" dirty="0" err="1"/>
              <a:t>верстата</a:t>
            </a:r>
            <a:r>
              <a:rPr lang="ru-RU" sz="2400" dirty="0"/>
              <a:t> </a:t>
            </a:r>
            <a:r>
              <a:rPr lang="ru-RU" sz="2400" dirty="0" err="1"/>
              <a:t>приймають</a:t>
            </a:r>
            <a:r>
              <a:rPr lang="ru-RU" sz="2400" dirty="0"/>
              <a:t> за </a:t>
            </a:r>
            <a:r>
              <a:rPr lang="ru-RU" sz="2400" dirty="0" err="1"/>
              <a:t>нерухомий</a:t>
            </a:r>
            <a:r>
              <a:rPr lang="ru-RU" sz="2400" dirty="0"/>
              <a:t> при </a:t>
            </a:r>
            <a:r>
              <a:rPr lang="ru-RU" sz="2400" dirty="0" err="1"/>
              <a:t>створенні</a:t>
            </a:r>
            <a:r>
              <a:rPr lang="ru-RU" sz="2400" dirty="0"/>
              <a:t> </a:t>
            </a:r>
            <a:r>
              <a:rPr lang="ru-RU" sz="2400" dirty="0" err="1"/>
              <a:t>керуючої</a:t>
            </a:r>
            <a:r>
              <a:rPr lang="ru-RU" sz="2400" dirty="0"/>
              <a:t> </a:t>
            </a:r>
            <a:r>
              <a:rPr lang="ru-RU" sz="2400" dirty="0" err="1"/>
              <a:t>програми</a:t>
            </a:r>
            <a:r>
              <a:rPr lang="ru-RU" sz="2400" dirty="0"/>
              <a:t> – </a:t>
            </a:r>
            <a:r>
              <a:rPr lang="ru-RU" sz="2400" dirty="0" err="1"/>
              <a:t>інструмент</a:t>
            </a:r>
            <a:r>
              <a:rPr lang="ru-RU" sz="2400" dirty="0"/>
              <a:t> </a:t>
            </a:r>
            <a:r>
              <a:rPr lang="ru-RU" sz="2400" dirty="0" err="1"/>
              <a:t>чи</a:t>
            </a:r>
            <a:r>
              <a:rPr lang="ru-RU" sz="2400" dirty="0"/>
              <a:t> заготовку</a:t>
            </a:r>
            <a:r>
              <a:rPr lang="ru-RU" sz="2400" dirty="0" smtClean="0"/>
              <a:t>? 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00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dirty="0"/>
              <a:t>Схема координат </a:t>
            </a:r>
            <a:r>
              <a:rPr lang="ru-RU" sz="4800" dirty="0" err="1"/>
              <a:t>опорних</a:t>
            </a:r>
            <a:r>
              <a:rPr lang="ru-RU" sz="4800" dirty="0"/>
              <a:t> </a:t>
            </a:r>
            <a:r>
              <a:rPr lang="ru-RU" sz="4800" dirty="0" err="1"/>
              <a:t>точок</a:t>
            </a:r>
            <a:r>
              <a:rPr lang="ru-RU" sz="4800" dirty="0"/>
              <a:t/>
            </a:r>
            <a:br>
              <a:rPr lang="ru-RU" sz="480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5192"/>
            <a:ext cx="8229600" cy="1725817"/>
          </a:xfrm>
        </p:spPr>
        <p:txBody>
          <a:bodyPr>
            <a:normAutofit fontScale="92500" lnSpcReduction="10000"/>
          </a:bodyPr>
          <a:lstStyle/>
          <a:p>
            <a:endParaRPr lang="ru-RU" sz="2400" dirty="0" smtClean="0"/>
          </a:p>
          <a:p>
            <a:endParaRPr lang="ru-RU" sz="2400" dirty="0"/>
          </a:p>
          <a:p>
            <a:r>
              <a:rPr lang="ru-RU" sz="2400" dirty="0" smtClean="0"/>
              <a:t>Будь-яку деталь </a:t>
            </a:r>
            <a:r>
              <a:rPr lang="ru-RU" sz="2400" dirty="0" err="1" smtClean="0"/>
              <a:t>можна</a:t>
            </a:r>
            <a:r>
              <a:rPr lang="ru-RU" sz="2400" dirty="0" smtClean="0"/>
              <a:t> </a:t>
            </a:r>
            <a:r>
              <a:rPr lang="ru-RU" sz="2400" dirty="0" err="1" smtClean="0"/>
              <a:t>представити</a:t>
            </a:r>
            <a:r>
              <a:rPr lang="ru-RU" sz="2400" dirty="0" smtClean="0"/>
              <a:t> у </a:t>
            </a:r>
            <a:r>
              <a:rPr lang="ru-RU" sz="2400" dirty="0" err="1" smtClean="0"/>
              <a:t>виді</a:t>
            </a:r>
            <a:r>
              <a:rPr lang="ru-RU" sz="2400" dirty="0" smtClean="0"/>
              <a:t> </a:t>
            </a:r>
            <a:r>
              <a:rPr lang="ru-RU" sz="2400" dirty="0" err="1" smtClean="0"/>
              <a:t>сукупності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геометричних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елементів</a:t>
            </a:r>
            <a:r>
              <a:rPr lang="ru-RU" sz="2400" dirty="0" smtClean="0"/>
              <a:t>. Для </a:t>
            </a:r>
            <a:r>
              <a:rPr lang="ru-RU" sz="2400" dirty="0" err="1" smtClean="0"/>
              <a:t>створення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програми</a:t>
            </a:r>
            <a:r>
              <a:rPr lang="ru-RU" sz="2400" dirty="0" smtClean="0"/>
              <a:t> </a:t>
            </a:r>
            <a:r>
              <a:rPr lang="ru-RU" sz="2400" dirty="0" err="1" smtClean="0"/>
              <a:t>обробки</a:t>
            </a:r>
            <a:r>
              <a:rPr lang="ru-RU" sz="2400" dirty="0" smtClean="0"/>
              <a:t> </a:t>
            </a:r>
            <a:r>
              <a:rPr lang="ru-RU" sz="2400" dirty="0" err="1" smtClean="0"/>
              <a:t>необхідно</a:t>
            </a:r>
            <a:r>
              <a:rPr lang="ru-RU" sz="2400" dirty="0" smtClean="0"/>
              <a:t> </a:t>
            </a:r>
            <a:r>
              <a:rPr lang="ru-RU" sz="2400" dirty="0" err="1" smtClean="0"/>
              <a:t>визначити</a:t>
            </a:r>
            <a:r>
              <a:rPr lang="ru-RU" sz="2400" dirty="0" smtClean="0"/>
              <a:t> </a:t>
            </a:r>
            <a:r>
              <a:rPr lang="ru-RU" sz="2400" dirty="0" err="1" smtClean="0"/>
              <a:t>координати</a:t>
            </a:r>
            <a:r>
              <a:rPr lang="ru-RU" sz="2400" dirty="0" smtClean="0"/>
              <a:t> </a:t>
            </a:r>
            <a:r>
              <a:rPr lang="ru-RU" sz="2400" dirty="0" err="1" smtClean="0"/>
              <a:t>опорних</a:t>
            </a:r>
            <a:r>
              <a:rPr lang="ru-RU" sz="2400" dirty="0" smtClean="0"/>
              <a:t> </a:t>
            </a:r>
            <a:r>
              <a:rPr lang="ru-RU" sz="2400" dirty="0" err="1" smtClean="0"/>
              <a:t>точок</a:t>
            </a:r>
            <a:r>
              <a:rPr lang="ru-RU" sz="2400" dirty="0" smtClean="0"/>
              <a:t>  </a:t>
            </a:r>
            <a:endParaRPr lang="ru-RU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356993"/>
            <a:ext cx="2876949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2763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Кругова інтерполяція - G02 та G03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775192"/>
            <a:ext cx="8435280" cy="4246097"/>
          </a:xfrm>
        </p:spPr>
        <p:txBody>
          <a:bodyPr>
            <a:normAutofit lnSpcReduction="10000"/>
          </a:bodyPr>
          <a:lstStyle/>
          <a:p>
            <a:r>
              <a:rPr lang="ru-RU" sz="2400" dirty="0" err="1" smtClean="0"/>
              <a:t>Коди</a:t>
            </a:r>
            <a:r>
              <a:rPr lang="ru-RU" sz="2400" dirty="0" smtClean="0"/>
              <a:t> </a:t>
            </a:r>
            <a:r>
              <a:rPr lang="ru-RU" sz="2400" dirty="0"/>
              <a:t>G02 та G03 </a:t>
            </a:r>
            <a:r>
              <a:rPr lang="ru-RU" sz="2400" dirty="0" err="1"/>
              <a:t>призначені</a:t>
            </a:r>
            <a:r>
              <a:rPr lang="ru-RU" sz="2400" dirty="0"/>
              <a:t> для </a:t>
            </a:r>
            <a:r>
              <a:rPr lang="ru-RU" sz="2400" dirty="0" err="1"/>
              <a:t>виконання</a:t>
            </a:r>
            <a:r>
              <a:rPr lang="ru-RU" sz="2400" dirty="0"/>
              <a:t> </a:t>
            </a:r>
            <a:r>
              <a:rPr lang="ru-RU" sz="2400" dirty="0" err="1"/>
              <a:t>кругової</a:t>
            </a:r>
            <a:r>
              <a:rPr lang="ru-RU" sz="2400" dirty="0"/>
              <a:t> </a:t>
            </a:r>
            <a:r>
              <a:rPr lang="ru-RU" sz="2400" dirty="0" err="1"/>
              <a:t>інтерполяції</a:t>
            </a:r>
            <a:r>
              <a:rPr lang="ru-RU" sz="2400" dirty="0"/>
              <a:t>. Код G02 </a:t>
            </a:r>
            <a:r>
              <a:rPr lang="ru-RU" sz="2400" dirty="0" err="1"/>
              <a:t>використовується</a:t>
            </a:r>
            <a:r>
              <a:rPr lang="ru-RU" sz="2400" dirty="0"/>
              <a:t> для </a:t>
            </a:r>
            <a:r>
              <a:rPr lang="ru-RU" sz="2400" dirty="0" err="1"/>
              <a:t>переміщення</a:t>
            </a:r>
            <a:r>
              <a:rPr lang="ru-RU" sz="2400" dirty="0"/>
              <a:t> по </a:t>
            </a:r>
            <a:r>
              <a:rPr lang="ru-RU" sz="2400" dirty="0" err="1"/>
              <a:t>дузі</a:t>
            </a:r>
            <a:r>
              <a:rPr lang="ru-RU" sz="2400" dirty="0"/>
              <a:t> за часовою </a:t>
            </a:r>
            <a:r>
              <a:rPr lang="ru-RU" sz="2400" dirty="0" err="1"/>
              <a:t>стрілкою</a:t>
            </a:r>
            <a:r>
              <a:rPr lang="ru-RU" sz="2400" dirty="0"/>
              <a:t>, а G03 - </a:t>
            </a:r>
            <a:r>
              <a:rPr lang="ru-RU" sz="2400" dirty="0" err="1"/>
              <a:t>проти</a:t>
            </a:r>
            <a:r>
              <a:rPr lang="ru-RU" sz="2400" dirty="0"/>
              <a:t> </a:t>
            </a:r>
            <a:r>
              <a:rPr lang="ru-RU" sz="2400" dirty="0" err="1"/>
              <a:t>годинникової</a:t>
            </a:r>
            <a:r>
              <a:rPr lang="ru-RU" sz="2400" dirty="0"/>
              <a:t> </a:t>
            </a:r>
            <a:r>
              <a:rPr lang="ru-RU" sz="2400" dirty="0" err="1"/>
              <a:t>стрілки</a:t>
            </a:r>
            <a:r>
              <a:rPr lang="ru-RU" sz="2400" dirty="0"/>
              <a:t>. </a:t>
            </a:r>
            <a:r>
              <a:rPr lang="ru-RU" sz="2400" dirty="0" err="1"/>
              <a:t>Більш</a:t>
            </a:r>
            <a:r>
              <a:rPr lang="ru-RU" sz="2400" dirty="0"/>
              <a:t> </a:t>
            </a:r>
            <a:r>
              <a:rPr lang="ru-RU" sz="2400" dirty="0" err="1"/>
              <a:t>простий</a:t>
            </a:r>
            <a:r>
              <a:rPr lang="ru-RU" sz="2400" dirty="0"/>
              <a:t> </a:t>
            </a:r>
            <a:r>
              <a:rPr lang="ru-RU" sz="2400" dirty="0" err="1"/>
              <a:t>спосіб</a:t>
            </a:r>
            <a:r>
              <a:rPr lang="ru-RU" sz="2400" dirty="0"/>
              <a:t> </a:t>
            </a:r>
            <a:r>
              <a:rPr lang="ru-RU" sz="2400" dirty="0" err="1"/>
              <a:t>задання</a:t>
            </a:r>
            <a:r>
              <a:rPr lang="ru-RU" sz="2400" dirty="0"/>
              <a:t> центру дуги є </a:t>
            </a:r>
            <a:r>
              <a:rPr lang="ru-RU" sz="2400" dirty="0" err="1"/>
              <a:t>застосування</a:t>
            </a:r>
            <a:r>
              <a:rPr lang="ru-RU" sz="2400" dirty="0"/>
              <a:t> адресу </a:t>
            </a:r>
            <a:r>
              <a:rPr lang="en-US" sz="2400" dirty="0"/>
              <a:t>R (</a:t>
            </a:r>
            <a:r>
              <a:rPr lang="ru-RU" sz="2400" dirty="0" err="1" smtClean="0"/>
              <a:t>радіуса</a:t>
            </a:r>
            <a:r>
              <a:rPr lang="ru-RU" sz="2400" dirty="0" smtClean="0"/>
              <a:t>). </a:t>
            </a:r>
            <a:r>
              <a:rPr lang="ru-RU" sz="2400" dirty="0" err="1" smtClean="0"/>
              <a:t>Якщо</a:t>
            </a:r>
            <a:r>
              <a:rPr lang="ru-RU" sz="2400" dirty="0" smtClean="0"/>
              <a:t> </a:t>
            </a:r>
            <a:r>
              <a:rPr lang="ru-RU" sz="2400" dirty="0"/>
              <a:t>ваша </a:t>
            </a:r>
            <a:r>
              <a:rPr lang="ru-RU" sz="2400" dirty="0" err="1"/>
              <a:t>стійка</a:t>
            </a:r>
            <a:r>
              <a:rPr lang="ru-RU" sz="2400" dirty="0"/>
              <a:t> </a:t>
            </a:r>
            <a:r>
              <a:rPr lang="ru-RU" sz="2400" dirty="0" err="1"/>
              <a:t>підтримує</a:t>
            </a:r>
            <a:r>
              <a:rPr lang="ru-RU" sz="2400" dirty="0"/>
              <a:t> </a:t>
            </a:r>
            <a:r>
              <a:rPr lang="ru-RU" sz="2400" dirty="0" err="1"/>
              <a:t>такий</a:t>
            </a:r>
            <a:r>
              <a:rPr lang="ru-RU" sz="2400" dirty="0"/>
              <a:t> формат для </a:t>
            </a:r>
            <a:r>
              <a:rPr lang="ru-RU" sz="2400" dirty="0" err="1"/>
              <a:t>кругової</a:t>
            </a:r>
            <a:r>
              <a:rPr lang="ru-RU" sz="2400" dirty="0"/>
              <a:t> </a:t>
            </a:r>
            <a:r>
              <a:rPr lang="ru-RU" sz="2400" dirty="0" err="1"/>
              <a:t>інтерполяції</a:t>
            </a:r>
            <a:r>
              <a:rPr lang="ru-RU" sz="2400" dirty="0"/>
              <a:t>, система числового </a:t>
            </a:r>
            <a:r>
              <a:rPr lang="ru-RU" sz="2400" dirty="0" err="1"/>
              <a:t>програмного</a:t>
            </a:r>
            <a:r>
              <a:rPr lang="ru-RU" sz="2400" dirty="0"/>
              <a:t> </a:t>
            </a:r>
            <a:r>
              <a:rPr lang="ru-RU" sz="2400" dirty="0" err="1"/>
              <a:t>керування</a:t>
            </a:r>
            <a:r>
              <a:rPr lang="ru-RU" sz="2400" dirty="0"/>
              <a:t> (СЧПК) </a:t>
            </a:r>
            <a:r>
              <a:rPr lang="ru-RU" sz="2400" dirty="0" err="1"/>
              <a:t>самостійно</a:t>
            </a:r>
            <a:r>
              <a:rPr lang="ru-RU" sz="2400" dirty="0"/>
              <a:t> </a:t>
            </a:r>
            <a:r>
              <a:rPr lang="ru-RU" sz="2400" dirty="0" err="1"/>
              <a:t>проведе</a:t>
            </a:r>
            <a:r>
              <a:rPr lang="ru-RU" sz="2400" dirty="0"/>
              <a:t> </a:t>
            </a:r>
            <a:r>
              <a:rPr lang="ru-RU" sz="2400" dirty="0" err="1"/>
              <a:t>необхідні</a:t>
            </a:r>
            <a:r>
              <a:rPr lang="ru-RU" sz="2400" dirty="0"/>
              <a:t> </a:t>
            </a:r>
            <a:r>
              <a:rPr lang="ru-RU" sz="2400" dirty="0" err="1"/>
              <a:t>розрахунки</a:t>
            </a:r>
            <a:r>
              <a:rPr lang="ru-RU" sz="2400" dirty="0"/>
              <a:t> для </a:t>
            </a:r>
            <a:r>
              <a:rPr lang="ru-RU" sz="2400" dirty="0" err="1"/>
              <a:t>визначення</a:t>
            </a:r>
            <a:r>
              <a:rPr lang="ru-RU" sz="2400" dirty="0"/>
              <a:t> координат центра дуги</a:t>
            </a:r>
            <a:r>
              <a:rPr lang="ru-RU" sz="2400" dirty="0" smtClean="0"/>
              <a:t>.</a:t>
            </a:r>
          </a:p>
          <a:p>
            <a:r>
              <a:rPr lang="uk-UA" sz="2400" dirty="0" smtClean="0"/>
              <a:t>Приклад: </a:t>
            </a:r>
          </a:p>
          <a:p>
            <a:pPr marL="118872" indent="0">
              <a:buNone/>
            </a:pPr>
            <a:r>
              <a:rPr lang="ru-RU" sz="2400" b="1" dirty="0" smtClean="0">
                <a:latin typeface="Bahnschrift Light SemiCondensed" pitchFamily="34" charset="0"/>
              </a:rPr>
              <a:t>N07G02X90Y34R25Z-5</a:t>
            </a:r>
            <a:r>
              <a:rPr lang="ru-RU" sz="2400" dirty="0"/>
              <a:t>; </a:t>
            </a:r>
            <a:r>
              <a:rPr lang="ru-RU" sz="2400" dirty="0" smtClean="0"/>
              <a:t>(</a:t>
            </a:r>
            <a:r>
              <a:rPr lang="ru-RU" sz="2400" dirty="0" err="1" smtClean="0"/>
              <a:t>Переміщення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фрези</a:t>
            </a:r>
            <a:r>
              <a:rPr lang="ru-RU" sz="2400" dirty="0" smtClean="0"/>
              <a:t> </a:t>
            </a:r>
            <a:r>
              <a:rPr lang="ru-RU" sz="2400" dirty="0" err="1" smtClean="0"/>
              <a:t>із</a:t>
            </a:r>
            <a:r>
              <a:rPr lang="ru-RU" sz="2400" dirty="0" smtClean="0"/>
              <a:t> точки А в точку Б(90;34) за </a:t>
            </a:r>
            <a:r>
              <a:rPr lang="ru-RU" sz="2400" dirty="0" err="1" smtClean="0"/>
              <a:t>годинниковою</a:t>
            </a:r>
            <a:r>
              <a:rPr lang="ru-RU" sz="2400" dirty="0" smtClean="0"/>
              <a:t> </a:t>
            </a:r>
            <a:r>
              <a:rPr lang="ru-RU" sz="2400" dirty="0" err="1" smtClean="0"/>
              <a:t>стрілкою</a:t>
            </a:r>
            <a:r>
              <a:rPr lang="ru-RU" sz="2400" dirty="0" smtClean="0"/>
              <a:t>, R=25 - </a:t>
            </a:r>
            <a:r>
              <a:rPr lang="ru-RU" sz="2400" dirty="0" err="1" smtClean="0"/>
              <a:t>радіус</a:t>
            </a:r>
            <a:r>
              <a:rPr lang="ru-RU" sz="2400" dirty="0" smtClean="0"/>
              <a:t> дуги.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34063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426</TotalTime>
  <Words>643</Words>
  <Application>Microsoft Office PowerPoint</Application>
  <PresentationFormat>Экран (4:3)</PresentationFormat>
  <Paragraphs>97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Модульная</vt:lpstr>
      <vt:lpstr>Урок виробничого навчання за професією «Оператор верстатів  з програмним керуванням»  Тема  «Обробка деталей за 12-14 квалітетами за програмою на налагоджених фрезерувальних верстатах»</vt:lpstr>
      <vt:lpstr>Мета уроку</vt:lpstr>
      <vt:lpstr>Повторення пройденого матеріалу</vt:lpstr>
      <vt:lpstr>Повторення пройденого матеріалу</vt:lpstr>
      <vt:lpstr>Повторення пройденого матеріалу</vt:lpstr>
      <vt:lpstr>Повторення пройденого матеріалу</vt:lpstr>
      <vt:lpstr>       Актуалізація знань учнів</vt:lpstr>
      <vt:lpstr>Схема координат опорних точок </vt:lpstr>
      <vt:lpstr>Кругова інтерполяція - G02 та G03</vt:lpstr>
      <vt:lpstr>               Приклад програми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Обробка деталей</dc:title>
  <dc:creator>Влад</dc:creator>
  <cp:lastModifiedBy>Влад</cp:lastModifiedBy>
  <cp:revision>38</cp:revision>
  <dcterms:created xsi:type="dcterms:W3CDTF">2025-02-15T14:18:21Z</dcterms:created>
  <dcterms:modified xsi:type="dcterms:W3CDTF">2025-02-23T07:04:55Z</dcterms:modified>
</cp:coreProperties>
</file>