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6.svg" ContentType="image/svg+xml"/>
  <Override PartName="/ppt/media/image2.svg" ContentType="image/svg+xml"/>
  <Override PartName="/ppt/media/image25.svg" ContentType="image/svg+xml"/>
  <Override PartName="/ppt/media/image27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8288000" cy="10287000"/>
  <p:notesSz cx="6858000" cy="9144000"/>
  <p:embeddedFontLst>
    <p:embeddedFont>
      <p:font typeface="Comic Sans Bold" panose="03000902030302020204"/>
      <p:bold r:id="rId14"/>
    </p:embeddedFont>
    <p:embeddedFont>
      <p:font typeface="Comic Sans" panose="03000702030302020204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17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5.png"/><Relationship Id="rId12" Type="http://schemas.openxmlformats.org/officeDocument/2006/relationships/image" Target="../media/image34.svg"/><Relationship Id="rId11" Type="http://schemas.openxmlformats.org/officeDocument/2006/relationships/image" Target="../media/image33.png"/><Relationship Id="rId10" Type="http://schemas.openxmlformats.org/officeDocument/2006/relationships/image" Target="../media/image3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7312" cy="169783"/>
            </a:xfrm>
            <a:custGeom>
              <a:avLst/>
              <a:gdLst/>
              <a:ahLst/>
              <a:cxnLst/>
              <a:rect l="l" t="t" r="r" b="b"/>
              <a:pathLst>
                <a:path w="807312" h="169783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5371" y="8968443"/>
            <a:ext cx="2948726" cy="48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5"/>
              </a:lnSpc>
              <a:spcBef>
                <a:spcPct val="0"/>
              </a:spcBef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47231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554794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0127">
            <a:off x="7568905" y="8767205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1366" y="2550538"/>
            <a:ext cx="2776884" cy="4111532"/>
          </a:xfrm>
          <a:custGeom>
            <a:avLst/>
            <a:gdLst/>
            <a:ahLst/>
            <a:cxnLst/>
            <a:rect l="l" t="t" r="r" b="b"/>
            <a:pathLst>
              <a:path w="2776884" h="4111532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576691" y="659483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46311" y="2569773"/>
            <a:ext cx="12162560" cy="282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0"/>
              </a:lnSpc>
              <a:spcBef>
                <a:spcPct val="0"/>
              </a:spcBef>
            </a:pPr>
            <a:r>
              <a:rPr lang="en-US" sz="813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природі та житті людини</a:t>
            </a:r>
            <a:endParaRPr lang="en-US" sz="813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7577" y="6913526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С. 198 - 201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37170" y="1016610"/>
            <a:ext cx="20515450" cy="10814624"/>
          </a:xfrm>
          <a:custGeom>
            <a:avLst/>
            <a:gdLst/>
            <a:ahLst/>
            <a:cxnLst/>
            <a:rect l="l" t="t" r="r" b="b"/>
            <a:pathLst>
              <a:path w="20515450" h="10814624">
                <a:moveTo>
                  <a:pt x="0" y="0"/>
                </a:moveTo>
                <a:lnTo>
                  <a:pt x="20515450" y="0"/>
                </a:lnTo>
                <a:lnTo>
                  <a:pt x="20515450" y="10814625"/>
                </a:lnTo>
                <a:lnTo>
                  <a:pt x="0" y="10814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40966" y="88835"/>
            <a:ext cx="5510736" cy="4367258"/>
          </a:xfrm>
          <a:custGeom>
            <a:avLst/>
            <a:gdLst/>
            <a:ahLst/>
            <a:cxnLst/>
            <a:rect l="l" t="t" r="r" b="b"/>
            <a:pathLst>
              <a:path w="5510736" h="4367258">
                <a:moveTo>
                  <a:pt x="0" y="0"/>
                </a:moveTo>
                <a:lnTo>
                  <a:pt x="5510736" y="0"/>
                </a:lnTo>
                <a:lnTo>
                  <a:pt x="5510736" y="4367258"/>
                </a:lnTo>
                <a:lnTo>
                  <a:pt x="0" y="43672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1099" y="6931129"/>
            <a:ext cx="5713349" cy="3604604"/>
          </a:xfrm>
          <a:custGeom>
            <a:avLst/>
            <a:gdLst/>
            <a:ahLst/>
            <a:cxnLst/>
            <a:rect l="l" t="t" r="r" b="b"/>
            <a:pathLst>
              <a:path w="5713349" h="3604604">
                <a:moveTo>
                  <a:pt x="0" y="0"/>
                </a:moveTo>
                <a:lnTo>
                  <a:pt x="5713349" y="0"/>
                </a:lnTo>
                <a:lnTo>
                  <a:pt x="5713349" y="3604603"/>
                </a:lnTo>
                <a:lnTo>
                  <a:pt x="0" y="36046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72412" y="7196390"/>
            <a:ext cx="4415588" cy="4056822"/>
          </a:xfrm>
          <a:custGeom>
            <a:avLst/>
            <a:gdLst/>
            <a:ahLst/>
            <a:cxnLst/>
            <a:rect l="l" t="t" r="r" b="b"/>
            <a:pathLst>
              <a:path w="4415588" h="4056822">
                <a:moveTo>
                  <a:pt x="0" y="0"/>
                </a:moveTo>
                <a:lnTo>
                  <a:pt x="4415588" y="0"/>
                </a:lnTo>
                <a:lnTo>
                  <a:pt x="4415588" y="4056822"/>
                </a:lnTo>
                <a:lnTo>
                  <a:pt x="0" y="4056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5390" y="485341"/>
            <a:ext cx="3335432" cy="3970752"/>
          </a:xfrm>
          <a:custGeom>
            <a:avLst/>
            <a:gdLst/>
            <a:ahLst/>
            <a:cxnLst/>
            <a:rect l="l" t="t" r="r" b="b"/>
            <a:pathLst>
              <a:path w="3335432" h="3970752">
                <a:moveTo>
                  <a:pt x="0" y="0"/>
                </a:moveTo>
                <a:lnTo>
                  <a:pt x="3335432" y="0"/>
                </a:lnTo>
                <a:lnTo>
                  <a:pt x="3335432" y="3970752"/>
                </a:lnTo>
                <a:lnTo>
                  <a:pt x="0" y="3970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691954" y="4972050"/>
            <a:ext cx="6735060" cy="152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0"/>
              </a:lnSpc>
              <a:spcBef>
                <a:spcPct val="0"/>
              </a:spcBef>
            </a:pPr>
            <a:r>
              <a:rPr lang="en-US" sz="8935" b="1">
                <a:solidFill>
                  <a:srgbClr val="7FCDC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Комахи</a:t>
            </a:r>
            <a:endParaRPr lang="en-US" sz="8935" b="1">
              <a:solidFill>
                <a:srgbClr val="7FCDC1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26207" y="4697901"/>
            <a:ext cx="10996406" cy="320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  <a:spcBef>
                <a:spcPct val="0"/>
              </a:spcBef>
            </a:pPr>
            <a:r>
              <a:rPr lang="en-US" sz="4575">
                <a:solidFill>
                  <a:srgbClr val="E87C6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група членистоногих,у яких тіло поділене на голову,груди,черевце,є пара вусиків,дві пари крил ,три пари грудних ніг.</a:t>
            </a:r>
            <a:endParaRPr lang="en-US" sz="4575">
              <a:solidFill>
                <a:srgbClr val="E87C6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156" y="3776336"/>
            <a:ext cx="7454428" cy="3818597"/>
          </a:xfrm>
          <a:custGeom>
            <a:avLst/>
            <a:gdLst/>
            <a:ahLst/>
            <a:cxnLst/>
            <a:rect l="l" t="t" r="r" b="b"/>
            <a:pathLst>
              <a:path w="7454428" h="3818597">
                <a:moveTo>
                  <a:pt x="0" y="0"/>
                </a:moveTo>
                <a:lnTo>
                  <a:pt x="7454428" y="0"/>
                </a:lnTo>
                <a:lnTo>
                  <a:pt x="7454428" y="3818597"/>
                </a:lnTo>
                <a:lnTo>
                  <a:pt x="0" y="38185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815" t="-76080" b="-300309"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79370" y="-1178"/>
            <a:ext cx="11609338" cy="151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0"/>
              </a:lnSpc>
              <a:spcBef>
                <a:spcPct val="0"/>
              </a:spcBef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природі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89172" y="3129426"/>
            <a:ext cx="10062530" cy="501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Жуки - мертвоїди живляться,а потім закопують трупи тварин  в землю і відкладають на них яйця ,згодом перетворюєть залишки на гумус,цим самим сприяють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715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грунтоутворенню</a:t>
            </a:r>
            <a:endParaRPr lang="en-US" sz="4715" b="1">
              <a:solidFill>
                <a:srgbClr val="FF3131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05856" y="4356595"/>
            <a:ext cx="1555543" cy="1593386"/>
          </a:xfrm>
          <a:custGeom>
            <a:avLst/>
            <a:gdLst/>
            <a:ahLst/>
            <a:cxnLst/>
            <a:rect l="l" t="t" r="r" b="b"/>
            <a:pathLst>
              <a:path w="1555543" h="1593386">
                <a:moveTo>
                  <a:pt x="0" y="0"/>
                </a:moveTo>
                <a:lnTo>
                  <a:pt x="1555543" y="0"/>
                </a:lnTo>
                <a:lnTo>
                  <a:pt x="1555543" y="1593387"/>
                </a:lnTo>
                <a:lnTo>
                  <a:pt x="0" y="1593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961399" y="3005838"/>
            <a:ext cx="1539070" cy="1540996"/>
          </a:xfrm>
          <a:custGeom>
            <a:avLst/>
            <a:gdLst/>
            <a:ahLst/>
            <a:cxnLst/>
            <a:rect l="l" t="t" r="r" b="b"/>
            <a:pathLst>
              <a:path w="1539070" h="1540996">
                <a:moveTo>
                  <a:pt x="0" y="0"/>
                </a:moveTo>
                <a:lnTo>
                  <a:pt x="1539070" y="0"/>
                </a:lnTo>
                <a:lnTo>
                  <a:pt x="1539070" y="1540996"/>
                </a:lnTo>
                <a:lnTo>
                  <a:pt x="0" y="15409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2241353"/>
            <a:ext cx="4036602" cy="3708628"/>
          </a:xfrm>
          <a:custGeom>
            <a:avLst/>
            <a:gdLst/>
            <a:ahLst/>
            <a:cxnLst/>
            <a:rect l="l" t="t" r="r" b="b"/>
            <a:pathLst>
              <a:path w="4036602" h="3708628">
                <a:moveTo>
                  <a:pt x="0" y="0"/>
                </a:moveTo>
                <a:lnTo>
                  <a:pt x="4036602" y="0"/>
                </a:lnTo>
                <a:lnTo>
                  <a:pt x="4036602" y="3708629"/>
                </a:lnTo>
                <a:lnTo>
                  <a:pt x="0" y="37086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20621" y="5143500"/>
            <a:ext cx="4996225" cy="4921282"/>
          </a:xfrm>
          <a:custGeom>
            <a:avLst/>
            <a:gdLst/>
            <a:ahLst/>
            <a:cxnLst/>
            <a:rect l="l" t="t" r="r" b="b"/>
            <a:pathLst>
              <a:path w="4996225" h="4921282">
                <a:moveTo>
                  <a:pt x="0" y="0"/>
                </a:moveTo>
                <a:lnTo>
                  <a:pt x="4996225" y="0"/>
                </a:lnTo>
                <a:lnTo>
                  <a:pt x="4996225" y="4921282"/>
                </a:lnTo>
                <a:lnTo>
                  <a:pt x="0" y="49212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196770" y="2464921"/>
            <a:ext cx="10062530" cy="752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Комахи - запилювачі квітів.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600"/>
              </a:lnSpc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Конюшину.  запилюють 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600"/>
              </a:lnSpc>
            </a:pPr>
          </a:p>
          <a:p>
            <a:pPr algn="ctr">
              <a:lnSpc>
                <a:spcPts val="6600"/>
              </a:lnSpc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Матіоли  - 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600"/>
              </a:lnSpc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Сонечка винищують попелиць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600"/>
              </a:lnSpc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Ними живляться багато тварин 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 також вони просто прикрашають природу своє красою 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79370" y="-1178"/>
            <a:ext cx="11609338" cy="151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0"/>
              </a:lnSpc>
              <a:spcBef>
                <a:spcPct val="0"/>
              </a:spcBef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природі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500526" y="2508794"/>
            <a:ext cx="10062530" cy="585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Людина вирощує шовкопряда,одна гусениця цих комах утворює кокон з шовкової нитки довжиною 2 км. З неї виготовляють шовкові тканини,така галузь має назву </a:t>
            </a:r>
            <a:r>
              <a:rPr lang="en-US" sz="4715" b="1" u="sng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шовківництво</a:t>
            </a:r>
            <a:endParaRPr lang="en-US" sz="4715" b="1" u="sng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78343" y="3973000"/>
            <a:ext cx="7868768" cy="4388196"/>
          </a:xfrm>
          <a:custGeom>
            <a:avLst/>
            <a:gdLst/>
            <a:ahLst/>
            <a:cxnLst/>
            <a:rect l="l" t="t" r="r" b="b"/>
            <a:pathLst>
              <a:path w="7868768" h="4388196">
                <a:moveTo>
                  <a:pt x="0" y="0"/>
                </a:moveTo>
                <a:lnTo>
                  <a:pt x="7868768" y="0"/>
                </a:lnTo>
                <a:lnTo>
                  <a:pt x="7868768" y="4388196"/>
                </a:lnTo>
                <a:lnTo>
                  <a:pt x="0" y="438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317" b="-243164"/>
            </a:stretch>
          </a:blipFill>
        </p:spPr>
      </p:sp>
      <p:sp>
        <p:nvSpPr>
          <p:cNvPr id="9" name="TextBox 9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56041" y="46447"/>
            <a:ext cx="1225599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житті людини</a:t>
            </a:r>
            <a:endParaRPr lang="en-US" sz="72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2293" y="2613569"/>
            <a:ext cx="6047497" cy="6534623"/>
          </a:xfrm>
          <a:custGeom>
            <a:avLst/>
            <a:gdLst/>
            <a:ahLst/>
            <a:cxnLst/>
            <a:rect l="l" t="t" r="r" b="b"/>
            <a:pathLst>
              <a:path w="6047497" h="6534623">
                <a:moveTo>
                  <a:pt x="0" y="0"/>
                </a:moveTo>
                <a:lnTo>
                  <a:pt x="6047496" y="0"/>
                </a:lnTo>
                <a:lnTo>
                  <a:pt x="6047496" y="6534623"/>
                </a:lnTo>
                <a:lnTo>
                  <a:pt x="0" y="65346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90426" y="5420516"/>
            <a:ext cx="5682731" cy="4866484"/>
          </a:xfrm>
          <a:custGeom>
            <a:avLst/>
            <a:gdLst/>
            <a:ahLst/>
            <a:cxnLst/>
            <a:rect l="l" t="t" r="r" b="b"/>
            <a:pathLst>
              <a:path w="5682731" h="4866484">
                <a:moveTo>
                  <a:pt x="0" y="0"/>
                </a:moveTo>
                <a:lnTo>
                  <a:pt x="5682730" y="0"/>
                </a:lnTo>
                <a:lnTo>
                  <a:pt x="5682730" y="4866484"/>
                </a:lnTo>
                <a:lnTo>
                  <a:pt x="0" y="48664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00526" y="2508794"/>
            <a:ext cx="10062530" cy="249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Бджіл використовують у </a:t>
            </a:r>
            <a:r>
              <a:rPr lang="en-US" sz="4715" b="1" u="sng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бджільництві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 Медоносні бджоли виробляють мед.🍯🐝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56041" y="46447"/>
            <a:ext cx="1225599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житті людини</a:t>
            </a:r>
            <a:endParaRPr lang="en-US" sz="72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518730"/>
            <a:ext cx="6522017" cy="4114800"/>
          </a:xfrm>
          <a:custGeom>
            <a:avLst/>
            <a:gdLst/>
            <a:ahLst/>
            <a:cxnLst/>
            <a:rect l="l" t="t" r="r" b="b"/>
            <a:pathLst>
              <a:path w="6522017" h="4114800">
                <a:moveTo>
                  <a:pt x="0" y="0"/>
                </a:moveTo>
                <a:lnTo>
                  <a:pt x="6522017" y="0"/>
                </a:lnTo>
                <a:lnTo>
                  <a:pt x="65220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068" y="5368528"/>
            <a:ext cx="4727882" cy="4918472"/>
          </a:xfrm>
          <a:custGeom>
            <a:avLst/>
            <a:gdLst/>
            <a:ahLst/>
            <a:cxnLst/>
            <a:rect l="l" t="t" r="r" b="b"/>
            <a:pathLst>
              <a:path w="4727882" h="4918472">
                <a:moveTo>
                  <a:pt x="0" y="0"/>
                </a:moveTo>
                <a:lnTo>
                  <a:pt x="4727881" y="0"/>
                </a:lnTo>
                <a:lnTo>
                  <a:pt x="4727881" y="4918472"/>
                </a:lnTo>
                <a:lnTo>
                  <a:pt x="0" y="49184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00526" y="1711284"/>
            <a:ext cx="10062530" cy="836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Багато видів комах можуть завдавати шкоди: жуки,гусені метеликів можуть шкодити культурним рослинам. Великі зграї сарани можуть з'їсти всю рослинність на шляху. Мухи здатні розповсюджувати інфекційні захворювання. Серед комах є багато паразитичних і кровосисних видів.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56041" y="46447"/>
            <a:ext cx="1225599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комах у житті людини</a:t>
            </a:r>
            <a:endParaRPr lang="en-US" sz="72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16282">
            <a:off x="15827519" y="171091"/>
            <a:ext cx="3471074" cy="2057400"/>
          </a:xfrm>
          <a:custGeom>
            <a:avLst/>
            <a:gdLst/>
            <a:ahLst/>
            <a:cxnLst/>
            <a:rect l="l" t="t" r="r" b="b"/>
            <a:pathLst>
              <a:path w="3471074" h="2057400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04930">
            <a:off x="-382187" y="2433896"/>
            <a:ext cx="2818716" cy="2557344"/>
          </a:xfrm>
          <a:custGeom>
            <a:avLst/>
            <a:gdLst/>
            <a:ahLst/>
            <a:cxnLst/>
            <a:rect l="l" t="t" r="r" b="b"/>
            <a:pathLst>
              <a:path w="2818716" h="2557344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5103" y="3409447"/>
            <a:ext cx="4588800" cy="6506918"/>
          </a:xfrm>
          <a:custGeom>
            <a:avLst/>
            <a:gdLst/>
            <a:ahLst/>
            <a:cxnLst/>
            <a:rect l="l" t="t" r="r" b="b"/>
            <a:pathLst>
              <a:path w="4588800" h="6506918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39303" y="1686765"/>
            <a:ext cx="8440615" cy="8229600"/>
          </a:xfrm>
          <a:custGeom>
            <a:avLst/>
            <a:gdLst/>
            <a:ahLst/>
            <a:cxnLst/>
            <a:rect l="l" t="t" r="r" b="b"/>
            <a:pathLst>
              <a:path w="8440615" h="8229600">
                <a:moveTo>
                  <a:pt x="0" y="0"/>
                </a:moveTo>
                <a:lnTo>
                  <a:pt x="8440615" y="0"/>
                </a:lnTo>
                <a:lnTo>
                  <a:pt x="84406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8857" y="4467268"/>
            <a:ext cx="8309722" cy="44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0"/>
              </a:lnSpc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 /З: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marL="0" lvl="0" indent="0" algn="l">
              <a:lnSpc>
                <a:spcPts val="18240"/>
              </a:lnSpc>
              <a:spcBef>
                <a:spcPct val="0"/>
              </a:spcBef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§ 48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WPS Presentation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Comic Sans Bold</vt:lpstr>
      <vt:lpstr>Comic Sans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16.роль комах</dc:title>
  <dc:creator/>
  <cp:lastModifiedBy>Acer</cp:lastModifiedBy>
  <cp:revision>2</cp:revision>
  <dcterms:created xsi:type="dcterms:W3CDTF">2006-08-16T00:00:00Z</dcterms:created>
  <dcterms:modified xsi:type="dcterms:W3CDTF">2024-12-28T16:21:57Z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092ED1DAC1E04761B384EAC31A090AB3_12</vt:lpwstr>
  </property>
  <property fmtid="{D5CDD505-2E9C-101B-9397-08002B2CF9AE}" pid="3" name="KSOProductBuildVer">
    <vt:lpwstr>1033-12.2.0.19307</vt:lpwstr>
  </property>
</Properties>
</file>