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7" r:id="rId5"/>
    <p:sldId id="290" r:id="rId6"/>
    <p:sldId id="302" r:id="rId7"/>
    <p:sldId id="301" r:id="rId8"/>
    <p:sldId id="293" r:id="rId9"/>
    <p:sldId id="294" r:id="rId10"/>
    <p:sldId id="303" r:id="rId11"/>
    <p:sldId id="289" r:id="rId12"/>
    <p:sldId id="299" r:id="rId13"/>
    <p:sldId id="304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5820" autoAdjust="0"/>
  </p:normalViewPr>
  <p:slideViewPr>
    <p:cSldViewPr snapToGrid="0" showGuides="1">
      <p:cViewPr varScale="1">
        <p:scale>
          <a:sx n="87" d="100"/>
          <a:sy n="87" d="100"/>
        </p:scale>
        <p:origin x="830" y="5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41AB7D-603F-4C55-AE7B-5211AC180C52}" type="datetime1">
              <a:rPr lang="ru-RU" smtClean="0"/>
              <a:t>01.03.2025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51D7-23E2-4C21-B953-290DF0767D68}" type="datetime1">
              <a:rPr lang="ru-RU" smtClean="0"/>
              <a:pPr/>
              <a:t>01.03.2025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5AA7-F7C4-4E88-B3F3-5238A278775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8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2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3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1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4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7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65AA7-F7C4-4E88-B3F3-5238A27877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7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текст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pic>
        <p:nvPicPr>
          <p:cNvPr id="3" name="Графический объект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514848" y="2240374"/>
            <a:ext cx="7416000" cy="2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6.sv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6645" y="43259"/>
            <a:ext cx="8286708" cy="65354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Коло </a:t>
            </a:r>
            <a:r>
              <a:rPr lang="ru-RU" sz="2800" dirty="0" err="1"/>
              <a:t>досвіду</a:t>
            </a:r>
            <a:r>
              <a:rPr lang="ru-RU" sz="2800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2800" dirty="0" err="1"/>
              <a:t>Інтегрований</a:t>
            </a:r>
            <a:r>
              <a:rPr lang="ru-RU" sz="2800" dirty="0"/>
              <a:t> та </a:t>
            </a:r>
            <a:r>
              <a:rPr lang="ru-RU" sz="2800" dirty="0" err="1"/>
              <a:t>діяльнісний</a:t>
            </a:r>
            <a:r>
              <a:rPr lang="ru-RU" sz="2800" dirty="0"/>
              <a:t> </a:t>
            </a:r>
            <a:r>
              <a:rPr lang="ru-RU" sz="2800" dirty="0" err="1" smtClean="0"/>
              <a:t>підхід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уроках НУШ в </a:t>
            </a:r>
            <a:r>
              <a:rPr lang="ru-RU" sz="2800" dirty="0" err="1"/>
              <a:t>інклюзивному</a:t>
            </a:r>
            <a:r>
              <a:rPr lang="ru-RU" sz="2800" dirty="0"/>
              <a:t> </a:t>
            </a:r>
            <a:r>
              <a:rPr lang="ru-RU" sz="2800" dirty="0" err="1" smtClean="0"/>
              <a:t>класі</a:t>
            </a:r>
            <a:r>
              <a:rPr lang="ru-RU" sz="28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uk-UA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92" y="4530090"/>
            <a:ext cx="1364994" cy="2001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604" y="3323014"/>
            <a:ext cx="2168775" cy="1494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2" y="1000368"/>
            <a:ext cx="1731482" cy="2002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209" y="852022"/>
            <a:ext cx="2280586" cy="18638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735" y="1335063"/>
            <a:ext cx="3089911" cy="10393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31588" y="5161562"/>
            <a:ext cx="4700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Підготувала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вчитель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початкових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класів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Хотинського</a:t>
            </a:r>
            <a:r>
              <a:rPr lang="ru-RU" dirty="0" smtClean="0">
                <a:solidFill>
                  <a:schemeClr val="bg1"/>
                </a:solidFill>
              </a:rPr>
              <a:t> опорного </a:t>
            </a:r>
            <a:r>
              <a:rPr lang="ru-RU" dirty="0" err="1" smtClean="0">
                <a:solidFill>
                  <a:schemeClr val="bg1"/>
                </a:solidFill>
              </a:rPr>
              <a:t>академічного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ліцею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Пастушак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Любов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Миколаївна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85" y="887070"/>
            <a:ext cx="8337665" cy="5970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0863" y="4478215"/>
            <a:ext cx="17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+mj-lt"/>
              </a:rPr>
              <a:t>01.01</a:t>
            </a:r>
            <a:endParaRPr lang="uk-UA" sz="2400" b="1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6801" y="4478214"/>
            <a:ext cx="71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+mj-lt"/>
              </a:rPr>
              <a:t>25</a:t>
            </a:r>
            <a:endParaRPr lang="uk-UA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96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623" y="652011"/>
            <a:ext cx="6400800" cy="1389530"/>
          </a:xfrm>
        </p:spPr>
        <p:txBody>
          <a:bodyPr rtlCol="0"/>
          <a:lstStyle/>
          <a:p>
            <a:pPr rtl="0"/>
            <a:r>
              <a:rPr lang="ru-RU" dirty="0" smtClean="0"/>
              <a:t>Наш </a:t>
            </a:r>
            <a:r>
              <a:rPr lang="ru-RU" dirty="0" err="1" smtClean="0"/>
              <a:t>дружний</a:t>
            </a:r>
            <a:r>
              <a:rPr lang="ru-RU" dirty="0" smtClean="0"/>
              <a:t> 3-Б 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931504" y="0"/>
            <a:ext cx="4260495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10" name="Графический объект 9" descr="Изображение символа синего рюкзака со школьными принадлежностями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1547447"/>
            <a:ext cx="7567552" cy="429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2701"/>
            <a:ext cx="3849782" cy="352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4276380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/>
          <a:stretch/>
        </p:blipFill>
        <p:spPr>
          <a:xfrm>
            <a:off x="4339087" y="931025"/>
            <a:ext cx="7172266" cy="523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04" y="1891810"/>
            <a:ext cx="1159873" cy="812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2093068"/>
            <a:ext cx="3823855" cy="26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917" y="1369252"/>
            <a:ext cx="8134006" cy="750493"/>
          </a:xfrm>
        </p:spPr>
        <p:txBody>
          <a:bodyPr rtlCol="0">
            <a:noAutofit/>
          </a:bodyPr>
          <a:lstStyle/>
          <a:p>
            <a:pPr algn="ctr"/>
            <a:r>
              <a:rPr lang="ru-RU" sz="2400" dirty="0" err="1"/>
              <a:t>Застосовування</a:t>
            </a:r>
            <a:r>
              <a:rPr lang="ru-RU" sz="2400" dirty="0"/>
              <a:t> у </a:t>
            </a:r>
            <a:r>
              <a:rPr lang="ru-RU" sz="2400" dirty="0" err="1"/>
              <a:t>навчанні</a:t>
            </a:r>
            <a:r>
              <a:rPr lang="ru-RU" sz="2400" dirty="0"/>
              <a:t> </a:t>
            </a:r>
            <a:r>
              <a:rPr lang="ru-RU" sz="2400" dirty="0" err="1"/>
              <a:t>діяльнісного</a:t>
            </a:r>
            <a:r>
              <a:rPr lang="ru-RU" sz="2400" dirty="0"/>
              <a:t> </a:t>
            </a:r>
            <a:r>
              <a:rPr lang="ru-RU" sz="2400" dirty="0" err="1"/>
              <a:t>підходу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здійсненню</a:t>
            </a:r>
            <a:r>
              <a:rPr lang="ru-RU" sz="2400" dirty="0"/>
              <a:t> циклу </a:t>
            </a:r>
            <a:r>
              <a:rPr lang="ru-RU" sz="2400" dirty="0" err="1"/>
              <a:t>пізнавальних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</a:t>
            </a:r>
            <a:r>
              <a:rPr lang="ru-RU" sz="2400" dirty="0" err="1"/>
              <a:t>учнем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 err="1"/>
              <a:t>С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/>
              <a:t>;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 err="1"/>
              <a:t>Й</a:t>
            </a:r>
            <a:r>
              <a:rPr lang="ru-RU" dirty="0" err="1" smtClean="0"/>
              <a:t>ого</a:t>
            </a:r>
            <a:r>
              <a:rPr lang="ru-RU" dirty="0" smtClean="0"/>
              <a:t> </a:t>
            </a:r>
            <a:r>
              <a:rPr lang="ru-RU" dirty="0" err="1"/>
              <a:t>усвідомлення</a:t>
            </a:r>
            <a:r>
              <a:rPr lang="ru-RU" dirty="0"/>
              <a:t>;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 err="1"/>
              <a:t>З</a:t>
            </a:r>
            <a:r>
              <a:rPr lang="ru-RU" dirty="0" err="1" smtClean="0"/>
              <a:t>апамʼятовування</a:t>
            </a:r>
            <a:r>
              <a:rPr lang="ru-RU" dirty="0" smtClean="0"/>
              <a:t>;</a:t>
            </a:r>
          </a:p>
          <a:p>
            <a:pPr>
              <a:lnSpc>
                <a:spcPts val="2800"/>
              </a:lnSpc>
            </a:pPr>
            <a:r>
              <a:rPr lang="ru-RU" dirty="0"/>
              <a:t>• </a:t>
            </a:r>
            <a:r>
              <a:rPr lang="ru-RU" dirty="0" smtClean="0"/>
              <a:t> 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практиці</a:t>
            </a:r>
            <a:r>
              <a:rPr lang="ru-RU" dirty="0"/>
              <a:t>:</a:t>
            </a:r>
          </a:p>
          <a:p>
            <a:pPr marL="285750" indent="-28575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ru-RU" dirty="0" err="1" smtClean="0"/>
              <a:t>повторення</a:t>
            </a:r>
            <a:endParaRPr lang="ru-RU" dirty="0"/>
          </a:p>
          <a:p>
            <a:pPr marL="285750" indent="-28575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ru-RU" dirty="0" err="1" smtClean="0"/>
              <a:t>поглиблення</a:t>
            </a:r>
            <a:endParaRPr lang="ru-RU" dirty="0"/>
          </a:p>
          <a:p>
            <a:pPr marL="285750" indent="-285750">
              <a:lnSpc>
                <a:spcPts val="2800"/>
              </a:lnSpc>
              <a:buFont typeface="Courier New" panose="02070309020205020404" pitchFamily="49" charset="0"/>
              <a:buChar char="o"/>
            </a:pPr>
            <a:r>
              <a:rPr lang="ru-RU" dirty="0" err="1" smtClean="0"/>
              <a:t>міцніше</a:t>
            </a:r>
            <a:r>
              <a:rPr lang="ru-RU" dirty="0" smtClean="0"/>
              <a:t> </a:t>
            </a:r>
            <a:r>
              <a:rPr lang="ru-RU" dirty="0" err="1" smtClean="0"/>
              <a:t>засвоєння</a:t>
            </a:r>
            <a:r>
              <a:rPr lang="ru-RU" dirty="0" smtClean="0"/>
              <a:t>.</a:t>
            </a:r>
          </a:p>
          <a:p>
            <a:pPr>
              <a:lnSpc>
                <a:spcPts val="28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182917"/>
            <a:ext cx="4248425" cy="319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10" y="130926"/>
            <a:ext cx="6816436" cy="685800"/>
          </a:xfrm>
        </p:spPr>
        <p:txBody>
          <a:bodyPr rtlCol="0"/>
          <a:lstStyle/>
          <a:p>
            <a:pPr algn="ctr" rtl="0"/>
            <a:r>
              <a:rPr lang="ru-RU" sz="3200" dirty="0" err="1" smtClean="0"/>
              <a:t>Інтегрований</a:t>
            </a:r>
            <a:r>
              <a:rPr lang="ru-RU" sz="3200" dirty="0" smtClean="0"/>
              <a:t> та </a:t>
            </a:r>
            <a:r>
              <a:rPr lang="ru-RU" sz="3200" dirty="0" err="1" smtClean="0"/>
              <a:t>діяльнісний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підхід</a:t>
            </a:r>
            <a:r>
              <a:rPr lang="ru-RU" sz="3200" dirty="0" smtClean="0"/>
              <a:t> з </a:t>
            </a:r>
            <a:r>
              <a:rPr lang="ru-RU" sz="3200" dirty="0" err="1" smtClean="0"/>
              <a:t>елементами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корекції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err="1" smtClean="0"/>
              <a:t>інклюзивному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класі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39604" y="1690499"/>
            <a:ext cx="2276091" cy="2153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9" name="Графический объект 8" descr="Изображение символа глобуса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0920" y="1994904"/>
            <a:ext cx="1955062" cy="1544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13645" r="33561" b="11702"/>
          <a:stretch/>
        </p:blipFill>
        <p:spPr>
          <a:xfrm>
            <a:off x="4277791" y="4330886"/>
            <a:ext cx="2837904" cy="235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r="23568"/>
          <a:stretch/>
        </p:blipFill>
        <p:spPr>
          <a:xfrm>
            <a:off x="958929" y="4330887"/>
            <a:ext cx="2673962" cy="235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46" y="1141364"/>
            <a:ext cx="2614363" cy="28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r="19779"/>
          <a:stretch/>
        </p:blipFill>
        <p:spPr>
          <a:xfrm>
            <a:off x="7760595" y="4297412"/>
            <a:ext cx="2651480" cy="242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00" y="1141364"/>
            <a:ext cx="2603169" cy="28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898" r="71010" b="60973"/>
          <a:stretch/>
        </p:blipFill>
        <p:spPr>
          <a:xfrm>
            <a:off x="266007" y="255755"/>
            <a:ext cx="1457206" cy="211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t="5212" r="30889" b="68849"/>
          <a:stretch/>
        </p:blipFill>
        <p:spPr>
          <a:xfrm>
            <a:off x="1349676" y="2132611"/>
            <a:ext cx="3555368" cy="240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2" t="3636" r="3374" b="60606"/>
          <a:stretch/>
        </p:blipFill>
        <p:spPr>
          <a:xfrm>
            <a:off x="4622411" y="260051"/>
            <a:ext cx="1427311" cy="210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60969" r="72222" b="2667"/>
          <a:stretch/>
        </p:blipFill>
        <p:spPr>
          <a:xfrm>
            <a:off x="266007" y="4527611"/>
            <a:ext cx="1368780" cy="195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3" t="59757" r="1798" b="2062"/>
          <a:stretch/>
        </p:blipFill>
        <p:spPr>
          <a:xfrm>
            <a:off x="4622412" y="4459859"/>
            <a:ext cx="1427311" cy="202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04185" y="641839"/>
            <a:ext cx="5087815" cy="1110290"/>
          </a:xfrm>
        </p:spPr>
        <p:txBody>
          <a:bodyPr/>
          <a:lstStyle/>
          <a:p>
            <a:r>
              <a:rPr lang="ru-RU" sz="2400" dirty="0" err="1"/>
              <a:t>З</a:t>
            </a:r>
            <a:r>
              <a:rPr lang="ru-RU" sz="2400" dirty="0" err="1" smtClean="0"/>
              <a:t>добувачі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інклюзивною</a:t>
            </a:r>
            <a:r>
              <a:rPr lang="ru-RU" sz="2400" dirty="0" smtClean="0"/>
              <a:t> формою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3-Б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</a:t>
            </a:r>
            <a:r>
              <a:rPr lang="ru-RU" sz="2400" dirty="0"/>
              <a:t>:</a:t>
            </a:r>
            <a:endParaRPr lang="uk-UA" sz="240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858000" y="1754587"/>
            <a:ext cx="5052008" cy="4903775"/>
          </a:xfrm>
        </p:spPr>
        <p:txBody>
          <a:bodyPr/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Дитина</a:t>
            </a:r>
            <a:r>
              <a:rPr lang="ru-RU" sz="2000" dirty="0"/>
              <a:t> з </a:t>
            </a:r>
            <a:r>
              <a:rPr lang="ru-RU" sz="2000" dirty="0" err="1"/>
              <a:t>інтелектуальними</a:t>
            </a:r>
            <a:r>
              <a:rPr lang="ru-RU" sz="2000" dirty="0"/>
              <a:t> </a:t>
            </a:r>
            <a:r>
              <a:rPr lang="ru-RU" sz="2000" dirty="0" err="1"/>
              <a:t>труднощами</a:t>
            </a:r>
            <a:r>
              <a:rPr lang="ru-RU" sz="2000" dirty="0"/>
              <a:t> тяжкого </a:t>
            </a:r>
            <a:r>
              <a:rPr lang="ru-RU" sz="2000" dirty="0" err="1"/>
              <a:t>ступеня</a:t>
            </a:r>
            <a:r>
              <a:rPr lang="ru-RU" sz="2000" dirty="0"/>
              <a:t> </a:t>
            </a:r>
            <a:r>
              <a:rPr lang="ru-RU" sz="2000" dirty="0" err="1" smtClean="0"/>
              <a:t>прояву</a:t>
            </a:r>
            <a:r>
              <a:rPr lang="ru-RU" sz="2000" dirty="0" smtClean="0"/>
              <a:t> (І</a:t>
            </a:r>
            <a:r>
              <a:rPr lang="en-US" sz="2000" dirty="0" smtClean="0"/>
              <a:t>V </a:t>
            </a:r>
            <a:r>
              <a:rPr lang="uk-UA" sz="2000" dirty="0" smtClean="0"/>
              <a:t>ступінь)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Дитина</a:t>
            </a:r>
            <a:r>
              <a:rPr lang="ru-RU" sz="2000" dirty="0"/>
              <a:t> з </a:t>
            </a:r>
            <a:r>
              <a:rPr lang="ru-RU" sz="2000" dirty="0" err="1"/>
              <a:t>соціоадаптаційними</a:t>
            </a:r>
            <a:r>
              <a:rPr lang="ru-RU" sz="2000" dirty="0"/>
              <a:t> </a:t>
            </a:r>
            <a:r>
              <a:rPr lang="ru-RU" sz="2000" dirty="0" err="1"/>
              <a:t>труднощами</a:t>
            </a:r>
            <a:r>
              <a:rPr lang="ru-RU" sz="2000" dirty="0"/>
              <a:t> </a:t>
            </a:r>
            <a:r>
              <a:rPr lang="ru-RU" sz="2000" dirty="0" err="1"/>
              <a:t>помірного</a:t>
            </a:r>
            <a:r>
              <a:rPr lang="ru-RU" sz="2000" dirty="0"/>
              <a:t> </a:t>
            </a:r>
            <a:r>
              <a:rPr lang="ru-RU" sz="2000" dirty="0" err="1"/>
              <a:t>ступеня</a:t>
            </a:r>
            <a:r>
              <a:rPr lang="ru-RU" sz="2000" dirty="0"/>
              <a:t> </a:t>
            </a:r>
            <a:r>
              <a:rPr lang="ru-RU" sz="2000" dirty="0" err="1"/>
              <a:t>прояву</a:t>
            </a:r>
            <a:r>
              <a:rPr lang="ru-RU" sz="2000" dirty="0"/>
              <a:t> (ІІІ </a:t>
            </a:r>
            <a:r>
              <a:rPr lang="ru-RU" sz="2000" dirty="0" err="1"/>
              <a:t>ступінь</a:t>
            </a:r>
            <a:r>
              <a:rPr lang="ru-RU" sz="2000" dirty="0"/>
              <a:t>);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Дитина</a:t>
            </a:r>
            <a:r>
              <a:rPr lang="ru-RU" sz="2000" dirty="0"/>
              <a:t> з </a:t>
            </a:r>
            <a:r>
              <a:rPr lang="ru-RU" sz="2000" dirty="0" err="1"/>
              <a:t>навчальними</a:t>
            </a:r>
            <a:r>
              <a:rPr lang="ru-RU" sz="2000" dirty="0"/>
              <a:t> </a:t>
            </a:r>
            <a:r>
              <a:rPr lang="ru-RU" sz="2000" dirty="0" err="1"/>
              <a:t>труднощами</a:t>
            </a:r>
            <a:r>
              <a:rPr lang="ru-RU" sz="2000" dirty="0"/>
              <a:t> легкого </a:t>
            </a:r>
            <a:r>
              <a:rPr lang="ru-RU" sz="2000" dirty="0" err="1"/>
              <a:t>ступеня</a:t>
            </a:r>
            <a:r>
              <a:rPr lang="ru-RU" sz="2000" dirty="0"/>
              <a:t> </a:t>
            </a:r>
            <a:r>
              <a:rPr lang="ru-RU" sz="2000" dirty="0" err="1" smtClean="0"/>
              <a:t>прояву</a:t>
            </a:r>
            <a:r>
              <a:rPr lang="ru-RU" sz="2000" dirty="0" smtClean="0"/>
              <a:t> (ІІ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).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Для </a:t>
            </a:r>
            <a:r>
              <a:rPr lang="ru-RU" sz="2000" dirty="0"/>
              <a:t>кожного з них </a:t>
            </a:r>
            <a:r>
              <a:rPr lang="ru-RU" sz="2000" dirty="0" err="1"/>
              <a:t>розроблена</a:t>
            </a:r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000" dirty="0" err="1" smtClean="0"/>
              <a:t>індивідуальна</a:t>
            </a:r>
            <a:r>
              <a:rPr lang="ru-RU" sz="2000" dirty="0" smtClean="0"/>
              <a:t>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6" y="0"/>
            <a:ext cx="558405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pic>
        <p:nvPicPr>
          <p:cNvPr id="7" name="Графический объект 6" descr="Изображение символа карандаша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92209">
            <a:off x="10816672" y="3857743"/>
            <a:ext cx="1564702" cy="2933257"/>
          </a:xfrm>
          <a:prstGeom prst="rect">
            <a:avLst/>
          </a:prstGeo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3024" y="810636"/>
            <a:ext cx="6858000" cy="3765462"/>
          </a:xfrm>
        </p:spPr>
        <p:txBody>
          <a:bodyPr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 err="1"/>
              <a:t>д</a:t>
            </a:r>
            <a:r>
              <a:rPr lang="ru-RU" dirty="0" err="1" smtClean="0"/>
              <a:t>итини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інтелектуальними</a:t>
            </a:r>
            <a:r>
              <a:rPr lang="ru-RU" dirty="0"/>
              <a:t> </a:t>
            </a:r>
            <a:r>
              <a:rPr lang="ru-RU" dirty="0" err="1"/>
              <a:t>труднощами</a:t>
            </a:r>
            <a:r>
              <a:rPr lang="ru-RU" dirty="0"/>
              <a:t> тяжкого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</a:t>
            </a:r>
            <a:r>
              <a:rPr lang="ru-RU" dirty="0" err="1" smtClean="0"/>
              <a:t>модифіковано</a:t>
            </a:r>
            <a:r>
              <a:rPr lang="ru-RU" dirty="0"/>
              <a:t> </a:t>
            </a:r>
            <a:r>
              <a:rPr lang="ru-RU" dirty="0" err="1" smtClean="0"/>
              <a:t>мовно-літературну</a:t>
            </a:r>
            <a:r>
              <a:rPr lang="ru-RU" dirty="0" smtClean="0"/>
              <a:t>, </a:t>
            </a:r>
            <a:r>
              <a:rPr lang="ru-RU" dirty="0" err="1" smtClean="0"/>
              <a:t>математичну</a:t>
            </a:r>
            <a:r>
              <a:rPr lang="ru-RU" dirty="0" smtClean="0"/>
              <a:t> та </a:t>
            </a:r>
            <a:r>
              <a:rPr lang="ru-RU" dirty="0" err="1" smtClean="0"/>
              <a:t>природничу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. </a:t>
            </a:r>
            <a:r>
              <a:rPr lang="uk-UA" dirty="0" smtClean="0"/>
              <a:t>Навчання максимально наближене до життя.</a:t>
            </a:r>
          </a:p>
          <a:p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Для </a:t>
            </a:r>
            <a:r>
              <a:rPr lang="ru-RU" dirty="0" err="1" smtClean="0"/>
              <a:t>здобувача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соціоадаптаційними</a:t>
            </a:r>
            <a:r>
              <a:rPr lang="ru-RU" dirty="0"/>
              <a:t> </a:t>
            </a:r>
            <a:r>
              <a:rPr lang="ru-RU" dirty="0" err="1"/>
              <a:t>труднощами</a:t>
            </a:r>
            <a:r>
              <a:rPr lang="ru-RU" dirty="0"/>
              <a:t> </a:t>
            </a:r>
            <a:r>
              <a:rPr lang="ru-RU" dirty="0" err="1"/>
              <a:t>помірного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за часом та </a:t>
            </a:r>
            <a:r>
              <a:rPr lang="ru-RU" dirty="0" err="1" smtClean="0"/>
              <a:t>змістом</a:t>
            </a:r>
            <a:r>
              <a:rPr lang="ru-RU" dirty="0" smtClean="0"/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1800" dirty="0" smtClean="0">
                <a:solidFill>
                  <a:schemeClr val="bg1"/>
                </a:solidFill>
              </a:rPr>
              <a:t> часу на </a:t>
            </a:r>
            <a:r>
              <a:rPr lang="ru-RU" sz="18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завдань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їх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зменшення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1800" dirty="0" smtClean="0">
                <a:solidFill>
                  <a:schemeClr val="bg1"/>
                </a:solidFill>
              </a:rPr>
              <a:t> форм </a:t>
            </a:r>
            <a:r>
              <a:rPr lang="ru-RU" sz="1800" dirty="0" err="1" smtClean="0">
                <a:solidFill>
                  <a:schemeClr val="bg1"/>
                </a:solidFill>
              </a:rPr>
              <a:t>роботи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(тести, </a:t>
            </a:r>
            <a:r>
              <a:rPr lang="ru-RU" sz="1800" dirty="0" err="1" smtClean="0">
                <a:solidFill>
                  <a:schemeClr val="bg1"/>
                </a:solidFill>
              </a:rPr>
              <a:t>усні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опитування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аудіозавдання</a:t>
            </a:r>
            <a:r>
              <a:rPr lang="ru-RU" sz="1800" dirty="0" smtClean="0">
                <a:solidFill>
                  <a:schemeClr val="bg1"/>
                </a:solidFill>
              </a:rPr>
              <a:t>) </a:t>
            </a:r>
            <a:r>
              <a:rPr lang="ru-RU" sz="18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1800" dirty="0" smtClean="0">
                <a:solidFill>
                  <a:schemeClr val="bg1"/>
                </a:solidFill>
              </a:rPr>
              <a:t> до потреб.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4997">
            <a:off x="3719659" y="334394"/>
            <a:ext cx="2170364" cy="1493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6"/>
          <a:stretch/>
        </p:blipFill>
        <p:spPr>
          <a:xfrm>
            <a:off x="-872109" y="2333257"/>
            <a:ext cx="4646171" cy="170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109" y="4454346"/>
            <a:ext cx="4155225" cy="186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1"/>
          <a:stretch/>
        </p:blipFill>
        <p:spPr>
          <a:xfrm>
            <a:off x="-872109" y="117540"/>
            <a:ext cx="3782291" cy="209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72874" y="431831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Дитина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навчальними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труднощами</a:t>
            </a:r>
            <a:r>
              <a:rPr lang="ru-RU" dirty="0">
                <a:solidFill>
                  <a:schemeClr val="bg1"/>
                </a:solidFill>
              </a:rPr>
              <a:t> легкого </a:t>
            </a:r>
            <a:r>
              <a:rPr lang="ru-RU" dirty="0" err="1">
                <a:solidFill>
                  <a:schemeClr val="bg1"/>
                </a:solidFill>
              </a:rPr>
              <a:t>ступеня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потребує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адаптації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освітньої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психолого-</a:t>
            </a:r>
            <a:r>
              <a:rPr lang="ru-RU" dirty="0" err="1" smtClean="0">
                <a:solidFill>
                  <a:schemeClr val="bg1"/>
                </a:solidFill>
              </a:rPr>
              <a:t>педагогічних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підходів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навчанні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навчальних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дидактичних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матеріалів</a:t>
            </a:r>
            <a:r>
              <a:rPr lang="ru-RU" dirty="0">
                <a:solidFill>
                  <a:schemeClr val="bg1"/>
                </a:solidFill>
              </a:rPr>
              <a:t>); </a:t>
            </a:r>
            <a:r>
              <a:rPr lang="ru-RU" dirty="0" err="1">
                <a:solidFill>
                  <a:schemeClr val="bg1"/>
                </a:solidFill>
              </a:rPr>
              <a:t>посилення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мотивації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усунення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прогалин </a:t>
            </a: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засвоєнні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навичок</a:t>
            </a:r>
            <a:r>
              <a:rPr lang="ru-RU" dirty="0">
                <a:solidFill>
                  <a:schemeClr val="bg1"/>
                </a:solidFill>
              </a:rPr>
              <a:t> письма.</a:t>
            </a: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9" cy="487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00046" y="116960"/>
            <a:ext cx="7585504" cy="716804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працювати з висновком про 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психолого-педагогічну оцінку розвитку дитини.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4869" y="6326163"/>
            <a:ext cx="7596115" cy="314310"/>
          </a:xfrm>
        </p:spPr>
        <p:txBody>
          <a:bodyPr>
            <a:normAutofit fontScale="92500" lnSpcReduction="10000"/>
          </a:bodyPr>
          <a:lstStyle/>
          <a:p>
            <a:r>
              <a:rPr lang="uk-UA" b="1" u="sng" dirty="0" smtClean="0">
                <a:solidFill>
                  <a:schemeClr val="bg1"/>
                </a:solidFill>
              </a:rPr>
              <a:t>Фахівець </a:t>
            </a:r>
            <a:r>
              <a:rPr lang="uk-UA" b="1" u="sng" dirty="0" err="1" smtClean="0">
                <a:solidFill>
                  <a:schemeClr val="bg1"/>
                </a:solidFill>
              </a:rPr>
              <a:t>інклюзивно</a:t>
            </a:r>
            <a:r>
              <a:rPr lang="uk-UA" b="1" u="sng" dirty="0" smtClean="0">
                <a:solidFill>
                  <a:schemeClr val="bg1"/>
                </a:solidFill>
              </a:rPr>
              <a:t>-ресурсного центру </a:t>
            </a:r>
            <a:r>
              <a:rPr lang="uk-UA" b="1" u="sng" dirty="0" err="1" smtClean="0">
                <a:solidFill>
                  <a:schemeClr val="bg1"/>
                </a:solidFill>
              </a:rPr>
              <a:t>Варгуляк</a:t>
            </a:r>
            <a:r>
              <a:rPr lang="uk-UA" b="1" u="sng" dirty="0" smtClean="0">
                <a:solidFill>
                  <a:schemeClr val="bg1"/>
                </a:solidFill>
              </a:rPr>
              <a:t> Ніна Степанівна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4" r="3074" b="24000"/>
          <a:stretch/>
        </p:blipFill>
        <p:spPr>
          <a:xfrm>
            <a:off x="542383" y="1720136"/>
            <a:ext cx="3730752" cy="442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4" y="780000"/>
            <a:ext cx="6073224" cy="607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244000" y="2520000"/>
            <a:ext cx="158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Фізична сфера</a:t>
            </a:r>
            <a:endParaRPr lang="uk-U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9864000" y="3101569"/>
            <a:ext cx="2251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Мовленнєва сфера</a:t>
            </a:r>
            <a:endParaRPr lang="uk-U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2000" y="3096000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Когнітивна сфера</a:t>
            </a:r>
            <a:endParaRPr lang="uk-UA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080000" y="4932000"/>
            <a:ext cx="11512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Освітня сфера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6972" y="4946219"/>
            <a:ext cx="1844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Соціальна </a:t>
            </a:r>
            <a:r>
              <a:rPr lang="uk-UA" sz="1000" dirty="0" smtClean="0"/>
              <a:t>комунікація</a:t>
            </a:r>
            <a:endParaRPr lang="uk-UA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106620" y="5580000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000" dirty="0" smtClean="0"/>
              <a:t>Навчальна діяльність</a:t>
            </a:r>
            <a:endParaRPr lang="uk-UA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5848" y="841553"/>
            <a:ext cx="979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Розвиток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ключових </a:t>
            </a:r>
            <a:r>
              <a:rPr lang="uk-UA" sz="2400" dirty="0" err="1" smtClean="0">
                <a:solidFill>
                  <a:schemeClr val="bg1"/>
                </a:solidFill>
              </a:rPr>
              <a:t>компетентностей</a:t>
            </a:r>
            <a:r>
              <a:rPr lang="uk-UA" sz="2400" dirty="0" smtClean="0">
                <a:solidFill>
                  <a:schemeClr val="bg1"/>
                </a:solidFill>
              </a:rPr>
              <a:t> і наскрізних умінь особистості.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089901-0028-451D-BEFF-E66F1CA0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09" y="1103246"/>
            <a:ext cx="6857999" cy="685800"/>
          </a:xfrm>
        </p:spPr>
        <p:txBody>
          <a:bodyPr rtlCol="0">
            <a:noAutofit/>
          </a:bodyPr>
          <a:lstStyle/>
          <a:p>
            <a:pPr rtl="0"/>
            <a:r>
              <a:rPr lang="ru-RU" sz="4800" b="1" dirty="0" err="1" smtClean="0"/>
              <a:t>Методичний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тренінг</a:t>
            </a:r>
            <a:endParaRPr lang="ru-RU" sz="4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79B97-A3DA-7541-9D49-39EC686F9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5709" y="2086495"/>
            <a:ext cx="8079970" cy="4771505"/>
          </a:xfrm>
        </p:spPr>
        <p:txBody>
          <a:bodyPr rtlCol="0">
            <a:normAutofit/>
          </a:bodyPr>
          <a:lstStyle/>
          <a:p>
            <a:pPr rtl="0"/>
            <a:r>
              <a:rPr lang="ru-RU" sz="3600" b="1" dirty="0" smtClean="0"/>
              <a:t>«</a:t>
            </a:r>
            <a:r>
              <a:rPr lang="ru-RU" sz="3600" b="1" dirty="0" err="1" smtClean="0"/>
              <a:t>Інтегрований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діяльнісний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підхід</a:t>
            </a:r>
            <a:r>
              <a:rPr lang="ru-RU" sz="3600" b="1" dirty="0" smtClean="0"/>
              <a:t> на </a:t>
            </a:r>
            <a:r>
              <a:rPr lang="ru-RU" sz="3600" b="1" dirty="0"/>
              <a:t>уроках НУШ в </a:t>
            </a:r>
            <a:r>
              <a:rPr lang="ru-RU" sz="3600" b="1" dirty="0" err="1"/>
              <a:t>інклюзивному</a:t>
            </a:r>
            <a:r>
              <a:rPr lang="ru-RU" sz="3600" b="1" dirty="0"/>
              <a:t> </a:t>
            </a:r>
            <a:r>
              <a:rPr lang="ru-RU" sz="3600" b="1" dirty="0" err="1" smtClean="0"/>
              <a:t>класі</a:t>
            </a:r>
            <a:r>
              <a:rPr lang="ru-RU" sz="3600" b="1" dirty="0" smtClean="0"/>
              <a:t>»</a:t>
            </a:r>
          </a:p>
          <a:p>
            <a:pPr rtl="0"/>
            <a:endParaRPr lang="ru-RU" sz="3600" b="1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3600" dirty="0" err="1" smtClean="0"/>
              <a:t>Літературне</a:t>
            </a:r>
            <a:r>
              <a:rPr lang="ru-RU" sz="3600" dirty="0" smtClean="0"/>
              <a:t> </a:t>
            </a:r>
            <a:r>
              <a:rPr lang="ru-RU" sz="3600" dirty="0" err="1" smtClean="0"/>
              <a:t>читання</a:t>
            </a:r>
            <a:endParaRPr lang="ru-RU" sz="3600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3600" dirty="0" err="1" smtClean="0"/>
              <a:t>Українська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мова</a:t>
            </a:r>
            <a:endParaRPr lang="ru-RU" sz="3600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3600" dirty="0" smtClean="0"/>
              <a:t>Математика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160" y="5101179"/>
            <a:ext cx="217036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5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C9E6C82-D0C1-4F22-874F-B9325F072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904B8-1FB4-44AD-B9D5-D31AAFA711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0C9AB-22E5-4B15-9968-9BFD9A52E7CB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Широкоэкранный</PresentationFormat>
  <Paragraphs>54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Kristen ITC</vt:lpstr>
      <vt:lpstr>Quire Sans</vt:lpstr>
      <vt:lpstr>Wingdings</vt:lpstr>
      <vt:lpstr>Тема Office</vt:lpstr>
      <vt:lpstr>Коло досвіду: «Інтегрований та діяльнісний підхід на уроках НУШ в інклюзивному класі»  </vt:lpstr>
      <vt:lpstr>Наш дружний 3-Б клас</vt:lpstr>
      <vt:lpstr>Презентация PowerPoint</vt:lpstr>
      <vt:lpstr>Застосовування у навчанні діяльнісного підходу сприяє здійсненню циклу пізнавальних дій учнем, а саме:</vt:lpstr>
      <vt:lpstr>Інтегрований та діяльнісний підхід з елементами корекції в інклюзивному класі </vt:lpstr>
      <vt:lpstr>Здобувачі освіти з інклюзивною формою навчання 3-Б класу :</vt:lpstr>
      <vt:lpstr>Презентация PowerPoint</vt:lpstr>
      <vt:lpstr>Як працювати з висновком про  психолого-педагогічну оцінку розвитку дитини.</vt:lpstr>
      <vt:lpstr>Методичний тренінг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2020-08-16T23:01:46Z</dcterms:created>
  <dcterms:modified xsi:type="dcterms:W3CDTF">2025-03-01T10:56:46Z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