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O1LPXgiqU0H9MPMMHn+e2RTLh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each-inf.com.ua/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each-inf.com.ua/" TargetMode="External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>
  <p:cSld name="Титульни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2"/>
          <p:cNvSpPr/>
          <p:nvPr/>
        </p:nvSpPr>
        <p:spPr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cap="flat" cmpd="sng" w="9525">
            <a:solidFill>
              <a:srgbClr val="1942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2"/>
          <p:cNvSpPr txBox="1"/>
          <p:nvPr>
            <p:ph type="ctrTitle"/>
          </p:nvPr>
        </p:nvSpPr>
        <p:spPr>
          <a:xfrm>
            <a:off x="5807947" y="203189"/>
            <a:ext cx="6191410" cy="2791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400"/>
              <a:buFont typeface="Verdana"/>
              <a:buNone/>
              <a:defRPr b="1" i="0" sz="4400" u="none" cap="none" strike="noStrik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subTitle"/>
          </p:nvPr>
        </p:nvSpPr>
        <p:spPr>
          <a:xfrm>
            <a:off x="5807947" y="3184362"/>
            <a:ext cx="6363424" cy="403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0" name="Google Shape;20;p12"/>
          <p:cNvGrpSpPr/>
          <p:nvPr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21" name="Google Shape;21;p12"/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2" name="Google Shape;22;p12"/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rect b="b" l="l" r="r" t="t"/>
                <a:pathLst>
                  <a:path extrusionOk="0" h="432561" w="5959414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23" name="Google Shape;23;p12"/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24" name="Google Shape;24;p12"/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rect b="b" l="l" r="r" t="t"/>
                  <a:pathLst>
                    <a:path extrusionOk="0" h="3033014" w="5132339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" name="Google Shape;25;p12"/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rect b="b" l="l" r="r" t="t"/>
                  <a:pathLst>
                    <a:path extrusionOk="0" h="460028" w="5132543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" name="Google Shape;26;p12"/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rect b="b" l="l" r="r" t="t"/>
                  <a:pathLst>
                    <a:path extrusionOk="0" h="774988" w="931247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7" name="Google Shape;27;p12"/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rect b="b" l="l" r="r" t="t"/>
                  <a:pathLst>
                    <a:path extrusionOk="0" h="245579" w="931247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8" name="Google Shape;28;p12"/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rect b="b" l="l" r="r" t="t"/>
                  <a:pathLst>
                    <a:path extrusionOk="0" h="294816" w="2153039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29" name="Google Shape;29;p12"/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rect b="b" l="l" r="r" t="t"/>
                <a:pathLst>
                  <a:path extrusionOk="0" h="290137" w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0" name="Google Shape;30;p12"/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fmla="val 3560" name="adj"/>
              </a:avLst>
            </a:pr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1" name="Google Shape;31;p12"/>
          <p:cNvSpPr/>
          <p:nvPr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mic Sans MS"/>
              <a:buNone/>
            </a:pPr>
            <a:r>
              <a:rPr b="1" i="0" lang="uk-UA" sz="4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Інформатика 9</a:t>
            </a:r>
            <a:endParaRPr/>
          </a:p>
        </p:txBody>
      </p:sp>
      <p:sp>
        <p:nvSpPr>
          <p:cNvPr id="32" name="Google Shape;32;p12">
            <a:hlinkClick r:id="rId2"/>
          </p:cNvPr>
          <p:cNvSpPr/>
          <p:nvPr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600">
                <a:solidFill>
                  <a:srgbClr val="404042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teach-inf.com.ua</a:t>
            </a:r>
            <a:endParaRPr b="1" sz="1600">
              <a:solidFill>
                <a:srgbClr val="4040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" name="Google Shape;33;p12"/>
          <p:cNvSpPr/>
          <p:nvPr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b="1" i="0" lang="uk-UA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 підручником</a:t>
            </a:r>
            <a:endParaRPr/>
          </a:p>
        </p:txBody>
      </p:sp>
      <p:sp>
        <p:nvSpPr>
          <p:cNvPr id="34" name="Google Shape;34;p12"/>
          <p:cNvSpPr/>
          <p:nvPr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b="1" i="0" lang="uk-UA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Ривкінд Й.Я. та ін.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міст">
  <p:cSld name="Заголовок і вміст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13"/>
          <p:cNvGrpSpPr/>
          <p:nvPr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39" name="Google Shape;39;p13"/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40" name="Google Shape;40;p13"/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rect b="b" l="l" r="r" t="t"/>
                <a:pathLst>
                  <a:path extrusionOk="0" h="432561" w="5959414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41" name="Google Shape;41;p13"/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42" name="Google Shape;42;p13"/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rect b="b" l="l" r="r" t="t"/>
                  <a:pathLst>
                    <a:path extrusionOk="0" h="3033014" w="5132339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3" name="Google Shape;43;p13"/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rect b="b" l="l" r="r" t="t"/>
                  <a:pathLst>
                    <a:path extrusionOk="0" h="460028" w="5132543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4" name="Google Shape;44;p13"/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rect b="b" l="l" r="r" t="t"/>
                  <a:pathLst>
                    <a:path extrusionOk="0" h="774988" w="931247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" name="Google Shape;45;p13"/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rect b="b" l="l" r="r" t="t"/>
                  <a:pathLst>
                    <a:path extrusionOk="0" h="245579" w="931247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" name="Google Shape;46;p13"/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rect b="b" l="l" r="r" t="t"/>
                  <a:pathLst>
                    <a:path extrusionOk="0" h="294816" w="2153039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47" name="Google Shape;47;p13"/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rect b="b" l="l" r="r" t="t"/>
                <a:pathLst>
                  <a:path extrusionOk="0" h="290137" w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8" name="Google Shape;48;p13"/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fmla="val 3560" name="adj"/>
              </a:avLst>
            </a:prstGeom>
            <a:solidFill>
              <a:srgbClr val="003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9" name="Google Shape;49;p13"/>
          <p:cNvGrpSpPr/>
          <p:nvPr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50" name="Google Shape;50;p13"/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-UA" sz="1400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© Вивчаємо інформатику        </a:t>
              </a:r>
              <a:r>
                <a:rPr b="1" i="1" lang="uk-UA" sz="1400" u="sng">
                  <a:solidFill>
                    <a:srgbClr val="0070C0"/>
                  </a:solidFill>
                  <a:latin typeface="Comic Sans MS"/>
                  <a:ea typeface="Comic Sans MS"/>
                  <a:cs typeface="Comic Sans MS"/>
                  <a:sym typeface="Comic Sans M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teach-inf.com.ua</a:t>
              </a:r>
              <a:endParaRPr b="1" i="1" sz="14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51" name="Google Shape;5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1953" y="6552070"/>
              <a:ext cx="325911" cy="192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13"/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r>
              <a:rPr b="1" i="0" lang="uk-UA" sz="1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Розділ 5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r>
              <a:rPr b="1" i="0" lang="uk-UA" sz="1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§ 5.2</a:t>
            </a:r>
            <a:endParaRPr/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і області з вмістом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idx="4294967295" type="subTitle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uk-UA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 навчальною програмою 2017 року</a:t>
            </a:r>
            <a:endParaRPr/>
          </a:p>
        </p:txBody>
      </p:sp>
      <p:sp>
        <p:nvSpPr>
          <p:cNvPr id="116" name="Google Shape;116;p1"/>
          <p:cNvSpPr txBox="1"/>
          <p:nvPr>
            <p:ph type="ctrTitle"/>
          </p:nvPr>
        </p:nvSpPr>
        <p:spPr>
          <a:xfrm>
            <a:off x="5807947" y="203189"/>
            <a:ext cx="6191410" cy="2791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3200"/>
              <a:buFont typeface="Verdana"/>
              <a:buNone/>
            </a:pPr>
            <a:r>
              <a:rPr lang="uk-UA" sz="3200"/>
              <a:t>Знаходження сум і кількостей значень елементів одновимірного масиву, що задовольняють задані умови</a:t>
            </a:r>
            <a:endParaRPr/>
          </a:p>
        </p:txBody>
      </p:sp>
      <p:sp>
        <p:nvSpPr>
          <p:cNvPr id="117" name="Google Shape;117;p1"/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mic Sans MS"/>
              <a:buNone/>
            </a:pPr>
            <a:r>
              <a:rPr b="1" i="0" lang="uk-UA" sz="32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Урок 4</a:t>
            </a:r>
            <a:r>
              <a:rPr b="1" lang="uk-UA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 b="1" i="0" sz="32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ode, coding, custom, marketing, seo, web icon" id="118" name="Google Shape;1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7452" y="3937638"/>
            <a:ext cx="2336806" cy="233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5437" y="3936242"/>
            <a:ext cx="2336800" cy="23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>
            <p:ph idx="4294967295" type="subTitle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uk-UA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 навчальною програмою 2017 року</a:t>
            </a:r>
            <a:endParaRPr/>
          </a:p>
        </p:txBody>
      </p:sp>
      <p:sp>
        <p:nvSpPr>
          <p:cNvPr id="196" name="Google Shape;196;p10"/>
          <p:cNvSpPr txBox="1"/>
          <p:nvPr>
            <p:ph type="ctrTitle"/>
          </p:nvPr>
        </p:nvSpPr>
        <p:spPr>
          <a:xfrm>
            <a:off x="5807947" y="203189"/>
            <a:ext cx="6191410" cy="2791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800"/>
              <a:buFont typeface="Verdana"/>
              <a:buNone/>
            </a:pPr>
            <a:r>
              <a:rPr lang="uk-UA" sz="4800"/>
              <a:t>Дякую за увагу!</a:t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mic Sans MS"/>
              <a:buNone/>
            </a:pPr>
            <a:r>
              <a:rPr b="1" i="0" lang="uk-UA" sz="32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Урок 4</a:t>
            </a:r>
            <a:r>
              <a:rPr b="1" lang="uk-UA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 b="1" i="0" sz="32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ode, coding, custom, marketing, seo, web icon"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7452" y="3937638"/>
            <a:ext cx="2336806" cy="233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5437" y="3936242"/>
            <a:ext cx="2336800" cy="23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Засобами мов програмування можна автоматизувати процес знаходження підсумкових даних:</a:t>
            </a:r>
            <a:endParaRPr/>
          </a:p>
        </p:txBody>
      </p:sp>
      <p:sp>
        <p:nvSpPr>
          <p:cNvPr id="125" name="Google Shape;125;p2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Як виконувати дії над даними у списку? 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70927" y="2248814"/>
            <a:ext cx="687939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✔"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суми, 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70930" y="2869978"/>
            <a:ext cx="687939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✔"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добутку, 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70929" y="518294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Такі задачі передбачають, що табличні елементи змінюватись не будуть, а результатом їх виконання буде одне підсумкове значення.</a:t>
            </a:r>
            <a:endParaRPr/>
          </a:p>
        </p:txBody>
      </p:sp>
      <p:pic>
        <p:nvPicPr>
          <p:cNvPr descr="Functional Programming with Python — Kalamazoo Public Library" id="129" name="Google Shape;12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9802" y="2248815"/>
            <a:ext cx="5011268" cy="281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/>
          <p:nvPr/>
        </p:nvSpPr>
        <p:spPr>
          <a:xfrm>
            <a:off x="70928" y="3491143"/>
            <a:ext cx="6879397" cy="1576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✔"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середнього значення набору числових даних.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/>
        </p:nvSpPr>
        <p:spPr>
          <a:xfrm>
            <a:off x="72009" y="1196763"/>
            <a:ext cx="4096868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програмах, де передбачені дії з елементами табличної величини, що задовольняють деяким умовам, використовують оператор розгалуження:</a:t>
            </a:r>
            <a:endParaRPr/>
          </a:p>
        </p:txBody>
      </p:sp>
      <p:sp>
        <p:nvSpPr>
          <p:cNvPr id="136" name="Google Shape;136;p3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Як виконувати дії над даними у списку? 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72007" y="5690734"/>
            <a:ext cx="4096867" cy="8477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4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if</a:t>
            </a:r>
            <a:endParaRPr b="1" sz="4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The Microsoft Graph SDK on NuGet - Azure Video Tutorial | LinkedIn  Learning, formerly Lynda.com" id="138" name="Google Shape;1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5626" y="1196763"/>
            <a:ext cx="7824366" cy="440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/>
        </p:nvSpPr>
        <p:spPr>
          <a:xfrm>
            <a:off x="69850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Опис умов здійснюють так само, як і з простими змінними. Для запису простих умов використовують оператори порівняння:</a:t>
            </a:r>
            <a:endParaRPr/>
          </a:p>
        </p:txBody>
      </p:sp>
      <p:sp>
        <p:nvSpPr>
          <p:cNvPr id="144" name="Google Shape;144;p4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Як виконувати дії над даними у списку? 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67692" y="2683166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5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&gt;, &lt;, &lt;=, &gt;=, =, &lt;&gt; 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67692" y="374041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 складені умови формують із простих з використанням логічних операторів: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67692" y="4795930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4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and</a:t>
            </a:r>
            <a:endParaRPr b="1" i="1" sz="4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4106237" y="4795930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4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or</a:t>
            </a:r>
            <a:endParaRPr b="1" i="1" sz="4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144785" y="4795930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4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not</a:t>
            </a:r>
            <a:endParaRPr b="1" i="1" sz="4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Verdana"/>
              <a:buNone/>
            </a:pPr>
            <a:r>
              <a:rPr lang="uk-UA"/>
              <a:t>Як виконувати дії над даними у списку? 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72008" y="1196763"/>
            <a:ext cx="387072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Функції для роботи зі списками використовують список як аргумент: </a:t>
            </a:r>
            <a:endParaRPr/>
          </a:p>
        </p:txBody>
      </p:sp>
      <p:pic>
        <p:nvPicPr>
          <p:cNvPr descr="دين ارفع سلف تصميم المواقع الالكترونية للمكتبات - onursondajekipmanlari.com" id="156" name="Google Shape;1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0051" y="1196764"/>
            <a:ext cx="8019940" cy="451121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72009" y="4041058"/>
            <a:ext cx="3870726" cy="166692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Назва_функції</a:t>
            </a:r>
            <a:endParaRPr b="1" sz="3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(назва_списку)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Для обчислення значення суми елементів деякого списку із числових даних можна використати функцію </a:t>
            </a:r>
            <a:r>
              <a:rPr b="1" lang="uk-UA" sz="28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sum(list)</a:t>
            </a: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Наприклад,  </a:t>
            </a:r>
            <a:endParaRPr/>
          </a:p>
        </p:txBody>
      </p:sp>
      <p:sp>
        <p:nvSpPr>
          <p:cNvPr id="163" name="Google Shape;163;p6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Як виконувати дії над даними у списку? 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72007" y="2713704"/>
            <a:ext cx="7223528" cy="6390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Програмний код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7452853" y="2713704"/>
            <a:ext cx="4669298" cy="6390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Результат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72007" y="3448882"/>
            <a:ext cx="7223528" cy="2499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# Заданий список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= [1, 2, 3, 4, 5, 6, 7, 8, 9]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 = sum(A)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print("Сума s =", s)</a:t>
            </a:r>
            <a:endParaRPr b="1" sz="32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7450693" y="3448882"/>
            <a:ext cx="4669298" cy="2499634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Сума s=45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/>
        </p:nvSpPr>
        <p:spPr>
          <a:xfrm>
            <a:off x="72008" y="1196763"/>
            <a:ext cx="574868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Для виконання інших дій над даними списку у програмі потрібно передбачити їх перебір.</a:t>
            </a:r>
            <a:endParaRPr/>
          </a:p>
        </p:txBody>
      </p:sp>
      <p:sp>
        <p:nvSpPr>
          <p:cNvPr id="173" name="Google Shape;173;p7"/>
          <p:cNvSpPr txBox="1"/>
          <p:nvPr>
            <p:ph type="title"/>
          </p:nvPr>
        </p:nvSpPr>
        <p:spPr>
          <a:xfrm>
            <a:off x="1166149" y="162512"/>
            <a:ext cx="10721052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Verdana"/>
              <a:buNone/>
            </a:pPr>
            <a:r>
              <a:rPr lang="uk-UA"/>
              <a:t>Як виконувати дії</a:t>
            </a:r>
            <a:br>
              <a:rPr lang="uk-UA"/>
            </a:br>
            <a:r>
              <a:rPr lang="uk-UA"/>
              <a:t>над даними у списку? </a:t>
            </a:r>
            <a:endParaRPr/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3">
            <a:alphaModFix/>
          </a:blip>
          <a:srcRect b="-3618" l="0" r="0" t="3618"/>
          <a:stretch/>
        </p:blipFill>
        <p:spPr>
          <a:xfrm>
            <a:off x="5958348" y="0"/>
            <a:ext cx="6233652" cy="711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ied Machine Learning: Foundations – Career &amp; Internship Center |  University of Washington" id="175" name="Google Shape;17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8" y="3194184"/>
            <a:ext cx="5748689" cy="323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Домашнє завдання</a:t>
            </a:r>
            <a:endParaRPr/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8003" y="1272161"/>
            <a:ext cx="4659625" cy="534781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fmla="val -59508" name="adj1"/>
              <a:gd fmla="val 126275" name="adj2"/>
              <a:gd fmla="val 16667" name="adj3"/>
            </a:avLst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b="1" i="1" lang="uk-UA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Проаналізувати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b="0" i="1" lang="uk-UA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§ 5.</a:t>
            </a:r>
            <a:r>
              <a:rPr i="1" lang="uk-UA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1" lang="uk-UA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с. </a:t>
            </a:r>
            <a:r>
              <a:rPr i="1" lang="uk-UA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245</a:t>
            </a:r>
            <a:r>
              <a:rPr b="0" i="1" lang="uk-UA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i="1" lang="uk-UA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248</a:t>
            </a:r>
            <a:endParaRPr b="0" i="1" sz="3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Verdana"/>
              <a:buNone/>
            </a:pPr>
            <a:r>
              <a:rPr lang="uk-UA" sz="3100"/>
              <a:t>Працюємо за комп’ютером</a:t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9" y="1272161"/>
            <a:ext cx="4659625" cy="534781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fmla="val -62679" name="adj1"/>
              <a:gd fmla="val 164747" name="adj2"/>
              <a:gd fmla="val 16667" name="adj3"/>
            </a:avLst>
          </a:prstGeom>
          <a:solidFill>
            <a:srgbClr val="FFFF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Verdana"/>
              <a:buNone/>
            </a:pPr>
            <a:r>
              <a:rPr b="1" i="1" lang="uk-UA" sz="32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Сторінка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Verdana"/>
              <a:buNone/>
            </a:pPr>
            <a:r>
              <a:rPr b="1" i="1" lang="uk-UA" sz="32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256</a:t>
            </a:r>
            <a:endParaRPr/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8882" r="9530" t="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2016-06-06T19:48:43Z</dcterms:created>
  <dc:creator>Мацаєнко Сергій</dc:creator>
</cp:coreProperties>
</file>