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370" r:id="rId3"/>
    <p:sldId id="2369" r:id="rId4"/>
    <p:sldId id="2372" r:id="rId5"/>
    <p:sldId id="2373" r:id="rId6"/>
    <p:sldId id="2374" r:id="rId7"/>
    <p:sldId id="2375" r:id="rId8"/>
    <p:sldId id="2376" r:id="rId9"/>
    <p:sldId id="2380" r:id="rId10"/>
    <p:sldId id="2377" r:id="rId11"/>
    <p:sldId id="2381" r:id="rId12"/>
    <p:sldId id="2378" r:id="rId13"/>
    <p:sldId id="2379" r:id="rId14"/>
    <p:sldId id="2382" r:id="rId15"/>
    <p:sldId id="2383" r:id="rId16"/>
    <p:sldId id="2384" r:id="rId17"/>
    <p:sldId id="2316" r:id="rId18"/>
    <p:sldId id="259" r:id="rId19"/>
    <p:sldId id="261" r:id="rId20"/>
    <p:sldId id="304" r:id="rId2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19426B"/>
    <a:srgbClr val="2B4E9D"/>
    <a:srgbClr val="426CCB"/>
    <a:srgbClr val="518574"/>
    <a:srgbClr val="63A18C"/>
    <a:srgbClr val="13408F"/>
    <a:srgbClr val="34599C"/>
    <a:srgbClr val="4A7DB1"/>
    <a:srgbClr val="7272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із теми 2 –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20" autoAdjust="0"/>
    <p:restoredTop sz="94892" autoAdjust="0"/>
  </p:normalViewPr>
  <p:slideViewPr>
    <p:cSldViewPr snapToGrid="0">
      <p:cViewPr varScale="1">
        <p:scale>
          <a:sx n="83" d="100"/>
          <a:sy n="83" d="100"/>
        </p:scale>
        <p:origin x="65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7C1D0A-B9C4-4548-91F6-1922859C24DA}" type="datetimeFigureOut">
              <a:rPr lang="uk-UA" smtClean="0"/>
              <a:t>08.12.2021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CB05D-96F8-4967-8A65-A7CBBD7B18D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5379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hyperlink" Target="http://teach-inf.com.ua/" TargetMode="External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teach-inf.com.ua/" TargetMode="Externa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7606" r="1693" b="28148"/>
          <a:stretch/>
        </p:blipFill>
        <p:spPr>
          <a:xfrm>
            <a:off x="0" y="1"/>
            <a:ext cx="4765678" cy="3899426"/>
          </a:xfrm>
          <a:prstGeom prst="rect">
            <a:avLst/>
          </a:prstGeom>
        </p:spPr>
      </p:pic>
      <p:sp>
        <p:nvSpPr>
          <p:cNvPr id="9" name="Rectangle 24"/>
          <p:cNvSpPr>
            <a:spLocks noChangeArrowheads="1"/>
          </p:cNvSpPr>
          <p:nvPr userDrawn="1"/>
        </p:nvSpPr>
        <p:spPr bwMode="auto">
          <a:xfrm>
            <a:off x="0" y="3527436"/>
            <a:ext cx="12192000" cy="335756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1" name="Rectangle 17"/>
          <p:cNvSpPr>
            <a:spLocks noChangeArrowheads="1"/>
          </p:cNvSpPr>
          <p:nvPr userDrawn="1"/>
        </p:nvSpPr>
        <p:spPr bwMode="gray">
          <a:xfrm>
            <a:off x="0" y="3141663"/>
            <a:ext cx="12192000" cy="431800"/>
          </a:xfrm>
          <a:prstGeom prst="rect">
            <a:avLst/>
          </a:prstGeom>
          <a:solidFill>
            <a:srgbClr val="19426B"/>
          </a:solidFill>
          <a:ln w="9525">
            <a:solidFill>
              <a:srgbClr val="19426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3" name="Oval 25"/>
          <p:cNvSpPr>
            <a:spLocks noChangeArrowheads="1"/>
          </p:cNvSpPr>
          <p:nvPr userDrawn="1"/>
        </p:nvSpPr>
        <p:spPr bwMode="ltGray">
          <a:xfrm>
            <a:off x="1258888" y="4508512"/>
            <a:ext cx="4248150" cy="1800225"/>
          </a:xfrm>
          <a:prstGeom prst="ellipse">
            <a:avLst/>
          </a:prstGeom>
          <a:gradFill rotWithShape="1">
            <a:gsLst>
              <a:gs pos="0">
                <a:srgbClr val="398AC7"/>
              </a:gs>
              <a:gs pos="100000">
                <a:srgbClr val="398AC7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4" name="Rectangle 4"/>
          <p:cNvSpPr txBox="1">
            <a:spLocks noChangeArrowheads="1"/>
          </p:cNvSpPr>
          <p:nvPr userDrawn="1"/>
        </p:nvSpPr>
        <p:spPr bwMode="auto">
          <a:xfrm>
            <a:off x="457200" y="6486536"/>
            <a:ext cx="2133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l" defTabSz="914400" rtl="0" eaLnBrk="1" latinLnBrk="0" hangingPunct="1"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Rectangle 5"/>
          <p:cNvSpPr txBox="1">
            <a:spLocks noChangeArrowheads="1"/>
          </p:cNvSpPr>
          <p:nvPr userDrawn="1"/>
        </p:nvSpPr>
        <p:spPr>
          <a:xfrm>
            <a:off x="3124200" y="6486536"/>
            <a:ext cx="2895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ctr" defTabSz="914400" rtl="0" eaLnBrk="1" latinLnBrk="0" hangingPunct="1">
              <a:defRPr sz="1200" b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Oval 18"/>
          <p:cNvSpPr>
            <a:spLocks noChangeArrowheads="1"/>
          </p:cNvSpPr>
          <p:nvPr userDrawn="1"/>
        </p:nvSpPr>
        <p:spPr bwMode="gray">
          <a:xfrm>
            <a:off x="276225" y="1255713"/>
            <a:ext cx="4656138" cy="4837112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172739" dir="3238358" algn="ctr" rotWithShape="0">
              <a:srgbClr val="19426B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7" name="Freeform 21" descr="2"/>
          <p:cNvSpPr>
            <a:spLocks/>
          </p:cNvSpPr>
          <p:nvPr userDrawn="1"/>
        </p:nvSpPr>
        <p:spPr bwMode="gray">
          <a:xfrm>
            <a:off x="376245" y="2147896"/>
            <a:ext cx="2103437" cy="3032125"/>
          </a:xfrm>
          <a:custGeom>
            <a:avLst/>
            <a:gdLst>
              <a:gd name="T0" fmla="*/ 1325 w 1325"/>
              <a:gd name="T1" fmla="*/ 960 h 1910"/>
              <a:gd name="T2" fmla="*/ 414 w 1325"/>
              <a:gd name="T3" fmla="*/ 0 h 1910"/>
              <a:gd name="T4" fmla="*/ 27 w 1325"/>
              <a:gd name="T5" fmla="*/ 1014 h 1910"/>
              <a:gd name="T6" fmla="*/ 402 w 1325"/>
              <a:gd name="T7" fmla="*/ 1910 h 1910"/>
              <a:gd name="T8" fmla="*/ 1325 w 1325"/>
              <a:gd name="T9" fmla="*/ 960 h 1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5" h="1910">
                <a:moveTo>
                  <a:pt x="1325" y="960"/>
                </a:moveTo>
                <a:lnTo>
                  <a:pt x="414" y="0"/>
                </a:lnTo>
                <a:cubicBezTo>
                  <a:pt x="238" y="162"/>
                  <a:pt x="0" y="570"/>
                  <a:pt x="27" y="1014"/>
                </a:cubicBezTo>
                <a:cubicBezTo>
                  <a:pt x="53" y="1458"/>
                  <a:pt x="233" y="1748"/>
                  <a:pt x="402" y="1910"/>
                </a:cubicBezTo>
                <a:lnTo>
                  <a:pt x="1325" y="960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76200" cmpd="sng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8" name="Freeform 19" descr="4"/>
          <p:cNvSpPr>
            <a:spLocks/>
          </p:cNvSpPr>
          <p:nvPr userDrawn="1"/>
        </p:nvSpPr>
        <p:spPr bwMode="gray">
          <a:xfrm>
            <a:off x="2625727" y="2119317"/>
            <a:ext cx="2139950" cy="3116263"/>
          </a:xfrm>
          <a:custGeom>
            <a:avLst/>
            <a:gdLst>
              <a:gd name="T0" fmla="*/ 951 w 1348"/>
              <a:gd name="T1" fmla="*/ 1963 h 1963"/>
              <a:gd name="T2" fmla="*/ 1338 w 1348"/>
              <a:gd name="T3" fmla="*/ 977 h 1963"/>
              <a:gd name="T4" fmla="*/ 905 w 1348"/>
              <a:gd name="T5" fmla="*/ 0 h 1963"/>
              <a:gd name="T6" fmla="*/ 0 w 1348"/>
              <a:gd name="T7" fmla="*/ 987 h 1963"/>
              <a:gd name="T8" fmla="*/ 951 w 1348"/>
              <a:gd name="T9" fmla="*/ 1963 h 19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8" h="1963">
                <a:moveTo>
                  <a:pt x="951" y="1963"/>
                </a:moveTo>
                <a:cubicBezTo>
                  <a:pt x="1244" y="1689"/>
                  <a:pt x="1348" y="1323"/>
                  <a:pt x="1338" y="977"/>
                </a:cubicBezTo>
                <a:cubicBezTo>
                  <a:pt x="1329" y="629"/>
                  <a:pt x="1132" y="226"/>
                  <a:pt x="905" y="0"/>
                </a:cubicBezTo>
                <a:lnTo>
                  <a:pt x="0" y="987"/>
                </a:lnTo>
                <a:lnTo>
                  <a:pt x="951" y="1963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9" name="Freeform 20" descr="1"/>
          <p:cNvSpPr>
            <a:spLocks/>
          </p:cNvSpPr>
          <p:nvPr userDrawn="1"/>
        </p:nvSpPr>
        <p:spPr bwMode="gray">
          <a:xfrm>
            <a:off x="1130307" y="1416060"/>
            <a:ext cx="2873375" cy="2182813"/>
          </a:xfrm>
          <a:custGeom>
            <a:avLst/>
            <a:gdLst>
              <a:gd name="T0" fmla="*/ 905 w 1810"/>
              <a:gd name="T1" fmla="*/ 1375 h 1375"/>
              <a:gd name="T2" fmla="*/ 1810 w 1810"/>
              <a:gd name="T3" fmla="*/ 395 h 1375"/>
              <a:gd name="T4" fmla="*/ 876 w 1810"/>
              <a:gd name="T5" fmla="*/ 24 h 1375"/>
              <a:gd name="T6" fmla="*/ 0 w 1810"/>
              <a:gd name="T7" fmla="*/ 396 h 1375"/>
              <a:gd name="T8" fmla="*/ 905 w 1810"/>
              <a:gd name="T9" fmla="*/ 1375 h 1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10" h="1375">
                <a:moveTo>
                  <a:pt x="905" y="1375"/>
                </a:moveTo>
                <a:lnTo>
                  <a:pt x="1810" y="395"/>
                </a:lnTo>
                <a:cubicBezTo>
                  <a:pt x="1612" y="176"/>
                  <a:pt x="1300" y="0"/>
                  <a:pt x="876" y="24"/>
                </a:cubicBezTo>
                <a:cubicBezTo>
                  <a:pt x="452" y="48"/>
                  <a:pt x="252" y="149"/>
                  <a:pt x="0" y="396"/>
                </a:cubicBezTo>
                <a:lnTo>
                  <a:pt x="905" y="1375"/>
                </a:ln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0" name="Freeform 22" descr="55282"/>
          <p:cNvSpPr>
            <a:spLocks/>
          </p:cNvSpPr>
          <p:nvPr userDrawn="1"/>
        </p:nvSpPr>
        <p:spPr bwMode="gray">
          <a:xfrm>
            <a:off x="1085855" y="3730636"/>
            <a:ext cx="2962275" cy="2219325"/>
          </a:xfrm>
          <a:custGeom>
            <a:avLst/>
            <a:gdLst>
              <a:gd name="T0" fmla="*/ 927 w 1866"/>
              <a:gd name="T1" fmla="*/ 0 h 1398"/>
              <a:gd name="T2" fmla="*/ 0 w 1866"/>
              <a:gd name="T3" fmla="*/ 975 h 1398"/>
              <a:gd name="T4" fmla="*/ 996 w 1866"/>
              <a:gd name="T5" fmla="*/ 1387 h 1398"/>
              <a:gd name="T6" fmla="*/ 1866 w 1866"/>
              <a:gd name="T7" fmla="*/ 996 h 1398"/>
              <a:gd name="T8" fmla="*/ 927 w 1866"/>
              <a:gd name="T9" fmla="*/ 0 h 1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66" h="1398">
                <a:moveTo>
                  <a:pt x="927" y="0"/>
                </a:moveTo>
                <a:lnTo>
                  <a:pt x="0" y="975"/>
                </a:lnTo>
                <a:cubicBezTo>
                  <a:pt x="203" y="1204"/>
                  <a:pt x="607" y="1398"/>
                  <a:pt x="996" y="1387"/>
                </a:cubicBezTo>
                <a:cubicBezTo>
                  <a:pt x="1385" y="1375"/>
                  <a:pt x="1707" y="1159"/>
                  <a:pt x="1866" y="996"/>
                </a:cubicBezTo>
                <a:lnTo>
                  <a:pt x="927" y="0"/>
                </a:ln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1" name="Oval 23"/>
          <p:cNvSpPr>
            <a:spLocks noChangeArrowheads="1"/>
          </p:cNvSpPr>
          <p:nvPr userDrawn="1"/>
        </p:nvSpPr>
        <p:spPr bwMode="gray">
          <a:xfrm>
            <a:off x="1806578" y="2954337"/>
            <a:ext cx="1655763" cy="165576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1984424" y="2606941"/>
            <a:ext cx="141061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5000" b="1" i="0" dirty="0">
                <a:solidFill>
                  <a:srgbClr val="002060"/>
                </a:solidFill>
                <a:latin typeface="Comic Sans MS" panose="030F0702030302020204" pitchFamily="66" charset="0"/>
              </a:rPr>
              <a:t>8</a:t>
            </a:r>
            <a:endParaRPr lang="uk-UA" sz="15000" b="1" i="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Заголовок 1"/>
          <p:cNvSpPr>
            <a:spLocks noGrp="1"/>
          </p:cNvSpPr>
          <p:nvPr>
            <p:ph type="ctrTitle"/>
          </p:nvPr>
        </p:nvSpPr>
        <p:spPr>
          <a:xfrm>
            <a:off x="4847770" y="584394"/>
            <a:ext cx="7151587" cy="1801607"/>
          </a:xfrm>
        </p:spPr>
        <p:txBody>
          <a:bodyPr anchor="ctr">
            <a:normAutofit/>
          </a:bodyPr>
          <a:lstStyle>
            <a:lvl1pPr algn="r">
              <a:defRPr kumimoji="0" lang="uk-UA" sz="4400" b="1" i="0" u="none" strike="noStrike" kern="1200" cap="none" spc="0" normalizeH="0" baseline="0" dirty="0">
                <a:ln>
                  <a:noFill/>
                </a:ln>
                <a:solidFill>
                  <a:srgbClr val="19426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/>
                <a:ea typeface="+mj-ea"/>
                <a:cs typeface="+mj-cs"/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26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032382" y="3184362"/>
            <a:ext cx="7138989" cy="40341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lang="uk-UA" sz="16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marR="0" lvl="0" indent="0" algn="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BBC00"/>
              </a:buClr>
              <a:buSzTx/>
              <a:buFont typeface="Wingdings" panose="05000000000000000000" pitchFamily="2" charset="2"/>
              <a:buNone/>
              <a:tabLst/>
            </a:pPr>
            <a:r>
              <a:rPr lang="uk-UA" dirty="0"/>
              <a:t>Зразок підзаголовка</a:t>
            </a:r>
          </a:p>
        </p:txBody>
      </p:sp>
      <p:sp>
        <p:nvSpPr>
          <p:cNvPr id="23" name="Прямокутник 22">
            <a:hlinkClick r:id="rId7"/>
            <a:extLst>
              <a:ext uri="{FF2B5EF4-FFF2-40B4-BE49-F238E27FC236}">
                <a16:creationId xmlns:a16="http://schemas.microsoft.com/office/drawing/2014/main" id="{DCFE19AA-8AE1-48EF-8640-8ACBB1B6DBC8}"/>
              </a:ext>
            </a:extLst>
          </p:cNvPr>
          <p:cNvSpPr/>
          <p:nvPr userDrawn="1"/>
        </p:nvSpPr>
        <p:spPr>
          <a:xfrm>
            <a:off x="6500000" y="6184950"/>
            <a:ext cx="5564194" cy="589217"/>
          </a:xfrm>
          <a:prstGeom prst="rect">
            <a:avLst/>
          </a:prstGeom>
          <a:solidFill>
            <a:srgbClr val="40404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z="4000" b="1" kern="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teach-inf.</a:t>
            </a:r>
            <a:r>
              <a:rPr lang="en-US" sz="4000" b="1" kern="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com</a:t>
            </a:r>
            <a:r>
              <a:rPr lang="en-AU" sz="4000" b="1" kern="0" dirty="0">
                <a:solidFill>
                  <a:schemeClr val="bg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.ua</a:t>
            </a:r>
            <a:endParaRPr lang="uk-UA" sz="4000" b="1" kern="0" dirty="0">
              <a:solidFill>
                <a:schemeClr val="bg1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061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08.12.2021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969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08.12.2021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332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gray">
          <a:xfrm>
            <a:off x="0" y="798521"/>
            <a:ext cx="12192000" cy="312737"/>
          </a:xfrm>
          <a:prstGeom prst="rect">
            <a:avLst/>
          </a:prstGeom>
          <a:solidFill>
            <a:srgbClr val="19426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white">
          <a:xfrm>
            <a:off x="0" y="11"/>
            <a:ext cx="12192000" cy="83661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9" name="Group 17"/>
          <p:cNvGrpSpPr>
            <a:grpSpLocks/>
          </p:cNvGrpSpPr>
          <p:nvPr userDrawn="1"/>
        </p:nvGrpSpPr>
        <p:grpSpPr bwMode="auto">
          <a:xfrm>
            <a:off x="10287570" y="188919"/>
            <a:ext cx="1665288" cy="1512887"/>
            <a:chOff x="4604" y="119"/>
            <a:chExt cx="1049" cy="953"/>
          </a:xfrm>
        </p:grpSpPr>
        <p:sp>
          <p:nvSpPr>
            <p:cNvPr id="10" name="Oval 18"/>
            <p:cNvSpPr>
              <a:spLocks noChangeArrowheads="1"/>
            </p:cNvSpPr>
            <p:nvPr userDrawn="1"/>
          </p:nvSpPr>
          <p:spPr bwMode="gray">
            <a:xfrm>
              <a:off x="4921" y="845"/>
              <a:ext cx="732" cy="227"/>
            </a:xfrm>
            <a:prstGeom prst="ellipse">
              <a:avLst/>
            </a:prstGeom>
            <a:gradFill rotWithShape="1">
              <a:gsLst>
                <a:gs pos="0">
                  <a:srgbClr val="19426B"/>
                </a:gs>
                <a:gs pos="100000">
                  <a:srgbClr val="19426B">
                    <a:gamma/>
                    <a:tint val="0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" name="Oval 19"/>
            <p:cNvSpPr>
              <a:spLocks noChangeArrowheads="1"/>
            </p:cNvSpPr>
            <p:nvPr userDrawn="1"/>
          </p:nvSpPr>
          <p:spPr bwMode="gray">
            <a:xfrm>
              <a:off x="4604" y="119"/>
              <a:ext cx="932" cy="9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dist="63500" dir="2212194" algn="ctr" rotWithShape="0">
                <a:srgbClr val="19426B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" name="Freeform 20" descr="4"/>
            <p:cNvSpPr>
              <a:spLocks/>
            </p:cNvSpPr>
            <p:nvPr userDrawn="1"/>
          </p:nvSpPr>
          <p:spPr bwMode="gray">
            <a:xfrm>
              <a:off x="5077" y="281"/>
              <a:ext cx="426" cy="588"/>
            </a:xfrm>
            <a:custGeom>
              <a:avLst/>
              <a:gdLst>
                <a:gd name="T0" fmla="*/ 951 w 1348"/>
                <a:gd name="T1" fmla="*/ 1963 h 1963"/>
                <a:gd name="T2" fmla="*/ 1338 w 1348"/>
                <a:gd name="T3" fmla="*/ 977 h 1963"/>
                <a:gd name="T4" fmla="*/ 905 w 1348"/>
                <a:gd name="T5" fmla="*/ 0 h 1963"/>
                <a:gd name="T6" fmla="*/ 0 w 1348"/>
                <a:gd name="T7" fmla="*/ 987 h 1963"/>
                <a:gd name="T8" fmla="*/ 951 w 1348"/>
                <a:gd name="T9" fmla="*/ 1963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8" h="1963">
                  <a:moveTo>
                    <a:pt x="951" y="1963"/>
                  </a:moveTo>
                  <a:cubicBezTo>
                    <a:pt x="1244" y="1689"/>
                    <a:pt x="1348" y="1323"/>
                    <a:pt x="1338" y="977"/>
                  </a:cubicBezTo>
                  <a:cubicBezTo>
                    <a:pt x="1329" y="629"/>
                    <a:pt x="1132" y="226"/>
                    <a:pt x="905" y="0"/>
                  </a:cubicBezTo>
                  <a:lnTo>
                    <a:pt x="0" y="987"/>
                  </a:lnTo>
                  <a:lnTo>
                    <a:pt x="951" y="1963"/>
                  </a:lnTo>
                  <a:close/>
                </a:path>
              </a:pathLst>
            </a:cu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" name="Freeform 21" descr="1"/>
            <p:cNvSpPr>
              <a:spLocks/>
            </p:cNvSpPr>
            <p:nvPr userDrawn="1"/>
          </p:nvSpPr>
          <p:spPr bwMode="gray">
            <a:xfrm>
              <a:off x="4779" y="144"/>
              <a:ext cx="572" cy="416"/>
            </a:xfrm>
            <a:custGeom>
              <a:avLst/>
              <a:gdLst>
                <a:gd name="T0" fmla="*/ 905 w 1810"/>
                <a:gd name="T1" fmla="*/ 1388 h 1388"/>
                <a:gd name="T2" fmla="*/ 1810 w 1810"/>
                <a:gd name="T3" fmla="*/ 408 h 1388"/>
                <a:gd name="T4" fmla="*/ 874 w 1810"/>
                <a:gd name="T5" fmla="*/ 40 h 1388"/>
                <a:gd name="T6" fmla="*/ 0 w 1810"/>
                <a:gd name="T7" fmla="*/ 409 h 1388"/>
                <a:gd name="T8" fmla="*/ 905 w 1810"/>
                <a:gd name="T9" fmla="*/ 1388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0" h="1388">
                  <a:moveTo>
                    <a:pt x="905" y="1388"/>
                  </a:moveTo>
                  <a:lnTo>
                    <a:pt x="1810" y="408"/>
                  </a:lnTo>
                  <a:cubicBezTo>
                    <a:pt x="1612" y="189"/>
                    <a:pt x="1272" y="0"/>
                    <a:pt x="874" y="40"/>
                  </a:cubicBezTo>
                  <a:cubicBezTo>
                    <a:pt x="541" y="52"/>
                    <a:pt x="252" y="162"/>
                    <a:pt x="0" y="409"/>
                  </a:cubicBezTo>
                  <a:lnTo>
                    <a:pt x="905" y="1388"/>
                  </a:ln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4" name="Freeform 22" descr="2"/>
            <p:cNvSpPr>
              <a:spLocks/>
            </p:cNvSpPr>
            <p:nvPr userDrawn="1"/>
          </p:nvSpPr>
          <p:spPr bwMode="gray">
            <a:xfrm>
              <a:off x="4629" y="286"/>
              <a:ext cx="419" cy="572"/>
            </a:xfrm>
            <a:custGeom>
              <a:avLst/>
              <a:gdLst>
                <a:gd name="T0" fmla="*/ 1325 w 1325"/>
                <a:gd name="T1" fmla="*/ 960 h 1910"/>
                <a:gd name="T2" fmla="*/ 414 w 1325"/>
                <a:gd name="T3" fmla="*/ 0 h 1910"/>
                <a:gd name="T4" fmla="*/ 27 w 1325"/>
                <a:gd name="T5" fmla="*/ 1014 h 1910"/>
                <a:gd name="T6" fmla="*/ 402 w 1325"/>
                <a:gd name="T7" fmla="*/ 1910 h 1910"/>
                <a:gd name="T8" fmla="*/ 1325 w 1325"/>
                <a:gd name="T9" fmla="*/ 96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5" h="1910">
                  <a:moveTo>
                    <a:pt x="1325" y="960"/>
                  </a:moveTo>
                  <a:lnTo>
                    <a:pt x="414" y="0"/>
                  </a:lnTo>
                  <a:cubicBezTo>
                    <a:pt x="238" y="162"/>
                    <a:pt x="0" y="570"/>
                    <a:pt x="27" y="1014"/>
                  </a:cubicBezTo>
                  <a:cubicBezTo>
                    <a:pt x="53" y="1458"/>
                    <a:pt x="233" y="1748"/>
                    <a:pt x="402" y="1910"/>
                  </a:cubicBezTo>
                  <a:lnTo>
                    <a:pt x="1325" y="960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5" name="Freeform 23" descr="55282"/>
            <p:cNvSpPr>
              <a:spLocks/>
            </p:cNvSpPr>
            <p:nvPr userDrawn="1"/>
          </p:nvSpPr>
          <p:spPr bwMode="gray">
            <a:xfrm>
              <a:off x="4770" y="585"/>
              <a:ext cx="590" cy="418"/>
            </a:xfrm>
            <a:custGeom>
              <a:avLst/>
              <a:gdLst>
                <a:gd name="T0" fmla="*/ 927 w 1866"/>
                <a:gd name="T1" fmla="*/ 0 h 1398"/>
                <a:gd name="T2" fmla="*/ 0 w 1866"/>
                <a:gd name="T3" fmla="*/ 975 h 1398"/>
                <a:gd name="T4" fmla="*/ 996 w 1866"/>
                <a:gd name="T5" fmla="*/ 1387 h 1398"/>
                <a:gd name="T6" fmla="*/ 1866 w 1866"/>
                <a:gd name="T7" fmla="*/ 996 h 1398"/>
                <a:gd name="T8" fmla="*/ 927 w 1866"/>
                <a:gd name="T9" fmla="*/ 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6" h="1398">
                  <a:moveTo>
                    <a:pt x="927" y="0"/>
                  </a:moveTo>
                  <a:lnTo>
                    <a:pt x="0" y="975"/>
                  </a:lnTo>
                  <a:cubicBezTo>
                    <a:pt x="203" y="1204"/>
                    <a:pt x="607" y="1398"/>
                    <a:pt x="996" y="1387"/>
                  </a:cubicBezTo>
                  <a:cubicBezTo>
                    <a:pt x="1385" y="1375"/>
                    <a:pt x="1707" y="1159"/>
                    <a:pt x="1866" y="996"/>
                  </a:cubicBezTo>
                  <a:lnTo>
                    <a:pt x="927" y="0"/>
                  </a:ln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6" name="Oval 24"/>
            <p:cNvSpPr>
              <a:spLocks noChangeArrowheads="1"/>
            </p:cNvSpPr>
            <p:nvPr userDrawn="1"/>
          </p:nvSpPr>
          <p:spPr bwMode="gray">
            <a:xfrm>
              <a:off x="4914" y="438"/>
              <a:ext cx="329" cy="3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 userDrawn="1"/>
        </p:nvSpPr>
        <p:spPr>
          <a:xfrm>
            <a:off x="10777240" y="566632"/>
            <a:ext cx="7565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uk-UA" sz="4400" b="1" i="0" dirty="0">
                <a:solidFill>
                  <a:srgbClr val="19426B"/>
                </a:solidFill>
                <a:latin typeface="Comic Sans MS" panose="030F0702030302020204" pitchFamily="66" charset="0"/>
              </a:rPr>
              <a:t>8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>
              <a:defRPr kumimoji="0" lang="uk-UA" sz="32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lvl="0" fontAlgn="base">
              <a:lnSpc>
                <a:spcPct val="100000"/>
              </a:lnSpc>
              <a:spcAft>
                <a:spcPct val="0"/>
              </a:spcAft>
            </a:pPr>
            <a:r>
              <a:rPr lang="uk-UA" dirty="0"/>
              <a:t>Зразок заголовка</a:t>
            </a:r>
          </a:p>
        </p:txBody>
      </p:sp>
      <p:grpSp>
        <p:nvGrpSpPr>
          <p:cNvPr id="18" name="Групувати 17">
            <a:extLst>
              <a:ext uri="{FF2B5EF4-FFF2-40B4-BE49-F238E27FC236}">
                <a16:creationId xmlns:a16="http://schemas.microsoft.com/office/drawing/2014/main" id="{2F8E2CD9-1704-475F-9D3D-E540C53AF270}"/>
              </a:ext>
            </a:extLst>
          </p:cNvPr>
          <p:cNvGrpSpPr/>
          <p:nvPr userDrawn="1"/>
        </p:nvGrpSpPr>
        <p:grpSpPr>
          <a:xfrm>
            <a:off x="-15226" y="6550240"/>
            <a:ext cx="4779249" cy="307777"/>
            <a:chOff x="467543" y="6506203"/>
            <a:chExt cx="4779249" cy="30777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42646EA-9341-43F1-B97E-77C55EE97A65}"/>
                </a:ext>
              </a:extLst>
            </p:cNvPr>
            <p:cNvSpPr txBox="1"/>
            <p:nvPr/>
          </p:nvSpPr>
          <p:spPr>
            <a:xfrm>
              <a:off x="467543" y="6506203"/>
              <a:ext cx="4779249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i="1" dirty="0">
                  <a:solidFill>
                    <a:srgbClr val="19426B"/>
                  </a:solidFill>
                  <a:latin typeface="Verdana"/>
                </a:rPr>
                <a:t>© </a:t>
              </a:r>
              <a:r>
                <a:rPr lang="uk-UA" sz="1400" i="1" dirty="0">
                  <a:solidFill>
                    <a:srgbClr val="19426B"/>
                  </a:solidFill>
                  <a:latin typeface="Verdana"/>
                </a:rPr>
                <a:t>Вивчаємо інформатику        </a:t>
              </a:r>
              <a:r>
                <a:rPr lang="en-US" sz="1400" b="1" i="1" dirty="0">
                  <a:solidFill>
                    <a:srgbClr val="0070C0"/>
                  </a:solidFill>
                  <a:latin typeface="Comic Sans MS" panose="030F0702030302020204" pitchFamily="66" charset="0"/>
                  <a:hlinkClick r:id="rId6" tooltip="Перейти на сайт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teach-inf.com.ua</a:t>
              </a:r>
              <a:endParaRPr lang="ru-RU" sz="1400" b="1" i="1" dirty="0">
                <a:solidFill>
                  <a:srgbClr val="0070C0"/>
                </a:solidFill>
                <a:latin typeface="Comic Sans MS" panose="030F0702030302020204" pitchFamily="66" charset="0"/>
              </a:endParaRPr>
            </a:p>
          </p:txBody>
        </p:sp>
        <p:pic>
          <p:nvPicPr>
            <p:cNvPr id="24" name="Picture 3">
              <a:extLst>
                <a:ext uri="{FF2B5EF4-FFF2-40B4-BE49-F238E27FC236}">
                  <a16:creationId xmlns:a16="http://schemas.microsoft.com/office/drawing/2014/main" id="{3702A9C8-4F71-4438-94D2-8F48162100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021953" y="6552070"/>
              <a:ext cx="325911" cy="1923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1739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08.12.2021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391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і області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08.12.2021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403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08.12.2021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997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08.12.2021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459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08.12.2021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038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08.12.2021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31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08.12.2021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89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E9269-1560-433C-88F4-3A78CD881B3D}" type="datetimeFigureOut">
              <a:rPr lang="uk-UA" smtClean="0"/>
              <a:t>08.12.2021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280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ідзаголовок 2"/>
          <p:cNvSpPr>
            <a:spLocks noGrp="1"/>
          </p:cNvSpPr>
          <p:nvPr>
            <p:ph type="subTitle" idx="4294967295"/>
          </p:nvPr>
        </p:nvSpPr>
        <p:spPr>
          <a:xfrm>
            <a:off x="5032382" y="3184362"/>
            <a:ext cx="7138989" cy="403410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uk-UA" sz="1600" b="1" dirty="0">
                <a:solidFill>
                  <a:srgbClr val="FFFFFF"/>
                </a:solidFill>
              </a:rPr>
              <a:t>За навчальною програмою 2017 року</a:t>
            </a:r>
          </a:p>
        </p:txBody>
      </p:sp>
      <p:sp>
        <p:nvSpPr>
          <p:cNvPr id="6" name="Округлена прямокутна виноска 5"/>
          <p:cNvSpPr/>
          <p:nvPr/>
        </p:nvSpPr>
        <p:spPr>
          <a:xfrm>
            <a:off x="126612" y="6175807"/>
            <a:ext cx="2448272" cy="619472"/>
          </a:xfrm>
          <a:prstGeom prst="wedgeRoundRectCallout">
            <a:avLst>
              <a:gd name="adj1" fmla="val 367"/>
              <a:gd name="adj2" fmla="val 49864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Урок </a:t>
            </a:r>
            <a:r>
              <a:rPr lang="uk-UA" sz="3600" b="1" i="1" kern="0" dirty="0">
                <a:solidFill>
                  <a:srgbClr val="002060"/>
                </a:solidFill>
                <a:latin typeface="Verdana"/>
              </a:rPr>
              <a:t>46</a:t>
            </a:r>
            <a:endParaRPr kumimoji="0" lang="uk-UA" sz="3600" b="1" i="1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8" name="Picture 6" descr="code, coding, custom, marketing, seo, web icon">
            <a:extLst>
              <a:ext uri="{FF2B5EF4-FFF2-40B4-BE49-F238E27FC236}">
                <a16:creationId xmlns:a16="http://schemas.microsoft.com/office/drawing/2014/main" id="{4FA4588C-BC28-43FB-BE99-6A9739A3D6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4914" y="3685534"/>
            <a:ext cx="2336810" cy="233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8F83186B-839C-440E-8626-05AE66C84D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7771" y="584394"/>
            <a:ext cx="7137066" cy="1801607"/>
          </a:xfrm>
        </p:spPr>
        <p:txBody>
          <a:bodyPr>
            <a:noAutofit/>
          </a:bodyPr>
          <a:lstStyle/>
          <a:p>
            <a:r>
              <a:rPr lang="uk-UA" sz="5200" dirty="0"/>
              <a:t>Елемент керування напис</a:t>
            </a:r>
          </a:p>
        </p:txBody>
      </p:sp>
      <p:pic>
        <p:nvPicPr>
          <p:cNvPr id="7" name="Picture 6" descr="Ð ÐµÐ·ÑÐ»ÑÑÐ°Ñ Ð¿Ð¾ÑÑÐºÑ Ð·Ð¾Ð±ÑÐ°Ð¶ÐµÐ½Ñ Ð·Ð° Ð·Ð°Ð¿Ð¸ÑÐ¾Ð¼ &quot;Python&quot;">
            <a:extLst>
              <a:ext uri="{FF2B5EF4-FFF2-40B4-BE49-F238E27FC236}">
                <a16:creationId xmlns:a16="http://schemas.microsoft.com/office/drawing/2014/main" id="{A15E24A4-6FD6-4DF0-932E-4A3E60CF4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8120" y="3618941"/>
            <a:ext cx="2626360" cy="262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43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6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6.4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5B555BB-CE97-4AA6-AA90-DC1A6385D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Властивості напису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1D877F-0E1F-4702-B157-A07FC00F057A}"/>
              </a:ext>
            </a:extLst>
          </p:cNvPr>
          <p:cNvSpPr txBox="1"/>
          <p:nvPr/>
        </p:nvSpPr>
        <p:spPr>
          <a:xfrm>
            <a:off x="70929" y="4728399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uk-UA" sz="2800" b="1" i="1" dirty="0">
                <a:solidFill>
                  <a:schemeClr val="bg1"/>
                </a:solidFill>
              </a:rPr>
              <a:t>Такого виду команди можна використовувати і для змінення значень властивостей напису під час виконання проєкту.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30821B-8B38-4779-BFE7-5AEED83E9F7E}"/>
              </a:ext>
            </a:extLst>
          </p:cNvPr>
          <p:cNvSpPr txBox="1"/>
          <p:nvPr/>
        </p:nvSpPr>
        <p:spPr>
          <a:xfrm>
            <a:off x="70929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uk-UA" sz="2800" b="1" i="1" dirty="0">
                <a:solidFill>
                  <a:schemeClr val="bg1"/>
                </a:solidFill>
              </a:rPr>
              <a:t>Задати синій колір символів - командою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D1F630-D329-4E27-A50E-7FEF86DE7CB0}"/>
              </a:ext>
            </a:extLst>
          </p:cNvPr>
          <p:cNvSpPr txBox="1"/>
          <p:nvPr/>
        </p:nvSpPr>
        <p:spPr>
          <a:xfrm>
            <a:off x="70929" y="1806015"/>
            <a:ext cx="12050142" cy="58477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en-US" sz="3200" b="1" i="1" dirty="0">
                <a:solidFill>
                  <a:schemeClr val="bg1"/>
                </a:solidFill>
              </a:rPr>
              <a:t>label['</a:t>
            </a:r>
            <a:r>
              <a:rPr lang="en-US" sz="3200" b="1" i="1" dirty="0" err="1">
                <a:solidFill>
                  <a:schemeClr val="bg1"/>
                </a:solidFill>
              </a:rPr>
              <a:t>fg</a:t>
            </a:r>
            <a:r>
              <a:rPr lang="en-US" sz="3200" b="1" i="1" dirty="0">
                <a:solidFill>
                  <a:schemeClr val="bg1"/>
                </a:solidFill>
              </a:rPr>
              <a:t>'] = 'blue'</a:t>
            </a:r>
            <a:endParaRPr lang="uk-UA" sz="3200" b="1" i="1" dirty="0">
              <a:solidFill>
                <a:schemeClr val="bg1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5C5332E-A47A-45D8-BAC8-853CEB5E7E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258" y="2700687"/>
            <a:ext cx="10789546" cy="16200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27632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6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6.4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DF8F3B-8823-4C32-8826-D80B47074966}"/>
              </a:ext>
            </a:extLst>
          </p:cNvPr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uk-UA" sz="2800" b="1" i="1" dirty="0">
                <a:solidFill>
                  <a:schemeClr val="bg1"/>
                </a:solidFill>
              </a:rPr>
              <a:t>Для розміщення напису у вікні проєкту використовуються вже відомі вам методи: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5B555BB-CE97-4AA6-AA90-DC1A6385D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Властивості напису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F9AE41-35C0-43DE-9CD5-1337019C6050}"/>
              </a:ext>
            </a:extLst>
          </p:cNvPr>
          <p:cNvSpPr txBox="1"/>
          <p:nvPr/>
        </p:nvSpPr>
        <p:spPr>
          <a:xfrm>
            <a:off x="72008" y="2278064"/>
            <a:ext cx="4987672" cy="58477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dirty="0" err="1">
                <a:solidFill>
                  <a:schemeClr val="bg1"/>
                </a:solidFill>
              </a:rPr>
              <a:t>раск</a:t>
            </a:r>
            <a:r>
              <a:rPr lang="uk-UA" sz="3200" b="1" i="1" dirty="0">
                <a:solidFill>
                  <a:schemeClr val="bg1"/>
                </a:solidFill>
              </a:rPr>
              <a:t>()</a:t>
            </a:r>
            <a:endParaRPr lang="uk-UA" sz="3200" b="1" i="1" kern="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EC4BB1-34F0-48D4-912E-106B7677318A}"/>
              </a:ext>
            </a:extLst>
          </p:cNvPr>
          <p:cNvSpPr txBox="1"/>
          <p:nvPr/>
        </p:nvSpPr>
        <p:spPr>
          <a:xfrm>
            <a:off x="7134477" y="2278064"/>
            <a:ext cx="4987672" cy="58477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i="1" dirty="0">
                <a:solidFill>
                  <a:schemeClr val="bg1"/>
                </a:solidFill>
              </a:rPr>
              <a:t>place()</a:t>
            </a:r>
            <a:endParaRPr lang="uk-UA" sz="3200" b="1" i="1" kern="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2CE398-EB33-4E92-A684-6A88CE168CC2}"/>
              </a:ext>
            </a:extLst>
          </p:cNvPr>
          <p:cNvSpPr txBox="1"/>
          <p:nvPr/>
        </p:nvSpPr>
        <p:spPr>
          <a:xfrm>
            <a:off x="5172263" y="2278063"/>
            <a:ext cx="1849630" cy="58477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>
                <a:solidFill>
                  <a:srgbClr val="FFFFFF"/>
                </a:solidFill>
              </a:rPr>
              <a:t>і</a:t>
            </a:r>
            <a:endParaRPr lang="uk-UA" sz="3200" b="1" i="1" kern="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39B85E-1E85-482D-819C-9E4DA5AF66CB}"/>
              </a:ext>
            </a:extLst>
          </p:cNvPr>
          <p:cNvSpPr txBox="1"/>
          <p:nvPr/>
        </p:nvSpPr>
        <p:spPr>
          <a:xfrm>
            <a:off x="72008" y="3004448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uk-UA" sz="2800" b="1" i="1" dirty="0">
                <a:solidFill>
                  <a:schemeClr val="bg1"/>
                </a:solidFill>
              </a:rPr>
              <a:t>Наприклад, для розміщення у вікні напису з іменем </a:t>
            </a:r>
            <a:r>
              <a:rPr lang="en-US" sz="2800" b="1" i="1" dirty="0">
                <a:solidFill>
                  <a:srgbClr val="FFFF00"/>
                </a:solidFill>
              </a:rPr>
              <a:t>label</a:t>
            </a:r>
            <a:r>
              <a:rPr lang="en-US" sz="2800" b="1" i="1" dirty="0">
                <a:solidFill>
                  <a:schemeClr val="bg1"/>
                </a:solidFill>
              </a:rPr>
              <a:t> </a:t>
            </a:r>
            <a:r>
              <a:rPr lang="uk-UA" sz="2800" b="1" i="1" dirty="0">
                <a:solidFill>
                  <a:schemeClr val="bg1"/>
                </a:solidFill>
              </a:rPr>
              <a:t>з відступом 20 пікселів від рядка заголовка вікна можна використати команду: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8DCD4D-017B-4198-A449-6F90D8634543}"/>
              </a:ext>
            </a:extLst>
          </p:cNvPr>
          <p:cNvSpPr txBox="1"/>
          <p:nvPr/>
        </p:nvSpPr>
        <p:spPr>
          <a:xfrm>
            <a:off x="69850" y="4508132"/>
            <a:ext cx="12050142" cy="58477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en-US" sz="3200" b="1" i="1" dirty="0">
                <a:solidFill>
                  <a:schemeClr val="bg1"/>
                </a:solidFill>
              </a:rPr>
              <a:t>label. pack(</a:t>
            </a:r>
            <a:r>
              <a:rPr lang="en-US" sz="3200" b="1" i="1" dirty="0" err="1">
                <a:solidFill>
                  <a:schemeClr val="bg1"/>
                </a:solidFill>
              </a:rPr>
              <a:t>pady</a:t>
            </a:r>
            <a:r>
              <a:rPr lang="en-US" sz="3200" b="1" i="1" dirty="0">
                <a:solidFill>
                  <a:schemeClr val="bg1"/>
                </a:solidFill>
              </a:rPr>
              <a:t> = 20)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89C042-4F9B-4051-B61D-66B10146E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4175" y="5152130"/>
            <a:ext cx="6343650" cy="1428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200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6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6.4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DF8F3B-8823-4C32-8826-D80B47074966}"/>
              </a:ext>
            </a:extLst>
          </p:cNvPr>
          <p:cNvSpPr txBox="1"/>
          <p:nvPr/>
        </p:nvSpPr>
        <p:spPr>
          <a:xfrm>
            <a:off x="72008" y="1196763"/>
            <a:ext cx="3863888" cy="483209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>
                <a:solidFill>
                  <a:schemeClr val="bg1"/>
                </a:solidFill>
              </a:rPr>
              <a:t>Хоча написи призначені переважно для виведення текстів, але з ними, як і з вікнами і кнопками, можна пов'язувати обробники різних подій.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5B555BB-CE97-4AA6-AA90-DC1A6385D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Обробники подій для напису</a:t>
            </a:r>
          </a:p>
        </p:txBody>
      </p:sp>
      <p:pic>
        <p:nvPicPr>
          <p:cNvPr id="1026" name="Picture 2" descr="Catalog Search — Kalamazoo Public Library">
            <a:extLst>
              <a:ext uri="{FF2B5EF4-FFF2-40B4-BE49-F238E27FC236}">
                <a16:creationId xmlns:a16="http://schemas.microsoft.com/office/drawing/2014/main" id="{66C5DEFB-E8D6-41C0-BF28-B229B45376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4" r="3811"/>
          <a:stretch/>
        </p:blipFill>
        <p:spPr bwMode="auto">
          <a:xfrm>
            <a:off x="4011537" y="1187784"/>
            <a:ext cx="8108455" cy="484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687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6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6.4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DF8F3B-8823-4C32-8826-D80B47074966}"/>
              </a:ext>
            </a:extLst>
          </p:cNvPr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uk-UA" sz="2800" b="1" i="1" dirty="0">
                <a:solidFill>
                  <a:schemeClr val="bg1"/>
                </a:solidFill>
              </a:rPr>
              <a:t>З написом, як і з вікном проєкту або кнопкою, можна пов'язати процедуру – обробник деякої події, використовуючи метод </a:t>
            </a:r>
            <a:r>
              <a:rPr lang="en-US" sz="2800" b="1" i="1" dirty="0">
                <a:solidFill>
                  <a:srgbClr val="FFFF00"/>
                </a:solidFill>
              </a:rPr>
              <a:t>bind()</a:t>
            </a:r>
            <a:r>
              <a:rPr lang="en-US" sz="2800" b="1" i="1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5B555BB-CE97-4AA6-AA90-DC1A6385D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Обробники подій для напису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1AE8C7-C6C4-4EDC-8EE3-5EED2208BF87}"/>
              </a:ext>
            </a:extLst>
          </p:cNvPr>
          <p:cNvSpPr txBox="1"/>
          <p:nvPr/>
        </p:nvSpPr>
        <p:spPr>
          <a:xfrm>
            <a:off x="72008" y="2736502"/>
            <a:ext cx="12050142" cy="553998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uk-UA" sz="3000" b="1" i="1" dirty="0">
                <a:solidFill>
                  <a:schemeClr val="bg1"/>
                </a:solidFill>
              </a:rPr>
              <a:t>&lt;ім’я напису&gt;. </a:t>
            </a:r>
            <a:r>
              <a:rPr lang="en-US" sz="3000" b="1" i="1" dirty="0">
                <a:solidFill>
                  <a:schemeClr val="bg1"/>
                </a:solidFill>
              </a:rPr>
              <a:t>bind('&lt;</a:t>
            </a:r>
            <a:r>
              <a:rPr lang="uk-UA" sz="3000" b="1" i="1" dirty="0">
                <a:solidFill>
                  <a:schemeClr val="bg1"/>
                </a:solidFill>
              </a:rPr>
              <a:t>подія&gt;', &lt;ім’я процедури&gt;)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6C7E8E-3045-4D58-96D1-41CDFE1EA2DF}"/>
              </a:ext>
            </a:extLst>
          </p:cNvPr>
          <p:cNvSpPr txBox="1"/>
          <p:nvPr/>
        </p:nvSpPr>
        <p:spPr>
          <a:xfrm>
            <a:off x="72008" y="3429000"/>
            <a:ext cx="4917435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>
                <a:solidFill>
                  <a:schemeClr val="bg1"/>
                </a:solidFill>
              </a:rPr>
              <a:t>Окремо потрібно ввести текст процедури </a:t>
            </a:r>
            <a:r>
              <a:rPr lang="en-US" sz="2800" b="1" i="1" dirty="0">
                <a:solidFill>
                  <a:schemeClr val="bg1"/>
                </a:solidFill>
              </a:rPr>
              <a:t>–</a:t>
            </a:r>
            <a:r>
              <a:rPr lang="uk-UA" sz="2800" b="1" i="1" dirty="0">
                <a:solidFill>
                  <a:schemeClr val="bg1"/>
                </a:solidFill>
              </a:rPr>
              <a:t> обробника </a:t>
            </a:r>
            <a:r>
              <a:rPr lang="uk-UA" sz="2800" b="1" i="1" dirty="0" err="1">
                <a:solidFill>
                  <a:schemeClr val="bg1"/>
                </a:solidFill>
              </a:rPr>
              <a:t>подїї</a:t>
            </a:r>
            <a:r>
              <a:rPr lang="uk-UA" sz="2800" b="1" i="1" dirty="0">
                <a:solidFill>
                  <a:schemeClr val="bg1"/>
                </a:solidFill>
              </a:rPr>
              <a:t> із зазначеним іменем.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5B22834-8B6F-4E71-A89C-CAC007F395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510" b="17203"/>
          <a:stretch/>
        </p:blipFill>
        <p:spPr>
          <a:xfrm>
            <a:off x="5106279" y="3429000"/>
            <a:ext cx="7013713" cy="312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417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6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6.4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DF8F3B-8823-4C32-8826-D80B47074966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uk-UA" sz="2800" b="1" i="1" dirty="0">
                <a:solidFill>
                  <a:schemeClr val="bg1"/>
                </a:solidFill>
              </a:rPr>
              <a:t>Послідовність дій може бути такою: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5B555BB-CE97-4AA6-AA90-DC1A6385D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Обробники подій для напису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CF34B8-531A-4638-9DE1-B5C51D1F2ED4}"/>
              </a:ext>
            </a:extLst>
          </p:cNvPr>
          <p:cNvSpPr txBox="1"/>
          <p:nvPr/>
        </p:nvSpPr>
        <p:spPr>
          <a:xfrm>
            <a:off x="72008" y="1806681"/>
            <a:ext cx="12050142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uk-UA" sz="2800" b="1" i="1" dirty="0">
                <a:solidFill>
                  <a:schemeClr val="bg1"/>
                </a:solidFill>
              </a:rPr>
              <a:t>Створити напис та установити значення його властивостей.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ACB6EE-02FD-4FE3-B191-D8C92399A477}"/>
              </a:ext>
            </a:extLst>
          </p:cNvPr>
          <p:cNvSpPr txBox="1"/>
          <p:nvPr/>
        </p:nvSpPr>
        <p:spPr>
          <a:xfrm>
            <a:off x="72008" y="2850327"/>
            <a:ext cx="12050142" cy="954107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indent="-514350" algn="just">
              <a:buFont typeface="+mj-lt"/>
              <a:buAutoNum type="arabicPeriod" startAt="2"/>
            </a:pPr>
            <a:r>
              <a:rPr lang="uk-UA" sz="2800" b="1" i="1" dirty="0">
                <a:solidFill>
                  <a:schemeClr val="bg1"/>
                </a:solidFill>
              </a:rPr>
              <a:t>Пов’язати напис з обробником події, указавши подію та ім'я процедури.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02BEBE-1023-4AE5-8CFF-ACF6E6D2949B}"/>
              </a:ext>
            </a:extLst>
          </p:cNvPr>
          <p:cNvSpPr txBox="1"/>
          <p:nvPr/>
        </p:nvSpPr>
        <p:spPr>
          <a:xfrm>
            <a:off x="70929" y="3893973"/>
            <a:ext cx="12050142" cy="954107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indent="-514350" algn="just">
              <a:buFont typeface="+mj-lt"/>
              <a:buAutoNum type="arabicPeriod" startAt="3"/>
            </a:pPr>
            <a:r>
              <a:rPr lang="uk-UA" sz="2800" b="1" i="1" dirty="0">
                <a:solidFill>
                  <a:schemeClr val="bg1"/>
                </a:solidFill>
              </a:rPr>
              <a:t>Створити процедуру – обробник події, надавши їй вказане ім'я.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07B44F-2C86-4E76-8A7B-1E0E1B26AB40}"/>
              </a:ext>
            </a:extLst>
          </p:cNvPr>
          <p:cNvSpPr txBox="1"/>
          <p:nvPr/>
        </p:nvSpPr>
        <p:spPr>
          <a:xfrm>
            <a:off x="70929" y="4937619"/>
            <a:ext cx="12050142" cy="95410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indent="-514350" algn="just">
              <a:buFont typeface="+mj-lt"/>
              <a:buAutoNum type="arabicPeriod" startAt="4"/>
            </a:pPr>
            <a:r>
              <a:rPr lang="uk-UA" sz="2800" b="1" i="1" dirty="0">
                <a:solidFill>
                  <a:schemeClr val="bg1"/>
                </a:solidFill>
              </a:rPr>
              <a:t>Увести в процедуру команди для встановлення потрібних значень властивостей об'єктів.</a:t>
            </a:r>
          </a:p>
        </p:txBody>
      </p:sp>
    </p:spTree>
    <p:extLst>
      <p:ext uri="{BB962C8B-B14F-4D97-AF65-F5344CB8AC3E}">
        <p14:creationId xmlns:p14="http://schemas.microsoft.com/office/powerpoint/2010/main" val="2764222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6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6.4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DF8F3B-8823-4C32-8826-D80B47074966}"/>
              </a:ext>
            </a:extLst>
          </p:cNvPr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uk-UA" sz="2800" b="1" i="1" dirty="0">
                <a:solidFill>
                  <a:schemeClr val="bg1"/>
                </a:solidFill>
              </a:rPr>
              <a:t>Наприклад, потрібно, щоб після настання події </a:t>
            </a:r>
            <a:r>
              <a:rPr lang="uk-UA" sz="2800" b="1" i="1" dirty="0" err="1">
                <a:solidFill>
                  <a:srgbClr val="FFFF00"/>
                </a:solidFill>
              </a:rPr>
              <a:t>Click</a:t>
            </a:r>
            <a:r>
              <a:rPr lang="uk-UA" sz="2800" b="1" i="1" dirty="0">
                <a:solidFill>
                  <a:schemeClr val="bg1"/>
                </a:solidFill>
              </a:rPr>
              <a:t> з написом з іменем </a:t>
            </a:r>
            <a:r>
              <a:rPr lang="uk-UA" sz="2800" b="1" i="1" dirty="0" err="1">
                <a:solidFill>
                  <a:srgbClr val="FFFF00"/>
                </a:solidFill>
              </a:rPr>
              <a:t>label</a:t>
            </a:r>
            <a:endParaRPr lang="uk-UA" sz="2800" b="1" i="1" dirty="0">
              <a:solidFill>
                <a:schemeClr val="bg1"/>
              </a:solidFill>
            </a:endParaRP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5B555BB-CE97-4AA6-AA90-DC1A6385D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Обробники подій для напису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5BD531E-97EE-4CCE-B8DF-0E9F960BA7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895" y="2253560"/>
            <a:ext cx="8184097" cy="39703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EFC1A46-CC91-4E8C-86A8-EDDEF7EFC305}"/>
              </a:ext>
            </a:extLst>
          </p:cNvPr>
          <p:cNvSpPr txBox="1"/>
          <p:nvPr/>
        </p:nvSpPr>
        <p:spPr>
          <a:xfrm>
            <a:off x="72008" y="2253560"/>
            <a:ext cx="3722089" cy="3970318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>
                <a:solidFill>
                  <a:schemeClr val="bg1"/>
                </a:solidFill>
              </a:rPr>
              <a:t>колір фону напису ставав жовтим, колір символів –  червоним, розмір символів</a:t>
            </a:r>
            <a:r>
              <a:rPr lang="uk-UA" dirty="0"/>
              <a:t>  </a:t>
            </a:r>
            <a:r>
              <a:rPr lang="en-US" sz="2800" b="1" i="1" dirty="0">
                <a:solidFill>
                  <a:schemeClr val="bg1"/>
                </a:solidFill>
              </a:rPr>
              <a:t>–  </a:t>
            </a:r>
            <a:r>
              <a:rPr lang="uk-UA" sz="2800" b="1" i="1" dirty="0">
                <a:solidFill>
                  <a:schemeClr val="bg1"/>
                </a:solidFill>
              </a:rPr>
              <a:t>14, у напис виводився заданий текст.</a:t>
            </a:r>
          </a:p>
        </p:txBody>
      </p:sp>
    </p:spTree>
    <p:extLst>
      <p:ext uri="{BB962C8B-B14F-4D97-AF65-F5344CB8AC3E}">
        <p14:creationId xmlns:p14="http://schemas.microsoft.com/office/powerpoint/2010/main" val="3182779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6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6.4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DF8F3B-8823-4C32-8826-D80B47074966}"/>
              </a:ext>
            </a:extLst>
          </p:cNvPr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uk-UA" sz="2800" b="1" i="1" dirty="0">
                <a:solidFill>
                  <a:schemeClr val="bg1"/>
                </a:solidFill>
              </a:rPr>
              <a:t>Результат виконання процедури </a:t>
            </a:r>
            <a:r>
              <a:rPr lang="en-US" sz="2800" b="1" i="1" dirty="0">
                <a:solidFill>
                  <a:schemeClr val="bg1"/>
                </a:solidFill>
              </a:rPr>
              <a:t>–</a:t>
            </a:r>
            <a:r>
              <a:rPr lang="uk-UA" sz="2800" b="1" i="1" dirty="0">
                <a:solidFill>
                  <a:schemeClr val="bg1"/>
                </a:solidFill>
              </a:rPr>
              <a:t> обробника події </a:t>
            </a:r>
            <a:r>
              <a:rPr lang="uk-UA" sz="2800" b="1" i="1" dirty="0" err="1">
                <a:solidFill>
                  <a:srgbClr val="FFFF00"/>
                </a:solidFill>
              </a:rPr>
              <a:t>Click</a:t>
            </a:r>
            <a:r>
              <a:rPr lang="uk-UA" sz="2800" b="1" i="1" dirty="0">
                <a:solidFill>
                  <a:schemeClr val="bg1"/>
                </a:solidFill>
              </a:rPr>
              <a:t> для напису: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5B555BB-CE97-4AA6-AA90-DC1A6385D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Обробники подій для напису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0C4F52-C5CB-4116-89ED-03AE83CB3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112" y="2278064"/>
            <a:ext cx="5314122" cy="40877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7746D17-500F-4C6E-981D-9306385D67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6766" y="2278064"/>
            <a:ext cx="5314122" cy="40877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Стрілка вліво 20">
            <a:extLst>
              <a:ext uri="{FF2B5EF4-FFF2-40B4-BE49-F238E27FC236}">
                <a16:creationId xmlns:a16="http://schemas.microsoft.com/office/drawing/2014/main" id="{C4C88051-FBF4-473E-BF11-012DB01B8B19}"/>
              </a:ext>
            </a:extLst>
          </p:cNvPr>
          <p:cNvSpPr/>
          <p:nvPr/>
        </p:nvSpPr>
        <p:spPr>
          <a:xfrm rot="10800000">
            <a:off x="5519334" y="3832197"/>
            <a:ext cx="1153332" cy="979520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2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9412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Дайте відповіді на запитання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" descr="http://nvip.com.ua/sites/default/files/imagecache/original_watermark/pictures/news/q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774" y="4780449"/>
            <a:ext cx="1663554" cy="205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Для чого використовується напис?</a:t>
            </a:r>
          </a:p>
        </p:txBody>
      </p:sp>
      <p:sp>
        <p:nvSpPr>
          <p:cNvPr id="13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6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6.4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2008" y="1841158"/>
            <a:ext cx="12050142" cy="52322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Як створити напис?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0929" y="2467835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Якими способами можна встановити значення властивостей напису?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086" y="3550175"/>
            <a:ext cx="12049063" cy="52322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4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Які властивості напису ви знаєте? Поясніть їх.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BC5470-9944-4B63-B081-8EE148B48632}"/>
              </a:ext>
            </a:extLst>
          </p:cNvPr>
          <p:cNvSpPr txBox="1"/>
          <p:nvPr/>
        </p:nvSpPr>
        <p:spPr>
          <a:xfrm>
            <a:off x="72008" y="4181419"/>
            <a:ext cx="10453766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5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 розмістити напис у вікні?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1D40AFA-37BE-4C88-8B88-B2E6D6B35B57}"/>
              </a:ext>
            </a:extLst>
          </p:cNvPr>
          <p:cNvSpPr txBox="1"/>
          <p:nvPr/>
        </p:nvSpPr>
        <p:spPr>
          <a:xfrm>
            <a:off x="71468" y="4832676"/>
            <a:ext cx="10454846" cy="954107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6"/>
              <a:defRPr/>
            </a:pPr>
            <a:r>
              <a:rPr lang="uk-UA" sz="2800" b="1" i="1" kern="0" dirty="0">
                <a:solidFill>
                  <a:srgbClr val="002060"/>
                </a:solidFill>
              </a:rPr>
              <a:t>Як пов'язати з написом процедуру - обробник події?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E787AA-2BFB-413B-B633-675E9C2C79C2}"/>
              </a:ext>
            </a:extLst>
          </p:cNvPr>
          <p:cNvSpPr txBox="1"/>
          <p:nvPr/>
        </p:nvSpPr>
        <p:spPr>
          <a:xfrm>
            <a:off x="70929" y="5914820"/>
            <a:ext cx="10453766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lvl="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7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Чим відрізняються властивості напису і вікна?</a:t>
            </a:r>
          </a:p>
        </p:txBody>
      </p:sp>
    </p:spTree>
    <p:extLst>
      <p:ext uri="{BB962C8B-B14F-4D97-AF65-F5344CB8AC3E}">
        <p14:creationId xmlns:p14="http://schemas.microsoft.com/office/powerpoint/2010/main" val="4082535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1" grpId="0" animBg="1"/>
      <p:bldP spid="32" grpId="0" animBg="1"/>
      <p:bldP spid="10" grpId="0" animBg="1"/>
      <p:bldP spid="11" grpId="0" animBg="1"/>
      <p:bldP spid="15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/>
              <a:t>Домашнє завдання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98003" y="1272161"/>
            <a:ext cx="4659626" cy="53478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69854" y="2133942"/>
            <a:ext cx="4663795" cy="1191816"/>
          </a:xfrm>
          <a:prstGeom prst="wedgeRoundRectCallout">
            <a:avLst>
              <a:gd name="adj1" fmla="val -59508"/>
              <a:gd name="adj2" fmla="val 126275"/>
              <a:gd name="adj3" fmla="val 16667"/>
            </a:avLst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Проаналізувати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§ </a:t>
            </a:r>
            <a:r>
              <a:rPr lang="uk-UA" sz="3200" i="1" kern="0" dirty="0">
                <a:solidFill>
                  <a:srgbClr val="FFFFFF"/>
                </a:solidFill>
                <a:latin typeface="Verdana"/>
              </a:rPr>
              <a:t>6</a:t>
            </a:r>
            <a:r>
              <a:rPr kumimoji="0" lang="uk-UA" sz="3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.</a:t>
            </a:r>
            <a:r>
              <a:rPr lang="uk-UA" sz="3200" i="1" kern="0" dirty="0">
                <a:solidFill>
                  <a:srgbClr val="FFFFFF"/>
                </a:solidFill>
                <a:latin typeface="Verdana"/>
              </a:rPr>
              <a:t>4</a:t>
            </a:r>
            <a:r>
              <a:rPr kumimoji="0" lang="uk-UA" sz="3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, ст. </a:t>
            </a:r>
            <a:r>
              <a:rPr lang="en-US" sz="3200" i="1" kern="0" dirty="0">
                <a:solidFill>
                  <a:srgbClr val="FFFFFF"/>
                </a:solidFill>
                <a:latin typeface="Verdana"/>
              </a:rPr>
              <a:t>1</a:t>
            </a:r>
            <a:r>
              <a:rPr lang="uk-UA" sz="3200" i="1" kern="0" dirty="0">
                <a:solidFill>
                  <a:srgbClr val="FFFFFF"/>
                </a:solidFill>
                <a:latin typeface="Verdana"/>
              </a:rPr>
              <a:t>80</a:t>
            </a:r>
            <a:r>
              <a:rPr kumimoji="0" lang="uk-UA" sz="3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-</a:t>
            </a:r>
            <a:r>
              <a:rPr kumimoji="0" lang="en-US" sz="3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</a:t>
            </a:r>
            <a:r>
              <a:rPr lang="en-US" sz="3200" i="1" kern="0" dirty="0">
                <a:solidFill>
                  <a:srgbClr val="FFFFFF"/>
                </a:solidFill>
                <a:latin typeface="Verdana"/>
              </a:rPr>
              <a:t>8</a:t>
            </a:r>
            <a:r>
              <a:rPr lang="uk-UA" sz="3200" i="1" kern="0" dirty="0">
                <a:solidFill>
                  <a:srgbClr val="FFFFFF"/>
                </a:solidFill>
                <a:latin typeface="Verdana"/>
              </a:rPr>
              <a:t>8</a:t>
            </a:r>
            <a:endParaRPr kumimoji="0" lang="uk-UA" sz="32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5" name="Picture 60" descr="3D_2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6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6.4</a:t>
            </a:r>
          </a:p>
        </p:txBody>
      </p:sp>
    </p:spTree>
    <p:extLst>
      <p:ext uri="{BB962C8B-B14F-4D97-AF65-F5344CB8AC3E}">
        <p14:creationId xmlns:p14="http://schemas.microsoft.com/office/powerpoint/2010/main" val="4070081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100" dirty="0"/>
              <a:t>Працюємо за комп’ютером</a:t>
            </a:r>
            <a:endParaRPr lang="uk-UA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6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6.4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59" y="1272161"/>
            <a:ext cx="4659626" cy="534781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89511" y="2133942"/>
            <a:ext cx="3233804" cy="1191816"/>
          </a:xfrm>
          <a:prstGeom prst="wedgeRoundRectCallout">
            <a:avLst>
              <a:gd name="adj1" fmla="val -62679"/>
              <a:gd name="adj2" fmla="val 164747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>
            <a:defPPr>
              <a:defRPr lang="uk-UA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1" u="none" strike="noStrike" kern="0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</a:defRPr>
            </a:lvl1pPr>
          </a:lstStyle>
          <a:p>
            <a:pPr lvl="0">
              <a:defRPr/>
            </a:pPr>
            <a:r>
              <a:rPr lang="uk-UA" dirty="0"/>
              <a:t>Сторінка</a:t>
            </a:r>
          </a:p>
          <a:p>
            <a:pPr lvl="0">
              <a:defRPr/>
            </a:pPr>
            <a:r>
              <a:rPr lang="uk-UA" dirty="0"/>
              <a:t>185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87CB552-4E22-4667-A9CE-CD78F99EF57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882" r="9530"/>
          <a:stretch/>
        </p:blipFill>
        <p:spPr>
          <a:xfrm>
            <a:off x="7228115" y="1177376"/>
            <a:ext cx="4839154" cy="564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3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Запитання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6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6.4</a:t>
            </a:r>
          </a:p>
        </p:txBody>
      </p:sp>
      <p:pic>
        <p:nvPicPr>
          <p:cNvPr id="30" name="Picture 2" descr="http://nvip.com.ua/sites/default/files/imagecache/original_watermark/pictures/news/q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774" y="4780449"/>
            <a:ext cx="1663554" cy="205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BFD74D7-373F-44DF-9AE3-989B055C65FE}"/>
              </a:ext>
            </a:extLst>
          </p:cNvPr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indent="-514350" algn="just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Які властивості кнопки ви знаєте? Як змінити значення її властивостей до початку виконання проєкту й під час його виконання?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C13DA4-5A5A-45B8-992C-920B8C3F5503}"/>
              </a:ext>
            </a:extLst>
          </p:cNvPr>
          <p:cNvSpPr txBox="1"/>
          <p:nvPr/>
        </p:nvSpPr>
        <p:spPr>
          <a:xfrm>
            <a:off x="72009" y="2671959"/>
            <a:ext cx="5614280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indent="-51435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2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Які події можуть відбуватися з кнопкою? У чому полягає кожна з них?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C73432-D748-4EF3-AFD9-3007D3A384DB}"/>
              </a:ext>
            </a:extLst>
          </p:cNvPr>
          <p:cNvSpPr txBox="1"/>
          <p:nvPr/>
        </p:nvSpPr>
        <p:spPr>
          <a:xfrm>
            <a:off x="73088" y="4615769"/>
            <a:ext cx="5614279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indent="-51435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 startAt="3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Які відмінності у створенні обробника події для вікна та для кнопки?</a:t>
            </a:r>
          </a:p>
        </p:txBody>
      </p:sp>
      <p:pic>
        <p:nvPicPr>
          <p:cNvPr id="14" name="Picture 2" descr="FastMemberを利用してリフレクションの高速化">
            <a:extLst>
              <a:ext uri="{FF2B5EF4-FFF2-40B4-BE49-F238E27FC236}">
                <a16:creationId xmlns:a16="http://schemas.microsoft.com/office/drawing/2014/main" id="{63C35FBD-365D-4643-A7C6-6A63ACB98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3081" y="2673280"/>
            <a:ext cx="4592694" cy="3758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139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Дякую за увагу!</a:t>
            </a:r>
          </a:p>
        </p:txBody>
      </p:sp>
      <p:sp>
        <p:nvSpPr>
          <p:cNvPr id="4" name="Підзаголовок 2"/>
          <p:cNvSpPr>
            <a:spLocks noGrp="1"/>
          </p:cNvSpPr>
          <p:nvPr>
            <p:ph type="subTitle" idx="4294967295"/>
          </p:nvPr>
        </p:nvSpPr>
        <p:spPr>
          <a:xfrm>
            <a:off x="5032382" y="3184362"/>
            <a:ext cx="7138989" cy="403410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uk-UA" sz="1600" b="1">
                <a:solidFill>
                  <a:srgbClr val="FFFFFF"/>
                </a:solidFill>
              </a:rPr>
              <a:t>За навчальною програмою 2017 року</a:t>
            </a:r>
            <a:endParaRPr lang="uk-UA" sz="1600" b="1" dirty="0">
              <a:solidFill>
                <a:srgbClr val="FFFFFF"/>
              </a:solidFill>
            </a:endParaRPr>
          </a:p>
        </p:txBody>
      </p:sp>
      <p:sp>
        <p:nvSpPr>
          <p:cNvPr id="7" name="Округлена прямокутна виноска 6"/>
          <p:cNvSpPr/>
          <p:nvPr/>
        </p:nvSpPr>
        <p:spPr>
          <a:xfrm>
            <a:off x="126612" y="6175807"/>
            <a:ext cx="2448272" cy="619472"/>
          </a:xfrm>
          <a:prstGeom prst="wedgeRoundRectCallout">
            <a:avLst>
              <a:gd name="adj1" fmla="val 367"/>
              <a:gd name="adj2" fmla="val 49864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Урок </a:t>
            </a:r>
            <a:r>
              <a:rPr lang="uk-UA" sz="3600" b="1" i="1" kern="0" dirty="0">
                <a:solidFill>
                  <a:srgbClr val="002060"/>
                </a:solidFill>
                <a:latin typeface="Verdana"/>
              </a:rPr>
              <a:t>46</a:t>
            </a:r>
            <a:endParaRPr kumimoji="0" lang="uk-UA" sz="3600" b="1" i="1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8" name="Picture 6" descr="code, coding, custom, marketing, seo, web icon">
            <a:extLst>
              <a:ext uri="{FF2B5EF4-FFF2-40B4-BE49-F238E27FC236}">
                <a16:creationId xmlns:a16="http://schemas.microsoft.com/office/drawing/2014/main" id="{FE46CA71-7CCF-4A60-A984-AD97EA7B34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4914" y="3685534"/>
            <a:ext cx="2336810" cy="233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Ð ÐµÐ·ÑÐ»ÑÑÐ°Ñ Ð¿Ð¾ÑÑÐºÑ Ð·Ð¾Ð±ÑÐ°Ð¶ÐµÐ½Ñ Ð·Ð° Ð·Ð°Ð¿Ð¸ÑÐ¾Ð¼ &quot;Python&quot;">
            <a:extLst>
              <a:ext uri="{FF2B5EF4-FFF2-40B4-BE49-F238E27FC236}">
                <a16:creationId xmlns:a16="http://schemas.microsoft.com/office/drawing/2014/main" id="{9BF6B78B-5AA0-4C5A-A244-0DFBC4FD7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8120" y="3618941"/>
            <a:ext cx="2626360" cy="262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49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6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6.4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DF8F3B-8823-4C32-8826-D80B47074966}"/>
              </a:ext>
            </a:extLst>
          </p:cNvPr>
          <p:cNvSpPr txBox="1"/>
          <p:nvPr/>
        </p:nvSpPr>
        <p:spPr>
          <a:xfrm>
            <a:off x="72007" y="1196763"/>
            <a:ext cx="4751202" cy="483209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>
                <a:solidFill>
                  <a:schemeClr val="bg1"/>
                </a:solidFill>
              </a:rPr>
              <a:t>Ще одним компонентом (елементом керування), який можна використати в проєкті, є напис. </a:t>
            </a:r>
            <a:r>
              <a:rPr lang="uk-UA" sz="2800" b="1" i="1" dirty="0">
                <a:solidFill>
                  <a:srgbClr val="FFFF00"/>
                </a:solidFill>
              </a:rPr>
              <a:t>Напис</a:t>
            </a:r>
            <a:r>
              <a:rPr lang="uk-UA" dirty="0"/>
              <a:t> </a:t>
            </a:r>
            <a:r>
              <a:rPr lang="uk-UA" sz="2800" b="1" i="1" dirty="0">
                <a:solidFill>
                  <a:schemeClr val="bg1"/>
                </a:solidFill>
              </a:rPr>
              <a:t>– це компонент, який використовується для виведення текстових повідомлень.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5B555BB-CE97-4AA6-AA90-DC1A6385D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Властивості напису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0DE0AA3-9CB7-4FE0-AACC-72BAFFA3DB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34" r="7965"/>
          <a:stretch/>
        </p:blipFill>
        <p:spPr>
          <a:xfrm>
            <a:off x="4895228" y="1196763"/>
            <a:ext cx="7224765" cy="483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901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6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6.4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DF8F3B-8823-4C32-8826-D80B47074966}"/>
              </a:ext>
            </a:extLst>
          </p:cNvPr>
          <p:cNvSpPr txBox="1"/>
          <p:nvPr/>
        </p:nvSpPr>
        <p:spPr>
          <a:xfrm>
            <a:off x="72008" y="1196763"/>
            <a:ext cx="12050142" cy="92333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uk-UA" sz="2700" b="1" i="1" dirty="0">
                <a:solidFill>
                  <a:schemeClr val="bg1"/>
                </a:solidFill>
              </a:rPr>
              <a:t>У вікні проєкту, створеного мовою </a:t>
            </a:r>
            <a:r>
              <a:rPr lang="uk-UA" sz="2700" b="1" i="1" dirty="0" err="1">
                <a:solidFill>
                  <a:srgbClr val="FFFF00"/>
                </a:solidFill>
              </a:rPr>
              <a:t>Python</a:t>
            </a:r>
            <a:r>
              <a:rPr lang="uk-UA" sz="2700" b="1" i="1" dirty="0">
                <a:solidFill>
                  <a:schemeClr val="bg1"/>
                </a:solidFill>
              </a:rPr>
              <a:t>, можна також розміщувати написи. Для цього потрібно в тексті проєкту: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5B555BB-CE97-4AA6-AA90-DC1A6385D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Властивості напису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441361-F684-4D1F-BE21-4EA0F5075B68}"/>
              </a:ext>
            </a:extLst>
          </p:cNvPr>
          <p:cNvSpPr txBox="1"/>
          <p:nvPr/>
        </p:nvSpPr>
        <p:spPr>
          <a:xfrm>
            <a:off x="70929" y="2241921"/>
            <a:ext cx="12050142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uk-UA" sz="2800" b="1" i="1" dirty="0">
                <a:solidFill>
                  <a:schemeClr val="bg1"/>
                </a:solidFill>
              </a:rPr>
              <a:t>Увести команду створення напису.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F2BABE-3482-4DB1-A97F-8969EE4888E2}"/>
              </a:ext>
            </a:extLst>
          </p:cNvPr>
          <p:cNvSpPr txBox="1"/>
          <p:nvPr/>
        </p:nvSpPr>
        <p:spPr>
          <a:xfrm>
            <a:off x="70929" y="3530148"/>
            <a:ext cx="12050142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indent="-514350" algn="just">
              <a:buFont typeface="+mj-lt"/>
              <a:buAutoNum type="arabicPeriod" startAt="2"/>
            </a:pPr>
            <a:r>
              <a:rPr lang="uk-UA" sz="2800" b="1" i="1" dirty="0">
                <a:solidFill>
                  <a:schemeClr val="bg1"/>
                </a:solidFill>
              </a:rPr>
              <a:t>Установити значення його властивостей.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31F157-654A-47CA-8B60-7EFCAF28A5E4}"/>
              </a:ext>
            </a:extLst>
          </p:cNvPr>
          <p:cNvSpPr txBox="1"/>
          <p:nvPr/>
        </p:nvSpPr>
        <p:spPr>
          <a:xfrm>
            <a:off x="70929" y="4818375"/>
            <a:ext cx="12050142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514350" indent="-514350" algn="just">
              <a:buFont typeface="+mj-lt"/>
              <a:buAutoNum type="arabicPeriod" startAt="3"/>
            </a:pPr>
            <a:r>
              <a:rPr lang="uk-UA" sz="2800" b="1" i="1" dirty="0">
                <a:solidFill>
                  <a:schemeClr val="bg1"/>
                </a:solidFill>
              </a:rPr>
              <a:t>Розмістити напис у вікні.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B6EED3-A3A8-4F78-89DC-C88F92A8E0C1}"/>
              </a:ext>
            </a:extLst>
          </p:cNvPr>
          <p:cNvSpPr txBox="1"/>
          <p:nvPr/>
        </p:nvSpPr>
        <p:spPr>
          <a:xfrm>
            <a:off x="653143" y="2878340"/>
            <a:ext cx="11467928" cy="538609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ru-RU" sz="2900" b="1" i="1" dirty="0" err="1">
                <a:solidFill>
                  <a:schemeClr val="bg1"/>
                </a:solidFill>
              </a:rPr>
              <a:t>label</a:t>
            </a:r>
            <a:r>
              <a:rPr lang="ru-RU" sz="2900" b="1" i="1" dirty="0">
                <a:solidFill>
                  <a:schemeClr val="bg1"/>
                </a:solidFill>
              </a:rPr>
              <a:t> = Label()</a:t>
            </a:r>
            <a:endParaRPr lang="uk-UA" sz="2900" b="1" i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0F3AA2-D86C-446B-A806-FF7ED5E92557}"/>
              </a:ext>
            </a:extLst>
          </p:cNvPr>
          <p:cNvSpPr txBox="1"/>
          <p:nvPr/>
        </p:nvSpPr>
        <p:spPr>
          <a:xfrm>
            <a:off x="653143" y="4166567"/>
            <a:ext cx="11467928" cy="538609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ru-RU" sz="2900" b="1" i="1" dirty="0" err="1">
                <a:solidFill>
                  <a:schemeClr val="bg1"/>
                </a:solidFill>
              </a:rPr>
              <a:t>label</a:t>
            </a:r>
            <a:r>
              <a:rPr lang="ru-RU" sz="2900" b="1" i="1" dirty="0">
                <a:solidFill>
                  <a:schemeClr val="bg1"/>
                </a:solidFill>
              </a:rPr>
              <a:t> = Label(</a:t>
            </a:r>
            <a:r>
              <a:rPr lang="ru-RU" sz="2900" b="1" i="1" dirty="0" err="1">
                <a:solidFill>
                  <a:schemeClr val="bg1"/>
                </a:solidFill>
              </a:rPr>
              <a:t>text</a:t>
            </a:r>
            <a:r>
              <a:rPr lang="ru-RU" sz="2900" b="1" i="1" dirty="0">
                <a:solidFill>
                  <a:schemeClr val="bg1"/>
                </a:solidFill>
              </a:rPr>
              <a:t> = 'Я </a:t>
            </a:r>
            <a:r>
              <a:rPr lang="ru-RU" sz="2900" b="1" i="1" dirty="0" err="1">
                <a:solidFill>
                  <a:schemeClr val="bg1"/>
                </a:solidFill>
              </a:rPr>
              <a:t>навчаюсь</a:t>
            </a:r>
            <a:r>
              <a:rPr lang="ru-RU" sz="2900" b="1" i="1" dirty="0">
                <a:solidFill>
                  <a:schemeClr val="bg1"/>
                </a:solidFill>
              </a:rPr>
              <a:t> у 8 </a:t>
            </a:r>
            <a:r>
              <a:rPr lang="ru-RU" sz="2900" b="1" i="1" dirty="0" err="1">
                <a:solidFill>
                  <a:schemeClr val="bg1"/>
                </a:solidFill>
              </a:rPr>
              <a:t>класі</a:t>
            </a:r>
            <a:r>
              <a:rPr lang="ru-RU" sz="2900" b="1" i="1" dirty="0">
                <a:solidFill>
                  <a:schemeClr val="bg1"/>
                </a:solidFill>
              </a:rPr>
              <a:t>')</a:t>
            </a:r>
            <a:endParaRPr lang="uk-UA" sz="2900" b="1" i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49AECE-7445-4507-B6E1-46A812345DDB}"/>
              </a:ext>
            </a:extLst>
          </p:cNvPr>
          <p:cNvSpPr txBox="1"/>
          <p:nvPr/>
        </p:nvSpPr>
        <p:spPr>
          <a:xfrm>
            <a:off x="653143" y="5454796"/>
            <a:ext cx="11467928" cy="538609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ru-RU" sz="2900" b="1" i="1" dirty="0" err="1">
                <a:solidFill>
                  <a:schemeClr val="bg1"/>
                </a:solidFill>
              </a:rPr>
              <a:t>label</a:t>
            </a:r>
            <a:r>
              <a:rPr lang="en-US" sz="2900" b="1" i="1" dirty="0">
                <a:solidFill>
                  <a:schemeClr val="bg1"/>
                </a:solidFill>
              </a:rPr>
              <a:t>.pack()</a:t>
            </a:r>
            <a:endParaRPr lang="uk-UA" sz="29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536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  <p:bldP spid="9" grpId="0" animBg="1"/>
      <p:bldP spid="10" grpId="0" animBg="1"/>
      <p:bldP spid="11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6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6.4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DF8F3B-8823-4C32-8826-D80B47074966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uk-UA" sz="2800" b="1" i="1" dirty="0">
                <a:solidFill>
                  <a:schemeClr val="bg1"/>
                </a:solidFill>
              </a:rPr>
              <a:t>Команда створення напису має вигляд: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5B555BB-CE97-4AA6-AA90-DC1A6385D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Властивості напису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4B6152-9B9A-4603-A6D6-933B4B7A38BC}"/>
              </a:ext>
            </a:extLst>
          </p:cNvPr>
          <p:cNvSpPr txBox="1"/>
          <p:nvPr/>
        </p:nvSpPr>
        <p:spPr>
          <a:xfrm>
            <a:off x="70929" y="1822511"/>
            <a:ext cx="12050142" cy="58477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uk-UA" sz="3200" b="1" i="1" dirty="0">
                <a:solidFill>
                  <a:schemeClr val="bg1"/>
                </a:solidFill>
              </a:rPr>
              <a:t>&lt;ім’я напису&gt; = </a:t>
            </a:r>
            <a:r>
              <a:rPr lang="uk-UA" sz="3200" b="1" i="1" dirty="0" err="1">
                <a:solidFill>
                  <a:schemeClr val="bg1"/>
                </a:solidFill>
              </a:rPr>
              <a:t>Label</a:t>
            </a:r>
            <a:r>
              <a:rPr lang="uk-UA" sz="3200" b="1" i="1" dirty="0">
                <a:solidFill>
                  <a:schemeClr val="bg1"/>
                </a:solidFill>
              </a:rPr>
              <a:t>(</a:t>
            </a:r>
            <a:r>
              <a:rPr lang="uk-UA" sz="3200" b="1" i="1" dirty="0" err="1">
                <a:solidFill>
                  <a:schemeClr val="bg1"/>
                </a:solidFill>
              </a:rPr>
              <a:t>text</a:t>
            </a:r>
            <a:r>
              <a:rPr lang="uk-UA" sz="3200" b="1" i="1" dirty="0">
                <a:solidFill>
                  <a:schemeClr val="bg1"/>
                </a:solidFill>
              </a:rPr>
              <a:t> = ‘</a:t>
            </a:r>
            <a:r>
              <a:rPr lang="uk-UA" sz="3200" b="1" i="1" dirty="0" err="1">
                <a:solidFill>
                  <a:schemeClr val="bg1"/>
                </a:solidFill>
              </a:rPr>
              <a:t>стекст</a:t>
            </a:r>
            <a:r>
              <a:rPr lang="uk-UA" sz="3200" b="1" i="1" dirty="0">
                <a:solidFill>
                  <a:schemeClr val="bg1"/>
                </a:solidFill>
              </a:rPr>
              <a:t> напису&gt;’)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7A80FC-3005-425C-9C1E-A22B86361815}"/>
              </a:ext>
            </a:extLst>
          </p:cNvPr>
          <p:cNvSpPr txBox="1"/>
          <p:nvPr/>
        </p:nvSpPr>
        <p:spPr>
          <a:xfrm>
            <a:off x="70929" y="2510327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uk-UA" sz="2800" b="1" i="1" dirty="0">
                <a:solidFill>
                  <a:schemeClr val="bg1"/>
                </a:solidFill>
              </a:rPr>
              <a:t>(</a:t>
            </a:r>
            <a:r>
              <a:rPr lang="uk-UA" sz="2800" b="1" i="1" dirty="0" err="1">
                <a:solidFill>
                  <a:schemeClr val="bg1"/>
                </a:solidFill>
              </a:rPr>
              <a:t>англ</a:t>
            </a:r>
            <a:r>
              <a:rPr lang="uk-UA" sz="2800" b="1" i="1" dirty="0">
                <a:solidFill>
                  <a:schemeClr val="bg1"/>
                </a:solidFill>
              </a:rPr>
              <a:t>. </a:t>
            </a:r>
            <a:r>
              <a:rPr lang="uk-UA" sz="2800" b="1" i="1" dirty="0" err="1">
                <a:solidFill>
                  <a:schemeClr val="bg1"/>
                </a:solidFill>
              </a:rPr>
              <a:t>label</a:t>
            </a:r>
            <a:r>
              <a:rPr lang="uk-UA" sz="2800" b="1" i="1" dirty="0">
                <a:solidFill>
                  <a:schemeClr val="bg1"/>
                </a:solidFill>
              </a:rPr>
              <a:t> - етикетка, позначка).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A4AD46-90F8-41B7-9C1C-D13C7ACC9235}"/>
              </a:ext>
            </a:extLst>
          </p:cNvPr>
          <p:cNvSpPr txBox="1"/>
          <p:nvPr/>
        </p:nvSpPr>
        <p:spPr>
          <a:xfrm>
            <a:off x="70929" y="3167390"/>
            <a:ext cx="7741228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uk-UA" sz="2800" b="1" i="1" dirty="0">
                <a:solidFill>
                  <a:schemeClr val="bg1"/>
                </a:solidFill>
              </a:rPr>
              <a:t>Наприклад, для створення напису з іменем </a:t>
            </a:r>
            <a:r>
              <a:rPr lang="uk-UA" sz="2800" b="1" i="1" dirty="0" err="1">
                <a:solidFill>
                  <a:srgbClr val="FFFF00"/>
                </a:solidFill>
              </a:rPr>
              <a:t>label</a:t>
            </a:r>
            <a:r>
              <a:rPr lang="uk-UA" sz="2800" b="1" i="1" dirty="0">
                <a:solidFill>
                  <a:schemeClr val="bg1"/>
                </a:solidFill>
              </a:rPr>
              <a:t> і текстом:</a:t>
            </a:r>
            <a:endParaRPr lang="en-US" sz="2800" b="1" i="1" dirty="0">
              <a:solidFill>
                <a:schemeClr val="bg1"/>
              </a:solidFill>
            </a:endParaRPr>
          </a:p>
          <a:p>
            <a:pPr indent="457200" algn="just"/>
            <a:r>
              <a:rPr lang="uk-UA" sz="2800" b="1" i="1" dirty="0">
                <a:solidFill>
                  <a:srgbClr val="FFFF00"/>
                </a:solidFill>
              </a:rPr>
              <a:t>Я навчаюсь у 8 класі</a:t>
            </a:r>
          </a:p>
          <a:p>
            <a:pPr indent="457200" algn="just"/>
            <a:r>
              <a:rPr lang="uk-UA" sz="2800" b="1" i="1" dirty="0">
                <a:solidFill>
                  <a:schemeClr val="bg1"/>
                </a:solidFill>
              </a:rPr>
              <a:t>потрібно виконати команду: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2832F0-A029-46A4-9014-8B40C81F8DC9}"/>
              </a:ext>
            </a:extLst>
          </p:cNvPr>
          <p:cNvSpPr txBox="1"/>
          <p:nvPr/>
        </p:nvSpPr>
        <p:spPr>
          <a:xfrm>
            <a:off x="70929" y="5119373"/>
            <a:ext cx="12050142" cy="58477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uk-UA" sz="3200" b="1" i="1" dirty="0" err="1">
                <a:solidFill>
                  <a:schemeClr val="bg1"/>
                </a:solidFill>
              </a:rPr>
              <a:t>label</a:t>
            </a:r>
            <a:r>
              <a:rPr lang="uk-UA" sz="3200" b="1" i="1" dirty="0">
                <a:solidFill>
                  <a:schemeClr val="bg1"/>
                </a:solidFill>
              </a:rPr>
              <a:t> = </a:t>
            </a:r>
            <a:r>
              <a:rPr lang="uk-UA" sz="3200" b="1" i="1" dirty="0" err="1">
                <a:solidFill>
                  <a:schemeClr val="bg1"/>
                </a:solidFill>
              </a:rPr>
              <a:t>Label</a:t>
            </a:r>
            <a:r>
              <a:rPr lang="uk-UA" sz="3200" b="1" i="1" dirty="0">
                <a:solidFill>
                  <a:schemeClr val="bg1"/>
                </a:solidFill>
              </a:rPr>
              <a:t>(</a:t>
            </a:r>
            <a:r>
              <a:rPr lang="uk-UA" sz="3200" b="1" i="1" dirty="0" err="1">
                <a:solidFill>
                  <a:schemeClr val="bg1"/>
                </a:solidFill>
              </a:rPr>
              <a:t>text</a:t>
            </a:r>
            <a:r>
              <a:rPr lang="uk-UA" sz="3200" b="1" i="1" dirty="0">
                <a:solidFill>
                  <a:schemeClr val="bg1"/>
                </a:solidFill>
              </a:rPr>
              <a:t> = 'Я навчаюсь у 8 класі')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EA52009-EFF6-4233-80AA-A480A38A93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9040" y="3163213"/>
            <a:ext cx="4182031" cy="18158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84828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6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6.4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DF8F3B-8823-4C32-8826-D80B47074966}"/>
              </a:ext>
            </a:extLst>
          </p:cNvPr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uk-UA" sz="2800" b="1" i="1" dirty="0">
                <a:solidFill>
                  <a:schemeClr val="bg1"/>
                </a:solidFill>
              </a:rPr>
              <a:t>Одночасно зі створенням напису можна також установити значення деяких його властивостей, наприклад, 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5B555BB-CE97-4AA6-AA90-DC1A6385D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Властивості напису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56E7B9-B774-4424-842E-F7E8E687689B}"/>
              </a:ext>
            </a:extLst>
          </p:cNvPr>
          <p:cNvSpPr txBox="1"/>
          <p:nvPr/>
        </p:nvSpPr>
        <p:spPr>
          <a:xfrm>
            <a:off x="3064747" y="2682017"/>
            <a:ext cx="9053595" cy="52322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uk-UA" sz="2800" b="1" i="1" dirty="0">
                <a:solidFill>
                  <a:schemeClr val="bg1"/>
                </a:solidFill>
              </a:rPr>
              <a:t>колір фону напису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72E6FA12-0D69-4C94-88D5-E50F45BAD74C}"/>
              </a:ext>
            </a:extLst>
          </p:cNvPr>
          <p:cNvSpPr/>
          <p:nvPr/>
        </p:nvSpPr>
        <p:spPr>
          <a:xfrm>
            <a:off x="70926" y="2682017"/>
            <a:ext cx="2873241" cy="52322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dirty="0" err="1">
                <a:solidFill>
                  <a:schemeClr val="bg1"/>
                </a:solidFill>
              </a:rPr>
              <a:t>bg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66C88F-155C-43BC-A1CE-40FE844FBA21}"/>
              </a:ext>
            </a:extLst>
          </p:cNvPr>
          <p:cNvSpPr txBox="1"/>
          <p:nvPr/>
        </p:nvSpPr>
        <p:spPr>
          <a:xfrm>
            <a:off x="3064747" y="3305496"/>
            <a:ext cx="9053595" cy="52322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uk-UA" sz="2800" b="1" i="1">
                <a:solidFill>
                  <a:schemeClr val="bg1"/>
                </a:solidFill>
              </a:rPr>
              <a:t>колір символів</a:t>
            </a:r>
            <a:endParaRPr lang="uk-UA" sz="2800" b="1" i="1" dirty="0">
              <a:solidFill>
                <a:schemeClr val="bg1"/>
              </a:solidFill>
            </a:endParaRP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0D80A92C-BC1E-4F53-B2EE-24E451CCF3A4}"/>
              </a:ext>
            </a:extLst>
          </p:cNvPr>
          <p:cNvSpPr/>
          <p:nvPr/>
        </p:nvSpPr>
        <p:spPr>
          <a:xfrm>
            <a:off x="70926" y="3305496"/>
            <a:ext cx="2873241" cy="52322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dirty="0" err="1">
                <a:solidFill>
                  <a:schemeClr val="bg1"/>
                </a:solidFill>
              </a:rPr>
              <a:t>fg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D901CF-F747-4C86-9256-ECD6D8F889CD}"/>
              </a:ext>
            </a:extLst>
          </p:cNvPr>
          <p:cNvSpPr txBox="1"/>
          <p:nvPr/>
        </p:nvSpPr>
        <p:spPr>
          <a:xfrm>
            <a:off x="3064747" y="3923792"/>
            <a:ext cx="9053595" cy="138499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uk-UA" sz="2800" b="1" i="1" dirty="0">
                <a:solidFill>
                  <a:schemeClr val="bg1"/>
                </a:solidFill>
              </a:rPr>
              <a:t>вид шрифту, розмір символів і накреслення (</a:t>
            </a:r>
            <a:r>
              <a:rPr lang="en-US" sz="2800" b="1" i="1" dirty="0">
                <a:solidFill>
                  <a:srgbClr val="FFFF00"/>
                </a:solidFill>
              </a:rPr>
              <a:t>bold</a:t>
            </a:r>
            <a:r>
              <a:rPr lang="en-US" sz="2800" b="1" i="1" dirty="0">
                <a:solidFill>
                  <a:schemeClr val="bg1"/>
                </a:solidFill>
              </a:rPr>
              <a:t> </a:t>
            </a:r>
            <a:r>
              <a:rPr lang="uk-UA" sz="2800" b="1" i="1" dirty="0">
                <a:solidFill>
                  <a:schemeClr val="bg1"/>
                </a:solidFill>
              </a:rPr>
              <a:t>–</a:t>
            </a:r>
            <a:r>
              <a:rPr lang="en-US" sz="2800" b="1" i="1" dirty="0">
                <a:solidFill>
                  <a:schemeClr val="bg1"/>
                </a:solidFill>
              </a:rPr>
              <a:t> </a:t>
            </a:r>
            <a:r>
              <a:rPr lang="uk-UA" sz="2800" b="1" i="1" dirty="0">
                <a:solidFill>
                  <a:schemeClr val="bg1"/>
                </a:solidFill>
              </a:rPr>
              <a:t>напівжирне, </a:t>
            </a:r>
            <a:r>
              <a:rPr lang="en-US" sz="2800" b="1" i="1" dirty="0">
                <a:solidFill>
                  <a:srgbClr val="FFFF00"/>
                </a:solidFill>
              </a:rPr>
              <a:t>italic</a:t>
            </a:r>
            <a:r>
              <a:rPr lang="en-US" sz="2800" b="1" i="1" dirty="0">
                <a:solidFill>
                  <a:schemeClr val="bg1"/>
                </a:solidFill>
              </a:rPr>
              <a:t> </a:t>
            </a:r>
            <a:r>
              <a:rPr lang="uk-UA" sz="2800" b="1" i="1" dirty="0">
                <a:solidFill>
                  <a:schemeClr val="bg1"/>
                </a:solidFill>
              </a:rPr>
              <a:t>–</a:t>
            </a:r>
            <a:r>
              <a:rPr lang="en-US" sz="2800" b="1" i="1" dirty="0">
                <a:solidFill>
                  <a:schemeClr val="bg1"/>
                </a:solidFill>
              </a:rPr>
              <a:t> </a:t>
            </a:r>
            <a:r>
              <a:rPr lang="uk-UA" sz="2800" b="1" i="1" dirty="0">
                <a:solidFill>
                  <a:schemeClr val="bg1"/>
                </a:solidFill>
              </a:rPr>
              <a:t>курсивне, </a:t>
            </a:r>
            <a:r>
              <a:rPr lang="en-US" sz="2800" b="1" i="1" dirty="0">
                <a:solidFill>
                  <a:srgbClr val="FFFF00"/>
                </a:solidFill>
              </a:rPr>
              <a:t>underline</a:t>
            </a:r>
            <a:r>
              <a:rPr lang="en-US" sz="2800" b="1" i="1" dirty="0">
                <a:solidFill>
                  <a:schemeClr val="bg1"/>
                </a:solidFill>
              </a:rPr>
              <a:t> </a:t>
            </a:r>
            <a:r>
              <a:rPr lang="uk-UA" sz="2800" b="1" i="1" dirty="0">
                <a:solidFill>
                  <a:schemeClr val="bg1"/>
                </a:solidFill>
              </a:rPr>
              <a:t>–</a:t>
            </a:r>
            <a:r>
              <a:rPr lang="en-US" sz="2800" b="1" i="1" dirty="0">
                <a:solidFill>
                  <a:schemeClr val="bg1"/>
                </a:solidFill>
              </a:rPr>
              <a:t> </a:t>
            </a:r>
            <a:r>
              <a:rPr lang="uk-UA" sz="2800" b="1" i="1" dirty="0">
                <a:solidFill>
                  <a:schemeClr val="bg1"/>
                </a:solidFill>
              </a:rPr>
              <a:t>підкреслене)</a:t>
            </a:r>
          </a:p>
        </p:txBody>
      </p:sp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id="{4B5FE2E3-7499-4A12-B748-C1D38B651C2D}"/>
              </a:ext>
            </a:extLst>
          </p:cNvPr>
          <p:cNvSpPr/>
          <p:nvPr/>
        </p:nvSpPr>
        <p:spPr>
          <a:xfrm>
            <a:off x="70926" y="3923792"/>
            <a:ext cx="2873241" cy="1384994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dirty="0">
                <a:solidFill>
                  <a:schemeClr val="bg1"/>
                </a:solidFill>
              </a:rPr>
              <a:t>font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DC7B9F-C300-40F3-91B8-5D4075F1EBB1}"/>
              </a:ext>
            </a:extLst>
          </p:cNvPr>
          <p:cNvSpPr txBox="1"/>
          <p:nvPr/>
        </p:nvSpPr>
        <p:spPr>
          <a:xfrm>
            <a:off x="3064747" y="5403863"/>
            <a:ext cx="9053595" cy="52322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uk-UA" sz="2800" b="1" i="1" dirty="0">
                <a:solidFill>
                  <a:schemeClr val="bg1"/>
                </a:solidFill>
              </a:rPr>
              <a:t>висота напису</a:t>
            </a:r>
          </a:p>
        </p:txBody>
      </p:sp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id="{127EC76D-8CC5-427F-B2B2-50D37B1FD210}"/>
              </a:ext>
            </a:extLst>
          </p:cNvPr>
          <p:cNvSpPr/>
          <p:nvPr/>
        </p:nvSpPr>
        <p:spPr>
          <a:xfrm>
            <a:off x="70926" y="5403863"/>
            <a:ext cx="2873241" cy="52322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dirty="0">
                <a:solidFill>
                  <a:schemeClr val="bg1"/>
                </a:solidFill>
              </a:rPr>
              <a:t>height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8329C3B-1A26-42DE-B550-CC0D3880C0FB}"/>
              </a:ext>
            </a:extLst>
          </p:cNvPr>
          <p:cNvSpPr txBox="1"/>
          <p:nvPr/>
        </p:nvSpPr>
        <p:spPr>
          <a:xfrm>
            <a:off x="3064747" y="6022159"/>
            <a:ext cx="9053595" cy="52322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uk-UA" sz="2800" b="1" i="1" dirty="0">
                <a:solidFill>
                  <a:schemeClr val="bg1"/>
                </a:solidFill>
              </a:rPr>
              <a:t>ширина напису та ін. </a:t>
            </a:r>
          </a:p>
        </p:txBody>
      </p:sp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id="{CDCBB670-EF8D-4EB2-A3C2-92E7EC900517}"/>
              </a:ext>
            </a:extLst>
          </p:cNvPr>
          <p:cNvSpPr/>
          <p:nvPr/>
        </p:nvSpPr>
        <p:spPr>
          <a:xfrm>
            <a:off x="70926" y="6022159"/>
            <a:ext cx="2873241" cy="52322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i="1" dirty="0">
                <a:solidFill>
                  <a:schemeClr val="bg1"/>
                </a:solidFill>
              </a:rPr>
              <a:t>width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29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0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6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6.4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DF8F3B-8823-4C32-8826-D80B47074966}"/>
              </a:ext>
            </a:extLst>
          </p:cNvPr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uk-UA" sz="2800" b="1" i="1" dirty="0">
                <a:solidFill>
                  <a:schemeClr val="bg1"/>
                </a:solidFill>
              </a:rPr>
              <a:t>Для цього в команді створення напису в круглих дужках потрібно ввести через кому пари: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5B555BB-CE97-4AA6-AA90-DC1A6385D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Властивості напису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FEFF34-DEEE-4D1B-BED9-3646A1632A29}"/>
              </a:ext>
            </a:extLst>
          </p:cNvPr>
          <p:cNvSpPr txBox="1"/>
          <p:nvPr/>
        </p:nvSpPr>
        <p:spPr>
          <a:xfrm>
            <a:off x="72008" y="2278064"/>
            <a:ext cx="12050142" cy="58477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uk-UA" sz="3200" b="1" i="1" dirty="0">
                <a:solidFill>
                  <a:schemeClr val="bg1"/>
                </a:solidFill>
              </a:rPr>
              <a:t>«властивість» = «значення»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733ACD-A472-4549-A03A-203738066BCE}"/>
              </a:ext>
            </a:extLst>
          </p:cNvPr>
          <p:cNvSpPr txBox="1"/>
          <p:nvPr/>
        </p:nvSpPr>
        <p:spPr>
          <a:xfrm>
            <a:off x="70929" y="29804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uk-UA" sz="2800" b="1" i="1" dirty="0">
                <a:solidFill>
                  <a:schemeClr val="bg1"/>
                </a:solidFill>
              </a:rPr>
              <a:t>Наприклад, після виконання команди: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AE2D71-E8C7-44F9-814D-EC5C80AF7BFD}"/>
              </a:ext>
            </a:extLst>
          </p:cNvPr>
          <p:cNvSpPr txBox="1"/>
          <p:nvPr/>
        </p:nvSpPr>
        <p:spPr>
          <a:xfrm>
            <a:off x="70929" y="3621307"/>
            <a:ext cx="12050142" cy="1077218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en-US" sz="3200" b="1" i="1" dirty="0">
                <a:solidFill>
                  <a:schemeClr val="bg1"/>
                </a:solidFill>
              </a:rPr>
              <a:t>label = Label(text = ‘</a:t>
            </a:r>
            <a:r>
              <a:rPr lang="uk-UA" sz="3200" b="1" i="1" dirty="0">
                <a:solidFill>
                  <a:schemeClr val="bg1"/>
                </a:solidFill>
              </a:rPr>
              <a:t>Я навчаюсь у 8 класі’,</a:t>
            </a:r>
            <a:endParaRPr lang="en-US" sz="3200" b="1" i="1" dirty="0">
              <a:solidFill>
                <a:schemeClr val="bg1"/>
              </a:solidFill>
            </a:endParaRPr>
          </a:p>
          <a:p>
            <a:pPr algn="just"/>
            <a:r>
              <a:rPr lang="en-US" sz="3200" b="1" i="1" dirty="0" err="1">
                <a:solidFill>
                  <a:schemeClr val="bg1"/>
                </a:solidFill>
              </a:rPr>
              <a:t>bg</a:t>
            </a:r>
            <a:r>
              <a:rPr lang="en-US" sz="3200" b="1" i="1" dirty="0">
                <a:solidFill>
                  <a:schemeClr val="bg1"/>
                </a:solidFill>
              </a:rPr>
              <a:t> = ‘yellow’, </a:t>
            </a:r>
            <a:r>
              <a:rPr lang="en-US" sz="3200" b="1" i="1" dirty="0" err="1">
                <a:solidFill>
                  <a:schemeClr val="bg1"/>
                </a:solidFill>
              </a:rPr>
              <a:t>fg</a:t>
            </a:r>
            <a:r>
              <a:rPr lang="en-US" sz="3200" b="1" i="1" dirty="0">
                <a:solidFill>
                  <a:schemeClr val="bg1"/>
                </a:solidFill>
              </a:rPr>
              <a:t> = ‘green’, font = ‘Arial 14’)</a:t>
            </a:r>
            <a:endParaRPr lang="uk-UA" sz="3200" b="1" i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88A69E-91BB-459E-AF56-75DC28A590CB}"/>
              </a:ext>
            </a:extLst>
          </p:cNvPr>
          <p:cNvSpPr txBox="1"/>
          <p:nvPr/>
        </p:nvSpPr>
        <p:spPr>
          <a:xfrm>
            <a:off x="70929" y="4826088"/>
            <a:ext cx="7840619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dirty="0">
                <a:solidFill>
                  <a:schemeClr val="bg1"/>
                </a:solidFill>
              </a:rPr>
              <a:t>Буде створено напис зеленими літерами на жовтому фоні із текстом </a:t>
            </a:r>
            <a:r>
              <a:rPr lang="uk-UA" sz="2800" b="1" i="1" dirty="0">
                <a:solidFill>
                  <a:srgbClr val="FFFF00"/>
                </a:solidFill>
              </a:rPr>
              <a:t>Я</a:t>
            </a:r>
            <a:r>
              <a:rPr lang="en-US" sz="2800" b="1" i="1" dirty="0">
                <a:solidFill>
                  <a:srgbClr val="FFFF00"/>
                </a:solidFill>
              </a:rPr>
              <a:t> </a:t>
            </a:r>
            <a:r>
              <a:rPr lang="uk-UA" sz="2800" b="1" i="1" dirty="0">
                <a:solidFill>
                  <a:srgbClr val="FFFF00"/>
                </a:solidFill>
              </a:rPr>
              <a:t>навчаюсь у 8 класі</a:t>
            </a:r>
            <a:r>
              <a:rPr lang="uk-UA" sz="2800" b="1" i="1" dirty="0">
                <a:solidFill>
                  <a:schemeClr val="bg1"/>
                </a:solidFill>
              </a:rPr>
              <a:t>, шрифт символів </a:t>
            </a:r>
            <a:r>
              <a:rPr lang="en-US" sz="2800" b="1" i="1" dirty="0">
                <a:solidFill>
                  <a:schemeClr val="bg1"/>
                </a:solidFill>
              </a:rPr>
              <a:t>Arial, </a:t>
            </a:r>
            <a:r>
              <a:rPr lang="uk-UA" sz="2800" b="1" i="1" dirty="0">
                <a:solidFill>
                  <a:schemeClr val="bg1"/>
                </a:solidFill>
              </a:rPr>
              <a:t>розмір символів 14.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E75B608-A303-4F33-8ECF-A43EB9E8D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1685" y="4826088"/>
            <a:ext cx="4079386" cy="12964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1966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6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6.4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DF8F3B-8823-4C32-8826-D80B47074966}"/>
              </a:ext>
            </a:extLst>
          </p:cNvPr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uk-UA" sz="2800" b="1" i="1" dirty="0">
                <a:solidFill>
                  <a:schemeClr val="bg1"/>
                </a:solidFill>
              </a:rPr>
              <a:t>Значення властивостей також можна задавати окремими командами виду: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5B555BB-CE97-4AA6-AA90-DC1A6385D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Властивості напису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E07F1F-F9A2-40EC-ADC3-AC34F0015DA1}"/>
              </a:ext>
            </a:extLst>
          </p:cNvPr>
          <p:cNvSpPr txBox="1"/>
          <p:nvPr/>
        </p:nvSpPr>
        <p:spPr>
          <a:xfrm>
            <a:off x="70929" y="2278064"/>
            <a:ext cx="12050142" cy="1077218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uk-UA" sz="3200" b="1" i="1" dirty="0">
                <a:solidFill>
                  <a:schemeClr val="bg1"/>
                </a:solidFill>
              </a:rPr>
              <a:t>«ім’я напису»['«назва властивості»'] = «значення властивості»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5A3E5F-01E2-46D3-8A96-2116235FD374}"/>
              </a:ext>
            </a:extLst>
          </p:cNvPr>
          <p:cNvSpPr txBox="1"/>
          <p:nvPr/>
        </p:nvSpPr>
        <p:spPr>
          <a:xfrm>
            <a:off x="70929" y="3502719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uk-UA" sz="2800" b="1" i="1" dirty="0">
                <a:solidFill>
                  <a:schemeClr val="bg1"/>
                </a:solidFill>
              </a:rPr>
              <a:t>Наприклад, установити для напису з іменем </a:t>
            </a:r>
            <a:r>
              <a:rPr lang="en-US" sz="2800" b="1" i="1" dirty="0">
                <a:solidFill>
                  <a:schemeClr val="bg1"/>
                </a:solidFill>
              </a:rPr>
              <a:t>label </a:t>
            </a:r>
            <a:r>
              <a:rPr lang="uk-UA" sz="2800" b="1" i="1" dirty="0">
                <a:solidFill>
                  <a:schemeClr val="bg1"/>
                </a:solidFill>
              </a:rPr>
              <a:t>ширину 25 символів можна командою: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1F46C1-2161-4EE1-BDE4-4C1C4588E675}"/>
              </a:ext>
            </a:extLst>
          </p:cNvPr>
          <p:cNvSpPr txBox="1"/>
          <p:nvPr/>
        </p:nvSpPr>
        <p:spPr>
          <a:xfrm>
            <a:off x="70929" y="4584385"/>
            <a:ext cx="5166993" cy="58477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en-US" sz="3200" b="1" i="1" dirty="0">
                <a:solidFill>
                  <a:schemeClr val="bg1"/>
                </a:solidFill>
              </a:rPr>
              <a:t>label[‘width’] = 25</a:t>
            </a:r>
            <a:endParaRPr lang="uk-UA" sz="3200" b="1" i="1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836DBA-C395-4848-8D5E-0F7E41FC7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7070" y="4584385"/>
            <a:ext cx="6744001" cy="14328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2081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6</a:t>
            </a: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§ 6.4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DF8F3B-8823-4C32-8826-D80B47074966}"/>
              </a:ext>
            </a:extLst>
          </p:cNvPr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en-US" sz="2800" b="1" i="1" dirty="0">
                <a:solidFill>
                  <a:schemeClr val="bg1"/>
                </a:solidFill>
              </a:rPr>
              <a:t>E</a:t>
            </a:r>
            <a:r>
              <a:rPr lang="uk-UA" sz="2800" b="1" i="1" dirty="0">
                <a:solidFill>
                  <a:schemeClr val="bg1"/>
                </a:solidFill>
              </a:rPr>
              <a:t>становити шрифт </a:t>
            </a:r>
            <a:r>
              <a:rPr lang="en-US" sz="2800" b="1" i="1" dirty="0">
                <a:solidFill>
                  <a:schemeClr val="bg1"/>
                </a:solidFill>
              </a:rPr>
              <a:t>Times New Roman </a:t>
            </a:r>
            <a:r>
              <a:rPr lang="uk-UA" sz="2800" b="1" i="1" dirty="0">
                <a:solidFill>
                  <a:schemeClr val="bg1"/>
                </a:solidFill>
              </a:rPr>
              <a:t>з висотою символів 28 </a:t>
            </a:r>
            <a:r>
              <a:rPr lang="en-US" sz="2800" b="1" i="1" dirty="0">
                <a:solidFill>
                  <a:schemeClr val="bg1"/>
                </a:solidFill>
              </a:rPr>
              <a:t>–</a:t>
            </a:r>
            <a:r>
              <a:rPr lang="uk-UA" sz="2800" b="1" i="1" dirty="0">
                <a:solidFill>
                  <a:schemeClr val="bg1"/>
                </a:solidFill>
              </a:rPr>
              <a:t> командою: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5B555BB-CE97-4AA6-AA90-DC1A6385D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rmAutofit/>
          </a:bodyPr>
          <a:lstStyle/>
          <a:p>
            <a:r>
              <a:rPr lang="uk-UA" dirty="0"/>
              <a:t>Властивості напису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7EBF54-075C-4488-B11A-EBA088F53E59}"/>
              </a:ext>
            </a:extLst>
          </p:cNvPr>
          <p:cNvSpPr txBox="1"/>
          <p:nvPr/>
        </p:nvSpPr>
        <p:spPr>
          <a:xfrm>
            <a:off x="70929" y="2258186"/>
            <a:ext cx="12050142" cy="58477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indent="457200" algn="just"/>
            <a:r>
              <a:rPr lang="en-US" sz="3200" b="1" i="1" dirty="0">
                <a:solidFill>
                  <a:schemeClr val="bg1"/>
                </a:solidFill>
              </a:rPr>
              <a:t>label['font'] = ('Times New Roman', 28)</a:t>
            </a:r>
            <a:endParaRPr lang="uk-UA" sz="3200" b="1" i="1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E5AB6E4-532E-4F4C-87C7-098A898AC5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227" y="3227174"/>
            <a:ext cx="10789547" cy="16200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650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Настроювані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24669</TotalTime>
  <Words>831</Words>
  <Application>Microsoft Office PowerPoint</Application>
  <PresentationFormat>Широкий екран</PresentationFormat>
  <Paragraphs>115</Paragraphs>
  <Slides>20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7" baseType="lpstr">
      <vt:lpstr>Arial</vt:lpstr>
      <vt:lpstr>Calibri</vt:lpstr>
      <vt:lpstr>Comic Sans MS</vt:lpstr>
      <vt:lpstr>Times New Roman</vt:lpstr>
      <vt:lpstr>Verdana</vt:lpstr>
      <vt:lpstr>Wingdings</vt:lpstr>
      <vt:lpstr>Тема Office</vt:lpstr>
      <vt:lpstr>Елемент керування напис</vt:lpstr>
      <vt:lpstr>Запитання</vt:lpstr>
      <vt:lpstr>Властивості напису</vt:lpstr>
      <vt:lpstr>Властивості напису</vt:lpstr>
      <vt:lpstr>Властивості напису</vt:lpstr>
      <vt:lpstr>Властивості напису</vt:lpstr>
      <vt:lpstr>Властивості напису</vt:lpstr>
      <vt:lpstr>Властивості напису</vt:lpstr>
      <vt:lpstr>Властивості напису</vt:lpstr>
      <vt:lpstr>Властивості напису</vt:lpstr>
      <vt:lpstr>Властивості напису</vt:lpstr>
      <vt:lpstr>Обробники подій для напису</vt:lpstr>
      <vt:lpstr>Обробники подій для напису</vt:lpstr>
      <vt:lpstr>Обробники подій для напису</vt:lpstr>
      <vt:lpstr>Обробники подій для напису</vt:lpstr>
      <vt:lpstr>Обробники подій для напису</vt:lpstr>
      <vt:lpstr>Дайте відповіді на запитання</vt:lpstr>
      <vt:lpstr>Домашнє завдання</vt:lpstr>
      <vt:lpstr>Працюємо за комп’ютером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Мацаєнко Сергій</dc:creator>
  <cp:lastModifiedBy>Сергій Мацаєнко</cp:lastModifiedBy>
  <cp:revision>1246</cp:revision>
  <dcterms:created xsi:type="dcterms:W3CDTF">2016-06-06T19:48:43Z</dcterms:created>
  <dcterms:modified xsi:type="dcterms:W3CDTF">2021-12-08T10:55:05Z</dcterms:modified>
</cp:coreProperties>
</file>