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370" r:id="rId3"/>
    <p:sldId id="2369" r:id="rId4"/>
    <p:sldId id="2372" r:id="rId5"/>
    <p:sldId id="2373" r:id="rId6"/>
    <p:sldId id="2374" r:id="rId7"/>
    <p:sldId id="2375" r:id="rId8"/>
    <p:sldId id="2376" r:id="rId9"/>
    <p:sldId id="2380" r:id="rId10"/>
    <p:sldId id="2377" r:id="rId11"/>
    <p:sldId id="2381" r:id="rId12"/>
    <p:sldId id="2378" r:id="rId13"/>
    <p:sldId id="2379" r:id="rId14"/>
    <p:sldId id="2382" r:id="rId15"/>
    <p:sldId id="2383" r:id="rId16"/>
    <p:sldId id="2384" r:id="rId17"/>
    <p:sldId id="2316" r:id="rId18"/>
    <p:sldId id="259" r:id="rId19"/>
    <p:sldId id="261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2B4E9D"/>
    <a:srgbClr val="426CCB"/>
    <a:srgbClr val="518574"/>
    <a:srgbClr val="63A18C"/>
    <a:srgbClr val="13408F"/>
    <a:srgbClr val="34599C"/>
    <a:srgbClr val="4A7DB1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0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4FA4588C-BC28-43FB-BE99-6A9739A3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F83186B-839C-440E-8626-05AE66C8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200" dirty="0"/>
              <a:t>Елемент керування напис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A15E24A4-6FD6-4DF0-932E-4A3E60CF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0" y="3618941"/>
            <a:ext cx="2626360" cy="2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D877F-0E1F-4702-B157-A07FC00F057A}"/>
              </a:ext>
            </a:extLst>
          </p:cNvPr>
          <p:cNvSpPr txBox="1"/>
          <p:nvPr/>
        </p:nvSpPr>
        <p:spPr>
          <a:xfrm>
            <a:off x="70929" y="472839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Такого виду команди можна використовувати і для змінення значень властивостей напису під час виконання проєкту.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0821B-8B38-4779-BFE7-5AEED83E9F7E}"/>
              </a:ext>
            </a:extLst>
          </p:cNvPr>
          <p:cNvSpPr txBox="1"/>
          <p:nvPr/>
        </p:nvSpPr>
        <p:spPr>
          <a:xfrm>
            <a:off x="70929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Задати синій колір символів - командою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1F630-D329-4E27-A50E-7FEF86DE7CB0}"/>
              </a:ext>
            </a:extLst>
          </p:cNvPr>
          <p:cNvSpPr txBox="1"/>
          <p:nvPr/>
        </p:nvSpPr>
        <p:spPr>
          <a:xfrm>
            <a:off x="70929" y="1806015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200" b="1" i="1" dirty="0">
                <a:solidFill>
                  <a:schemeClr val="bg1"/>
                </a:solidFill>
              </a:rPr>
              <a:t>label['</a:t>
            </a:r>
            <a:r>
              <a:rPr lang="en-US" sz="3200" b="1" i="1" dirty="0" err="1">
                <a:solidFill>
                  <a:schemeClr val="bg1"/>
                </a:solidFill>
              </a:rPr>
              <a:t>fg</a:t>
            </a:r>
            <a:r>
              <a:rPr lang="en-US" sz="3200" b="1" i="1" dirty="0">
                <a:solidFill>
                  <a:schemeClr val="bg1"/>
                </a:solidFill>
              </a:rPr>
              <a:t>'] = 'blue'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C5332E-A47A-45D8-BAC8-853CEB5E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58" y="2700687"/>
            <a:ext cx="10789546" cy="162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6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розміщення напису у вікні проєкту використовуються вже відомі вам методи: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9AE41-35C0-43DE-9CD5-1337019C6050}"/>
              </a:ext>
            </a:extLst>
          </p:cNvPr>
          <p:cNvSpPr txBox="1"/>
          <p:nvPr/>
        </p:nvSpPr>
        <p:spPr>
          <a:xfrm>
            <a:off x="72008" y="2278064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 err="1">
                <a:solidFill>
                  <a:schemeClr val="bg1"/>
                </a:solidFill>
              </a:rPr>
              <a:t>раск</a:t>
            </a:r>
            <a:r>
              <a:rPr lang="uk-UA" sz="3200" b="1" i="1" dirty="0">
                <a:solidFill>
                  <a:schemeClr val="bg1"/>
                </a:solidFill>
              </a:rPr>
              <a:t>()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C4BB1-34F0-48D4-912E-106B7677318A}"/>
              </a:ext>
            </a:extLst>
          </p:cNvPr>
          <p:cNvSpPr txBox="1"/>
          <p:nvPr/>
        </p:nvSpPr>
        <p:spPr>
          <a:xfrm>
            <a:off x="7134477" y="2278064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</a:rPr>
              <a:t>place()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CE398-EB33-4E92-A684-6A88CE168CC2}"/>
              </a:ext>
            </a:extLst>
          </p:cNvPr>
          <p:cNvSpPr txBox="1"/>
          <p:nvPr/>
        </p:nvSpPr>
        <p:spPr>
          <a:xfrm>
            <a:off x="5172263" y="2278063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9B85E-1E85-482D-819C-9E4DA5AF66CB}"/>
              </a:ext>
            </a:extLst>
          </p:cNvPr>
          <p:cNvSpPr txBox="1"/>
          <p:nvPr/>
        </p:nvSpPr>
        <p:spPr>
          <a:xfrm>
            <a:off x="72008" y="300444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для розміщення у вікні напису з іменем </a:t>
            </a:r>
            <a:r>
              <a:rPr lang="en-US" sz="2800" b="1" i="1" dirty="0">
                <a:solidFill>
                  <a:srgbClr val="FFFF00"/>
                </a:solidFill>
              </a:rPr>
              <a:t>label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з відступом 20 пікселів від рядка заголовка вікна можна використати команду: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CD4D-017B-4198-A449-6F90D8634543}"/>
              </a:ext>
            </a:extLst>
          </p:cNvPr>
          <p:cNvSpPr txBox="1"/>
          <p:nvPr/>
        </p:nvSpPr>
        <p:spPr>
          <a:xfrm>
            <a:off x="69850" y="4508132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200" b="1" i="1" dirty="0">
                <a:solidFill>
                  <a:schemeClr val="bg1"/>
                </a:solidFill>
              </a:rPr>
              <a:t>label. pack(</a:t>
            </a:r>
            <a:r>
              <a:rPr lang="en-US" sz="3200" b="1" i="1" dirty="0" err="1">
                <a:solidFill>
                  <a:schemeClr val="bg1"/>
                </a:solidFill>
              </a:rPr>
              <a:t>pady</a:t>
            </a:r>
            <a:r>
              <a:rPr lang="en-US" sz="3200" b="1" i="1" dirty="0">
                <a:solidFill>
                  <a:schemeClr val="bg1"/>
                </a:solidFill>
              </a:rPr>
              <a:t> = 20)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9C042-4F9B-4051-B61D-66B10146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5152130"/>
            <a:ext cx="63436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0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3863888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Хоча написи призначені переважно для виведення текстів, але з ними, як і з вікнами і кнопками, можна пов'язувати обробники різних подій.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напису</a:t>
            </a:r>
          </a:p>
        </p:txBody>
      </p:sp>
      <p:pic>
        <p:nvPicPr>
          <p:cNvPr id="1026" name="Picture 2" descr="Catalog Search — Kalamazoo Public Library">
            <a:extLst>
              <a:ext uri="{FF2B5EF4-FFF2-40B4-BE49-F238E27FC236}">
                <a16:creationId xmlns:a16="http://schemas.microsoft.com/office/drawing/2014/main" id="{66C5DEFB-E8D6-41C0-BF28-B229B4537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r="3811"/>
          <a:stretch/>
        </p:blipFill>
        <p:spPr bwMode="auto">
          <a:xfrm>
            <a:off x="4011537" y="1187784"/>
            <a:ext cx="8108455" cy="48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 написом, як і з вікном проєкту або кнопкою, можна пов'язати процедуру – обробник деякої події, використовуючи метод </a:t>
            </a:r>
            <a:r>
              <a:rPr lang="en-US" sz="2800" b="1" i="1" dirty="0">
                <a:solidFill>
                  <a:srgbClr val="FFFF00"/>
                </a:solidFill>
              </a:rPr>
              <a:t>bind()</a:t>
            </a:r>
            <a:r>
              <a:rPr lang="en-US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AE8C7-C6C4-4EDC-8EE3-5EED2208BF87}"/>
              </a:ext>
            </a:extLst>
          </p:cNvPr>
          <p:cNvSpPr txBox="1"/>
          <p:nvPr/>
        </p:nvSpPr>
        <p:spPr>
          <a:xfrm>
            <a:off x="72008" y="2736502"/>
            <a:ext cx="12050142" cy="55399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3000" b="1" i="1" dirty="0">
                <a:solidFill>
                  <a:schemeClr val="bg1"/>
                </a:solidFill>
              </a:rPr>
              <a:t>&lt;ім’я напису&gt;. </a:t>
            </a:r>
            <a:r>
              <a:rPr lang="en-US" sz="3000" b="1" i="1" dirty="0">
                <a:solidFill>
                  <a:schemeClr val="bg1"/>
                </a:solidFill>
              </a:rPr>
              <a:t>bind('&lt;</a:t>
            </a:r>
            <a:r>
              <a:rPr lang="uk-UA" sz="3000" b="1" i="1" dirty="0">
                <a:solidFill>
                  <a:schemeClr val="bg1"/>
                </a:solidFill>
              </a:rPr>
              <a:t>подія&gt;', &lt;ім’я процедури&gt;)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C7E8E-3045-4D58-96D1-41CDFE1EA2DF}"/>
              </a:ext>
            </a:extLst>
          </p:cNvPr>
          <p:cNvSpPr txBox="1"/>
          <p:nvPr/>
        </p:nvSpPr>
        <p:spPr>
          <a:xfrm>
            <a:off x="72008" y="3429000"/>
            <a:ext cx="491743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Окремо потрібно ввести текст процедури </a:t>
            </a:r>
            <a:r>
              <a:rPr lang="en-US" sz="2800" b="1" i="1" dirty="0">
                <a:solidFill>
                  <a:schemeClr val="bg1"/>
                </a:solidFill>
              </a:rPr>
              <a:t>–</a:t>
            </a:r>
            <a:r>
              <a:rPr lang="uk-UA" sz="2800" b="1" i="1" dirty="0">
                <a:solidFill>
                  <a:schemeClr val="bg1"/>
                </a:solidFill>
              </a:rPr>
              <a:t> обробника </a:t>
            </a:r>
            <a:r>
              <a:rPr lang="uk-UA" sz="2800" b="1" i="1" dirty="0" err="1">
                <a:solidFill>
                  <a:schemeClr val="bg1"/>
                </a:solidFill>
              </a:rPr>
              <a:t>подїї</a:t>
            </a:r>
            <a:r>
              <a:rPr lang="uk-UA" sz="2800" b="1" i="1" dirty="0">
                <a:solidFill>
                  <a:schemeClr val="bg1"/>
                </a:solidFill>
              </a:rPr>
              <a:t> із зазначеним іменем.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22834-8B6F-4E71-A89C-CAC007F39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0" b="17203"/>
          <a:stretch/>
        </p:blipFill>
        <p:spPr>
          <a:xfrm>
            <a:off x="5106279" y="3429000"/>
            <a:ext cx="7013713" cy="31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Послідовність дій може бути такою: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F34B8-531A-4638-9DE1-B5C51D1F2ED4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Створити напис та установити значення його властивостей.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CB6EE-02FD-4FE3-B191-D8C92399A477}"/>
              </a:ext>
            </a:extLst>
          </p:cNvPr>
          <p:cNvSpPr txBox="1"/>
          <p:nvPr/>
        </p:nvSpPr>
        <p:spPr>
          <a:xfrm>
            <a:off x="72008" y="2850327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Пов’язати напис з обробником події, указавши подію та ім'я процедури.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2BEBE-1023-4AE5-8CFF-ACF6E6D2949B}"/>
              </a:ext>
            </a:extLst>
          </p:cNvPr>
          <p:cNvSpPr txBox="1"/>
          <p:nvPr/>
        </p:nvSpPr>
        <p:spPr>
          <a:xfrm>
            <a:off x="70929" y="3893973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Створити процедуру – обробник події, надавши їй вказане ім'я.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7B44F-2C86-4E76-8A7B-1E0E1B26AB40}"/>
              </a:ext>
            </a:extLst>
          </p:cNvPr>
          <p:cNvSpPr txBox="1"/>
          <p:nvPr/>
        </p:nvSpPr>
        <p:spPr>
          <a:xfrm>
            <a:off x="70929" y="4937619"/>
            <a:ext cx="1205014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Увести в процедуру команди для встановлення потрібних значень властивостей об'єктів.</a:t>
            </a:r>
          </a:p>
        </p:txBody>
      </p:sp>
    </p:spTree>
    <p:extLst>
      <p:ext uri="{BB962C8B-B14F-4D97-AF65-F5344CB8AC3E}">
        <p14:creationId xmlns:p14="http://schemas.microsoft.com/office/powerpoint/2010/main" val="27642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потрібно, щоб після настання події </a:t>
            </a:r>
            <a:r>
              <a:rPr lang="uk-UA" sz="2800" b="1" i="1" dirty="0" err="1">
                <a:solidFill>
                  <a:srgbClr val="FFFF00"/>
                </a:solidFill>
              </a:rPr>
              <a:t>Click</a:t>
            </a:r>
            <a:r>
              <a:rPr lang="uk-UA" sz="2800" b="1" i="1" dirty="0">
                <a:solidFill>
                  <a:schemeClr val="bg1"/>
                </a:solidFill>
              </a:rPr>
              <a:t> з написом з іменем </a:t>
            </a:r>
            <a:r>
              <a:rPr lang="uk-UA" sz="2800" b="1" i="1" dirty="0" err="1">
                <a:solidFill>
                  <a:srgbClr val="FFFF00"/>
                </a:solidFill>
              </a:rPr>
              <a:t>label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напису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D531E-97EE-4CCE-B8DF-0E9F960B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95" y="2253560"/>
            <a:ext cx="8184097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FC1A46-CC91-4E8C-86A8-EDDEF7EFC305}"/>
              </a:ext>
            </a:extLst>
          </p:cNvPr>
          <p:cNvSpPr txBox="1"/>
          <p:nvPr/>
        </p:nvSpPr>
        <p:spPr>
          <a:xfrm>
            <a:off x="72008" y="2253560"/>
            <a:ext cx="372208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колір фону напису ставав жовтим, колір символів –  червоним, розмір символів</a:t>
            </a:r>
            <a:r>
              <a:rPr lang="uk-UA" dirty="0"/>
              <a:t>  </a:t>
            </a:r>
            <a:r>
              <a:rPr lang="en-US" sz="2800" b="1" i="1" dirty="0">
                <a:solidFill>
                  <a:schemeClr val="bg1"/>
                </a:solidFill>
              </a:rPr>
              <a:t>–  </a:t>
            </a:r>
            <a:r>
              <a:rPr lang="uk-UA" sz="2800" b="1" i="1" dirty="0">
                <a:solidFill>
                  <a:schemeClr val="bg1"/>
                </a:solidFill>
              </a:rPr>
              <a:t>14, у напис виводився заданий текст.</a:t>
            </a:r>
          </a:p>
        </p:txBody>
      </p:sp>
    </p:spTree>
    <p:extLst>
      <p:ext uri="{BB962C8B-B14F-4D97-AF65-F5344CB8AC3E}">
        <p14:creationId xmlns:p14="http://schemas.microsoft.com/office/powerpoint/2010/main" val="31827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Результат виконання процедури </a:t>
            </a:r>
            <a:r>
              <a:rPr lang="en-US" sz="2800" b="1" i="1" dirty="0">
                <a:solidFill>
                  <a:schemeClr val="bg1"/>
                </a:solidFill>
              </a:rPr>
              <a:t>–</a:t>
            </a:r>
            <a:r>
              <a:rPr lang="uk-UA" sz="2800" b="1" i="1" dirty="0">
                <a:solidFill>
                  <a:schemeClr val="bg1"/>
                </a:solidFill>
              </a:rPr>
              <a:t> обробника події </a:t>
            </a:r>
            <a:r>
              <a:rPr lang="uk-UA" sz="2800" b="1" i="1" dirty="0" err="1">
                <a:solidFill>
                  <a:srgbClr val="FFFF00"/>
                </a:solidFill>
              </a:rPr>
              <a:t>Click</a:t>
            </a:r>
            <a:r>
              <a:rPr lang="uk-UA" sz="2800" b="1" i="1" dirty="0">
                <a:solidFill>
                  <a:schemeClr val="bg1"/>
                </a:solidFill>
              </a:rPr>
              <a:t> для напису: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Обробники подій для напису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C4F52-C5CB-4116-89ED-03AE83CB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12" y="2278064"/>
            <a:ext cx="5314122" cy="408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46D17-500F-4C6E-981D-9306385D6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766" y="2278064"/>
            <a:ext cx="5314122" cy="408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C4C88051-FBF4-473E-BF11-012DB01B8B19}"/>
              </a:ext>
            </a:extLst>
          </p:cNvPr>
          <p:cNvSpPr/>
          <p:nvPr/>
        </p:nvSpPr>
        <p:spPr>
          <a:xfrm rot="10800000">
            <a:off x="5519334" y="3832197"/>
            <a:ext cx="1153332" cy="97952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використовується напис?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08" y="184115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створити напис?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6783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можна встановити значення властивостей напису?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6" y="3550175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напису ви знаєте? Поясніть їх.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C5470-9944-4B63-B081-8EE148B48632}"/>
              </a:ext>
            </a:extLst>
          </p:cNvPr>
          <p:cNvSpPr txBox="1"/>
          <p:nvPr/>
        </p:nvSpPr>
        <p:spPr>
          <a:xfrm>
            <a:off x="72008" y="4181419"/>
            <a:ext cx="1045376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розмістити напис у вікні?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0AFA-37BE-4C88-8B88-B2E6D6B35B57}"/>
              </a:ext>
            </a:extLst>
          </p:cNvPr>
          <p:cNvSpPr txBox="1"/>
          <p:nvPr/>
        </p:nvSpPr>
        <p:spPr>
          <a:xfrm>
            <a:off x="71468" y="4832676"/>
            <a:ext cx="104548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пов'язати з написом процедуру - обробник події?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787AA-2BFB-413B-B633-675E9C2C79C2}"/>
              </a:ext>
            </a:extLst>
          </p:cNvPr>
          <p:cNvSpPr txBox="1"/>
          <p:nvPr/>
        </p:nvSpPr>
        <p:spPr>
          <a:xfrm>
            <a:off x="70929" y="5914820"/>
            <a:ext cx="1045376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відрізняються властивості напису і вікна?</a:t>
            </a:r>
          </a:p>
        </p:txBody>
      </p:sp>
    </p:spTree>
    <p:extLst>
      <p:ext uri="{BB962C8B-B14F-4D97-AF65-F5344CB8AC3E}">
        <p14:creationId xmlns:p14="http://schemas.microsoft.com/office/powerpoint/2010/main" val="40825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8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185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D74D7-373F-44DF-9AE3-989B055C65F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кнопки ви знаєте? Як змінити значення її властивостей до початку виконання проєкту й під час його виконання?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C13DA4-5A5A-45B8-992C-920B8C3F5503}"/>
              </a:ext>
            </a:extLst>
          </p:cNvPr>
          <p:cNvSpPr txBox="1"/>
          <p:nvPr/>
        </p:nvSpPr>
        <p:spPr>
          <a:xfrm>
            <a:off x="72009" y="2671959"/>
            <a:ext cx="561428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події можуть відбуватися з кнопкою? У чому полягає кожна з них?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73432-D748-4EF3-AFD9-3007D3A384DB}"/>
              </a:ext>
            </a:extLst>
          </p:cNvPr>
          <p:cNvSpPr txBox="1"/>
          <p:nvPr/>
        </p:nvSpPr>
        <p:spPr>
          <a:xfrm>
            <a:off x="73088" y="4615769"/>
            <a:ext cx="561427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відмінності у створенні обробника події для вікна та для кнопки?</a:t>
            </a:r>
          </a:p>
        </p:txBody>
      </p:sp>
      <p:pic>
        <p:nvPicPr>
          <p:cNvPr id="14" name="Picture 2" descr="FastMemberを利用してリフレクションの高速化">
            <a:extLst>
              <a:ext uri="{FF2B5EF4-FFF2-40B4-BE49-F238E27FC236}">
                <a16:creationId xmlns:a16="http://schemas.microsoft.com/office/drawing/2014/main" id="{63C35FBD-365D-4643-A7C6-6A63ACB9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81" y="2673280"/>
            <a:ext cx="4592694" cy="3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FE46CA71-7CCF-4A60-A984-AD97EA7B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9BF6B78B-5AA0-4C5A-A244-0DFBC4FD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0" y="3618941"/>
            <a:ext cx="2626360" cy="2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7" y="1196763"/>
            <a:ext cx="475120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Ще одним компонентом (елементом керування), який можна використати в проєкті, є напис. </a:t>
            </a:r>
            <a:r>
              <a:rPr lang="uk-UA" sz="2800" b="1" i="1" dirty="0">
                <a:solidFill>
                  <a:srgbClr val="FFFF00"/>
                </a:solidFill>
              </a:rPr>
              <a:t>Напис</a:t>
            </a:r>
            <a:r>
              <a:rPr lang="uk-UA" dirty="0"/>
              <a:t> </a:t>
            </a:r>
            <a:r>
              <a:rPr lang="uk-UA" sz="2800" b="1" i="1" dirty="0">
                <a:solidFill>
                  <a:schemeClr val="bg1"/>
                </a:solidFill>
              </a:rPr>
              <a:t>– це компонент, який використовується для виведення текстових повідомлень.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DE0AA3-9CB7-4FE0-AACC-72BAFFA3D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4" r="7965"/>
          <a:stretch/>
        </p:blipFill>
        <p:spPr>
          <a:xfrm>
            <a:off x="4895228" y="1196763"/>
            <a:ext cx="7224765" cy="48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700" b="1" i="1" dirty="0">
                <a:solidFill>
                  <a:schemeClr val="bg1"/>
                </a:solidFill>
              </a:rPr>
              <a:t>У вікні проєкту, створеного мовою </a:t>
            </a:r>
            <a:r>
              <a:rPr lang="uk-UA" sz="2700" b="1" i="1" dirty="0" err="1">
                <a:solidFill>
                  <a:srgbClr val="FFFF00"/>
                </a:solidFill>
              </a:rPr>
              <a:t>Python</a:t>
            </a:r>
            <a:r>
              <a:rPr lang="uk-UA" sz="2700" b="1" i="1" dirty="0">
                <a:solidFill>
                  <a:schemeClr val="bg1"/>
                </a:solidFill>
              </a:rPr>
              <a:t>, можна також розміщувати написи. Для цього потрібно в тексті проєкту: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41361-F684-4D1F-BE21-4EA0F5075B68}"/>
              </a:ext>
            </a:extLst>
          </p:cNvPr>
          <p:cNvSpPr txBox="1"/>
          <p:nvPr/>
        </p:nvSpPr>
        <p:spPr>
          <a:xfrm>
            <a:off x="70929" y="224192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Увести команду створення напису.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2BABE-3482-4DB1-A97F-8969EE4888E2}"/>
              </a:ext>
            </a:extLst>
          </p:cNvPr>
          <p:cNvSpPr txBox="1"/>
          <p:nvPr/>
        </p:nvSpPr>
        <p:spPr>
          <a:xfrm>
            <a:off x="70929" y="353014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Установити значення його властивостей.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1F157-654A-47CA-8B60-7EFCAF28A5E4}"/>
              </a:ext>
            </a:extLst>
          </p:cNvPr>
          <p:cNvSpPr txBox="1"/>
          <p:nvPr/>
        </p:nvSpPr>
        <p:spPr>
          <a:xfrm>
            <a:off x="70929" y="481837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Розмістити напис у вікні.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6EED3-A3A8-4F78-89DC-C88F92A8E0C1}"/>
              </a:ext>
            </a:extLst>
          </p:cNvPr>
          <p:cNvSpPr txBox="1"/>
          <p:nvPr/>
        </p:nvSpPr>
        <p:spPr>
          <a:xfrm>
            <a:off x="653143" y="2878340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900" b="1" i="1" dirty="0" err="1">
                <a:solidFill>
                  <a:schemeClr val="bg1"/>
                </a:solidFill>
              </a:rPr>
              <a:t>label</a:t>
            </a:r>
            <a:r>
              <a:rPr lang="ru-RU" sz="2900" b="1" i="1" dirty="0">
                <a:solidFill>
                  <a:schemeClr val="bg1"/>
                </a:solidFill>
              </a:rPr>
              <a:t> = Label()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F3AA2-D86C-446B-A806-FF7ED5E92557}"/>
              </a:ext>
            </a:extLst>
          </p:cNvPr>
          <p:cNvSpPr txBox="1"/>
          <p:nvPr/>
        </p:nvSpPr>
        <p:spPr>
          <a:xfrm>
            <a:off x="653143" y="4166567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900" b="1" i="1" dirty="0" err="1">
                <a:solidFill>
                  <a:schemeClr val="bg1"/>
                </a:solidFill>
              </a:rPr>
              <a:t>label</a:t>
            </a:r>
            <a:r>
              <a:rPr lang="ru-RU" sz="2900" b="1" i="1" dirty="0">
                <a:solidFill>
                  <a:schemeClr val="bg1"/>
                </a:solidFill>
              </a:rPr>
              <a:t> = Label(</a:t>
            </a:r>
            <a:r>
              <a:rPr lang="ru-RU" sz="2900" b="1" i="1" dirty="0" err="1">
                <a:solidFill>
                  <a:schemeClr val="bg1"/>
                </a:solidFill>
              </a:rPr>
              <a:t>text</a:t>
            </a:r>
            <a:r>
              <a:rPr lang="ru-RU" sz="2900" b="1" i="1" dirty="0">
                <a:solidFill>
                  <a:schemeClr val="bg1"/>
                </a:solidFill>
              </a:rPr>
              <a:t> = 'Я </a:t>
            </a:r>
            <a:r>
              <a:rPr lang="ru-RU" sz="2900" b="1" i="1" dirty="0" err="1">
                <a:solidFill>
                  <a:schemeClr val="bg1"/>
                </a:solidFill>
              </a:rPr>
              <a:t>навчаюсь</a:t>
            </a:r>
            <a:r>
              <a:rPr lang="ru-RU" sz="2900" b="1" i="1" dirty="0">
                <a:solidFill>
                  <a:schemeClr val="bg1"/>
                </a:solidFill>
              </a:rPr>
              <a:t> у 8 </a:t>
            </a:r>
            <a:r>
              <a:rPr lang="ru-RU" sz="2900" b="1" i="1" dirty="0" err="1">
                <a:solidFill>
                  <a:schemeClr val="bg1"/>
                </a:solidFill>
              </a:rPr>
              <a:t>класі</a:t>
            </a:r>
            <a:r>
              <a:rPr lang="ru-RU" sz="2900" b="1" i="1" dirty="0">
                <a:solidFill>
                  <a:schemeClr val="bg1"/>
                </a:solidFill>
              </a:rPr>
              <a:t>')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9AECE-7445-4507-B6E1-46A812345DDB}"/>
              </a:ext>
            </a:extLst>
          </p:cNvPr>
          <p:cNvSpPr txBox="1"/>
          <p:nvPr/>
        </p:nvSpPr>
        <p:spPr>
          <a:xfrm>
            <a:off x="653143" y="5454796"/>
            <a:ext cx="11467928" cy="5386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900" b="1" i="1" dirty="0" err="1">
                <a:solidFill>
                  <a:schemeClr val="bg1"/>
                </a:solidFill>
              </a:rPr>
              <a:t>label</a:t>
            </a:r>
            <a:r>
              <a:rPr lang="en-US" sz="2900" b="1" i="1" dirty="0">
                <a:solidFill>
                  <a:schemeClr val="bg1"/>
                </a:solidFill>
              </a:rPr>
              <a:t>.pack()</a:t>
            </a:r>
            <a:endParaRPr lang="uk-UA" sz="2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Команда створення напису має вигляд: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B6152-9B9A-4603-A6D6-933B4B7A38BC}"/>
              </a:ext>
            </a:extLst>
          </p:cNvPr>
          <p:cNvSpPr txBox="1"/>
          <p:nvPr/>
        </p:nvSpPr>
        <p:spPr>
          <a:xfrm>
            <a:off x="70929" y="1822511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3200" b="1" i="1" dirty="0">
                <a:solidFill>
                  <a:schemeClr val="bg1"/>
                </a:solidFill>
              </a:rPr>
              <a:t>&lt;ім’я напису&gt; = </a:t>
            </a:r>
            <a:r>
              <a:rPr lang="uk-UA" sz="3200" b="1" i="1" dirty="0" err="1">
                <a:solidFill>
                  <a:schemeClr val="bg1"/>
                </a:solidFill>
              </a:rPr>
              <a:t>Label</a:t>
            </a:r>
            <a:r>
              <a:rPr lang="uk-UA" sz="3200" b="1" i="1" dirty="0">
                <a:solidFill>
                  <a:schemeClr val="bg1"/>
                </a:solidFill>
              </a:rPr>
              <a:t>(</a:t>
            </a:r>
            <a:r>
              <a:rPr lang="uk-UA" sz="3200" b="1" i="1" dirty="0" err="1">
                <a:solidFill>
                  <a:schemeClr val="bg1"/>
                </a:solidFill>
              </a:rPr>
              <a:t>text</a:t>
            </a:r>
            <a:r>
              <a:rPr lang="uk-UA" sz="3200" b="1" i="1" dirty="0">
                <a:solidFill>
                  <a:schemeClr val="bg1"/>
                </a:solidFill>
              </a:rPr>
              <a:t> = ‘</a:t>
            </a:r>
            <a:r>
              <a:rPr lang="uk-UA" sz="3200" b="1" i="1" dirty="0" err="1">
                <a:solidFill>
                  <a:schemeClr val="bg1"/>
                </a:solidFill>
              </a:rPr>
              <a:t>стекст</a:t>
            </a:r>
            <a:r>
              <a:rPr lang="uk-UA" sz="3200" b="1" i="1" dirty="0">
                <a:solidFill>
                  <a:schemeClr val="bg1"/>
                </a:solidFill>
              </a:rPr>
              <a:t> напису&gt;’)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A80FC-3005-425C-9C1E-A22B86361815}"/>
              </a:ext>
            </a:extLst>
          </p:cNvPr>
          <p:cNvSpPr txBox="1"/>
          <p:nvPr/>
        </p:nvSpPr>
        <p:spPr>
          <a:xfrm>
            <a:off x="70929" y="251032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</a:t>
            </a:r>
            <a:r>
              <a:rPr lang="uk-UA" sz="2800" b="1" i="1" dirty="0" err="1">
                <a:solidFill>
                  <a:schemeClr val="bg1"/>
                </a:solidFill>
              </a:rPr>
              <a:t>англ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r>
              <a:rPr lang="uk-UA" sz="2800" b="1" i="1" dirty="0" err="1">
                <a:solidFill>
                  <a:schemeClr val="bg1"/>
                </a:solidFill>
              </a:rPr>
              <a:t>label</a:t>
            </a:r>
            <a:r>
              <a:rPr lang="uk-UA" sz="2800" b="1" i="1" dirty="0">
                <a:solidFill>
                  <a:schemeClr val="bg1"/>
                </a:solidFill>
              </a:rPr>
              <a:t> - етикетка, позначка).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4AD46-90F8-41B7-9C1C-D13C7ACC9235}"/>
              </a:ext>
            </a:extLst>
          </p:cNvPr>
          <p:cNvSpPr txBox="1"/>
          <p:nvPr/>
        </p:nvSpPr>
        <p:spPr>
          <a:xfrm>
            <a:off x="70929" y="3167390"/>
            <a:ext cx="774122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для створення напису з іменем </a:t>
            </a:r>
            <a:r>
              <a:rPr lang="uk-UA" sz="2800" b="1" i="1" dirty="0" err="1">
                <a:solidFill>
                  <a:srgbClr val="FFFF00"/>
                </a:solidFill>
              </a:rPr>
              <a:t>label</a:t>
            </a:r>
            <a:r>
              <a:rPr lang="uk-UA" sz="2800" b="1" i="1" dirty="0">
                <a:solidFill>
                  <a:schemeClr val="bg1"/>
                </a:solidFill>
              </a:rPr>
              <a:t> і текстом:</a:t>
            </a:r>
            <a:endParaRPr lang="en-US" sz="2800" b="1" i="1" dirty="0">
              <a:solidFill>
                <a:schemeClr val="bg1"/>
              </a:solidFill>
            </a:endParaRPr>
          </a:p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Я навчаюсь у 8 класі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потрібно виконати команду: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832F0-A029-46A4-9014-8B40C81F8DC9}"/>
              </a:ext>
            </a:extLst>
          </p:cNvPr>
          <p:cNvSpPr txBox="1"/>
          <p:nvPr/>
        </p:nvSpPr>
        <p:spPr>
          <a:xfrm>
            <a:off x="70929" y="5119373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err="1">
                <a:solidFill>
                  <a:schemeClr val="bg1"/>
                </a:solidFill>
              </a:rPr>
              <a:t>label</a:t>
            </a:r>
            <a:r>
              <a:rPr lang="uk-UA" sz="3200" b="1" i="1" dirty="0">
                <a:solidFill>
                  <a:schemeClr val="bg1"/>
                </a:solidFill>
              </a:rPr>
              <a:t> = </a:t>
            </a:r>
            <a:r>
              <a:rPr lang="uk-UA" sz="3200" b="1" i="1" dirty="0" err="1">
                <a:solidFill>
                  <a:schemeClr val="bg1"/>
                </a:solidFill>
              </a:rPr>
              <a:t>Label</a:t>
            </a:r>
            <a:r>
              <a:rPr lang="uk-UA" sz="3200" b="1" i="1" dirty="0">
                <a:solidFill>
                  <a:schemeClr val="bg1"/>
                </a:solidFill>
              </a:rPr>
              <a:t>(</a:t>
            </a:r>
            <a:r>
              <a:rPr lang="uk-UA" sz="3200" b="1" i="1" dirty="0" err="1">
                <a:solidFill>
                  <a:schemeClr val="bg1"/>
                </a:solidFill>
              </a:rPr>
              <a:t>text</a:t>
            </a:r>
            <a:r>
              <a:rPr lang="uk-UA" sz="3200" b="1" i="1" dirty="0">
                <a:solidFill>
                  <a:schemeClr val="bg1"/>
                </a:solidFill>
              </a:rPr>
              <a:t> = 'Я навчаюсь у 8 класі')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A52009-EFF6-4233-80AA-A480A38A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40" y="3163213"/>
            <a:ext cx="4182031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8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Одночасно зі створенням напису можна також установити значення деяких його властивостей, наприклад,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6E7B9-B774-4424-842E-F7E8E687689B}"/>
              </a:ext>
            </a:extLst>
          </p:cNvPr>
          <p:cNvSpPr txBox="1"/>
          <p:nvPr/>
        </p:nvSpPr>
        <p:spPr>
          <a:xfrm>
            <a:off x="3064747" y="2682017"/>
            <a:ext cx="905359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колір фону напису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2E6FA12-0D69-4C94-88D5-E50F45BAD74C}"/>
              </a:ext>
            </a:extLst>
          </p:cNvPr>
          <p:cNvSpPr/>
          <p:nvPr/>
        </p:nvSpPr>
        <p:spPr>
          <a:xfrm>
            <a:off x="70926" y="2682017"/>
            <a:ext cx="2873241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bg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6C88F-155C-43BC-A1CE-40FE844FBA21}"/>
              </a:ext>
            </a:extLst>
          </p:cNvPr>
          <p:cNvSpPr txBox="1"/>
          <p:nvPr/>
        </p:nvSpPr>
        <p:spPr>
          <a:xfrm>
            <a:off x="3064747" y="3305496"/>
            <a:ext cx="905359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>
                <a:solidFill>
                  <a:schemeClr val="bg1"/>
                </a:solidFill>
              </a:rPr>
              <a:t>колір символів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D80A92C-BC1E-4F53-B2EE-24E451CCF3A4}"/>
              </a:ext>
            </a:extLst>
          </p:cNvPr>
          <p:cNvSpPr/>
          <p:nvPr/>
        </p:nvSpPr>
        <p:spPr>
          <a:xfrm>
            <a:off x="70926" y="3305496"/>
            <a:ext cx="2873241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fg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901CF-F747-4C86-9256-ECD6D8F889CD}"/>
              </a:ext>
            </a:extLst>
          </p:cNvPr>
          <p:cNvSpPr txBox="1"/>
          <p:nvPr/>
        </p:nvSpPr>
        <p:spPr>
          <a:xfrm>
            <a:off x="3064747" y="3923792"/>
            <a:ext cx="9053595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вид шрифту, розмір символів і накреслення (</a:t>
            </a:r>
            <a:r>
              <a:rPr lang="en-US" sz="2800" b="1" i="1" dirty="0">
                <a:solidFill>
                  <a:srgbClr val="FFFF00"/>
                </a:solidFill>
              </a:rPr>
              <a:t>bold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–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напівжирне, </a:t>
            </a:r>
            <a:r>
              <a:rPr lang="en-US" sz="2800" b="1" i="1" dirty="0">
                <a:solidFill>
                  <a:srgbClr val="FFFF00"/>
                </a:solidFill>
              </a:rPr>
              <a:t>italic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–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курсивне, </a:t>
            </a:r>
            <a:r>
              <a:rPr lang="en-US" sz="2800" b="1" i="1" dirty="0">
                <a:solidFill>
                  <a:srgbClr val="FFFF00"/>
                </a:solidFill>
              </a:rPr>
              <a:t>underline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–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підкреслене)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B5FE2E3-7499-4A12-B748-C1D38B651C2D}"/>
              </a:ext>
            </a:extLst>
          </p:cNvPr>
          <p:cNvSpPr/>
          <p:nvPr/>
        </p:nvSpPr>
        <p:spPr>
          <a:xfrm>
            <a:off x="70926" y="3923792"/>
            <a:ext cx="2873241" cy="13849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font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C7B9F-C300-40F3-91B8-5D4075F1EBB1}"/>
              </a:ext>
            </a:extLst>
          </p:cNvPr>
          <p:cNvSpPr txBox="1"/>
          <p:nvPr/>
        </p:nvSpPr>
        <p:spPr>
          <a:xfrm>
            <a:off x="3064747" y="5403863"/>
            <a:ext cx="905359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висота напису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27EC76D-8CC5-427F-B2B2-50D37B1FD210}"/>
              </a:ext>
            </a:extLst>
          </p:cNvPr>
          <p:cNvSpPr/>
          <p:nvPr/>
        </p:nvSpPr>
        <p:spPr>
          <a:xfrm>
            <a:off x="70926" y="5403863"/>
            <a:ext cx="2873241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height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329C3B-1A26-42DE-B550-CC0D3880C0FB}"/>
              </a:ext>
            </a:extLst>
          </p:cNvPr>
          <p:cNvSpPr txBox="1"/>
          <p:nvPr/>
        </p:nvSpPr>
        <p:spPr>
          <a:xfrm>
            <a:off x="3064747" y="6022159"/>
            <a:ext cx="905359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ширина напису та ін.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CDCBB670-EF8D-4EB2-A3C2-92E7EC900517}"/>
              </a:ext>
            </a:extLst>
          </p:cNvPr>
          <p:cNvSpPr/>
          <p:nvPr/>
        </p:nvSpPr>
        <p:spPr>
          <a:xfrm>
            <a:off x="70926" y="6022159"/>
            <a:ext cx="2873241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width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цього в команді створення напису в круглих дужках потрібно ввести через кому пари: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EFF34-DEEE-4D1B-BED9-3646A1632A29}"/>
              </a:ext>
            </a:extLst>
          </p:cNvPr>
          <p:cNvSpPr txBox="1"/>
          <p:nvPr/>
        </p:nvSpPr>
        <p:spPr>
          <a:xfrm>
            <a:off x="72008" y="2278064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3200" b="1" i="1" dirty="0">
                <a:solidFill>
                  <a:schemeClr val="bg1"/>
                </a:solidFill>
              </a:rPr>
              <a:t>«властивість» = «значення»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33ACD-A472-4549-A03A-203738066BCE}"/>
              </a:ext>
            </a:extLst>
          </p:cNvPr>
          <p:cNvSpPr txBox="1"/>
          <p:nvPr/>
        </p:nvSpPr>
        <p:spPr>
          <a:xfrm>
            <a:off x="70929" y="29804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після виконання команди: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E2D71-E8C7-44F9-814D-EC5C80AF7BFD}"/>
              </a:ext>
            </a:extLst>
          </p:cNvPr>
          <p:cNvSpPr txBox="1"/>
          <p:nvPr/>
        </p:nvSpPr>
        <p:spPr>
          <a:xfrm>
            <a:off x="70929" y="3621307"/>
            <a:ext cx="1205014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chemeClr val="bg1"/>
                </a:solidFill>
              </a:rPr>
              <a:t>label = Label(text = ‘</a:t>
            </a:r>
            <a:r>
              <a:rPr lang="uk-UA" sz="3200" b="1" i="1" dirty="0">
                <a:solidFill>
                  <a:schemeClr val="bg1"/>
                </a:solidFill>
              </a:rPr>
              <a:t>Я навчаюсь у 8 класі’,</a:t>
            </a:r>
            <a:endParaRPr lang="en-US" sz="3200" b="1" i="1" dirty="0">
              <a:solidFill>
                <a:schemeClr val="bg1"/>
              </a:solidFill>
            </a:endParaRPr>
          </a:p>
          <a:p>
            <a:pPr algn="just"/>
            <a:r>
              <a:rPr lang="en-US" sz="3200" b="1" i="1" dirty="0" err="1">
                <a:solidFill>
                  <a:schemeClr val="bg1"/>
                </a:solidFill>
              </a:rPr>
              <a:t>bg</a:t>
            </a:r>
            <a:r>
              <a:rPr lang="en-US" sz="3200" b="1" i="1" dirty="0">
                <a:solidFill>
                  <a:schemeClr val="bg1"/>
                </a:solidFill>
              </a:rPr>
              <a:t> = ‘yellow’, </a:t>
            </a:r>
            <a:r>
              <a:rPr lang="en-US" sz="3200" b="1" i="1" dirty="0" err="1">
                <a:solidFill>
                  <a:schemeClr val="bg1"/>
                </a:solidFill>
              </a:rPr>
              <a:t>fg</a:t>
            </a:r>
            <a:r>
              <a:rPr lang="en-US" sz="3200" b="1" i="1" dirty="0">
                <a:solidFill>
                  <a:schemeClr val="bg1"/>
                </a:solidFill>
              </a:rPr>
              <a:t> = ‘green’, font = ‘Arial 14’)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8A69E-91BB-459E-AF56-75DC28A590CB}"/>
              </a:ext>
            </a:extLst>
          </p:cNvPr>
          <p:cNvSpPr txBox="1"/>
          <p:nvPr/>
        </p:nvSpPr>
        <p:spPr>
          <a:xfrm>
            <a:off x="70929" y="4826088"/>
            <a:ext cx="784061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Буде створено напис зеленими літерами на жовтому фоні із текстом </a:t>
            </a:r>
            <a:r>
              <a:rPr lang="uk-UA" sz="2800" b="1" i="1" dirty="0">
                <a:solidFill>
                  <a:srgbClr val="FFFF00"/>
                </a:solidFill>
              </a:rPr>
              <a:t>Я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навчаюсь у 8 класі</a:t>
            </a:r>
            <a:r>
              <a:rPr lang="uk-UA" sz="2800" b="1" i="1" dirty="0">
                <a:solidFill>
                  <a:schemeClr val="bg1"/>
                </a:solidFill>
              </a:rPr>
              <a:t>, шрифт символів </a:t>
            </a:r>
            <a:r>
              <a:rPr lang="en-US" sz="2800" b="1" i="1" dirty="0">
                <a:solidFill>
                  <a:schemeClr val="bg1"/>
                </a:solidFill>
              </a:rPr>
              <a:t>Arial, </a:t>
            </a:r>
            <a:r>
              <a:rPr lang="uk-UA" sz="2800" b="1" i="1" dirty="0">
                <a:solidFill>
                  <a:schemeClr val="bg1"/>
                </a:solidFill>
              </a:rPr>
              <a:t>розмір символів 14.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5B608-A303-4F33-8ECF-A43EB9E8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685" y="4826088"/>
            <a:ext cx="4079386" cy="129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9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Значення властивостей також можна задавати окремими командами виду: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07F1F-F9A2-40EC-ADC3-AC34F0015DA1}"/>
              </a:ext>
            </a:extLst>
          </p:cNvPr>
          <p:cNvSpPr txBox="1"/>
          <p:nvPr/>
        </p:nvSpPr>
        <p:spPr>
          <a:xfrm>
            <a:off x="70929" y="2278064"/>
            <a:ext cx="1205014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«ім’я напису»['«назва властивості»'] = «значення властивості»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A3E5F-01E2-46D3-8A96-2116235FD374}"/>
              </a:ext>
            </a:extLst>
          </p:cNvPr>
          <p:cNvSpPr txBox="1"/>
          <p:nvPr/>
        </p:nvSpPr>
        <p:spPr>
          <a:xfrm>
            <a:off x="70929" y="35027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установити для напису з іменем </a:t>
            </a:r>
            <a:r>
              <a:rPr lang="en-US" sz="2800" b="1" i="1" dirty="0">
                <a:solidFill>
                  <a:schemeClr val="bg1"/>
                </a:solidFill>
              </a:rPr>
              <a:t>label </a:t>
            </a:r>
            <a:r>
              <a:rPr lang="uk-UA" sz="2800" b="1" i="1" dirty="0">
                <a:solidFill>
                  <a:schemeClr val="bg1"/>
                </a:solidFill>
              </a:rPr>
              <a:t>ширину 25 символів можна командою: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F46C1-2161-4EE1-BDE4-4C1C4588E675}"/>
              </a:ext>
            </a:extLst>
          </p:cNvPr>
          <p:cNvSpPr txBox="1"/>
          <p:nvPr/>
        </p:nvSpPr>
        <p:spPr>
          <a:xfrm>
            <a:off x="70929" y="4584385"/>
            <a:ext cx="5166993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200" b="1" i="1" dirty="0">
                <a:solidFill>
                  <a:schemeClr val="bg1"/>
                </a:solidFill>
              </a:rPr>
              <a:t>label[‘width’] = 25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36DBA-C395-4848-8D5E-0F7E41FC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070" y="4584385"/>
            <a:ext cx="6744001" cy="143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0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i="1" dirty="0">
                <a:solidFill>
                  <a:schemeClr val="bg1"/>
                </a:solidFill>
              </a:rPr>
              <a:t>E</a:t>
            </a:r>
            <a:r>
              <a:rPr lang="uk-UA" sz="2800" b="1" i="1" dirty="0">
                <a:solidFill>
                  <a:schemeClr val="bg1"/>
                </a:solidFill>
              </a:rPr>
              <a:t>становити шрифт </a:t>
            </a:r>
            <a:r>
              <a:rPr lang="en-US" sz="2800" b="1" i="1" dirty="0">
                <a:solidFill>
                  <a:schemeClr val="bg1"/>
                </a:solidFill>
              </a:rPr>
              <a:t>Times New Roman </a:t>
            </a:r>
            <a:r>
              <a:rPr lang="uk-UA" sz="2800" b="1" i="1" dirty="0">
                <a:solidFill>
                  <a:schemeClr val="bg1"/>
                </a:solidFill>
              </a:rPr>
              <a:t>з висотою символів 28 </a:t>
            </a:r>
            <a:r>
              <a:rPr lang="en-US" sz="2800" b="1" i="1" dirty="0">
                <a:solidFill>
                  <a:schemeClr val="bg1"/>
                </a:solidFill>
              </a:rPr>
              <a:t>–</a:t>
            </a:r>
            <a:r>
              <a:rPr lang="uk-UA" sz="2800" b="1" i="1" dirty="0">
                <a:solidFill>
                  <a:schemeClr val="bg1"/>
                </a:solidFill>
              </a:rPr>
              <a:t> командою: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напису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EBF54-075C-4488-B11A-EBA088F53E59}"/>
              </a:ext>
            </a:extLst>
          </p:cNvPr>
          <p:cNvSpPr txBox="1"/>
          <p:nvPr/>
        </p:nvSpPr>
        <p:spPr>
          <a:xfrm>
            <a:off x="70929" y="2258186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200" b="1" i="1" dirty="0">
                <a:solidFill>
                  <a:schemeClr val="bg1"/>
                </a:solidFill>
              </a:rPr>
              <a:t>label['font'] = ('Times New Roman', 28)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5AB6E4-532E-4F4C-87C7-098A898A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7" y="3227174"/>
            <a:ext cx="10789547" cy="162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5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24669</TotalTime>
  <Words>831</Words>
  <Application>Microsoft Office PowerPoint</Application>
  <PresentationFormat>Широкий екран</PresentationFormat>
  <Paragraphs>115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Елемент керування напис</vt:lpstr>
      <vt:lpstr>Запитання</vt:lpstr>
      <vt:lpstr>Властивості напису</vt:lpstr>
      <vt:lpstr>Властивості напису</vt:lpstr>
      <vt:lpstr>Властивості напису</vt:lpstr>
      <vt:lpstr>Властивості напису</vt:lpstr>
      <vt:lpstr>Властивості напису</vt:lpstr>
      <vt:lpstr>Властивості напису</vt:lpstr>
      <vt:lpstr>Властивості напису</vt:lpstr>
      <vt:lpstr>Властивості напису</vt:lpstr>
      <vt:lpstr>Властивості напису</vt:lpstr>
      <vt:lpstr>Обробники подій для напису</vt:lpstr>
      <vt:lpstr>Обробники подій для напису</vt:lpstr>
      <vt:lpstr>Обробники подій для напису</vt:lpstr>
      <vt:lpstr>Обробники подій для напису</vt:lpstr>
      <vt:lpstr>Обробники подій для напису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1246</cp:revision>
  <dcterms:created xsi:type="dcterms:W3CDTF">2016-06-06T19:48:43Z</dcterms:created>
  <dcterms:modified xsi:type="dcterms:W3CDTF">2021-12-08T10:55:05Z</dcterms:modified>
</cp:coreProperties>
</file>