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05" r:id="rId3"/>
    <p:sldId id="2354" r:id="rId4"/>
    <p:sldId id="2355" r:id="rId5"/>
    <p:sldId id="2356" r:id="rId6"/>
    <p:sldId id="2357" r:id="rId7"/>
    <p:sldId id="2358" r:id="rId8"/>
    <p:sldId id="2359" r:id="rId9"/>
    <p:sldId id="2361" r:id="rId10"/>
    <p:sldId id="2360" r:id="rId11"/>
    <p:sldId id="2362" r:id="rId12"/>
    <p:sldId id="2363" r:id="rId13"/>
    <p:sldId id="2365" r:id="rId14"/>
    <p:sldId id="2366" r:id="rId15"/>
    <p:sldId id="2367" r:id="rId16"/>
    <p:sldId id="2368" r:id="rId17"/>
    <p:sldId id="2316" r:id="rId18"/>
    <p:sldId id="259" r:id="rId19"/>
    <p:sldId id="261" r:id="rId20"/>
    <p:sldId id="304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2B4E9D"/>
    <a:srgbClr val="426CCB"/>
    <a:srgbClr val="518574"/>
    <a:srgbClr val="63A18C"/>
    <a:srgbClr val="13408F"/>
    <a:srgbClr val="34599C"/>
    <a:srgbClr val="4A7DB1"/>
    <a:srgbClr val="727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892" autoAdjust="0"/>
  </p:normalViewPr>
  <p:slideViewPr>
    <p:cSldViewPr snapToGrid="0">
      <p:cViewPr varScale="1">
        <p:scale>
          <a:sx n="76" d="100"/>
          <a:sy n="76" d="100"/>
        </p:scale>
        <p:origin x="58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C1D0A-B9C4-4548-91F6-1922859C24DA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CB05D-96F8-4967-8A65-A7CBBD7B18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37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com.ua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teach-inf.com.ua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606" r="1693" b="28148"/>
          <a:stretch/>
        </p:blipFill>
        <p:spPr>
          <a:xfrm>
            <a:off x="0" y="1"/>
            <a:ext cx="4765678" cy="3899426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84424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8</a:t>
            </a:r>
            <a:endParaRPr lang="uk-UA" sz="150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DCFE19AA-8AE1-48EF-8640-8ACBB1B6DBC8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2F8E2CD9-1704-475F-9D3D-E540C53AF270}"/>
              </a:ext>
            </a:extLst>
          </p:cNvPr>
          <p:cNvGrpSpPr/>
          <p:nvPr userDrawn="1"/>
        </p:nvGrpSpPr>
        <p:grpSpPr>
          <a:xfrm>
            <a:off x="-15226" y="6550240"/>
            <a:ext cx="4779249" cy="307777"/>
            <a:chOff x="467543" y="6506203"/>
            <a:chExt cx="4779249" cy="30777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2646EA-9341-43F1-B97E-77C55EE97A65}"/>
                </a:ext>
              </a:extLst>
            </p:cNvPr>
            <p:cNvSpPr txBox="1"/>
            <p:nvPr/>
          </p:nvSpPr>
          <p:spPr>
            <a:xfrm>
              <a:off x="467543" y="6506203"/>
              <a:ext cx="477924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0070C0"/>
                  </a:solidFill>
                  <a:latin typeface="Comic Sans MS" panose="030F0702030302020204" pitchFamily="66" charset="0"/>
                  <a:hlinkClick r:id="rId6" tooltip="Перейти на сайт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teach-inf.com.ua</a:t>
              </a:r>
              <a:endParaRPr lang="ru-RU" sz="1400" b="1" i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3702A9C8-4F71-4438-94D2-8F48162100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21953" y="6552070"/>
              <a:ext cx="325911" cy="192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45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6" descr="code, coding, custom, marketing, seo, web icon">
            <a:extLst>
              <a:ext uri="{FF2B5EF4-FFF2-40B4-BE49-F238E27FC236}">
                <a16:creationId xmlns:a16="http://schemas.microsoft.com/office/drawing/2014/main" id="{4FA4588C-BC28-43FB-BE99-6A9739A3D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914" y="3685534"/>
            <a:ext cx="2336810" cy="23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F83186B-839C-440E-8626-05AE66C84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5200" dirty="0"/>
              <a:t>Поняття елемента керування. Кнопка</a:t>
            </a:r>
          </a:p>
        </p:txBody>
      </p:sp>
      <p:pic>
        <p:nvPicPr>
          <p:cNvPr id="7" name="Picture 6" descr="Ð ÐµÐ·ÑÐ»ÑÑÐ°Ñ Ð¿Ð¾ÑÑÐºÑ Ð·Ð¾Ð±ÑÐ°Ð¶ÐµÐ½Ñ Ð·Ð° Ð·Ð°Ð¿Ð¸ÑÐ¾Ð¼ &quot;Python&quot;">
            <a:extLst>
              <a:ext uri="{FF2B5EF4-FFF2-40B4-BE49-F238E27FC236}">
                <a16:creationId xmlns:a16="http://schemas.microsoft.com/office/drawing/2014/main" id="{A15E24A4-6FD6-4DF0-932E-4A3E60CF4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120" y="3618941"/>
            <a:ext cx="2626360" cy="262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685769-B882-4448-BCC4-ED5D564A8E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46"/>
          <a:stretch/>
        </p:blipFill>
        <p:spPr>
          <a:xfrm>
            <a:off x="8988134" y="3038597"/>
            <a:ext cx="3145134" cy="3444146"/>
          </a:xfrm>
          <a:prstGeom prst="rect">
            <a:avLst/>
          </a:prstGeom>
        </p:spPr>
      </p:pic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(Продовження…) Методи кнопки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Властивості кнопки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456372-AAFC-4FA9-9326-80C60DF68F04}"/>
              </a:ext>
            </a:extLst>
          </p:cNvPr>
          <p:cNvSpPr txBox="1"/>
          <p:nvPr/>
        </p:nvSpPr>
        <p:spPr>
          <a:xfrm>
            <a:off x="72008" y="3038596"/>
            <a:ext cx="8770541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Верхня ліва вершина кнопки розміщується в точці вікна із заданими координатами </a:t>
            </a:r>
            <a:r>
              <a:rPr lang="uk-UA" sz="2800" b="1" i="1" dirty="0">
                <a:solidFill>
                  <a:srgbClr val="FFFF00"/>
                </a:solidFill>
              </a:rPr>
              <a:t>х</a:t>
            </a:r>
            <a:r>
              <a:rPr lang="uk-UA" sz="2800" b="1" i="1" dirty="0">
                <a:solidFill>
                  <a:schemeClr val="bg1"/>
                </a:solidFill>
              </a:rPr>
              <a:t> та </a:t>
            </a:r>
            <a:r>
              <a:rPr lang="uk-UA" sz="2800" b="1" i="1" dirty="0">
                <a:solidFill>
                  <a:srgbClr val="FFFF00"/>
                </a:solidFill>
              </a:rPr>
              <a:t>у</a:t>
            </a:r>
            <a:r>
              <a:rPr lang="uk-UA" sz="2800" b="1" i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A8DB1A7-FCC1-46B4-A675-D5B717DA1DCE}"/>
              </a:ext>
            </a:extLst>
          </p:cNvPr>
          <p:cNvSpPr/>
          <p:nvPr/>
        </p:nvSpPr>
        <p:spPr>
          <a:xfrm>
            <a:off x="72008" y="1841844"/>
            <a:ext cx="12050142" cy="107489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>
                <a:solidFill>
                  <a:schemeClr val="bg1"/>
                </a:solidFill>
              </a:rPr>
              <a:t>place(x = «</a:t>
            </a:r>
            <a:r>
              <a:rPr lang="uk-UA" sz="3200" b="1" i="1" dirty="0">
                <a:solidFill>
                  <a:schemeClr val="bg1"/>
                </a:solidFill>
              </a:rPr>
              <a:t>відступ від лівої межі вікна&gt;,</a:t>
            </a:r>
            <a:endParaRPr lang="en-US" sz="3200" b="1" i="1" dirty="0">
              <a:solidFill>
                <a:schemeClr val="bg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dirty="0">
                <a:solidFill>
                  <a:schemeClr val="bg1"/>
                </a:solidFill>
              </a:rPr>
              <a:t>у = «відступ від верхньої межі вікна&gt;)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E6F946-6278-4D80-AF66-C848C3B55F70}"/>
              </a:ext>
            </a:extLst>
          </p:cNvPr>
          <p:cNvSpPr txBox="1"/>
          <p:nvPr/>
        </p:nvSpPr>
        <p:spPr>
          <a:xfrm>
            <a:off x="72008" y="4524931"/>
            <a:ext cx="8770541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Наприклад,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4C6ED9-656B-41D1-802A-144B379EBA26}"/>
              </a:ext>
            </a:extLst>
          </p:cNvPr>
          <p:cNvSpPr txBox="1"/>
          <p:nvPr/>
        </p:nvSpPr>
        <p:spPr>
          <a:xfrm>
            <a:off x="10683952" y="4235348"/>
            <a:ext cx="1123899" cy="492443"/>
          </a:xfrm>
          <a:prstGeom prst="wedgeRectCallout">
            <a:avLst>
              <a:gd name="adj1" fmla="val -90501"/>
              <a:gd name="adj2" fmla="val -98892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FD870C-FBD1-431F-BDC5-712409EF227F}"/>
              </a:ext>
            </a:extLst>
          </p:cNvPr>
          <p:cNvSpPr txBox="1"/>
          <p:nvPr/>
        </p:nvSpPr>
        <p:spPr>
          <a:xfrm>
            <a:off x="9221323" y="5085310"/>
            <a:ext cx="1123899" cy="492443"/>
          </a:xfrm>
          <a:prstGeom prst="wedgeRectCallout">
            <a:avLst>
              <a:gd name="adj1" fmla="val -46264"/>
              <a:gd name="adj2" fmla="val -125419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rgbClr val="FFFFFF"/>
                </a:solidFill>
              </a:rPr>
              <a:t>4</a:t>
            </a:r>
            <a:r>
              <a:rPr lang="uk-UA" sz="2600" b="1" i="1" kern="0" dirty="0">
                <a:solidFill>
                  <a:srgbClr val="FFFFFF"/>
                </a:solidFill>
              </a:rPr>
              <a:t>0</a:t>
            </a:r>
          </a:p>
        </p:txBody>
      </p:sp>
      <p:cxnSp>
        <p:nvCxnSpPr>
          <p:cNvPr id="19" name="Пряма зі стрілкою 18">
            <a:extLst>
              <a:ext uri="{FF2B5EF4-FFF2-40B4-BE49-F238E27FC236}">
                <a16:creationId xmlns:a16="http://schemas.microsoft.com/office/drawing/2014/main" id="{7F38892F-2B5C-47F6-ADC3-08B9926705DA}"/>
              </a:ext>
            </a:extLst>
          </p:cNvPr>
          <p:cNvCxnSpPr>
            <a:cxnSpLocks/>
          </p:cNvCxnSpPr>
          <p:nvPr/>
        </p:nvCxnSpPr>
        <p:spPr>
          <a:xfrm flipV="1">
            <a:off x="10142270" y="3642360"/>
            <a:ext cx="0" cy="781231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8" name="Пряма зі стрілкою 27">
            <a:extLst>
              <a:ext uri="{FF2B5EF4-FFF2-40B4-BE49-F238E27FC236}">
                <a16:creationId xmlns:a16="http://schemas.microsoft.com/office/drawing/2014/main" id="{C9678C61-5F45-4E9E-8749-B174398605C0}"/>
              </a:ext>
            </a:extLst>
          </p:cNvPr>
          <p:cNvCxnSpPr>
            <a:cxnSpLocks/>
          </p:cNvCxnSpPr>
          <p:nvPr/>
        </p:nvCxnSpPr>
        <p:spPr>
          <a:xfrm flipH="1">
            <a:off x="8988135" y="4675233"/>
            <a:ext cx="674557" cy="1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B9A4CE9-FE37-4E81-AE64-ECB060DCF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9" y="5149492"/>
            <a:ext cx="8770540" cy="1333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44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Під час виконання проєкту може виникнути потреба зробити кнопку невидимою.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Властивості кнопки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6F2F05-5B1A-4C76-9811-7C4084905448}"/>
              </a:ext>
            </a:extLst>
          </p:cNvPr>
          <p:cNvSpPr txBox="1"/>
          <p:nvPr/>
        </p:nvSpPr>
        <p:spPr>
          <a:xfrm>
            <a:off x="73088" y="3368711"/>
            <a:ext cx="498767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 err="1">
                <a:solidFill>
                  <a:schemeClr val="bg1"/>
                </a:solidFill>
              </a:rPr>
              <a:t>pack_forget</a:t>
            </a:r>
            <a:r>
              <a:rPr lang="en-US" sz="3200" b="1" i="1" dirty="0">
                <a:solidFill>
                  <a:schemeClr val="bg1"/>
                </a:solidFill>
              </a:rPr>
              <a:t>()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F88924-396E-47C6-8930-2BE62C8C70F1}"/>
              </a:ext>
            </a:extLst>
          </p:cNvPr>
          <p:cNvSpPr txBox="1"/>
          <p:nvPr/>
        </p:nvSpPr>
        <p:spPr>
          <a:xfrm>
            <a:off x="7135557" y="3368711"/>
            <a:ext cx="498767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 err="1">
                <a:solidFill>
                  <a:schemeClr val="bg1"/>
                </a:solidFill>
              </a:rPr>
              <a:t>place_forget</a:t>
            </a:r>
            <a:r>
              <a:rPr lang="en-US" sz="3200" b="1" i="1" dirty="0">
                <a:solidFill>
                  <a:schemeClr val="bg1"/>
                </a:solidFill>
              </a:rPr>
              <a:t>()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71123D-FC58-4AEB-BCC7-174DCE93CD00}"/>
              </a:ext>
            </a:extLst>
          </p:cNvPr>
          <p:cNvSpPr txBox="1"/>
          <p:nvPr/>
        </p:nvSpPr>
        <p:spPr>
          <a:xfrm>
            <a:off x="5172264" y="3368711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або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704C7B-4A11-43DA-8195-D2236BE405A5}"/>
              </a:ext>
            </a:extLst>
          </p:cNvPr>
          <p:cNvSpPr txBox="1"/>
          <p:nvPr/>
        </p:nvSpPr>
        <p:spPr>
          <a:xfrm>
            <a:off x="72008" y="2274419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Для цього, залежно від методу розміщення кнопки, можна використати методи: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9B44A0-2C31-4F51-8E57-59F812006BF3}"/>
              </a:ext>
            </a:extLst>
          </p:cNvPr>
          <p:cNvSpPr txBox="1"/>
          <p:nvPr/>
        </p:nvSpPr>
        <p:spPr>
          <a:xfrm>
            <a:off x="72008" y="4095684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Щоб зробити кнопку знову видимою, слід застосувати метод: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8B754A-B01B-4CFA-841C-9E0AC931A9FF}"/>
              </a:ext>
            </a:extLst>
          </p:cNvPr>
          <p:cNvSpPr txBox="1"/>
          <p:nvPr/>
        </p:nvSpPr>
        <p:spPr>
          <a:xfrm>
            <a:off x="73088" y="5209902"/>
            <a:ext cx="498767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dirty="0" err="1">
                <a:solidFill>
                  <a:schemeClr val="bg1"/>
                </a:solidFill>
              </a:rPr>
              <a:t>раск</a:t>
            </a:r>
            <a:r>
              <a:rPr lang="uk-UA" sz="3200" b="1" i="1" dirty="0">
                <a:solidFill>
                  <a:schemeClr val="bg1"/>
                </a:solidFill>
              </a:rPr>
              <a:t>()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173CAC-7C72-4CC1-9469-D49B8BFEEC4D}"/>
              </a:ext>
            </a:extLst>
          </p:cNvPr>
          <p:cNvSpPr txBox="1"/>
          <p:nvPr/>
        </p:nvSpPr>
        <p:spPr>
          <a:xfrm>
            <a:off x="7135557" y="5209902"/>
            <a:ext cx="498767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dirty="0">
                <a:solidFill>
                  <a:schemeClr val="bg1"/>
                </a:solidFill>
              </a:rPr>
              <a:t>р</a:t>
            </a:r>
            <a:r>
              <a:rPr lang="en-US" sz="3200" b="1" i="1" dirty="0">
                <a:solidFill>
                  <a:schemeClr val="bg1"/>
                </a:solidFill>
              </a:rPr>
              <a:t>l</a:t>
            </a:r>
            <a:r>
              <a:rPr lang="uk-UA" sz="3200" b="1" i="1" dirty="0">
                <a:solidFill>
                  <a:schemeClr val="bg1"/>
                </a:solidFill>
              </a:rPr>
              <a:t>асе()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B8B3BE-F64D-4461-8546-D3FEEB90C62D}"/>
              </a:ext>
            </a:extLst>
          </p:cNvPr>
          <p:cNvSpPr txBox="1"/>
          <p:nvPr/>
        </p:nvSpPr>
        <p:spPr>
          <a:xfrm>
            <a:off x="5172264" y="5209902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або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90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Текст проєкту зі створення та розміщення кнопки вікні та результат його виконання.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Властивості кнопки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32BCEC-DCE5-4ED3-BEB5-62A246291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4023" y="2433222"/>
            <a:ext cx="3745970" cy="2964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7DA2D2D-C476-4F38-95EE-AF65E3AF0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7" y="2433222"/>
            <a:ext cx="8077205" cy="1742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787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Пов’язати з кнопкою обробник будь-якої події можна так само, як з вікном, використовуючи метод </a:t>
            </a:r>
            <a:r>
              <a:rPr lang="en-US" sz="2800" b="1" i="1" dirty="0">
                <a:solidFill>
                  <a:srgbClr val="FFFF00"/>
                </a:solidFill>
              </a:rPr>
              <a:t>bind()</a:t>
            </a:r>
            <a:r>
              <a:rPr lang="en-US" sz="2800" b="1" i="1" dirty="0">
                <a:solidFill>
                  <a:schemeClr val="bg1"/>
                </a:solidFill>
              </a:rPr>
              <a:t>. </a:t>
            </a:r>
            <a:r>
              <a:rPr lang="uk-UA" sz="2800" b="1" i="1" dirty="0">
                <a:solidFill>
                  <a:schemeClr val="bg1"/>
                </a:solidFill>
              </a:rPr>
              <a:t>Приклад обробника події </a:t>
            </a:r>
            <a:r>
              <a:rPr lang="en-US" sz="2800" b="1" i="1" dirty="0">
                <a:solidFill>
                  <a:srgbClr val="FFFF00"/>
                </a:solidFill>
              </a:rPr>
              <a:t>Click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для кнопки, яка містить команду встановлення жовтого кольору вікна.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Обробники подій для кнопки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B270C1-3BE7-4D5D-A816-2B006DB22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355" y="3233879"/>
            <a:ext cx="3590637" cy="2841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5FF9EEF-16C6-47A2-AD1A-FB5C0A49A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8" y="3233879"/>
            <a:ext cx="8216153" cy="2841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071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Для кнопки подією за замовчуванням є клацання лівої кнопки миші. Тому пов'язати з кнопкою метод опрацювання саме цієї події можна простіше: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Обробники подій для кнопки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7FDD3B-297D-47D3-8938-FC35609F5A43}"/>
              </a:ext>
            </a:extLst>
          </p:cNvPr>
          <p:cNvSpPr txBox="1"/>
          <p:nvPr/>
        </p:nvSpPr>
        <p:spPr>
          <a:xfrm>
            <a:off x="72008" y="2736502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під час створення кнопки вказати ім’я відповідного обробника події як значення атрибуту </a:t>
            </a:r>
            <a:r>
              <a:rPr lang="en-US" sz="2800" b="1" i="1" dirty="0">
                <a:solidFill>
                  <a:srgbClr val="FFFF00"/>
                </a:solidFill>
              </a:rPr>
              <a:t>command</a:t>
            </a:r>
            <a:r>
              <a:rPr lang="en-US" sz="2800" b="1" i="1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002F3A-F0A6-4018-A650-B2DD5E88C914}"/>
              </a:ext>
            </a:extLst>
          </p:cNvPr>
          <p:cNvSpPr txBox="1"/>
          <p:nvPr/>
        </p:nvSpPr>
        <p:spPr>
          <a:xfrm>
            <a:off x="70929" y="4528641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обробник події з указаним іменем описати перед створенням кнопки; у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заголовку не потрібно вказувати посилання на подію, що відбулася, </a:t>
            </a:r>
            <a:r>
              <a:rPr lang="en-US" sz="2800" b="1" i="1" dirty="0">
                <a:solidFill>
                  <a:schemeClr val="bg1"/>
                </a:solidFill>
              </a:rPr>
              <a:t>–</a:t>
            </a:r>
            <a:r>
              <a:rPr lang="uk-UA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>
                <a:solidFill>
                  <a:srgbClr val="FFFF00"/>
                </a:solidFill>
              </a:rPr>
              <a:t>event</a:t>
            </a:r>
            <a:r>
              <a:rPr lang="en-US" sz="2800" b="1" i="1" dirty="0">
                <a:solidFill>
                  <a:schemeClr val="bg1"/>
                </a:solidFill>
              </a:rPr>
              <a:t>.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290D0A-ED97-4859-87BA-AE3E3BA32DDB}"/>
              </a:ext>
            </a:extLst>
          </p:cNvPr>
          <p:cNvSpPr txBox="1"/>
          <p:nvPr/>
        </p:nvSpPr>
        <p:spPr>
          <a:xfrm>
            <a:off x="653143" y="3823545"/>
            <a:ext cx="11467928" cy="56938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100" b="1" i="1" dirty="0">
                <a:solidFill>
                  <a:schemeClr val="bg1"/>
                </a:solidFill>
              </a:rPr>
              <a:t>button = Button(text=</a:t>
            </a:r>
            <a:r>
              <a:rPr lang="uk-UA" sz="3100" b="1" i="1" dirty="0">
                <a:solidFill>
                  <a:schemeClr val="bg1"/>
                </a:solidFill>
              </a:rPr>
              <a:t>Кнопка</a:t>
            </a:r>
            <a:r>
              <a:rPr lang="en-US" sz="3100" b="1" i="1" dirty="0">
                <a:solidFill>
                  <a:schemeClr val="bg1"/>
                </a:solidFill>
              </a:rPr>
              <a:t>', </a:t>
            </a:r>
            <a:r>
              <a:rPr lang="en-US" sz="3100" b="1" i="1" dirty="0">
                <a:solidFill>
                  <a:srgbClr val="FFFF00"/>
                </a:solidFill>
              </a:rPr>
              <a:t>command</a:t>
            </a:r>
            <a:r>
              <a:rPr lang="en-US" sz="3100" b="1" i="1" dirty="0">
                <a:solidFill>
                  <a:schemeClr val="bg1"/>
                </a:solidFill>
              </a:rPr>
              <a:t>=click)</a:t>
            </a:r>
            <a:endParaRPr lang="uk-UA" sz="31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4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На малюнку наведено приклад обробника події </a:t>
            </a:r>
            <a:r>
              <a:rPr lang="uk-UA" sz="2800" b="1" i="1" dirty="0" err="1">
                <a:solidFill>
                  <a:srgbClr val="FFFF00"/>
                </a:solidFill>
              </a:rPr>
              <a:t>Click</a:t>
            </a:r>
            <a:r>
              <a:rPr lang="uk-UA" sz="2800" b="1" i="1" dirty="0">
                <a:solidFill>
                  <a:schemeClr val="bg1"/>
                </a:solidFill>
              </a:rPr>
              <a:t> для кнопки – процедури з іменем </a:t>
            </a:r>
            <a:r>
              <a:rPr lang="uk-UA" sz="2800" b="1" i="1" dirty="0" err="1">
                <a:solidFill>
                  <a:srgbClr val="FFFF00"/>
                </a:solidFill>
              </a:rPr>
              <a:t>click</a:t>
            </a:r>
            <a:r>
              <a:rPr lang="uk-UA" sz="2800" b="1" i="1" dirty="0">
                <a:solidFill>
                  <a:srgbClr val="FFFF00"/>
                </a:solidFill>
              </a:rPr>
              <a:t>()</a:t>
            </a:r>
            <a:r>
              <a:rPr lang="uk-UA" sz="2800" b="1" i="1" dirty="0">
                <a:solidFill>
                  <a:schemeClr val="bg1"/>
                </a:solidFill>
              </a:rPr>
              <a:t>, яка містить команди: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Обробники подій для кнопки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7DAC44-23DF-440A-B14B-205A8110D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" y="2787108"/>
            <a:ext cx="10696575" cy="315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00101B-37B3-48B2-A987-9718CF1A5571}"/>
              </a:ext>
            </a:extLst>
          </p:cNvPr>
          <p:cNvSpPr txBox="1"/>
          <p:nvPr/>
        </p:nvSpPr>
        <p:spPr>
          <a:xfrm>
            <a:off x="6096000" y="2667690"/>
            <a:ext cx="6026150" cy="769441"/>
          </a:xfrm>
          <a:prstGeom prst="wedgeRectCallout">
            <a:avLst>
              <a:gd name="adj1" fmla="val -81997"/>
              <a:gd name="adj2" fmla="val 6296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Установлення для кнопки червоного кольору фону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A4E4E3-F9EF-43BE-8B3C-9F69C1FB3C1D}"/>
              </a:ext>
            </a:extLst>
          </p:cNvPr>
          <p:cNvSpPr txBox="1"/>
          <p:nvPr/>
        </p:nvSpPr>
        <p:spPr>
          <a:xfrm>
            <a:off x="6096000" y="3556549"/>
            <a:ext cx="6026150" cy="430887"/>
          </a:xfrm>
          <a:prstGeom prst="wedgeRectCallout">
            <a:avLst>
              <a:gd name="adj1" fmla="val -62321"/>
              <a:gd name="adj2" fmla="val 2322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шрифт </a:t>
            </a:r>
            <a:r>
              <a:rPr lang="en-US" sz="2200" b="1" i="1" kern="0" dirty="0">
                <a:solidFill>
                  <a:srgbClr val="FFFFFF"/>
                </a:solidFill>
              </a:rPr>
              <a:t>Arial</a:t>
            </a:r>
            <a:r>
              <a:rPr lang="uk-UA" sz="2200" b="1" i="1" kern="0" dirty="0">
                <a:solidFill>
                  <a:srgbClr val="FFFFFF"/>
                </a:solidFill>
              </a:rPr>
              <a:t> розміром 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264A92-AEDD-40AD-B3F2-D05D647F0BBA}"/>
              </a:ext>
            </a:extLst>
          </p:cNvPr>
          <p:cNvSpPr txBox="1"/>
          <p:nvPr/>
        </p:nvSpPr>
        <p:spPr>
          <a:xfrm>
            <a:off x="5418137" y="4578939"/>
            <a:ext cx="4359710" cy="769441"/>
          </a:xfrm>
          <a:prstGeom prst="wedgeRectCallout">
            <a:avLst>
              <a:gd name="adj1" fmla="val -59858"/>
              <a:gd name="adj2" fmla="val -4338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установлення для кнопки стану недоступна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20C99D-C03B-4849-8D94-EDEBECE44EE1}"/>
              </a:ext>
            </a:extLst>
          </p:cNvPr>
          <p:cNvSpPr txBox="1"/>
          <p:nvPr/>
        </p:nvSpPr>
        <p:spPr>
          <a:xfrm>
            <a:off x="9887578" y="4362813"/>
            <a:ext cx="2234571" cy="1446550"/>
          </a:xfrm>
          <a:prstGeom prst="wedgeRectCallout">
            <a:avLst>
              <a:gd name="adj1" fmla="val -88115"/>
              <a:gd name="adj2" fmla="val -5296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виведення на кнопці вказаного тексту</a:t>
            </a:r>
          </a:p>
        </p:txBody>
      </p:sp>
    </p:spTree>
    <p:extLst>
      <p:ext uri="{BB962C8B-B14F-4D97-AF65-F5344CB8AC3E}">
        <p14:creationId xmlns:p14="http://schemas.microsoft.com/office/powerpoint/2010/main" val="127445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Приклад обробника події </a:t>
            </a:r>
            <a:r>
              <a:rPr lang="uk-UA" sz="2800" b="1" i="1" dirty="0" err="1">
                <a:solidFill>
                  <a:srgbClr val="FFFF00"/>
                </a:solidFill>
              </a:rPr>
              <a:t>Click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Обробники подій для кнопки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8F02F7-B2E8-4322-B5B4-A7FD1C622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1901322"/>
            <a:ext cx="5823091" cy="4181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7D4022D-5E0E-46A0-A8A8-F5B10DA41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2351" y="1901322"/>
            <a:ext cx="5734050" cy="4181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D24F1A5B-E9D3-4139-9452-33083027F4F6}"/>
              </a:ext>
            </a:extLst>
          </p:cNvPr>
          <p:cNvSpPr/>
          <p:nvPr/>
        </p:nvSpPr>
        <p:spPr>
          <a:xfrm rot="10800000">
            <a:off x="5697665" y="3502299"/>
            <a:ext cx="1153332" cy="97952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94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створити кнопку?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008" y="1841158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властивості кнопки ви знаєте? Що визначає кожна з них?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2905780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задати значення властивостей кнопки?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86" y="3550175"/>
            <a:ext cx="12049063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розмістити кнопку у вікні?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BC5470-9944-4B63-B081-8EE148B48632}"/>
              </a:ext>
            </a:extLst>
          </p:cNvPr>
          <p:cNvSpPr txBox="1"/>
          <p:nvPr/>
        </p:nvSpPr>
        <p:spPr>
          <a:xfrm>
            <a:off x="72008" y="4181419"/>
            <a:ext cx="10453766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Якими способами можна призначити для кнопки обробники подій?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0AFA-37BE-4C88-8B88-B2E6D6B35B57}"/>
              </a:ext>
            </a:extLst>
          </p:cNvPr>
          <p:cNvSpPr txBox="1"/>
          <p:nvPr/>
        </p:nvSpPr>
        <p:spPr>
          <a:xfrm>
            <a:off x="71468" y="5257502"/>
            <a:ext cx="1045484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призначити для кнопки обробник події </a:t>
            </a:r>
            <a:r>
              <a:rPr lang="uk-UA" sz="2800" b="1" i="1" kern="0" dirty="0" err="1">
                <a:solidFill>
                  <a:srgbClr val="FF0000"/>
                </a:solidFill>
              </a:rPr>
              <a:t>Click</a:t>
            </a:r>
            <a:r>
              <a:rPr lang="uk-UA" sz="2800" b="1" i="1" kern="0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8253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1"/>
            <a:ext cx="4659626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6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3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173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80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6.3</a:t>
            </a: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6.3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1"/>
            <a:ext cx="4659626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679"/>
              <a:gd name="adj2" fmla="val 16474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17</a:t>
            </a:r>
            <a:r>
              <a:rPr lang="en-US" dirty="0"/>
              <a:t>7</a:t>
            </a:r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7CB552-4E22-4667-A9CE-CD78F99EF5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82" r="9530"/>
          <a:stretch/>
        </p:blipFill>
        <p:spPr>
          <a:xfrm>
            <a:off x="7228115" y="1177376"/>
            <a:ext cx="4839154" cy="56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6.3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FD74D7-373F-44DF-9AE3-989B055C65FE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властивості вікна ви знаєте? Як змінити значення його властивостей до початку виконання проєкту й під час його виконання?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C13DA4-5A5A-45B8-992C-920B8C3F5503}"/>
              </a:ext>
            </a:extLst>
          </p:cNvPr>
          <p:cNvSpPr txBox="1"/>
          <p:nvPr/>
        </p:nvSpPr>
        <p:spPr>
          <a:xfrm>
            <a:off x="72008" y="2671959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події можуть відбуватися з вікном? У чому полягає кожна з них?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C73432-D748-4EF3-AFD9-3007D3A384DB}"/>
              </a:ext>
            </a:extLst>
          </p:cNvPr>
          <p:cNvSpPr txBox="1"/>
          <p:nvPr/>
        </p:nvSpPr>
        <p:spPr>
          <a:xfrm>
            <a:off x="73088" y="3731518"/>
            <a:ext cx="5614279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обробник події? Як його створити? Як його виконати?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03D566-2A46-439D-880D-DFD1A34F5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899" y="3731517"/>
            <a:ext cx="4422163" cy="295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1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4</a:t>
            </a:r>
            <a:r>
              <a:rPr lang="en-US" sz="3600" b="1" i="1" kern="0" dirty="0">
                <a:solidFill>
                  <a:srgbClr val="002060"/>
                </a:solidFill>
                <a:latin typeface="Verdana"/>
              </a:rPr>
              <a:t>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6" descr="code, coding, custom, marketing, seo, web icon">
            <a:extLst>
              <a:ext uri="{FF2B5EF4-FFF2-40B4-BE49-F238E27FC236}">
                <a16:creationId xmlns:a16="http://schemas.microsoft.com/office/drawing/2014/main" id="{FE46CA71-7CCF-4A60-A984-AD97EA7B3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914" y="3685534"/>
            <a:ext cx="2336810" cy="23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Ð ÐµÐ·ÑÐ»ÑÑÐ°Ñ Ð¿Ð¾ÑÑÐºÑ Ð·Ð¾Ð±ÑÐ°Ð¶ÐµÐ½Ñ Ð·Ð° Ð·Ð°Ð¿Ð¸ÑÐ¾Ð¼ &quot;Python&quot;">
            <a:extLst>
              <a:ext uri="{FF2B5EF4-FFF2-40B4-BE49-F238E27FC236}">
                <a16:creationId xmlns:a16="http://schemas.microsoft.com/office/drawing/2014/main" id="{9BF6B78B-5AA0-4C5A-A244-0DFBC4FD7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120" y="3618941"/>
            <a:ext cx="2626360" cy="262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Одним з компонентів (елементів керування), який можна використати в </a:t>
            </a:r>
            <a:r>
              <a:rPr lang="uk-UA" sz="2800" b="1" i="1" dirty="0" err="1">
                <a:solidFill>
                  <a:schemeClr val="bg1"/>
                </a:solidFill>
              </a:rPr>
              <a:t>проєктах</a:t>
            </a:r>
            <a:r>
              <a:rPr lang="uk-UA" sz="2800" b="1" i="1" dirty="0">
                <a:solidFill>
                  <a:schemeClr val="bg1"/>
                </a:solidFill>
              </a:rPr>
              <a:t>, є </a:t>
            </a:r>
            <a:r>
              <a:rPr lang="uk-UA" sz="2800" b="1" i="1" dirty="0">
                <a:solidFill>
                  <a:srgbClr val="FFFF00"/>
                </a:solidFill>
              </a:rPr>
              <a:t>кнопка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Властивості кнопки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368107-5754-41DA-B8A1-9C9FC65875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126" r="1164" b="870"/>
          <a:stretch/>
        </p:blipFill>
        <p:spPr>
          <a:xfrm>
            <a:off x="69850" y="2255032"/>
            <a:ext cx="12050142" cy="398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0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Щоб розмістити кнопку у вікні, потрібно: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Властивості кнопки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055D51-09E1-4D19-9252-D6345CC99FD1}"/>
              </a:ext>
            </a:extLst>
          </p:cNvPr>
          <p:cNvSpPr txBox="1"/>
          <p:nvPr/>
        </p:nvSpPr>
        <p:spPr>
          <a:xfrm>
            <a:off x="70929" y="1835294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uk-UA" sz="2800" b="1" i="1" dirty="0">
                <a:solidFill>
                  <a:schemeClr val="bg1"/>
                </a:solidFill>
              </a:rPr>
              <a:t>Створити новий об'єкт типу </a:t>
            </a:r>
            <a:r>
              <a:rPr lang="en-US" sz="2800" b="1" i="1" dirty="0">
                <a:solidFill>
                  <a:srgbClr val="FFFF00"/>
                </a:solidFill>
              </a:rPr>
              <a:t>Button</a:t>
            </a:r>
            <a:r>
              <a:rPr lang="en-US" sz="2800" b="1" i="1" dirty="0">
                <a:solidFill>
                  <a:schemeClr val="bg1"/>
                </a:solidFill>
              </a:rPr>
              <a:t>, </a:t>
            </a:r>
            <a:r>
              <a:rPr lang="uk-UA" sz="2800" b="1" i="1" dirty="0">
                <a:solidFill>
                  <a:schemeClr val="bg1"/>
                </a:solidFill>
              </a:rPr>
              <a:t>пов'язати його зі змінною, яка визначатиме ім'я об'єкта.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C6C591-232B-46D9-BEF2-F0DB62FBCB74}"/>
              </a:ext>
            </a:extLst>
          </p:cNvPr>
          <p:cNvSpPr txBox="1"/>
          <p:nvPr/>
        </p:nvSpPr>
        <p:spPr>
          <a:xfrm>
            <a:off x="70929" y="3567504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uk-UA" sz="2800" b="1" i="1" dirty="0">
                <a:solidFill>
                  <a:schemeClr val="bg1"/>
                </a:solidFill>
              </a:rPr>
              <a:t>Установити значення властивостей кнопки або залишити їх за замовчуванням.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37FF0D-D6A0-46D7-94E1-620473754B9C}"/>
              </a:ext>
            </a:extLst>
          </p:cNvPr>
          <p:cNvSpPr txBox="1"/>
          <p:nvPr/>
        </p:nvSpPr>
        <p:spPr>
          <a:xfrm>
            <a:off x="70929" y="5299714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uk-UA" sz="2800" b="1" i="1" dirty="0">
                <a:solidFill>
                  <a:schemeClr val="bg1"/>
                </a:solidFill>
              </a:rPr>
              <a:t>Розмістити створений об'єкт у вікні.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795A52-4110-43CA-9F19-81163E625D33}"/>
              </a:ext>
            </a:extLst>
          </p:cNvPr>
          <p:cNvSpPr txBox="1"/>
          <p:nvPr/>
        </p:nvSpPr>
        <p:spPr>
          <a:xfrm>
            <a:off x="653143" y="2909148"/>
            <a:ext cx="11467928" cy="53860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900" b="1" i="1" dirty="0">
                <a:solidFill>
                  <a:schemeClr val="bg1"/>
                </a:solidFill>
              </a:rPr>
              <a:t>button = Button()</a:t>
            </a:r>
            <a:endParaRPr lang="uk-UA" sz="29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269CAB-7EC6-4018-A753-704FEA4EAF5D}"/>
              </a:ext>
            </a:extLst>
          </p:cNvPr>
          <p:cNvSpPr txBox="1"/>
          <p:nvPr/>
        </p:nvSpPr>
        <p:spPr>
          <a:xfrm>
            <a:off x="653143" y="4641358"/>
            <a:ext cx="11467928" cy="53860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900" b="1" i="1" dirty="0">
                <a:solidFill>
                  <a:schemeClr val="bg1"/>
                </a:solidFill>
              </a:rPr>
              <a:t>button = Button(text='</a:t>
            </a:r>
            <a:r>
              <a:rPr lang="uk-UA" sz="2900" b="1" i="1" dirty="0">
                <a:solidFill>
                  <a:schemeClr val="bg1"/>
                </a:solidFill>
              </a:rPr>
              <a:t>Змінити', </a:t>
            </a:r>
            <a:r>
              <a:rPr lang="en-US" sz="2900" b="1" i="1" dirty="0">
                <a:solidFill>
                  <a:schemeClr val="bg1"/>
                </a:solidFill>
              </a:rPr>
              <a:t>width='15',)</a:t>
            </a:r>
            <a:endParaRPr lang="uk-UA" sz="2900" b="1" i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91BA2D-F42C-4853-B355-FB15C5DA94CD}"/>
              </a:ext>
            </a:extLst>
          </p:cNvPr>
          <p:cNvSpPr txBox="1"/>
          <p:nvPr/>
        </p:nvSpPr>
        <p:spPr>
          <a:xfrm>
            <a:off x="653143" y="5942683"/>
            <a:ext cx="11467928" cy="53860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900" b="1" i="1" dirty="0" err="1">
                <a:solidFill>
                  <a:schemeClr val="bg1"/>
                </a:solidFill>
              </a:rPr>
              <a:t>button.pack</a:t>
            </a:r>
            <a:r>
              <a:rPr lang="en-US" sz="2900" b="1" i="1" dirty="0">
                <a:solidFill>
                  <a:schemeClr val="bg1"/>
                </a:solidFill>
              </a:rPr>
              <a:t>()</a:t>
            </a:r>
            <a:endParaRPr lang="uk-UA" sz="29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0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Для створення кнопки та пов'язування її зі змінною використовують команду вигляду: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Властивості кнопки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403D1102-877B-4A0E-914C-BE279B80CCD3}"/>
              </a:ext>
            </a:extLst>
          </p:cNvPr>
          <p:cNvSpPr/>
          <p:nvPr/>
        </p:nvSpPr>
        <p:spPr>
          <a:xfrm>
            <a:off x="69850" y="2303255"/>
            <a:ext cx="5972332" cy="136439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i="1" dirty="0">
                <a:solidFill>
                  <a:schemeClr val="bg1"/>
                </a:solidFill>
              </a:rPr>
              <a:t>&lt;</a:t>
            </a:r>
            <a:r>
              <a:rPr lang="uk-UA" sz="2600" b="1" i="1" dirty="0" err="1">
                <a:solidFill>
                  <a:schemeClr val="bg1"/>
                </a:solidFill>
              </a:rPr>
              <a:t>ім’я_кнопки</a:t>
            </a:r>
            <a:r>
              <a:rPr lang="uk-UA" sz="2600" b="1" i="1" dirty="0">
                <a:solidFill>
                  <a:schemeClr val="bg1"/>
                </a:solidFill>
              </a:rPr>
              <a:t>&gt; = </a:t>
            </a:r>
            <a:r>
              <a:rPr lang="en-US" sz="2600" b="1" i="1" dirty="0">
                <a:solidFill>
                  <a:schemeClr val="bg1"/>
                </a:solidFill>
              </a:rPr>
              <a:t>Button()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158AA601-54F9-4220-A461-AEE433BE56EA}"/>
              </a:ext>
            </a:extLst>
          </p:cNvPr>
          <p:cNvSpPr/>
          <p:nvPr/>
        </p:nvSpPr>
        <p:spPr>
          <a:xfrm>
            <a:off x="6147662" y="2303255"/>
            <a:ext cx="5972332" cy="136439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i="1" dirty="0">
                <a:solidFill>
                  <a:schemeClr val="bg1"/>
                </a:solidFill>
              </a:rPr>
              <a:t>&lt;</a:t>
            </a:r>
            <a:r>
              <a:rPr lang="uk-UA" sz="2600" b="1" i="1" dirty="0" err="1">
                <a:solidFill>
                  <a:schemeClr val="bg1"/>
                </a:solidFill>
              </a:rPr>
              <a:t>ім’я_кнопки</a:t>
            </a:r>
            <a:r>
              <a:rPr lang="uk-UA" sz="2600" b="1" i="1" dirty="0">
                <a:solidFill>
                  <a:schemeClr val="bg1"/>
                </a:solidFill>
              </a:rPr>
              <a:t>&gt; = </a:t>
            </a:r>
            <a:r>
              <a:rPr lang="en-US" sz="2600" b="1" i="1" dirty="0">
                <a:solidFill>
                  <a:schemeClr val="bg1"/>
                </a:solidFill>
              </a:rPr>
              <a:t>Button(&lt;Ha6ip </a:t>
            </a:r>
            <a:r>
              <a:rPr lang="uk-UA" sz="2600" b="1" i="1" dirty="0">
                <a:solidFill>
                  <a:schemeClr val="bg1"/>
                </a:solidFill>
              </a:rPr>
              <a:t>властивостей та їх значень»)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F38E58A0-7455-49EC-ADD4-1F916EA6C10D}"/>
              </a:ext>
            </a:extLst>
          </p:cNvPr>
          <p:cNvSpPr/>
          <p:nvPr/>
        </p:nvSpPr>
        <p:spPr>
          <a:xfrm>
            <a:off x="69848" y="3772382"/>
            <a:ext cx="5972332" cy="26786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i="1" dirty="0">
                <a:solidFill>
                  <a:schemeClr val="bg1"/>
                </a:solidFill>
              </a:rPr>
              <a:t>буде створено кнопку зі значеннями властивостей висота, ширина і колір, які установлено за замовчуванням, без напису на ній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B3B8F7DC-B408-4B8D-9EA6-1EEE4E7E87C4}"/>
              </a:ext>
            </a:extLst>
          </p:cNvPr>
          <p:cNvSpPr/>
          <p:nvPr/>
        </p:nvSpPr>
        <p:spPr>
          <a:xfrm>
            <a:off x="6147660" y="3772382"/>
            <a:ext cx="5972332" cy="26786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i="1" dirty="0">
                <a:solidFill>
                  <a:schemeClr val="bg1"/>
                </a:solidFill>
              </a:rPr>
              <a:t>буде створено кнопку, значення властивостей якої задано в цій команді. У дужках через кому вказують пари</a:t>
            </a:r>
          </a:p>
          <a:p>
            <a:pPr algn="ctr"/>
            <a:r>
              <a:rPr lang="uk-UA" sz="2600" b="1" i="1" dirty="0">
                <a:solidFill>
                  <a:schemeClr val="bg1"/>
                </a:solidFill>
              </a:rPr>
              <a:t>«властивість» = «значення»</a:t>
            </a:r>
          </a:p>
        </p:txBody>
      </p:sp>
    </p:spTree>
    <p:extLst>
      <p:ext uri="{BB962C8B-B14F-4D97-AF65-F5344CB8AC3E}">
        <p14:creationId xmlns:p14="http://schemas.microsoft.com/office/powerpoint/2010/main" val="30868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Для кнопки можуть бути встановлені значення таких властивостей: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Властивості кнопки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D841F1-3C24-4985-8D04-A228911AB37C}"/>
              </a:ext>
            </a:extLst>
          </p:cNvPr>
          <p:cNvSpPr txBox="1"/>
          <p:nvPr/>
        </p:nvSpPr>
        <p:spPr>
          <a:xfrm>
            <a:off x="3064747" y="2254634"/>
            <a:ext cx="9053595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>
                <a:solidFill>
                  <a:schemeClr val="bg1"/>
                </a:solidFill>
              </a:rPr>
              <a:t>текст на кнопці;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73C0323-63E5-410B-8AB2-692BE34651FC}"/>
              </a:ext>
            </a:extLst>
          </p:cNvPr>
          <p:cNvSpPr/>
          <p:nvPr/>
        </p:nvSpPr>
        <p:spPr>
          <a:xfrm>
            <a:off x="70926" y="2254634"/>
            <a:ext cx="2873241" cy="523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 err="1">
                <a:solidFill>
                  <a:schemeClr val="bg1"/>
                </a:solidFill>
              </a:rPr>
              <a:t>text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F4CF6C-2291-4DA2-B506-81E16E611200}"/>
              </a:ext>
            </a:extLst>
          </p:cNvPr>
          <p:cNvSpPr txBox="1"/>
          <p:nvPr/>
        </p:nvSpPr>
        <p:spPr>
          <a:xfrm>
            <a:off x="3064747" y="2881618"/>
            <a:ext cx="9053595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ширина (кількість символів, які можуть бути розміщені поруч по горизонталі);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79109376-1F81-4136-9C02-D8C49CE4B8B5}"/>
              </a:ext>
            </a:extLst>
          </p:cNvPr>
          <p:cNvSpPr/>
          <p:nvPr/>
        </p:nvSpPr>
        <p:spPr>
          <a:xfrm>
            <a:off x="70926" y="2893584"/>
            <a:ext cx="2873241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 err="1">
                <a:solidFill>
                  <a:schemeClr val="bg1"/>
                </a:solidFill>
              </a:rPr>
              <a:t>width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E7B5BE-C9CF-4C82-AA0C-94F453B92B72}"/>
              </a:ext>
            </a:extLst>
          </p:cNvPr>
          <p:cNvSpPr txBox="1"/>
          <p:nvPr/>
        </p:nvSpPr>
        <p:spPr>
          <a:xfrm>
            <a:off x="3064747" y="5002316"/>
            <a:ext cx="9053595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колір фону (значенням може бути назва кольору англійською);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6BCE35C4-9D22-4C7C-95ED-01A2C23EC490}"/>
              </a:ext>
            </a:extLst>
          </p:cNvPr>
          <p:cNvSpPr/>
          <p:nvPr/>
        </p:nvSpPr>
        <p:spPr>
          <a:xfrm>
            <a:off x="70926" y="4996878"/>
            <a:ext cx="2873241" cy="95410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 err="1">
                <a:solidFill>
                  <a:schemeClr val="bg1"/>
                </a:solidFill>
              </a:rPr>
              <a:t>bg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F39CF0-843B-47E3-9F64-0F0031EE8005}"/>
              </a:ext>
            </a:extLst>
          </p:cNvPr>
          <p:cNvSpPr txBox="1"/>
          <p:nvPr/>
        </p:nvSpPr>
        <p:spPr>
          <a:xfrm>
            <a:off x="3064746" y="6066715"/>
            <a:ext cx="9053595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колір символів тексту;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1EE01A53-6F24-46A8-B338-8B6F8D1C452C}"/>
              </a:ext>
            </a:extLst>
          </p:cNvPr>
          <p:cNvSpPr/>
          <p:nvPr/>
        </p:nvSpPr>
        <p:spPr>
          <a:xfrm>
            <a:off x="70925" y="6066715"/>
            <a:ext cx="2873241" cy="523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 err="1">
                <a:solidFill>
                  <a:schemeClr val="bg1"/>
                </a:solidFill>
              </a:rPr>
              <a:t>fg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FE58EE-43F4-4241-B7DD-A45766EF9DAE}"/>
              </a:ext>
            </a:extLst>
          </p:cNvPr>
          <p:cNvSpPr txBox="1"/>
          <p:nvPr/>
        </p:nvSpPr>
        <p:spPr>
          <a:xfrm>
            <a:off x="3064746" y="3939248"/>
            <a:ext cx="9053595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висота (кількість символів, які можуть бути розміщені поруч по горизонталі);</a:t>
            </a:r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B6A0A3ED-0C74-4267-AD68-6F9221661817}"/>
              </a:ext>
            </a:extLst>
          </p:cNvPr>
          <p:cNvSpPr/>
          <p:nvPr/>
        </p:nvSpPr>
        <p:spPr>
          <a:xfrm>
            <a:off x="70925" y="3987540"/>
            <a:ext cx="2873241" cy="90581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 err="1">
                <a:solidFill>
                  <a:schemeClr val="bg1"/>
                </a:solidFill>
              </a:rPr>
              <a:t>height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17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(Продовження…) Властивості кнопки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Властивості кнопки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BCCF5B-D0A9-465B-8437-4FE91D2CCC87}"/>
              </a:ext>
            </a:extLst>
          </p:cNvPr>
          <p:cNvSpPr txBox="1"/>
          <p:nvPr/>
        </p:nvSpPr>
        <p:spPr>
          <a:xfrm>
            <a:off x="3064746" y="1836554"/>
            <a:ext cx="9053595" cy="138499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шрифт символів тексту на кнопці (значення може містити назву шрифту, розмір символів і накреслення);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F9D2C361-1D91-4054-9338-67FA32763037}"/>
              </a:ext>
            </a:extLst>
          </p:cNvPr>
          <p:cNvSpPr/>
          <p:nvPr/>
        </p:nvSpPr>
        <p:spPr>
          <a:xfrm>
            <a:off x="70925" y="1836554"/>
            <a:ext cx="2873241" cy="138499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 err="1">
                <a:solidFill>
                  <a:schemeClr val="bg1"/>
                </a:solidFill>
              </a:rPr>
              <a:t>font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C16A04-3F13-436E-AF47-8667F8CDAAE7}"/>
              </a:ext>
            </a:extLst>
          </p:cNvPr>
          <p:cNvSpPr txBox="1"/>
          <p:nvPr/>
        </p:nvSpPr>
        <p:spPr>
          <a:xfrm>
            <a:off x="3064746" y="3338120"/>
            <a:ext cx="9053595" cy="92333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dirty="0">
                <a:solidFill>
                  <a:schemeClr val="bg1"/>
                </a:solidFill>
              </a:rPr>
              <a:t>стан кнопки (</a:t>
            </a:r>
            <a:r>
              <a:rPr lang="uk-UA" sz="2700" b="1" i="1" dirty="0" err="1">
                <a:solidFill>
                  <a:srgbClr val="FFFF00"/>
                </a:solidFill>
              </a:rPr>
              <a:t>normal</a:t>
            </a:r>
            <a:r>
              <a:rPr lang="uk-UA" sz="2700" b="1" i="1" dirty="0">
                <a:solidFill>
                  <a:schemeClr val="bg1"/>
                </a:solidFill>
              </a:rPr>
              <a:t> - звичайний, </a:t>
            </a:r>
            <a:r>
              <a:rPr lang="uk-UA" sz="2700" b="1" i="1" dirty="0" err="1">
                <a:solidFill>
                  <a:srgbClr val="FFFF00"/>
                </a:solidFill>
              </a:rPr>
              <a:t>disable</a:t>
            </a:r>
            <a:r>
              <a:rPr lang="uk-UA" sz="2700" b="1" i="1" dirty="0">
                <a:solidFill>
                  <a:schemeClr val="bg1"/>
                </a:solidFill>
              </a:rPr>
              <a:t> - недоступний)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DA9A8431-62FE-429D-8386-907FD97A8CB9}"/>
              </a:ext>
            </a:extLst>
          </p:cNvPr>
          <p:cNvSpPr/>
          <p:nvPr/>
        </p:nvSpPr>
        <p:spPr>
          <a:xfrm>
            <a:off x="70925" y="3338120"/>
            <a:ext cx="2873241" cy="9233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 err="1">
                <a:solidFill>
                  <a:schemeClr val="bg1"/>
                </a:solidFill>
              </a:rPr>
              <a:t>state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287AEA-59DC-45E4-91E6-52B7CC8D2943}"/>
              </a:ext>
            </a:extLst>
          </p:cNvPr>
          <p:cNvSpPr txBox="1"/>
          <p:nvPr/>
        </p:nvSpPr>
        <p:spPr>
          <a:xfrm>
            <a:off x="70930" y="4378021"/>
            <a:ext cx="955539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Наприклад, кнопка з іменем </a:t>
            </a:r>
            <a:r>
              <a:rPr lang="uk-UA" sz="2800" b="1" i="1" dirty="0" err="1">
                <a:solidFill>
                  <a:srgbClr val="FFFF00"/>
                </a:solidFill>
              </a:rPr>
              <a:t>button</a:t>
            </a:r>
            <a:r>
              <a:rPr lang="uk-UA" sz="2800" b="1" i="1" dirty="0">
                <a:solidFill>
                  <a:schemeClr val="bg1"/>
                </a:solidFill>
              </a:rPr>
              <a:t> з текстом </a:t>
            </a:r>
            <a:r>
              <a:rPr lang="uk-UA" sz="2800" b="1" i="1" dirty="0">
                <a:solidFill>
                  <a:srgbClr val="FFFF00"/>
                </a:solidFill>
              </a:rPr>
              <a:t>Змінити</a:t>
            </a:r>
            <a:r>
              <a:rPr lang="uk-UA" sz="2800" b="1" i="1" dirty="0">
                <a:solidFill>
                  <a:schemeClr val="bg1"/>
                </a:solidFill>
              </a:rPr>
              <a:t> завширшки 15 символів може бути створена командою: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A8EC29-0FCC-42D7-AC4A-5D2B30BD9695}"/>
              </a:ext>
            </a:extLst>
          </p:cNvPr>
          <p:cNvSpPr txBox="1"/>
          <p:nvPr/>
        </p:nvSpPr>
        <p:spPr>
          <a:xfrm>
            <a:off x="70926" y="5884352"/>
            <a:ext cx="9558776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 err="1">
                <a:solidFill>
                  <a:schemeClr val="bg1"/>
                </a:solidFill>
              </a:rPr>
              <a:t>button</a:t>
            </a:r>
            <a:r>
              <a:rPr lang="uk-UA" sz="2800" b="1" i="1" dirty="0">
                <a:solidFill>
                  <a:schemeClr val="bg1"/>
                </a:solidFill>
              </a:rPr>
              <a:t> = </a:t>
            </a:r>
            <a:r>
              <a:rPr lang="uk-UA" sz="2800" b="1" i="1" dirty="0" err="1">
                <a:solidFill>
                  <a:schemeClr val="bg1"/>
                </a:solidFill>
              </a:rPr>
              <a:t>Button</a:t>
            </a:r>
            <a:r>
              <a:rPr lang="uk-UA" sz="2800" b="1" i="1" dirty="0">
                <a:solidFill>
                  <a:schemeClr val="bg1"/>
                </a:solidFill>
              </a:rPr>
              <a:t>(</a:t>
            </a:r>
            <a:r>
              <a:rPr lang="uk-UA" sz="2800" b="1" i="1" dirty="0" err="1">
                <a:solidFill>
                  <a:schemeClr val="bg1"/>
                </a:solidFill>
              </a:rPr>
              <a:t>text</a:t>
            </a:r>
            <a:r>
              <a:rPr lang="uk-UA" sz="2800" b="1" i="1" dirty="0">
                <a:solidFill>
                  <a:schemeClr val="bg1"/>
                </a:solidFill>
              </a:rPr>
              <a:t> = ‘Змінити’, </a:t>
            </a:r>
            <a:r>
              <a:rPr lang="uk-UA" sz="2800" b="1" i="1" dirty="0" err="1">
                <a:solidFill>
                  <a:schemeClr val="bg1"/>
                </a:solidFill>
              </a:rPr>
              <a:t>width</a:t>
            </a:r>
            <a:r>
              <a:rPr lang="uk-UA" sz="2800" b="1" i="1" dirty="0">
                <a:solidFill>
                  <a:schemeClr val="bg1"/>
                </a:solidFill>
              </a:rPr>
              <a:t> = 15)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9A0F363-2F85-4116-BC35-4ECE2FED1F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39"/>
          <a:stretch/>
        </p:blipFill>
        <p:spPr>
          <a:xfrm>
            <a:off x="9756949" y="4378021"/>
            <a:ext cx="2361392" cy="2029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016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9514119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Для розміщення кнопки у вікні можуть бути використані такі методи: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Властивості кнопки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1432F0-C3CD-4F78-9D80-6A5D3CFFC093}"/>
              </a:ext>
            </a:extLst>
          </p:cNvPr>
          <p:cNvSpPr txBox="1"/>
          <p:nvPr/>
        </p:nvSpPr>
        <p:spPr>
          <a:xfrm>
            <a:off x="68201" y="2253715"/>
            <a:ext cx="12050142" cy="224676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Кнопка автоматично розміщується під рядком заголовка вікна з однаковими відступами від лівої та правої меж вікна. Якщо у вікні розміщується кілька кнопок, то вони будуть відображатися одна під одною без відступів між ними. 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988DBEBF-8CD7-4E37-B492-8CA3F84D3C21}"/>
              </a:ext>
            </a:extLst>
          </p:cNvPr>
          <p:cNvSpPr/>
          <p:nvPr/>
        </p:nvSpPr>
        <p:spPr>
          <a:xfrm>
            <a:off x="9716756" y="1199221"/>
            <a:ext cx="2401587" cy="95164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dirty="0" err="1">
                <a:solidFill>
                  <a:schemeClr val="bg1"/>
                </a:solidFill>
              </a:rPr>
              <a:t>раск</a:t>
            </a:r>
            <a:r>
              <a:rPr lang="uk-UA" sz="3200" b="1" i="1" dirty="0">
                <a:solidFill>
                  <a:schemeClr val="bg1"/>
                </a:solidFill>
              </a:rPr>
              <a:t>()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9E2F8FB-E0CA-4F51-8928-0141111BA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503" y="4603329"/>
            <a:ext cx="2532216" cy="1840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210085D-CD05-4171-B9D2-01E703E1E7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99"/>
          <a:stretch/>
        </p:blipFill>
        <p:spPr>
          <a:xfrm>
            <a:off x="781629" y="4599027"/>
            <a:ext cx="7468065" cy="1848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181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Якщо потрібно розмістити кнопку з деяким відступом від рядка заголовка або від попередньої кнопки, то в дужках можна указати цей відступ у пікселях як значення властивості </a:t>
            </a:r>
            <a:r>
              <a:rPr lang="en-US" sz="2800" b="1" i="1" dirty="0" err="1">
                <a:solidFill>
                  <a:srgbClr val="FFFF00"/>
                </a:solidFill>
              </a:rPr>
              <a:t>pady</a:t>
            </a:r>
            <a:r>
              <a:rPr lang="en-US" sz="2800" b="1" i="1" dirty="0">
                <a:solidFill>
                  <a:schemeClr val="bg1"/>
                </a:solidFill>
              </a:rPr>
              <a:t>. 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Властивості кнопки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983E00-0959-4181-92A9-2AE0AD694B2F}"/>
              </a:ext>
            </a:extLst>
          </p:cNvPr>
          <p:cNvSpPr txBox="1"/>
          <p:nvPr/>
        </p:nvSpPr>
        <p:spPr>
          <a:xfrm>
            <a:off x="70929" y="3105950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Наприклад, після виконання команди: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DAD5FC-50B9-470B-B86B-873A64924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9331" y="3732205"/>
            <a:ext cx="3651740" cy="2775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52163D0-FCA0-4969-8A82-965F871AC613}"/>
              </a:ext>
            </a:extLst>
          </p:cNvPr>
          <p:cNvSpPr txBox="1"/>
          <p:nvPr/>
        </p:nvSpPr>
        <p:spPr>
          <a:xfrm>
            <a:off x="70929" y="5122532"/>
            <a:ext cx="8239058" cy="1384995"/>
          </a:xfrm>
          <a:prstGeom prst="wedgeRectCallout">
            <a:avLst>
              <a:gd name="adj1" fmla="val 65060"/>
              <a:gd name="adj2" fmla="val -63739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Кнопку буде розміщено з відступом 20 пікселів від верхньої межі вікна або від попередньої кнопки;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A0120DA-3658-4F68-964E-95415ABB6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9" y="3722475"/>
            <a:ext cx="8239058" cy="1222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9" name="Пряма зі стрілкою 18">
            <a:extLst>
              <a:ext uri="{FF2B5EF4-FFF2-40B4-BE49-F238E27FC236}">
                <a16:creationId xmlns:a16="http://schemas.microsoft.com/office/drawing/2014/main" id="{3B99A8B5-E1A6-4685-9B97-5401D6D145E8}"/>
              </a:ext>
            </a:extLst>
          </p:cNvPr>
          <p:cNvCxnSpPr>
            <a:cxnSpLocks/>
          </p:cNvCxnSpPr>
          <p:nvPr/>
        </p:nvCxnSpPr>
        <p:spPr>
          <a:xfrm flipV="1">
            <a:off x="9574790" y="4653326"/>
            <a:ext cx="0" cy="501604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9189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24107</TotalTime>
  <Words>886</Words>
  <Application>Microsoft Office PowerPoint</Application>
  <PresentationFormat>Широкий екран</PresentationFormat>
  <Paragraphs>121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Поняття елемента керування. Кнопка</vt:lpstr>
      <vt:lpstr>Запитання</vt:lpstr>
      <vt:lpstr>Властивості кнопки</vt:lpstr>
      <vt:lpstr>Властивості кнопки</vt:lpstr>
      <vt:lpstr>Властивості кнопки</vt:lpstr>
      <vt:lpstr>Властивості кнопки</vt:lpstr>
      <vt:lpstr>Властивості кнопки</vt:lpstr>
      <vt:lpstr>Властивості кнопки</vt:lpstr>
      <vt:lpstr>Властивості кнопки</vt:lpstr>
      <vt:lpstr>Властивості кнопки</vt:lpstr>
      <vt:lpstr>Властивості кнопки</vt:lpstr>
      <vt:lpstr>Властивості кнопки</vt:lpstr>
      <vt:lpstr>Обробники подій для кнопки</vt:lpstr>
      <vt:lpstr>Обробники подій для кнопки</vt:lpstr>
      <vt:lpstr>Обробники подій для кнопки</vt:lpstr>
      <vt:lpstr>Обробники подій для кнопки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1207</cp:revision>
  <dcterms:created xsi:type="dcterms:W3CDTF">2016-06-06T19:48:43Z</dcterms:created>
  <dcterms:modified xsi:type="dcterms:W3CDTF">2021-11-18T10:50:37Z</dcterms:modified>
</cp:coreProperties>
</file>