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avi" ContentType="video/x-msvide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70" r:id="rId3"/>
    <p:sldId id="379" r:id="rId4"/>
    <p:sldId id="363" r:id="rId5"/>
    <p:sldId id="416" r:id="rId6"/>
    <p:sldId id="417" r:id="rId7"/>
    <p:sldId id="418" r:id="rId8"/>
    <p:sldId id="419" r:id="rId9"/>
    <p:sldId id="421" r:id="rId10"/>
    <p:sldId id="423" r:id="rId11"/>
    <p:sldId id="422" r:id="rId12"/>
    <p:sldId id="420" r:id="rId13"/>
    <p:sldId id="425" r:id="rId14"/>
    <p:sldId id="426" r:id="rId15"/>
    <p:sldId id="427" r:id="rId16"/>
    <p:sldId id="428" r:id="rId17"/>
    <p:sldId id="429" r:id="rId18"/>
    <p:sldId id="432" r:id="rId19"/>
    <p:sldId id="430" r:id="rId20"/>
    <p:sldId id="431" r:id="rId21"/>
    <p:sldId id="433" r:id="rId22"/>
    <p:sldId id="435" r:id="rId23"/>
    <p:sldId id="436" r:id="rId24"/>
    <p:sldId id="437" r:id="rId25"/>
    <p:sldId id="438" r:id="rId26"/>
    <p:sldId id="439" r:id="rId27"/>
    <p:sldId id="440" r:id="rId28"/>
    <p:sldId id="441" r:id="rId29"/>
    <p:sldId id="424" r:id="rId30"/>
    <p:sldId id="339" r:id="rId31"/>
    <p:sldId id="272" r:id="rId32"/>
    <p:sldId id="357" r:id="rId33"/>
    <p:sldId id="336" r:id="rId34"/>
    <p:sldId id="337" r:id="rId35"/>
    <p:sldId id="264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84332"/>
    <a:srgbClr val="765A43"/>
    <a:srgbClr val="B48A04"/>
    <a:srgbClr val="00B622"/>
    <a:srgbClr val="CC66FF"/>
    <a:srgbClr val="CC0099"/>
    <a:srgbClr val="804702"/>
    <a:srgbClr val="B469FF"/>
    <a:srgbClr val="CC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88" d="100"/>
          <a:sy n="88" d="100"/>
        </p:scale>
        <p:origin x="-235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2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D86A0-1217-4E7B-9444-3CA2B7EAE60B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782C8-2FDC-4492-87C1-335491D2F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05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0471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7444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404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D74D-05D6-4FA5-A0FE-FCFB5667ECCF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116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A0754-E3B3-4AE5-8334-5A7D8D99D0DF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0539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3D4D5-8B29-41CC-AD9F-D860F61E6732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1986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26BE-B476-4F10-92EF-5E8F098F3FFD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0637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AD0A-BC18-4447-81C4-B70106899EEB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8277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1C79-03A4-43EF-BF0B-2A1838ED8C3B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297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CC2F-78EE-4DAB-AE28-7EE2FCCC9D7F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6176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6C602-D7B2-436E-A38A-787D03AA4BB5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2965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F5C9-C2CE-4824-BBA2-613C7A3A53DD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863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204E-09AB-4BA8-9868-771DB87F4C88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7191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AD62B-D05C-4AD1-AE28-D2EA13C2ADAF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429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E0679-F8D0-4550-BE94-D8E867DD5806}" type="datetime4">
              <a:rPr lang="uk-UA" smtClean="0"/>
              <a:pPr/>
              <a:t>26 вересня 2019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377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1.avi"/><Relationship Id="rId6" Type="http://schemas.openxmlformats.org/officeDocument/2006/relationships/image" Target="../media/image52.png"/><Relationship Id="rId5" Type="http://schemas.microsoft.com/office/2007/relationships/media" Target="../media/media1.avi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8123" y="1164384"/>
            <a:ext cx="1662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Сьогодн</a:t>
            </a:r>
            <a:r>
              <a:rPr lang="uk-UA" sz="2400" b="1" dirty="0">
                <a:solidFill>
                  <a:schemeClr val="bg1"/>
                </a:solidFill>
              </a:rPr>
              <a:t>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1171157" y="1617074"/>
            <a:ext cx="1756555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4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B8F9FE-FD7D-4D5E-A4F0-5CB7444DCCD6}"/>
              </a:ext>
            </a:extLst>
          </p:cNvPr>
          <p:cNvSpPr txBox="1"/>
          <p:nvPr/>
        </p:nvSpPr>
        <p:spPr>
          <a:xfrm>
            <a:off x="1218123" y="2644170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№1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BD5F42-DCD4-4828-A98A-C0B8D74F6F8F}"/>
              </a:ext>
            </a:extLst>
          </p:cNvPr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Інформатика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19020" y="3499996"/>
            <a:ext cx="88747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584332"/>
                </a:solidFill>
              </a:rPr>
              <a:t>Поняття</a:t>
            </a:r>
            <a:r>
              <a:rPr lang="ru-RU" sz="4000" b="1" dirty="0">
                <a:solidFill>
                  <a:srgbClr val="584332"/>
                </a:solidFill>
              </a:rPr>
              <a:t> </a:t>
            </a:r>
            <a:r>
              <a:rPr lang="ru-RU" sz="4000" b="1" dirty="0" smtClean="0">
                <a:solidFill>
                  <a:srgbClr val="584332"/>
                </a:solidFill>
              </a:rPr>
              <a:t>документа. </a:t>
            </a:r>
            <a:r>
              <a:rPr lang="ru-RU" sz="4000" b="1" dirty="0" err="1">
                <a:solidFill>
                  <a:srgbClr val="584332"/>
                </a:solidFill>
              </a:rPr>
              <a:t>Призначення</a:t>
            </a:r>
            <a:r>
              <a:rPr lang="ru-RU" sz="4000" b="1" dirty="0">
                <a:solidFill>
                  <a:srgbClr val="584332"/>
                </a:solidFill>
              </a:rPr>
              <a:t> та </a:t>
            </a:r>
            <a:r>
              <a:rPr lang="ru-RU" sz="4000" b="1" dirty="0" err="1">
                <a:solidFill>
                  <a:srgbClr val="584332"/>
                </a:solidFill>
              </a:rPr>
              <a:t>класифікація</a:t>
            </a:r>
            <a:r>
              <a:rPr lang="ru-RU" sz="4000" b="1" dirty="0">
                <a:solidFill>
                  <a:srgbClr val="584332"/>
                </a:solidFill>
              </a:rPr>
              <a:t> </a:t>
            </a:r>
            <a:r>
              <a:rPr lang="ru-RU" sz="4000" b="1" dirty="0" err="1">
                <a:solidFill>
                  <a:srgbClr val="584332"/>
                </a:solidFill>
              </a:rPr>
              <a:t>документів</a:t>
            </a:r>
            <a:r>
              <a:rPr lang="ru-RU" sz="4000" b="1" dirty="0">
                <a:solidFill>
                  <a:srgbClr val="584332"/>
                </a:solidFill>
              </a:rPr>
              <a:t>. </a:t>
            </a:r>
            <a:r>
              <a:rPr lang="ru-RU" sz="4000" b="1" dirty="0" err="1">
                <a:solidFill>
                  <a:srgbClr val="584332"/>
                </a:solidFill>
              </a:rPr>
              <a:t>Документообіг</a:t>
            </a:r>
            <a:r>
              <a:rPr lang="ru-RU" sz="4000" b="1" dirty="0">
                <a:solidFill>
                  <a:srgbClr val="584332"/>
                </a:solidFill>
              </a:rPr>
              <a:t>. </a:t>
            </a:r>
            <a:r>
              <a:rPr lang="ru-RU" sz="4000" b="1" dirty="0" err="1">
                <a:solidFill>
                  <a:srgbClr val="584332"/>
                </a:solidFill>
              </a:rPr>
              <a:t>Загальні</a:t>
            </a:r>
            <a:r>
              <a:rPr lang="ru-RU" sz="4000" b="1" dirty="0">
                <a:solidFill>
                  <a:srgbClr val="584332"/>
                </a:solidFill>
              </a:rPr>
              <a:t> правила </a:t>
            </a:r>
            <a:r>
              <a:rPr lang="ru-RU" sz="4000" b="1" dirty="0" err="1">
                <a:solidFill>
                  <a:srgbClr val="584332"/>
                </a:solidFill>
              </a:rPr>
              <a:t>оформлення</a:t>
            </a:r>
            <a:r>
              <a:rPr lang="ru-RU" sz="4000" b="1" dirty="0">
                <a:solidFill>
                  <a:srgbClr val="584332"/>
                </a:solidFill>
              </a:rPr>
              <a:t> </a:t>
            </a:r>
            <a:r>
              <a:rPr lang="ru-RU" sz="4000" b="1" dirty="0" err="1">
                <a:solidFill>
                  <a:srgbClr val="584332"/>
                </a:solidFill>
              </a:rPr>
              <a:t>документів</a:t>
            </a:r>
            <a:endParaRPr lang="uk-UA" sz="4000" b="1" dirty="0">
              <a:solidFill>
                <a:srgbClr val="584332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30696" y="334200"/>
            <a:ext cx="2943859" cy="2943859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27103" y="323202"/>
            <a:ext cx="3954476" cy="2965856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3367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Єдина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державна</a:t>
            </a:r>
            <a:r>
              <a:rPr lang="ru-RU" sz="2000" b="1" dirty="0">
                <a:solidFill>
                  <a:schemeClr val="bg1"/>
                </a:solidFill>
              </a:rPr>
              <a:t> система </a:t>
            </a:r>
            <a:r>
              <a:rPr lang="ru-RU" sz="2000" b="1" dirty="0" err="1">
                <a:solidFill>
                  <a:schemeClr val="bg1"/>
                </a:solidFill>
              </a:rPr>
              <a:t>діловодства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322773" y="1242874"/>
            <a:ext cx="10250675" cy="1109709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FFFF00"/>
                </a:solidFill>
              </a:rPr>
              <a:t>Єдина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державна</a:t>
            </a:r>
            <a:r>
              <a:rPr lang="ru-RU" sz="2400" b="1" dirty="0">
                <a:solidFill>
                  <a:srgbClr val="FFFF00"/>
                </a:solidFill>
              </a:rPr>
              <a:t> система </a:t>
            </a:r>
            <a:r>
              <a:rPr lang="ru-RU" sz="2400" b="1" dirty="0" err="1">
                <a:solidFill>
                  <a:srgbClr val="FFFF00"/>
                </a:solidFill>
              </a:rPr>
              <a:t>діловодства</a:t>
            </a:r>
            <a:r>
              <a:rPr lang="ru-RU" sz="2400" b="1" dirty="0">
                <a:solidFill>
                  <a:srgbClr val="FFFF00"/>
                </a:solidFill>
              </a:rPr>
              <a:t>(ЄДСД) </a:t>
            </a:r>
            <a:r>
              <a:rPr lang="ru-RU" sz="2400" dirty="0"/>
              <a:t>– </a:t>
            </a:r>
            <a:r>
              <a:rPr lang="ru-RU" sz="2400" b="1" dirty="0" err="1"/>
              <a:t>це</a:t>
            </a:r>
            <a:r>
              <a:rPr lang="ru-RU" sz="2400" b="1" dirty="0"/>
              <a:t> </a:t>
            </a:r>
            <a:r>
              <a:rPr lang="ru-RU" sz="2400" b="1" dirty="0" err="1"/>
              <a:t>науково</a:t>
            </a:r>
            <a:r>
              <a:rPr lang="ru-RU" sz="2400" b="1" dirty="0"/>
              <a:t> </a:t>
            </a:r>
            <a:r>
              <a:rPr lang="ru-RU" sz="2400" b="1" dirty="0" err="1"/>
              <a:t>впорядкований</a:t>
            </a:r>
            <a:r>
              <a:rPr lang="ru-RU" sz="2400" b="1" dirty="0"/>
              <a:t> комплекс </a:t>
            </a:r>
            <a:r>
              <a:rPr lang="ru-RU" sz="2400" b="1" dirty="0" err="1"/>
              <a:t>основних</a:t>
            </a:r>
            <a:r>
              <a:rPr lang="ru-RU" sz="2400" b="1" dirty="0"/>
              <a:t> </a:t>
            </a:r>
            <a:r>
              <a:rPr lang="ru-RU" sz="2400" b="1" dirty="0" err="1"/>
              <a:t>положень</a:t>
            </a:r>
            <a:r>
              <a:rPr lang="ru-RU" sz="2400" b="1" dirty="0"/>
              <a:t>, норм, правил і </a:t>
            </a:r>
            <a:r>
              <a:rPr lang="ru-RU" sz="2400" b="1" dirty="0" err="1"/>
              <a:t>рекомендацій</a:t>
            </a:r>
            <a:r>
              <a:rPr lang="ru-RU" sz="2400" b="1" dirty="0"/>
              <a:t>, </a:t>
            </a:r>
            <a:r>
              <a:rPr lang="ru-RU" sz="2400" b="1" dirty="0" err="1"/>
              <a:t>які</a:t>
            </a:r>
            <a:r>
              <a:rPr lang="ru-RU" sz="2400" b="1" dirty="0"/>
              <a:t> </a:t>
            </a:r>
            <a:r>
              <a:rPr lang="ru-RU" sz="2400" b="1" dirty="0" err="1"/>
              <a:t>регламентують</a:t>
            </a:r>
            <a:r>
              <a:rPr lang="ru-RU" sz="2400" b="1" dirty="0"/>
              <a:t> </a:t>
            </a:r>
            <a:r>
              <a:rPr lang="ru-RU" sz="2400" b="1" dirty="0" err="1"/>
              <a:t>процеси</a:t>
            </a:r>
            <a:r>
              <a:rPr lang="ru-RU" sz="2400" b="1" dirty="0"/>
              <a:t> </a:t>
            </a:r>
            <a:r>
              <a:rPr lang="ru-RU" sz="2400" b="1" dirty="0" err="1"/>
              <a:t>діловодства</a:t>
            </a:r>
            <a:r>
              <a:rPr lang="ru-RU" sz="2400" b="1" dirty="0"/>
              <a:t>.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1275" y="2444387"/>
            <a:ext cx="85725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4224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Шляхи </a:t>
            </a:r>
            <a:r>
              <a:rPr lang="ru-RU" sz="2000" b="1" dirty="0" err="1">
                <a:solidFill>
                  <a:schemeClr val="bg1"/>
                </a:solidFill>
              </a:rPr>
              <a:t>поширення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загроз</a:t>
            </a:r>
            <a:r>
              <a:rPr lang="ru-RU" sz="2000" b="1" dirty="0">
                <a:solidFill>
                  <a:schemeClr val="bg1"/>
                </a:solidFill>
              </a:rPr>
              <a:t> (</a:t>
            </a:r>
            <a:r>
              <a:rPr lang="ru-RU" sz="2000" b="1" dirty="0" err="1">
                <a:solidFill>
                  <a:schemeClr val="bg1"/>
                </a:solidFill>
              </a:rPr>
              <a:t>людський</a:t>
            </a:r>
            <a:r>
              <a:rPr lang="ru-RU" sz="2000" b="1" dirty="0">
                <a:solidFill>
                  <a:schemeClr val="bg1"/>
                </a:solidFill>
              </a:rPr>
              <a:t> фактор)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338605" y="3249159"/>
            <a:ext cx="2200409" cy="698775"/>
          </a:xfrm>
          <a:custGeom>
            <a:avLst/>
            <a:gdLst>
              <a:gd name="connsiteX0" fmla="*/ 0 w 2571527"/>
              <a:gd name="connsiteY0" fmla="*/ 209774 h 1258616"/>
              <a:gd name="connsiteX1" fmla="*/ 209774 w 2571527"/>
              <a:gd name="connsiteY1" fmla="*/ 0 h 1258616"/>
              <a:gd name="connsiteX2" fmla="*/ 2361753 w 2571527"/>
              <a:gd name="connsiteY2" fmla="*/ 0 h 1258616"/>
              <a:gd name="connsiteX3" fmla="*/ 2571527 w 2571527"/>
              <a:gd name="connsiteY3" fmla="*/ 209774 h 1258616"/>
              <a:gd name="connsiteX4" fmla="*/ 2571527 w 2571527"/>
              <a:gd name="connsiteY4" fmla="*/ 1048842 h 1258616"/>
              <a:gd name="connsiteX5" fmla="*/ 2361753 w 2571527"/>
              <a:gd name="connsiteY5" fmla="*/ 1258616 h 1258616"/>
              <a:gd name="connsiteX6" fmla="*/ 209774 w 2571527"/>
              <a:gd name="connsiteY6" fmla="*/ 1258616 h 1258616"/>
              <a:gd name="connsiteX7" fmla="*/ 0 w 2571527"/>
              <a:gd name="connsiteY7" fmla="*/ 1048842 h 1258616"/>
              <a:gd name="connsiteX8" fmla="*/ 0 w 2571527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1527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361753" y="0"/>
                </a:lnTo>
                <a:cubicBezTo>
                  <a:pt x="2477608" y="0"/>
                  <a:pt x="2571527" y="93919"/>
                  <a:pt x="2571527" y="209774"/>
                </a:cubicBezTo>
                <a:lnTo>
                  <a:pt x="2571527" y="1048842"/>
                </a:lnTo>
                <a:cubicBezTo>
                  <a:pt x="2571527" y="1164697"/>
                  <a:pt x="2477608" y="1258616"/>
                  <a:pt x="2361753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Мовними</a:t>
            </a:r>
            <a:endParaRPr lang="uk-UA" dirty="0"/>
          </a:p>
        </p:txBody>
      </p:sp>
      <p:sp>
        <p:nvSpPr>
          <p:cNvPr id="13" name="Полилиния 12"/>
          <p:cNvSpPr/>
          <p:nvPr/>
        </p:nvSpPr>
        <p:spPr>
          <a:xfrm>
            <a:off x="9809825" y="3412639"/>
            <a:ext cx="2144045" cy="573745"/>
          </a:xfrm>
          <a:custGeom>
            <a:avLst/>
            <a:gdLst>
              <a:gd name="connsiteX0" fmla="*/ 0 w 3601927"/>
              <a:gd name="connsiteY0" fmla="*/ 209774 h 1258616"/>
              <a:gd name="connsiteX1" fmla="*/ 209774 w 3601927"/>
              <a:gd name="connsiteY1" fmla="*/ 0 h 1258616"/>
              <a:gd name="connsiteX2" fmla="*/ 3392153 w 3601927"/>
              <a:gd name="connsiteY2" fmla="*/ 0 h 1258616"/>
              <a:gd name="connsiteX3" fmla="*/ 3601927 w 3601927"/>
              <a:gd name="connsiteY3" fmla="*/ 209774 h 1258616"/>
              <a:gd name="connsiteX4" fmla="*/ 3601927 w 3601927"/>
              <a:gd name="connsiteY4" fmla="*/ 1048842 h 1258616"/>
              <a:gd name="connsiteX5" fmla="*/ 3392153 w 3601927"/>
              <a:gd name="connsiteY5" fmla="*/ 1258616 h 1258616"/>
              <a:gd name="connsiteX6" fmla="*/ 209774 w 3601927"/>
              <a:gd name="connsiteY6" fmla="*/ 1258616 h 1258616"/>
              <a:gd name="connsiteX7" fmla="*/ 0 w 3601927"/>
              <a:gd name="connsiteY7" fmla="*/ 1048842 h 1258616"/>
              <a:gd name="connsiteX8" fmla="*/ 0 w 3601927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01927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3392153" y="0"/>
                </a:lnTo>
                <a:cubicBezTo>
                  <a:pt x="3508008" y="0"/>
                  <a:pt x="3601927" y="93919"/>
                  <a:pt x="3601927" y="209774"/>
                </a:cubicBezTo>
                <a:lnTo>
                  <a:pt x="3601927" y="1048842"/>
                </a:lnTo>
                <a:cubicBezTo>
                  <a:pt x="3601927" y="1164697"/>
                  <a:pt x="3508008" y="1258616"/>
                  <a:pt x="3392153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Логічними</a:t>
            </a:r>
            <a:endParaRPr lang="uk-UA" dirty="0"/>
          </a:p>
        </p:txBody>
      </p:sp>
      <p:sp>
        <p:nvSpPr>
          <p:cNvPr id="15" name="Полилиния 14"/>
          <p:cNvSpPr/>
          <p:nvPr/>
        </p:nvSpPr>
        <p:spPr>
          <a:xfrm>
            <a:off x="338605" y="2413821"/>
            <a:ext cx="2200409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/>
              <a:t> </a:t>
            </a:r>
            <a:r>
              <a:rPr lang="ru-RU" b="1" dirty="0"/>
              <a:t> </a:t>
            </a:r>
            <a:r>
              <a:rPr lang="ru-RU" b="1" dirty="0" err="1"/>
              <a:t>Правовими</a:t>
            </a:r>
            <a:endParaRPr lang="uk-UA" kern="12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70159" y="1035620"/>
            <a:ext cx="5415378" cy="98848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err="1"/>
              <a:t>Вимоги</a:t>
            </a:r>
            <a:r>
              <a:rPr lang="ru-RU" sz="2400" b="1" dirty="0"/>
              <a:t> до документа </a:t>
            </a:r>
            <a:r>
              <a:rPr lang="ru-RU" sz="2400" b="1" dirty="0" err="1"/>
              <a:t>можна</a:t>
            </a:r>
            <a:r>
              <a:rPr lang="ru-RU" sz="2400" b="1" dirty="0"/>
              <a:t> </a:t>
            </a:r>
            <a:r>
              <a:rPr lang="ru-RU" sz="2400" b="1" dirty="0" err="1"/>
              <a:t>кваліфікувати</a:t>
            </a:r>
            <a:r>
              <a:rPr lang="ru-RU" sz="2400" b="1" dirty="0"/>
              <a:t> за такими </a:t>
            </a:r>
            <a:r>
              <a:rPr lang="ru-RU" sz="2400" b="1" dirty="0" err="1"/>
              <a:t>ознаками</a:t>
            </a:r>
            <a:endParaRPr lang="uk-UA" sz="2400" b="1" dirty="0"/>
          </a:p>
        </p:txBody>
      </p:sp>
      <p:sp>
        <p:nvSpPr>
          <p:cNvPr id="16" name="Полилиния 15"/>
          <p:cNvSpPr/>
          <p:nvPr/>
        </p:nvSpPr>
        <p:spPr>
          <a:xfrm>
            <a:off x="9809825" y="2514678"/>
            <a:ext cx="212484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/>
              <a:t> </a:t>
            </a:r>
            <a:r>
              <a:rPr lang="ru-RU" b="1" dirty="0"/>
              <a:t> </a:t>
            </a:r>
            <a:r>
              <a:rPr lang="ru-RU" b="1" dirty="0" err="1"/>
              <a:t>Технічними</a:t>
            </a:r>
            <a:endParaRPr lang="uk-UA" dirty="0"/>
          </a:p>
        </p:txBody>
      </p:sp>
      <p:pic>
        <p:nvPicPr>
          <p:cNvPr id="16386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4814" y="2208642"/>
            <a:ext cx="6796839" cy="427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0326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Шляхи </a:t>
            </a:r>
            <a:r>
              <a:rPr lang="ru-RU" sz="2000" b="1" dirty="0" err="1">
                <a:solidFill>
                  <a:schemeClr val="bg1"/>
                </a:solidFill>
              </a:rPr>
              <a:t>поширення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загроз</a:t>
            </a:r>
            <a:r>
              <a:rPr lang="ru-RU" sz="2000" b="1" dirty="0">
                <a:solidFill>
                  <a:schemeClr val="bg1"/>
                </a:solidFill>
              </a:rPr>
              <a:t> (</a:t>
            </a:r>
            <a:r>
              <a:rPr lang="ru-RU" sz="2000" b="1" dirty="0" err="1">
                <a:solidFill>
                  <a:schemeClr val="bg1"/>
                </a:solidFill>
              </a:rPr>
              <a:t>людський</a:t>
            </a:r>
            <a:r>
              <a:rPr lang="ru-RU" sz="2000" b="1" dirty="0">
                <a:solidFill>
                  <a:schemeClr val="bg1"/>
                </a:solidFill>
              </a:rPr>
              <a:t> фактор)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111939" y="3133078"/>
            <a:ext cx="4348804" cy="1041615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Не </a:t>
            </a:r>
            <a:r>
              <a:rPr lang="ru-RU" b="1" dirty="0" err="1"/>
              <a:t>суперечити</a:t>
            </a:r>
            <a:r>
              <a:rPr lang="ru-RU" b="1" dirty="0"/>
              <a:t> чинному </a:t>
            </a:r>
            <a:r>
              <a:rPr lang="ru-RU" b="1" dirty="0" err="1"/>
              <a:t>законодавству</a:t>
            </a:r>
            <a:r>
              <a:rPr lang="ru-RU" b="1" dirty="0"/>
              <a:t> і </a:t>
            </a:r>
            <a:r>
              <a:rPr lang="ru-RU" b="1" dirty="0" err="1"/>
              <a:t>директивним</a:t>
            </a:r>
            <a:r>
              <a:rPr lang="ru-RU" b="1" dirty="0"/>
              <a:t> </a:t>
            </a:r>
            <a:r>
              <a:rPr lang="ru-RU" b="1" dirty="0" err="1"/>
              <a:t>вказівкам</a:t>
            </a:r>
            <a:r>
              <a:rPr lang="ru-RU" b="1" dirty="0"/>
              <a:t> </a:t>
            </a:r>
            <a:r>
              <a:rPr lang="ru-RU" b="1" dirty="0" err="1"/>
              <a:t>вищих</a:t>
            </a:r>
            <a:r>
              <a:rPr lang="ru-RU" b="1" dirty="0"/>
              <a:t> </a:t>
            </a:r>
            <a:r>
              <a:rPr lang="ru-RU" b="1" dirty="0" err="1"/>
              <a:t>органів</a:t>
            </a:r>
            <a:r>
              <a:rPr lang="ru-RU" b="1" dirty="0"/>
              <a:t> </a:t>
            </a:r>
            <a:r>
              <a:rPr lang="ru-RU" b="1" dirty="0" err="1"/>
              <a:t>влади</a:t>
            </a:r>
            <a:endParaRPr lang="uk-UA" b="1" dirty="0"/>
          </a:p>
        </p:txBody>
      </p:sp>
      <p:sp>
        <p:nvSpPr>
          <p:cNvPr id="13" name="Полилиния 12"/>
          <p:cNvSpPr/>
          <p:nvPr/>
        </p:nvSpPr>
        <p:spPr>
          <a:xfrm>
            <a:off x="111939" y="4281316"/>
            <a:ext cx="4298739" cy="775327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Бути </a:t>
            </a:r>
            <a:r>
              <a:rPr lang="ru-RU" b="1" dirty="0" err="1"/>
              <a:t>точним</a:t>
            </a:r>
            <a:r>
              <a:rPr lang="ru-RU" b="1" dirty="0"/>
              <a:t>, </a:t>
            </a:r>
            <a:r>
              <a:rPr lang="ru-RU" b="1" dirty="0" err="1"/>
              <a:t>достовірним</a:t>
            </a:r>
            <a:r>
              <a:rPr lang="ru-RU" b="1" dirty="0"/>
              <a:t> і </a:t>
            </a:r>
            <a:r>
              <a:rPr lang="ru-RU" b="1" dirty="0" err="1"/>
              <a:t>переконливим</a:t>
            </a:r>
            <a:endParaRPr lang="uk-UA" b="1" dirty="0"/>
          </a:p>
        </p:txBody>
      </p:sp>
      <p:sp>
        <p:nvSpPr>
          <p:cNvPr id="15" name="Полилиния 14"/>
          <p:cNvSpPr/>
          <p:nvPr/>
        </p:nvSpPr>
        <p:spPr>
          <a:xfrm>
            <a:off x="111939" y="2161588"/>
            <a:ext cx="4348804" cy="890205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</a:t>
            </a:r>
            <a:r>
              <a:rPr lang="ru-RU" b="1" dirty="0" err="1"/>
              <a:t>Видаватися</a:t>
            </a:r>
            <a:r>
              <a:rPr lang="ru-RU" b="1" dirty="0"/>
              <a:t> </a:t>
            </a:r>
            <a:r>
              <a:rPr lang="ru-RU" b="1" dirty="0" err="1"/>
              <a:t>уповноваженим</a:t>
            </a:r>
            <a:r>
              <a:rPr lang="ru-RU" b="1" dirty="0"/>
              <a:t> органом </a:t>
            </a:r>
            <a:r>
              <a:rPr lang="ru-RU" b="1" dirty="0" err="1"/>
              <a:t>або</a:t>
            </a:r>
            <a:r>
              <a:rPr lang="ru-RU" b="1" dirty="0"/>
              <a:t> особою </a:t>
            </a:r>
            <a:r>
              <a:rPr lang="ru-RU" b="1" dirty="0" err="1"/>
              <a:t>відповідно</a:t>
            </a:r>
            <a:r>
              <a:rPr lang="ru-RU" b="1" dirty="0"/>
              <a:t> до </a:t>
            </a:r>
            <a:r>
              <a:rPr lang="ru-RU" b="1" dirty="0" err="1"/>
              <a:t>її</a:t>
            </a:r>
            <a:r>
              <a:rPr lang="ru-RU" b="1" dirty="0"/>
              <a:t> </a:t>
            </a:r>
            <a:r>
              <a:rPr lang="ru-RU" b="1" dirty="0" err="1"/>
              <a:t>компетенції</a:t>
            </a:r>
            <a:endParaRPr lang="uk-UA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70159" y="1035620"/>
            <a:ext cx="5415378" cy="98848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/>
              <a:t>Документ </a:t>
            </a:r>
            <a:r>
              <a:rPr lang="ru-RU" sz="2400" b="1" dirty="0" err="1"/>
              <a:t>має</a:t>
            </a:r>
            <a:r>
              <a:rPr lang="ru-RU" sz="2400" b="1" dirty="0"/>
              <a:t> </a:t>
            </a:r>
            <a:r>
              <a:rPr lang="ru-RU" sz="2400" b="1" dirty="0" err="1"/>
              <a:t>відповідати</a:t>
            </a:r>
            <a:r>
              <a:rPr lang="ru-RU" sz="2400" b="1" dirty="0"/>
              <a:t> таким </a:t>
            </a:r>
            <a:r>
              <a:rPr lang="ru-RU" sz="2400" b="1" dirty="0" err="1"/>
              <a:t>основним</a:t>
            </a:r>
            <a:r>
              <a:rPr lang="ru-RU" sz="2400" b="1" dirty="0"/>
              <a:t> </a:t>
            </a:r>
            <a:r>
              <a:rPr lang="ru-RU" sz="2400" b="1" dirty="0" err="1"/>
              <a:t>вимогам</a:t>
            </a:r>
            <a:r>
              <a:rPr lang="ru-RU" sz="2400" b="1" dirty="0"/>
              <a:t>:</a:t>
            </a:r>
            <a:endParaRPr lang="uk-UA" sz="2400" b="1" dirty="0"/>
          </a:p>
        </p:txBody>
      </p:sp>
      <p:sp>
        <p:nvSpPr>
          <p:cNvPr id="12" name="Полилиния 11"/>
          <p:cNvSpPr/>
          <p:nvPr/>
        </p:nvSpPr>
        <p:spPr>
          <a:xfrm>
            <a:off x="7708230" y="4281316"/>
            <a:ext cx="4322484" cy="890205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Бути </a:t>
            </a:r>
            <a:r>
              <a:rPr lang="ru-RU" b="1" dirty="0" err="1"/>
              <a:t>придатним</a:t>
            </a:r>
            <a:r>
              <a:rPr lang="ru-RU" b="1" dirty="0"/>
              <a:t> для </a:t>
            </a:r>
            <a:r>
              <a:rPr lang="ru-RU" b="1" dirty="0" err="1"/>
              <a:t>тривалого</a:t>
            </a:r>
            <a:r>
              <a:rPr lang="ru-RU" b="1" dirty="0"/>
              <a:t> </a:t>
            </a:r>
            <a:r>
              <a:rPr lang="ru-RU" b="1" dirty="0" err="1"/>
              <a:t>зберігання</a:t>
            </a:r>
            <a:endParaRPr lang="uk-UA" b="1" dirty="0"/>
          </a:p>
        </p:txBody>
      </p:sp>
      <p:sp>
        <p:nvSpPr>
          <p:cNvPr id="14" name="Полилиния 13"/>
          <p:cNvSpPr/>
          <p:nvPr/>
        </p:nvSpPr>
        <p:spPr>
          <a:xfrm>
            <a:off x="7598456" y="3284488"/>
            <a:ext cx="4442747" cy="890205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Містити</a:t>
            </a:r>
            <a:r>
              <a:rPr lang="ru-RU" b="1" dirty="0"/>
              <a:t> </a:t>
            </a:r>
            <a:r>
              <a:rPr lang="ru-RU" b="1" dirty="0" err="1"/>
              <a:t>конкретні</a:t>
            </a:r>
            <a:r>
              <a:rPr lang="ru-RU" b="1" dirty="0"/>
              <a:t> й </a:t>
            </a:r>
            <a:r>
              <a:rPr lang="ru-RU" b="1" dirty="0" err="1"/>
              <a:t>змістовні</a:t>
            </a:r>
            <a:r>
              <a:rPr lang="ru-RU" b="1" dirty="0"/>
              <a:t> </a:t>
            </a:r>
            <a:r>
              <a:rPr lang="ru-RU" b="1" dirty="0" err="1"/>
              <a:t>вказівки</a:t>
            </a:r>
            <a:r>
              <a:rPr lang="ru-RU" b="1" dirty="0"/>
              <a:t> та </a:t>
            </a:r>
            <a:r>
              <a:rPr lang="ru-RU" b="1" dirty="0" err="1"/>
              <a:t>пропозиції</a:t>
            </a:r>
            <a:endParaRPr lang="uk-UA" b="1" dirty="0"/>
          </a:p>
        </p:txBody>
      </p:sp>
      <p:sp>
        <p:nvSpPr>
          <p:cNvPr id="16" name="Полилиния 15"/>
          <p:cNvSpPr/>
          <p:nvPr/>
        </p:nvSpPr>
        <p:spPr>
          <a:xfrm>
            <a:off x="7552469" y="2156732"/>
            <a:ext cx="4473404" cy="1019950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Бути </a:t>
            </a:r>
            <a:r>
              <a:rPr lang="ru-RU" b="1" dirty="0" err="1"/>
              <a:t>належно</a:t>
            </a:r>
            <a:r>
              <a:rPr lang="ru-RU" b="1" dirty="0"/>
              <a:t> </a:t>
            </a:r>
            <a:r>
              <a:rPr lang="ru-RU" b="1" dirty="0" err="1"/>
              <a:t>відредагованим</a:t>
            </a:r>
            <a:r>
              <a:rPr lang="ru-RU" b="1" dirty="0"/>
              <a:t> та </a:t>
            </a:r>
            <a:r>
              <a:rPr lang="ru-RU" b="1" dirty="0" err="1"/>
              <a:t>оформленим</a:t>
            </a:r>
            <a:r>
              <a:rPr lang="ru-RU" b="1" dirty="0"/>
              <a:t> </a:t>
            </a:r>
            <a:r>
              <a:rPr lang="ru-RU" b="1" dirty="0" err="1"/>
              <a:t>відповідно</a:t>
            </a:r>
            <a:r>
              <a:rPr lang="ru-RU" b="1" dirty="0"/>
              <a:t> до </a:t>
            </a:r>
            <a:r>
              <a:rPr lang="ru-RU" b="1" dirty="0" err="1"/>
              <a:t>чинних</a:t>
            </a:r>
            <a:r>
              <a:rPr lang="ru-RU" b="1" dirty="0"/>
              <a:t> </a:t>
            </a:r>
            <a:r>
              <a:rPr lang="ru-RU" b="1" dirty="0" err="1"/>
              <a:t>стандартів</a:t>
            </a:r>
            <a:endParaRPr lang="uk-UA" b="1" dirty="0"/>
          </a:p>
        </p:txBody>
      </p:sp>
      <p:pic>
        <p:nvPicPr>
          <p:cNvPr id="2050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4919" y="3778775"/>
            <a:ext cx="32575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659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2" grpId="0" animBg="1"/>
      <p:bldP spid="14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Кліше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959147" y="1509623"/>
            <a:ext cx="5614301" cy="4054416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FFFF00"/>
                </a:solidFill>
              </a:rPr>
              <a:t>Кліше</a:t>
            </a:r>
            <a:r>
              <a:rPr lang="ru-RU" sz="2800" b="1" dirty="0"/>
              <a:t> – </a:t>
            </a:r>
            <a:r>
              <a:rPr lang="ru-RU" sz="2800" b="1" dirty="0" err="1"/>
              <a:t>це</a:t>
            </a:r>
            <a:r>
              <a:rPr lang="ru-RU" sz="2800" b="1" dirty="0"/>
              <a:t> </a:t>
            </a:r>
            <a:r>
              <a:rPr lang="ru-RU" sz="2800" b="1" dirty="0" err="1"/>
              <a:t>мовні</a:t>
            </a:r>
            <a:r>
              <a:rPr lang="ru-RU" sz="2800" b="1" dirty="0"/>
              <a:t> </a:t>
            </a:r>
            <a:r>
              <a:rPr lang="ru-RU" sz="2800" b="1" dirty="0" err="1"/>
              <a:t>конструкції</a:t>
            </a:r>
            <a:r>
              <a:rPr lang="ru-RU" sz="2800" b="1" dirty="0"/>
              <a:t>, </a:t>
            </a:r>
            <a:r>
              <a:rPr lang="ru-RU" sz="2800" b="1" dirty="0" err="1"/>
              <a:t>яким</a:t>
            </a:r>
            <a:r>
              <a:rPr lang="ru-RU" sz="2800" b="1" dirty="0"/>
              <a:t> </a:t>
            </a:r>
            <a:r>
              <a:rPr lang="ru-RU" sz="2800" b="1" dirty="0" err="1"/>
              <a:t>властиві</a:t>
            </a:r>
            <a:r>
              <a:rPr lang="ru-RU" sz="2800" b="1" dirty="0"/>
              <a:t> </a:t>
            </a:r>
            <a:r>
              <a:rPr lang="ru-RU" sz="2800" b="1" dirty="0" err="1"/>
              <a:t>постійний</a:t>
            </a:r>
            <a:r>
              <a:rPr lang="ru-RU" sz="2800" b="1" dirty="0"/>
              <a:t> склад </a:t>
            </a:r>
            <a:r>
              <a:rPr lang="ru-RU" sz="2800" b="1" dirty="0" err="1"/>
              <a:t>компонентів</a:t>
            </a:r>
            <a:r>
              <a:rPr lang="ru-RU" sz="2800" b="1" dirty="0"/>
              <a:t>, </a:t>
            </a:r>
            <a:r>
              <a:rPr lang="ru-RU" sz="2800" b="1" dirty="0" err="1"/>
              <a:t>їх</a:t>
            </a:r>
            <a:r>
              <a:rPr lang="ru-RU" sz="2800" b="1" dirty="0"/>
              <a:t> порядок та </a:t>
            </a:r>
            <a:r>
              <a:rPr lang="ru-RU" sz="2800" b="1" dirty="0" err="1"/>
              <a:t>звичність</a:t>
            </a:r>
            <a:r>
              <a:rPr lang="ru-RU" sz="2800" b="1" dirty="0"/>
              <a:t> </a:t>
            </a:r>
            <a:r>
              <a:rPr lang="ru-RU" sz="2800" b="1" dirty="0" err="1"/>
              <a:t>звучання</a:t>
            </a:r>
            <a:r>
              <a:rPr lang="ru-RU" sz="2800" b="1" dirty="0"/>
              <a:t>. </a:t>
            </a:r>
            <a:endParaRPr lang="ru-RU" sz="2800" b="1" dirty="0" smtClean="0"/>
          </a:p>
          <a:p>
            <a:pPr algn="ctr"/>
            <a:r>
              <a:rPr lang="ru-RU" sz="2400" b="1" dirty="0" err="1" smtClean="0"/>
              <a:t>Наприклад</a:t>
            </a:r>
            <a:r>
              <a:rPr lang="ru-RU" sz="2400" b="1" dirty="0" smtClean="0"/>
              <a:t>: </a:t>
            </a:r>
            <a:r>
              <a:rPr lang="ru-RU" sz="2400" b="1" i="1" dirty="0" err="1" smtClean="0"/>
              <a:t>організована</a:t>
            </a:r>
            <a:r>
              <a:rPr lang="ru-RU" sz="2400" b="1" i="1" dirty="0" smtClean="0"/>
              <a:t> </a:t>
            </a:r>
            <a:r>
              <a:rPr lang="ru-RU" sz="2400" b="1" i="1" dirty="0" err="1"/>
              <a:t>злочинність</a:t>
            </a:r>
            <a:r>
              <a:rPr lang="ru-RU" sz="2400" b="1" i="1" dirty="0"/>
              <a:t>, </a:t>
            </a:r>
            <a:r>
              <a:rPr lang="ru-RU" sz="2400" b="1" i="1" dirty="0" err="1"/>
              <a:t>встановити</a:t>
            </a:r>
            <a:r>
              <a:rPr lang="ru-RU" sz="2400" b="1" i="1" dirty="0"/>
              <a:t> контроль, </a:t>
            </a:r>
            <a:r>
              <a:rPr lang="ru-RU" sz="2400" b="1" i="1" dirty="0" err="1"/>
              <a:t>слідством</a:t>
            </a:r>
            <a:r>
              <a:rPr lang="ru-RU" sz="2400" b="1" i="1" dirty="0"/>
              <a:t> </a:t>
            </a:r>
            <a:r>
              <a:rPr lang="ru-RU" sz="2400" b="1" i="1" dirty="0" err="1"/>
              <a:t>встановлено</a:t>
            </a:r>
            <a:r>
              <a:rPr lang="ru-RU" sz="2400" b="1" i="1" dirty="0"/>
              <a:t>, </a:t>
            </a:r>
            <a:r>
              <a:rPr lang="ru-RU" sz="2400" b="1" i="1" dirty="0" err="1"/>
              <a:t>згідно</a:t>
            </a:r>
            <a:r>
              <a:rPr lang="ru-RU" sz="2400" b="1" i="1" dirty="0"/>
              <a:t> з наказом, </a:t>
            </a:r>
            <a:r>
              <a:rPr lang="ru-RU" sz="2400" b="1" i="1" dirty="0" err="1"/>
              <a:t>відповідно</a:t>
            </a:r>
            <a:r>
              <a:rPr lang="ru-RU" sz="2400" b="1" i="1" dirty="0"/>
              <a:t> до </a:t>
            </a:r>
            <a:r>
              <a:rPr lang="ru-RU" sz="2400" b="1" i="1" dirty="0" err="1"/>
              <a:t>розпорядження</a:t>
            </a:r>
            <a:r>
              <a:rPr lang="ru-RU" sz="2400" b="1" i="1" dirty="0"/>
              <a:t>, прошу </a:t>
            </a:r>
            <a:r>
              <a:rPr lang="ru-RU" sz="2400" b="1" i="1" dirty="0" err="1"/>
              <a:t>надати</a:t>
            </a:r>
            <a:r>
              <a:rPr lang="ru-RU" sz="2400" b="1" i="1" dirty="0"/>
              <a:t> </a:t>
            </a:r>
            <a:r>
              <a:rPr lang="ru-RU" sz="2400" b="1" i="1" dirty="0" err="1"/>
              <a:t>відпустку</a:t>
            </a:r>
            <a:r>
              <a:rPr lang="ru-RU" sz="2400" b="1" i="1" dirty="0"/>
              <a:t>, у </a:t>
            </a:r>
            <a:r>
              <a:rPr lang="ru-RU" sz="2400" b="1" i="1" dirty="0" err="1"/>
              <a:t>зв’язку</a:t>
            </a:r>
            <a:r>
              <a:rPr lang="ru-RU" sz="2400" b="1" i="1" dirty="0"/>
              <a:t> з </a:t>
            </a:r>
            <a:r>
              <a:rPr lang="ru-RU" sz="2400" b="1" dirty="0" err="1"/>
              <a:t>тощо</a:t>
            </a:r>
            <a:r>
              <a:rPr lang="ru-RU" sz="2400" b="1" dirty="0"/>
              <a:t>.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652" y="1638526"/>
            <a:ext cx="5368226" cy="406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0726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Оригінал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533966" y="1606859"/>
            <a:ext cx="4631110" cy="3819156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FFFF00"/>
                </a:solidFill>
              </a:rPr>
              <a:t>Оригінал</a:t>
            </a:r>
            <a:r>
              <a:rPr lang="ru-RU" sz="2800" b="1" dirty="0"/>
              <a:t> – перший </a:t>
            </a:r>
            <a:r>
              <a:rPr lang="ru-RU" sz="2800" b="1" dirty="0" err="1"/>
              <a:t>або</a:t>
            </a:r>
            <a:r>
              <a:rPr lang="ru-RU" sz="2800" b="1" dirty="0"/>
              <a:t> </a:t>
            </a:r>
            <a:r>
              <a:rPr lang="ru-RU" sz="2800" b="1" dirty="0" err="1"/>
              <a:t>єдиний</a:t>
            </a:r>
            <a:r>
              <a:rPr lang="ru-RU" sz="2800" b="1" dirty="0"/>
              <a:t> </a:t>
            </a:r>
            <a:r>
              <a:rPr lang="ru-RU" sz="2800" b="1" dirty="0" err="1"/>
              <a:t>примірник</a:t>
            </a:r>
            <a:r>
              <a:rPr lang="ru-RU" sz="2800" b="1" dirty="0"/>
              <a:t> </a:t>
            </a:r>
            <a:r>
              <a:rPr lang="ru-RU" sz="2800" b="1" dirty="0" err="1"/>
              <a:t>офіційного</a:t>
            </a:r>
            <a:r>
              <a:rPr lang="ru-RU" sz="2800" b="1" dirty="0"/>
              <a:t> документа. </a:t>
            </a:r>
            <a:r>
              <a:rPr lang="ru-RU" sz="2800" b="1" dirty="0" err="1"/>
              <a:t>Він</a:t>
            </a:r>
            <a:r>
              <a:rPr lang="ru-RU" sz="2800" b="1" dirty="0"/>
              <a:t> </a:t>
            </a:r>
            <a:r>
              <a:rPr lang="ru-RU" sz="2800" b="1" dirty="0" err="1"/>
              <a:t>має</a:t>
            </a:r>
            <a:r>
              <a:rPr lang="ru-RU" sz="2800" b="1" dirty="0"/>
              <a:t> </a:t>
            </a:r>
            <a:r>
              <a:rPr lang="ru-RU" sz="2800" b="1" dirty="0" err="1"/>
              <a:t>підпис</a:t>
            </a:r>
            <a:r>
              <a:rPr lang="ru-RU" sz="2800" b="1" dirty="0"/>
              <a:t> </a:t>
            </a:r>
            <a:r>
              <a:rPr lang="ru-RU" sz="2800" b="1" dirty="0" err="1"/>
              <a:t>керівника</a:t>
            </a:r>
            <a:r>
              <a:rPr lang="ru-RU" sz="2800" b="1" dirty="0"/>
              <a:t> установи і в </a:t>
            </a:r>
            <a:r>
              <a:rPr lang="ru-RU" sz="2800" b="1" dirty="0" err="1"/>
              <a:t>разі</a:t>
            </a:r>
            <a:r>
              <a:rPr lang="ru-RU" sz="2800" b="1" dirty="0"/>
              <a:t> потреби </a:t>
            </a:r>
            <a:r>
              <a:rPr lang="ru-RU" sz="2800" b="1" dirty="0" err="1"/>
              <a:t>завіряється</a:t>
            </a:r>
            <a:r>
              <a:rPr lang="ru-RU" sz="2800" b="1" dirty="0"/>
              <a:t> штампом </a:t>
            </a:r>
            <a:r>
              <a:rPr lang="ru-RU" sz="2800" b="1" dirty="0" smtClean="0"/>
              <a:t>та </a:t>
            </a:r>
            <a:r>
              <a:rPr lang="ru-RU" sz="2800" b="1" dirty="0" smtClean="0"/>
              <a:t>печаткою.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b="7406"/>
          <a:stretch/>
        </p:blipFill>
        <p:spPr>
          <a:xfrm>
            <a:off x="563835" y="2107075"/>
            <a:ext cx="5036819" cy="312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1653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Документ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18904" y="1290237"/>
            <a:ext cx="11280485" cy="1429826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FFFF00"/>
                </a:solidFill>
              </a:rPr>
              <a:t>Копія</a:t>
            </a:r>
            <a:r>
              <a:rPr lang="ru-RU" sz="2800" b="1" dirty="0"/>
              <a:t> - </a:t>
            </a:r>
            <a:r>
              <a:rPr lang="ru-RU" sz="2800" b="1" dirty="0" err="1"/>
              <a:t>це</a:t>
            </a:r>
            <a:r>
              <a:rPr lang="ru-RU" sz="2800" b="1" dirty="0"/>
              <a:t> </a:t>
            </a:r>
            <a:r>
              <a:rPr lang="ru-RU" sz="2800" b="1" dirty="0" err="1"/>
              <a:t>точне</a:t>
            </a:r>
            <a:r>
              <a:rPr lang="ru-RU" sz="2800" b="1" dirty="0"/>
              <a:t> </a:t>
            </a:r>
            <a:r>
              <a:rPr lang="ru-RU" sz="2800" b="1" dirty="0" err="1"/>
              <a:t>знакове</a:t>
            </a:r>
            <a:r>
              <a:rPr lang="ru-RU" sz="2800" b="1" dirty="0"/>
              <a:t> </a:t>
            </a:r>
            <a:r>
              <a:rPr lang="ru-RU" sz="2800" b="1" dirty="0" err="1"/>
              <a:t>відтворення</a:t>
            </a:r>
            <a:r>
              <a:rPr lang="ru-RU" sz="2800" b="1" dirty="0"/>
              <a:t> </a:t>
            </a:r>
            <a:r>
              <a:rPr lang="ru-RU" sz="2800" b="1" dirty="0" err="1"/>
              <a:t>змісту</a:t>
            </a:r>
            <a:r>
              <a:rPr lang="ru-RU" sz="2800" b="1" dirty="0"/>
              <a:t> </a:t>
            </a:r>
            <a:r>
              <a:rPr lang="ru-RU" sz="2800" b="1" dirty="0" err="1"/>
              <a:t>оригіналу</a:t>
            </a:r>
            <a:r>
              <a:rPr lang="ru-RU" sz="2800" b="1" dirty="0"/>
              <a:t> </a:t>
            </a:r>
            <a:r>
              <a:rPr lang="ru-RU" sz="2800" b="1" dirty="0" err="1"/>
              <a:t>чи</a:t>
            </a:r>
            <a:r>
              <a:rPr lang="ru-RU" sz="2800" b="1" dirty="0"/>
              <a:t> </a:t>
            </a:r>
            <a:r>
              <a:rPr lang="ru-RU" sz="2800" b="1" dirty="0" err="1"/>
              <a:t>іншого</a:t>
            </a:r>
            <a:r>
              <a:rPr lang="ru-RU" sz="2800" b="1" dirty="0"/>
              <a:t> документа. На </a:t>
            </a:r>
            <a:r>
              <a:rPr lang="ru-RU" sz="2800" b="1" dirty="0" err="1"/>
              <a:t>копії</a:t>
            </a:r>
            <a:r>
              <a:rPr lang="ru-RU" sz="2800" b="1" dirty="0"/>
              <a:t> документа </a:t>
            </a:r>
            <a:r>
              <a:rPr lang="ru-RU" sz="2800" b="1" dirty="0" err="1" smtClean="0"/>
              <a:t>вгорі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праворуч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обов'язково</a:t>
            </a:r>
            <a:r>
              <a:rPr lang="ru-RU" sz="2800" b="1" dirty="0" smtClean="0"/>
              <a:t> </a:t>
            </a:r>
            <a:r>
              <a:rPr lang="ru-RU" sz="2800" b="1" dirty="0" err="1"/>
              <a:t>робиться</a:t>
            </a:r>
            <a:r>
              <a:rPr lang="ru-RU" sz="2800" b="1" dirty="0"/>
              <a:t> </a:t>
            </a:r>
            <a:r>
              <a:rPr lang="ru-RU" sz="2800" b="1" dirty="0" err="1"/>
              <a:t>помітка</a:t>
            </a:r>
            <a:r>
              <a:rPr lang="ru-RU" sz="2800" b="1" dirty="0"/>
              <a:t> </a:t>
            </a:r>
            <a:r>
              <a:rPr lang="ru-RU" sz="2800" b="1" dirty="0" smtClean="0"/>
              <a:t>«</a:t>
            </a:r>
            <a:r>
              <a:rPr lang="ru-RU" sz="2800" b="1" dirty="0" err="1" smtClean="0"/>
              <a:t>Копія</a:t>
            </a:r>
            <a:r>
              <a:rPr lang="ru-RU" sz="2800" b="1" dirty="0" smtClean="0"/>
              <a:t>».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1635" y="2805345"/>
            <a:ext cx="7758393" cy="382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4929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Витяг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537141" y="1908699"/>
            <a:ext cx="4027429" cy="4050466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FFFF00"/>
                </a:solidFill>
              </a:rPr>
              <a:t>Витяг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/>
              <a:t>- </a:t>
            </a:r>
            <a:r>
              <a:rPr lang="ru-RU" sz="2800" b="1" dirty="0" err="1"/>
              <a:t>копія</a:t>
            </a:r>
            <a:r>
              <a:rPr lang="ru-RU" sz="2800" b="1" dirty="0"/>
              <a:t> </a:t>
            </a:r>
            <a:r>
              <a:rPr lang="ru-RU" sz="2800" b="1" dirty="0" err="1"/>
              <a:t>офіційного</a:t>
            </a:r>
            <a:r>
              <a:rPr lang="ru-RU" sz="2800" b="1" dirty="0"/>
              <a:t> документа, </a:t>
            </a:r>
            <a:r>
              <a:rPr lang="ru-RU" sz="2800" b="1" dirty="0" err="1"/>
              <a:t>що</a:t>
            </a:r>
            <a:r>
              <a:rPr lang="ru-RU" sz="2800" b="1" dirty="0"/>
              <a:t> </a:t>
            </a:r>
            <a:r>
              <a:rPr lang="ru-RU" sz="2800" b="1" dirty="0" err="1"/>
              <a:t>відтворює</a:t>
            </a:r>
            <a:r>
              <a:rPr lang="ru-RU" sz="2800" b="1" dirty="0"/>
              <a:t> </a:t>
            </a:r>
            <a:r>
              <a:rPr lang="ru-RU" sz="2800" b="1" dirty="0" err="1"/>
              <a:t>деяку</a:t>
            </a:r>
            <a:r>
              <a:rPr lang="ru-RU" sz="2800" b="1" dirty="0"/>
              <a:t> </a:t>
            </a:r>
            <a:r>
              <a:rPr lang="ru-RU" sz="2800" b="1" dirty="0" err="1"/>
              <a:t>частину</a:t>
            </a:r>
            <a:r>
              <a:rPr lang="ru-RU" sz="2800" b="1" dirty="0"/>
              <a:t> і </a:t>
            </a:r>
            <a:r>
              <a:rPr lang="ru-RU" sz="2800" b="1" dirty="0" err="1"/>
              <a:t>відповідно</a:t>
            </a:r>
            <a:r>
              <a:rPr lang="ru-RU" sz="2800" b="1" dirty="0"/>
              <a:t> </a:t>
            </a:r>
            <a:r>
              <a:rPr lang="ru-RU" sz="2800" b="1" dirty="0" err="1"/>
              <a:t>засвідчена</a:t>
            </a:r>
            <a:r>
              <a:rPr lang="ru-RU" sz="2800" b="1" dirty="0"/>
              <a:t>.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249" y="2371717"/>
            <a:ext cx="5715000" cy="3362325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62900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Ð ÐµÐ·ÑÐ»ÑÑÐ°Ñ Ð¿Ð¾ÑÑÐºÑ Ð·Ð¾Ð±ÑÐ°Ð¶ÐµÐ½Ñ Ð·Ð° Ð·Ð°Ð¿Ð¸ÑÐ¾Ð¼ &quot;Ð´Ð¾ÐºÑÐ¼ÐµÐ½Ñ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9829" y="2263807"/>
            <a:ext cx="3418068" cy="342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Дублікат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529235" y="2263807"/>
            <a:ext cx="4044213" cy="3437906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FFFF00"/>
                </a:solidFill>
              </a:rPr>
              <a:t>Дублікат</a:t>
            </a:r>
            <a:r>
              <a:rPr lang="ru-RU" sz="2800" b="1" dirty="0"/>
              <a:t> - </a:t>
            </a:r>
            <a:r>
              <a:rPr lang="ru-RU" sz="2800" b="1" dirty="0" err="1"/>
              <a:t>повторний</a:t>
            </a:r>
            <a:r>
              <a:rPr lang="ru-RU" sz="2800" b="1" dirty="0"/>
              <a:t> </a:t>
            </a:r>
            <a:r>
              <a:rPr lang="ru-RU" sz="2800" b="1" dirty="0" err="1"/>
              <a:t>примірник</a:t>
            </a:r>
            <a:r>
              <a:rPr lang="ru-RU" sz="2800" b="1" dirty="0"/>
              <a:t> </a:t>
            </a:r>
            <a:r>
              <a:rPr lang="ru-RU" sz="2800" b="1" dirty="0" err="1"/>
              <a:t>офіційного</a:t>
            </a:r>
            <a:r>
              <a:rPr lang="ru-RU" sz="2800" b="1" dirty="0"/>
              <a:t> документа, </a:t>
            </a:r>
            <a:r>
              <a:rPr lang="ru-RU" sz="2800" b="1" dirty="0" err="1"/>
              <a:t>що</a:t>
            </a:r>
            <a:r>
              <a:rPr lang="ru-RU" sz="2800" b="1" dirty="0"/>
              <a:t> </a:t>
            </a:r>
            <a:r>
              <a:rPr lang="ru-RU" sz="2800" b="1" dirty="0" err="1"/>
              <a:t>має</a:t>
            </a:r>
            <a:r>
              <a:rPr lang="ru-RU" sz="2800" b="1" dirty="0"/>
              <a:t> </a:t>
            </a:r>
            <a:r>
              <a:rPr lang="ru-RU" sz="2800" b="1" dirty="0" err="1"/>
              <a:t>юридичну</a:t>
            </a:r>
            <a:r>
              <a:rPr lang="ru-RU" sz="2800" b="1" dirty="0"/>
              <a:t> </a:t>
            </a:r>
            <a:r>
              <a:rPr lang="ru-RU" sz="2800" b="1" dirty="0" err="1"/>
              <a:t>чинність</a:t>
            </a:r>
            <a:r>
              <a:rPr lang="ru-RU" sz="2800" b="1" dirty="0"/>
              <a:t> </a:t>
            </a:r>
            <a:r>
              <a:rPr lang="ru-RU" sz="2800" b="1" dirty="0" err="1" smtClean="0"/>
              <a:t>оригіналу</a:t>
            </a:r>
            <a:r>
              <a:rPr lang="ru-RU" sz="2800" b="1" dirty="0" smtClean="0"/>
              <a:t>.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148" y="1340527"/>
            <a:ext cx="1057366" cy="1568529"/>
          </a:xfrm>
          <a:prstGeom prst="rect">
            <a:avLst/>
          </a:prstGeom>
        </p:spPr>
      </p:pic>
      <p:pic>
        <p:nvPicPr>
          <p:cNvPr id="1026" name="Picture 2" descr="Ð ÐµÐ·ÑÐ»ÑÑÐ°Ñ Ð¿Ð¾ÑÑÐºÑ Ð·Ð¾Ð±ÑÐ°Ð¶ÐµÐ½Ñ Ð·Ð° Ð·Ð°Ð¿Ð¸ÑÐ¾Ð¼ &quot;Ð´Ð¾ÐºÑÐ¼ÐµÐ½Ñ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138" y="2975910"/>
            <a:ext cx="3418068" cy="342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2767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Суб’єкти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електронного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документообігу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338605" y="3249159"/>
            <a:ext cx="2200409" cy="698775"/>
          </a:xfrm>
          <a:custGeom>
            <a:avLst/>
            <a:gdLst>
              <a:gd name="connsiteX0" fmla="*/ 0 w 2571527"/>
              <a:gd name="connsiteY0" fmla="*/ 209774 h 1258616"/>
              <a:gd name="connsiteX1" fmla="*/ 209774 w 2571527"/>
              <a:gd name="connsiteY1" fmla="*/ 0 h 1258616"/>
              <a:gd name="connsiteX2" fmla="*/ 2361753 w 2571527"/>
              <a:gd name="connsiteY2" fmla="*/ 0 h 1258616"/>
              <a:gd name="connsiteX3" fmla="*/ 2571527 w 2571527"/>
              <a:gd name="connsiteY3" fmla="*/ 209774 h 1258616"/>
              <a:gd name="connsiteX4" fmla="*/ 2571527 w 2571527"/>
              <a:gd name="connsiteY4" fmla="*/ 1048842 h 1258616"/>
              <a:gd name="connsiteX5" fmla="*/ 2361753 w 2571527"/>
              <a:gd name="connsiteY5" fmla="*/ 1258616 h 1258616"/>
              <a:gd name="connsiteX6" fmla="*/ 209774 w 2571527"/>
              <a:gd name="connsiteY6" fmla="*/ 1258616 h 1258616"/>
              <a:gd name="connsiteX7" fmla="*/ 0 w 2571527"/>
              <a:gd name="connsiteY7" fmla="*/ 1048842 h 1258616"/>
              <a:gd name="connsiteX8" fmla="*/ 0 w 2571527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1527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361753" y="0"/>
                </a:lnTo>
                <a:cubicBezTo>
                  <a:pt x="2477608" y="0"/>
                  <a:pt x="2571527" y="93919"/>
                  <a:pt x="2571527" y="209774"/>
                </a:cubicBezTo>
                <a:lnTo>
                  <a:pt x="2571527" y="1048842"/>
                </a:lnTo>
                <a:cubicBezTo>
                  <a:pt x="2571527" y="1164697"/>
                  <a:pt x="2477608" y="1258616"/>
                  <a:pt x="2361753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Підписувач</a:t>
            </a:r>
            <a:endParaRPr lang="uk-UA" b="1" dirty="0"/>
          </a:p>
        </p:txBody>
      </p:sp>
      <p:sp>
        <p:nvSpPr>
          <p:cNvPr id="13" name="Полилиния 12"/>
          <p:cNvSpPr/>
          <p:nvPr/>
        </p:nvSpPr>
        <p:spPr>
          <a:xfrm>
            <a:off x="9916357" y="3412639"/>
            <a:ext cx="2037513" cy="573745"/>
          </a:xfrm>
          <a:custGeom>
            <a:avLst/>
            <a:gdLst>
              <a:gd name="connsiteX0" fmla="*/ 0 w 3601927"/>
              <a:gd name="connsiteY0" fmla="*/ 209774 h 1258616"/>
              <a:gd name="connsiteX1" fmla="*/ 209774 w 3601927"/>
              <a:gd name="connsiteY1" fmla="*/ 0 h 1258616"/>
              <a:gd name="connsiteX2" fmla="*/ 3392153 w 3601927"/>
              <a:gd name="connsiteY2" fmla="*/ 0 h 1258616"/>
              <a:gd name="connsiteX3" fmla="*/ 3601927 w 3601927"/>
              <a:gd name="connsiteY3" fmla="*/ 209774 h 1258616"/>
              <a:gd name="connsiteX4" fmla="*/ 3601927 w 3601927"/>
              <a:gd name="connsiteY4" fmla="*/ 1048842 h 1258616"/>
              <a:gd name="connsiteX5" fmla="*/ 3392153 w 3601927"/>
              <a:gd name="connsiteY5" fmla="*/ 1258616 h 1258616"/>
              <a:gd name="connsiteX6" fmla="*/ 209774 w 3601927"/>
              <a:gd name="connsiteY6" fmla="*/ 1258616 h 1258616"/>
              <a:gd name="connsiteX7" fmla="*/ 0 w 3601927"/>
              <a:gd name="connsiteY7" fmla="*/ 1048842 h 1258616"/>
              <a:gd name="connsiteX8" fmla="*/ 0 w 3601927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01927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3392153" y="0"/>
                </a:lnTo>
                <a:cubicBezTo>
                  <a:pt x="3508008" y="0"/>
                  <a:pt x="3601927" y="93919"/>
                  <a:pt x="3601927" y="209774"/>
                </a:cubicBezTo>
                <a:lnTo>
                  <a:pt x="3601927" y="1048842"/>
                </a:lnTo>
                <a:cubicBezTo>
                  <a:pt x="3601927" y="1164697"/>
                  <a:pt x="3508008" y="1258616"/>
                  <a:pt x="3392153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Посередник</a:t>
            </a:r>
            <a:endParaRPr lang="uk-UA" b="1" dirty="0"/>
          </a:p>
        </p:txBody>
      </p:sp>
      <p:sp>
        <p:nvSpPr>
          <p:cNvPr id="15" name="Полилиния 14"/>
          <p:cNvSpPr/>
          <p:nvPr/>
        </p:nvSpPr>
        <p:spPr>
          <a:xfrm>
            <a:off x="338605" y="2413821"/>
            <a:ext cx="2200409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Автор</a:t>
            </a:r>
            <a:endParaRPr lang="uk-UA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70159" y="1035620"/>
            <a:ext cx="5415378" cy="98848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err="1"/>
              <a:t>Суб'єкти</a:t>
            </a:r>
            <a:r>
              <a:rPr lang="ru-RU" sz="2400" b="1" dirty="0"/>
              <a:t> </a:t>
            </a:r>
            <a:r>
              <a:rPr lang="ru-RU" sz="2400" b="1" dirty="0" err="1"/>
              <a:t>електронного</a:t>
            </a:r>
            <a:r>
              <a:rPr lang="ru-RU" sz="2400" b="1" dirty="0"/>
              <a:t> </a:t>
            </a:r>
            <a:r>
              <a:rPr lang="ru-RU" sz="2400" b="1" dirty="0" err="1"/>
              <a:t>документообігу</a:t>
            </a:r>
            <a:endParaRPr lang="uk-UA" sz="2400" b="1" dirty="0"/>
          </a:p>
        </p:txBody>
      </p:sp>
      <p:sp>
        <p:nvSpPr>
          <p:cNvPr id="16" name="Полилиния 15"/>
          <p:cNvSpPr/>
          <p:nvPr/>
        </p:nvSpPr>
        <p:spPr>
          <a:xfrm>
            <a:off x="9916357" y="2532433"/>
            <a:ext cx="212484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Адресат</a:t>
            </a:r>
            <a:endParaRPr lang="uk-UA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9369" y="2133284"/>
            <a:ext cx="6766168" cy="4398010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4942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 err="1">
                <a:solidFill>
                  <a:schemeClr val="bg1"/>
                </a:solidFill>
              </a:rPr>
              <a:t>Підписувач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959147" y="1127464"/>
            <a:ext cx="5614301" cy="5089153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200" b="1" dirty="0" err="1">
                <a:solidFill>
                  <a:srgbClr val="FFFF00"/>
                </a:solidFill>
              </a:rPr>
              <a:t>Підписувач</a:t>
            </a:r>
            <a:r>
              <a:rPr lang="ru-RU" sz="3200" b="1" dirty="0"/>
              <a:t> – особа, яка на </a:t>
            </a:r>
            <a:r>
              <a:rPr lang="ru-RU" sz="3200" b="1" dirty="0" err="1"/>
              <a:t>законних</a:t>
            </a:r>
            <a:r>
              <a:rPr lang="ru-RU" sz="3200" b="1" dirty="0"/>
              <a:t> </a:t>
            </a:r>
            <a:r>
              <a:rPr lang="ru-RU" sz="3200" b="1" dirty="0" err="1"/>
              <a:t>підставах</a:t>
            </a:r>
            <a:r>
              <a:rPr lang="ru-RU" sz="3200" b="1" dirty="0"/>
              <a:t> </a:t>
            </a:r>
            <a:r>
              <a:rPr lang="ru-RU" sz="3200" b="1" dirty="0" err="1"/>
              <a:t>володіє</a:t>
            </a:r>
            <a:r>
              <a:rPr lang="ru-RU" sz="3200" b="1" dirty="0"/>
              <a:t> </a:t>
            </a:r>
            <a:r>
              <a:rPr lang="ru-RU" sz="3200" b="1" dirty="0" err="1"/>
              <a:t>особистим</a:t>
            </a:r>
            <a:r>
              <a:rPr lang="ru-RU" sz="3200" b="1" dirty="0"/>
              <a:t> </a:t>
            </a:r>
            <a:r>
              <a:rPr lang="ru-RU" sz="3200" b="1" dirty="0" err="1"/>
              <a:t>ключем</a:t>
            </a:r>
            <a:r>
              <a:rPr lang="ru-RU" sz="3200" b="1" dirty="0"/>
              <a:t> та </a:t>
            </a:r>
            <a:r>
              <a:rPr lang="ru-RU" sz="3200" b="1" dirty="0" err="1"/>
              <a:t>від</a:t>
            </a:r>
            <a:r>
              <a:rPr lang="ru-RU" sz="3200" b="1" dirty="0"/>
              <a:t> </a:t>
            </a:r>
            <a:r>
              <a:rPr lang="ru-RU" sz="3200" b="1" dirty="0" err="1"/>
              <a:t>свого</a:t>
            </a:r>
            <a:r>
              <a:rPr lang="ru-RU" sz="3200" b="1" dirty="0"/>
              <a:t> </a:t>
            </a:r>
            <a:r>
              <a:rPr lang="ru-RU" sz="3200" b="1" dirty="0" err="1"/>
              <a:t>імені</a:t>
            </a:r>
            <a:r>
              <a:rPr lang="ru-RU" sz="3200" b="1" dirty="0"/>
              <a:t> </a:t>
            </a:r>
            <a:r>
              <a:rPr lang="ru-RU" sz="3200" b="1" dirty="0" err="1"/>
              <a:t>або</a:t>
            </a:r>
            <a:r>
              <a:rPr lang="ru-RU" sz="3200" b="1" dirty="0"/>
              <a:t> за </a:t>
            </a:r>
            <a:r>
              <a:rPr lang="ru-RU" sz="3200" b="1" dirty="0" err="1"/>
              <a:t>дорученням</a:t>
            </a:r>
            <a:r>
              <a:rPr lang="ru-RU" sz="3200" b="1" dirty="0"/>
              <a:t> особи, яку вона </a:t>
            </a:r>
            <a:r>
              <a:rPr lang="ru-RU" sz="3200" b="1" dirty="0" err="1"/>
              <a:t>представляє</a:t>
            </a:r>
            <a:r>
              <a:rPr lang="ru-RU" sz="3200" b="1" dirty="0"/>
              <a:t>, </a:t>
            </a:r>
            <a:r>
              <a:rPr lang="ru-RU" sz="3200" b="1" dirty="0" err="1"/>
              <a:t>накладає</a:t>
            </a:r>
            <a:r>
              <a:rPr lang="ru-RU" sz="3200" b="1" dirty="0"/>
              <a:t> </a:t>
            </a:r>
            <a:r>
              <a:rPr lang="ru-RU" sz="3200" b="1" dirty="0" err="1"/>
              <a:t>електронний</a:t>
            </a:r>
            <a:r>
              <a:rPr lang="ru-RU" sz="3200" b="1" dirty="0"/>
              <a:t> </a:t>
            </a:r>
            <a:r>
              <a:rPr lang="ru-RU" sz="3200" b="1" dirty="0" err="1"/>
              <a:t>цифровий</a:t>
            </a:r>
            <a:r>
              <a:rPr lang="ru-RU" sz="3200" b="1" dirty="0"/>
              <a:t> </a:t>
            </a:r>
            <a:r>
              <a:rPr lang="ru-RU" sz="3200" b="1" dirty="0" err="1"/>
              <a:t>підпис</a:t>
            </a:r>
            <a:r>
              <a:rPr lang="ru-RU" sz="3200" b="1" dirty="0"/>
              <a:t> </a:t>
            </a:r>
            <a:r>
              <a:rPr lang="ru-RU" sz="3200" b="1" dirty="0" err="1"/>
              <a:t>під</a:t>
            </a:r>
            <a:r>
              <a:rPr lang="ru-RU" sz="3200" b="1" dirty="0"/>
              <a:t> час </a:t>
            </a:r>
            <a:r>
              <a:rPr lang="ru-RU" sz="3200" b="1" dirty="0" err="1"/>
              <a:t>створення</a:t>
            </a:r>
            <a:r>
              <a:rPr lang="ru-RU" sz="3200" b="1" dirty="0"/>
              <a:t> </a:t>
            </a:r>
            <a:r>
              <a:rPr lang="ru-RU" sz="3200" b="1" dirty="0" err="1"/>
              <a:t>електронного</a:t>
            </a:r>
            <a:r>
              <a:rPr lang="ru-RU" sz="3200" b="1" dirty="0"/>
              <a:t> </a:t>
            </a:r>
            <a:r>
              <a:rPr lang="ru-RU" sz="3200" b="1" dirty="0" smtClean="0"/>
              <a:t>документа.</a:t>
            </a:r>
            <a:endParaRPr lang="ru-RU" sz="3200" b="1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148" y="1340527"/>
            <a:ext cx="1057366" cy="15685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0231" y="2906027"/>
            <a:ext cx="4414120" cy="3310590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327817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howte.at.ua/utschnjam/lolik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8" y="1300653"/>
            <a:ext cx="2377598" cy="251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50048" y="2205915"/>
            <a:ext cx="9239731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uk-UA" sz="3600" b="1" dirty="0">
              <a:solidFill>
                <a:srgbClr val="584332"/>
              </a:solidFill>
              <a:latin typeface="+mn-lt"/>
            </a:endParaRPr>
          </a:p>
        </p:txBody>
      </p:sp>
      <p:pic>
        <p:nvPicPr>
          <p:cNvPr id="4" name="Picture 2" descr="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3713" y="1278391"/>
            <a:ext cx="2250244" cy="2717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 descr="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024" y="1053906"/>
            <a:ext cx="2999622" cy="296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 descr="25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9550" y="4082554"/>
            <a:ext cx="2211786" cy="218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 descr="2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3472" y="4107364"/>
            <a:ext cx="2601193" cy="251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6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9779" y="4204433"/>
            <a:ext cx="2348026" cy="219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j028110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315" y="4046554"/>
            <a:ext cx="2543398" cy="23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j029724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3284" y="1725726"/>
            <a:ext cx="1898309" cy="189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Дата 7"/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54267D51-8318-448A-9EB5-607A77EE81B9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Повторимо правила поведінки та безпеки в комп’ютерному класі</a:t>
            </a:r>
          </a:p>
        </p:txBody>
      </p:sp>
    </p:spTree>
    <p:extLst>
      <p:ext uri="{BB962C8B-B14F-4D97-AF65-F5344CB8AC3E}">
        <p14:creationId xmlns:p14="http://schemas.microsoft.com/office/powerpoint/2010/main" xmlns="" val="1563316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Посередник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959147" y="1127464"/>
            <a:ext cx="5614301" cy="5089153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err="1">
                <a:solidFill>
                  <a:srgbClr val="FFFF00"/>
                </a:solidFill>
              </a:rPr>
              <a:t>Посередник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>
                <a:solidFill>
                  <a:schemeClr val="bg1"/>
                </a:solidFill>
              </a:rPr>
              <a:t>- </a:t>
            </a:r>
            <a:r>
              <a:rPr lang="ru-RU" sz="2800" b="1" dirty="0" err="1">
                <a:solidFill>
                  <a:schemeClr val="bg1"/>
                </a:solidFill>
              </a:rPr>
              <a:t>фізична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або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юридична</a:t>
            </a:r>
            <a:r>
              <a:rPr lang="ru-RU" sz="2800" b="1" dirty="0">
                <a:solidFill>
                  <a:schemeClr val="bg1"/>
                </a:solidFill>
              </a:rPr>
              <a:t> особа, яка в </a:t>
            </a:r>
            <a:r>
              <a:rPr lang="ru-RU" sz="2800" b="1" dirty="0" err="1">
                <a:solidFill>
                  <a:schemeClr val="bg1"/>
                </a:solidFill>
              </a:rPr>
              <a:t>установленому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законодавством</a:t>
            </a:r>
            <a:r>
              <a:rPr lang="ru-RU" sz="2800" b="1" dirty="0">
                <a:solidFill>
                  <a:schemeClr val="bg1"/>
                </a:solidFill>
              </a:rPr>
              <a:t> порядку </a:t>
            </a:r>
            <a:r>
              <a:rPr lang="ru-RU" sz="2800" b="1" dirty="0" err="1">
                <a:solidFill>
                  <a:schemeClr val="bg1"/>
                </a:solidFill>
              </a:rPr>
              <a:t>здійснює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приймання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передавання</a:t>
            </a:r>
            <a:r>
              <a:rPr lang="ru-RU" sz="2800" b="1" dirty="0">
                <a:solidFill>
                  <a:schemeClr val="bg1"/>
                </a:solidFill>
              </a:rPr>
              <a:t> (доставку), </a:t>
            </a:r>
            <a:r>
              <a:rPr lang="ru-RU" sz="2800" b="1" dirty="0" err="1">
                <a:solidFill>
                  <a:schemeClr val="bg1"/>
                </a:solidFill>
              </a:rPr>
              <a:t>зберігання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перевірку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цілісності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електронних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документів</a:t>
            </a:r>
            <a:r>
              <a:rPr lang="ru-RU" sz="2800" b="1" dirty="0">
                <a:solidFill>
                  <a:schemeClr val="bg1"/>
                </a:solidFill>
              </a:rPr>
              <a:t> для </a:t>
            </a:r>
            <a:r>
              <a:rPr lang="ru-RU" sz="2800" b="1" dirty="0" err="1">
                <a:solidFill>
                  <a:schemeClr val="bg1"/>
                </a:solidFill>
              </a:rPr>
              <a:t>задоволення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власних</a:t>
            </a:r>
            <a:r>
              <a:rPr lang="ru-RU" sz="2800" b="1" dirty="0">
                <a:solidFill>
                  <a:schemeClr val="bg1"/>
                </a:solidFill>
              </a:rPr>
              <a:t> потреб </a:t>
            </a:r>
            <a:r>
              <a:rPr lang="ru-RU" sz="2800" b="1" dirty="0" err="1">
                <a:solidFill>
                  <a:schemeClr val="bg1"/>
                </a:solidFill>
              </a:rPr>
              <a:t>або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надає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відповідні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послуги</a:t>
            </a:r>
            <a:r>
              <a:rPr lang="ru-RU" sz="2800" b="1" dirty="0">
                <a:solidFill>
                  <a:schemeClr val="bg1"/>
                </a:solidFill>
              </a:rPr>
              <a:t> за </a:t>
            </a:r>
            <a:r>
              <a:rPr lang="ru-RU" sz="2800" b="1" dirty="0" err="1">
                <a:solidFill>
                  <a:schemeClr val="bg1"/>
                </a:solidFill>
              </a:rPr>
              <a:t>дорученням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інших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суб'єктів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електронного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документообігу</a:t>
            </a:r>
            <a:r>
              <a:rPr lang="ru-RU" sz="28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301" y="2314789"/>
            <a:ext cx="5105909" cy="285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3175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/>
          <a:srcRect t="24811" b="13717"/>
          <a:stretch/>
        </p:blipFill>
        <p:spPr>
          <a:xfrm>
            <a:off x="6507331" y="3221807"/>
            <a:ext cx="4838041" cy="2974019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61665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Адресат і автор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00723" y="1275565"/>
            <a:ext cx="3956407" cy="1450857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>
                <a:solidFill>
                  <a:srgbClr val="FFFF00"/>
                </a:solidFill>
              </a:rPr>
              <a:t>Адресат </a:t>
            </a:r>
            <a:r>
              <a:rPr lang="ru-RU" sz="2400" b="1" dirty="0">
                <a:solidFill>
                  <a:schemeClr val="bg1"/>
                </a:solidFill>
              </a:rPr>
              <a:t>- </a:t>
            </a:r>
            <a:r>
              <a:rPr lang="ru-RU" sz="2400" b="1" dirty="0" err="1">
                <a:solidFill>
                  <a:schemeClr val="bg1"/>
                </a:solidFill>
              </a:rPr>
              <a:t>фізична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або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юридична</a:t>
            </a:r>
            <a:r>
              <a:rPr lang="ru-RU" sz="2400" b="1" dirty="0">
                <a:solidFill>
                  <a:schemeClr val="bg1"/>
                </a:solidFill>
              </a:rPr>
              <a:t> особа, </a:t>
            </a:r>
            <a:r>
              <a:rPr lang="ru-RU" sz="2400" b="1" dirty="0" err="1">
                <a:solidFill>
                  <a:schemeClr val="bg1"/>
                </a:solidFill>
              </a:rPr>
              <a:t>якій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адресується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електронний</a:t>
            </a:r>
            <a:r>
              <a:rPr lang="ru-RU" sz="2400" b="1" dirty="0">
                <a:solidFill>
                  <a:schemeClr val="bg1"/>
                </a:solidFill>
              </a:rPr>
              <a:t> документ.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15995" r="14256"/>
          <a:stretch/>
        </p:blipFill>
        <p:spPr>
          <a:xfrm>
            <a:off x="500723" y="3202270"/>
            <a:ext cx="4763735" cy="2993556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205491" y="1275565"/>
            <a:ext cx="5139881" cy="1366967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>
                <a:solidFill>
                  <a:srgbClr val="FFFF00"/>
                </a:solidFill>
              </a:rPr>
              <a:t>Автор </a:t>
            </a:r>
            <a:r>
              <a:rPr lang="ru-RU" sz="2400" b="1" dirty="0" err="1">
                <a:solidFill>
                  <a:srgbClr val="FFFF00"/>
                </a:solidFill>
              </a:rPr>
              <a:t>електронного</a:t>
            </a:r>
            <a:r>
              <a:rPr lang="ru-RU" sz="2400" b="1" dirty="0">
                <a:solidFill>
                  <a:srgbClr val="FFFF00"/>
                </a:solidFill>
              </a:rPr>
              <a:t> документа </a:t>
            </a:r>
            <a:r>
              <a:rPr lang="ru-RU" sz="2400" b="1" dirty="0">
                <a:solidFill>
                  <a:schemeClr val="bg1"/>
                </a:solidFill>
              </a:rPr>
              <a:t>- </a:t>
            </a:r>
            <a:r>
              <a:rPr lang="ru-RU" sz="2400" b="1" dirty="0" err="1">
                <a:solidFill>
                  <a:schemeClr val="bg1"/>
                </a:solidFill>
              </a:rPr>
              <a:t>фізична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або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юридична</a:t>
            </a:r>
            <a:r>
              <a:rPr lang="ru-RU" sz="2400" b="1" dirty="0">
                <a:solidFill>
                  <a:schemeClr val="bg1"/>
                </a:solidFill>
              </a:rPr>
              <a:t> особа, яка створила </a:t>
            </a:r>
            <a:r>
              <a:rPr lang="ru-RU" sz="2400" b="1" dirty="0" err="1">
                <a:solidFill>
                  <a:schemeClr val="bg1"/>
                </a:solidFill>
              </a:rPr>
              <a:t>електронний</a:t>
            </a:r>
            <a:r>
              <a:rPr lang="ru-RU" sz="2400" b="1" dirty="0">
                <a:solidFill>
                  <a:schemeClr val="bg1"/>
                </a:solidFill>
              </a:rPr>
              <a:t> документ.</a:t>
            </a:r>
          </a:p>
        </p:txBody>
      </p:sp>
    </p:spTree>
    <p:extLst>
      <p:ext uri="{BB962C8B-B14F-4D97-AF65-F5344CB8AC3E}">
        <p14:creationId xmlns:p14="http://schemas.microsoft.com/office/powerpoint/2010/main" xmlns="" val="1970198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Види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документообігу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338605" y="3249159"/>
            <a:ext cx="2200409" cy="698775"/>
          </a:xfrm>
          <a:custGeom>
            <a:avLst/>
            <a:gdLst>
              <a:gd name="connsiteX0" fmla="*/ 0 w 2571527"/>
              <a:gd name="connsiteY0" fmla="*/ 209774 h 1258616"/>
              <a:gd name="connsiteX1" fmla="*/ 209774 w 2571527"/>
              <a:gd name="connsiteY1" fmla="*/ 0 h 1258616"/>
              <a:gd name="connsiteX2" fmla="*/ 2361753 w 2571527"/>
              <a:gd name="connsiteY2" fmla="*/ 0 h 1258616"/>
              <a:gd name="connsiteX3" fmla="*/ 2571527 w 2571527"/>
              <a:gd name="connsiteY3" fmla="*/ 209774 h 1258616"/>
              <a:gd name="connsiteX4" fmla="*/ 2571527 w 2571527"/>
              <a:gd name="connsiteY4" fmla="*/ 1048842 h 1258616"/>
              <a:gd name="connsiteX5" fmla="*/ 2361753 w 2571527"/>
              <a:gd name="connsiteY5" fmla="*/ 1258616 h 1258616"/>
              <a:gd name="connsiteX6" fmla="*/ 209774 w 2571527"/>
              <a:gd name="connsiteY6" fmla="*/ 1258616 h 1258616"/>
              <a:gd name="connsiteX7" fmla="*/ 0 w 2571527"/>
              <a:gd name="connsiteY7" fmla="*/ 1048842 h 1258616"/>
              <a:gd name="connsiteX8" fmla="*/ 0 w 2571527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1527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361753" y="0"/>
                </a:lnTo>
                <a:cubicBezTo>
                  <a:pt x="2477608" y="0"/>
                  <a:pt x="2571527" y="93919"/>
                  <a:pt x="2571527" y="209774"/>
                </a:cubicBezTo>
                <a:lnTo>
                  <a:pt x="2571527" y="1048842"/>
                </a:lnTo>
                <a:cubicBezTo>
                  <a:pt x="2571527" y="1164697"/>
                  <a:pt x="2477608" y="1258616"/>
                  <a:pt x="2361753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Вихідні</a:t>
            </a:r>
            <a:endParaRPr lang="ru-RU" b="1" dirty="0"/>
          </a:p>
        </p:txBody>
      </p:sp>
      <p:sp>
        <p:nvSpPr>
          <p:cNvPr id="15" name="Полилиния 14"/>
          <p:cNvSpPr/>
          <p:nvPr/>
        </p:nvSpPr>
        <p:spPr>
          <a:xfrm>
            <a:off x="338605" y="2413821"/>
            <a:ext cx="2200409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uk-UA" b="1" dirty="0"/>
              <a:t>Вхідні</a:t>
            </a:r>
            <a:endParaRPr lang="ru-RU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70159" y="1035620"/>
            <a:ext cx="5415378" cy="98848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Види документообігу</a:t>
            </a:r>
            <a:endParaRPr lang="ru-RU" sz="24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олилиния 15"/>
          <p:cNvSpPr/>
          <p:nvPr/>
        </p:nvSpPr>
        <p:spPr>
          <a:xfrm>
            <a:off x="9916357" y="2532433"/>
            <a:ext cx="212484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uk-UA" b="1" dirty="0"/>
              <a:t>Внутрішні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7802" y="2253957"/>
            <a:ext cx="5894772" cy="442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1379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Електронний </a:t>
            </a:r>
            <a:r>
              <a:rPr lang="uk-UA" sz="2000" b="1" dirty="0" smtClean="0">
                <a:solidFill>
                  <a:schemeClr val="bg1"/>
                </a:solidFill>
              </a:rPr>
              <a:t>документообіг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944863" y="1127464"/>
            <a:ext cx="6628586" cy="5089153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err="1">
                <a:solidFill>
                  <a:srgbClr val="FFFF00"/>
                </a:solidFill>
              </a:rPr>
              <a:t>Електронний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 err="1">
                <a:solidFill>
                  <a:srgbClr val="FFFF00"/>
                </a:solidFill>
              </a:rPr>
              <a:t>документообіг</a:t>
            </a:r>
            <a:r>
              <a:rPr lang="ru-RU" sz="2800" b="1" dirty="0">
                <a:solidFill>
                  <a:srgbClr val="FFFF00"/>
                </a:solidFill>
              </a:rPr>
              <a:t> (</a:t>
            </a:r>
            <a:r>
              <a:rPr lang="ru-RU" sz="2800" b="1" dirty="0" err="1">
                <a:solidFill>
                  <a:srgbClr val="FFFF00"/>
                </a:solidFill>
              </a:rPr>
              <a:t>обіг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 err="1">
                <a:solidFill>
                  <a:srgbClr val="FFFF00"/>
                </a:solidFill>
              </a:rPr>
              <a:t>електронних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 err="1">
                <a:solidFill>
                  <a:srgbClr val="FFFF00"/>
                </a:solidFill>
              </a:rPr>
              <a:t>документів</a:t>
            </a:r>
            <a:r>
              <a:rPr lang="ru-RU" sz="2800" b="1" dirty="0">
                <a:solidFill>
                  <a:srgbClr val="FFFF00"/>
                </a:solidFill>
              </a:rPr>
              <a:t>) </a:t>
            </a:r>
            <a:r>
              <a:rPr lang="ru-RU" sz="2800" b="1" dirty="0">
                <a:solidFill>
                  <a:schemeClr val="bg1"/>
                </a:solidFill>
              </a:rPr>
              <a:t>- </a:t>
            </a:r>
            <a:r>
              <a:rPr lang="ru-RU" sz="2800" b="1" dirty="0" err="1">
                <a:solidFill>
                  <a:schemeClr val="bg1"/>
                </a:solidFill>
              </a:rPr>
              <a:t>сукупність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процесів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створення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опрацювання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відправлення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передавання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одержання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зберігання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використання</a:t>
            </a:r>
            <a:r>
              <a:rPr lang="ru-RU" sz="2800" b="1" dirty="0">
                <a:solidFill>
                  <a:schemeClr val="bg1"/>
                </a:solidFill>
              </a:rPr>
              <a:t> та </a:t>
            </a:r>
            <a:r>
              <a:rPr lang="ru-RU" sz="2800" b="1" dirty="0" err="1">
                <a:solidFill>
                  <a:schemeClr val="bg1"/>
                </a:solidFill>
              </a:rPr>
              <a:t>знищення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електронних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документів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що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виконується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із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застосуванням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перевірки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цілісності</a:t>
            </a:r>
            <a:r>
              <a:rPr lang="ru-RU" sz="2800" b="1" dirty="0">
                <a:solidFill>
                  <a:schemeClr val="bg1"/>
                </a:solidFill>
              </a:rPr>
              <a:t> та у </a:t>
            </a:r>
            <a:r>
              <a:rPr lang="ru-RU" sz="2800" b="1" dirty="0" err="1">
                <a:solidFill>
                  <a:schemeClr val="bg1"/>
                </a:solidFill>
              </a:rPr>
              <a:t>разі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необхідності</a:t>
            </a:r>
            <a:r>
              <a:rPr lang="ru-RU" sz="2800" b="1" dirty="0">
                <a:solidFill>
                  <a:schemeClr val="bg1"/>
                </a:solidFill>
              </a:rPr>
              <a:t> з </a:t>
            </a:r>
            <a:r>
              <a:rPr lang="ru-RU" sz="2800" b="1" dirty="0" err="1">
                <a:solidFill>
                  <a:schemeClr val="bg1"/>
                </a:solidFill>
              </a:rPr>
              <a:t>підтвердженням</a:t>
            </a:r>
            <a:r>
              <a:rPr lang="ru-RU" sz="2800" b="1" dirty="0">
                <a:solidFill>
                  <a:schemeClr val="bg1"/>
                </a:solidFill>
              </a:rPr>
              <a:t> факту </a:t>
            </a:r>
            <a:r>
              <a:rPr lang="ru-RU" sz="2800" b="1" dirty="0" err="1">
                <a:solidFill>
                  <a:schemeClr val="bg1"/>
                </a:solidFill>
              </a:rPr>
              <a:t>одержання</a:t>
            </a:r>
            <a:r>
              <a:rPr lang="ru-RU" sz="2800" b="1" dirty="0">
                <a:solidFill>
                  <a:schemeClr val="bg1"/>
                </a:solidFill>
              </a:rPr>
              <a:t> таких </a:t>
            </a:r>
            <a:r>
              <a:rPr lang="ru-RU" sz="2800" b="1" dirty="0" err="1">
                <a:solidFill>
                  <a:schemeClr val="bg1"/>
                </a:solidFill>
              </a:rPr>
              <a:t>документів</a:t>
            </a:r>
            <a:r>
              <a:rPr lang="ru-RU" sz="28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148" y="1340527"/>
            <a:ext cx="1057366" cy="1568529"/>
          </a:xfrm>
          <a:prstGeom prst="rect">
            <a:avLst/>
          </a:prstGeom>
        </p:spPr>
      </p:pic>
      <p:pic>
        <p:nvPicPr>
          <p:cNvPr id="1026" name="Picture 2" descr="Ð ÐµÐ·ÑÐ»ÑÑÐ°Ñ Ð¿Ð¾ÑÑÐºÑ Ð·Ð¾Ð±ÑÐ°Ð¶ÐµÐ½Ñ Ð·Ð° Ð·Ð°Ð¿Ð¸ÑÐ¾Ð¼ &quot;Ð´Ð¾ÐºÑÐ¼ÐµÐ½Ñ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7783" y="2793795"/>
            <a:ext cx="3418068" cy="342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9359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Загальні</a:t>
            </a:r>
            <a:r>
              <a:rPr lang="ru-RU" sz="2000" b="1" dirty="0">
                <a:solidFill>
                  <a:schemeClr val="bg1"/>
                </a:solidFill>
              </a:rPr>
              <a:t> правила </a:t>
            </a:r>
            <a:r>
              <a:rPr lang="ru-RU" sz="2000" b="1" dirty="0" err="1">
                <a:solidFill>
                  <a:schemeClr val="bg1"/>
                </a:solidFill>
              </a:rPr>
              <a:t>оформлення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документів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136162" y="1987693"/>
            <a:ext cx="3239096" cy="156337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Для </a:t>
            </a:r>
            <a:r>
              <a:rPr lang="ru-RU" b="1" dirty="0" err="1"/>
              <a:t>друкування</a:t>
            </a:r>
            <a:r>
              <a:rPr lang="ru-RU" b="1" dirty="0"/>
              <a:t> </a:t>
            </a:r>
            <a:r>
              <a:rPr lang="ru-RU" b="1" dirty="0" err="1"/>
              <a:t>текстів</a:t>
            </a:r>
            <a:r>
              <a:rPr lang="ru-RU" b="1" dirty="0"/>
              <a:t> </a:t>
            </a:r>
            <a:r>
              <a:rPr lang="ru-RU" b="1" dirty="0" err="1"/>
              <a:t>службових</a:t>
            </a:r>
            <a:r>
              <a:rPr lang="ru-RU" b="1" dirty="0"/>
              <a:t> </a:t>
            </a:r>
            <a:r>
              <a:rPr lang="ru-RU" b="1" dirty="0" err="1"/>
              <a:t>документів</a:t>
            </a:r>
            <a:r>
              <a:rPr lang="ru-RU" b="1" dirty="0"/>
              <a:t> </a:t>
            </a:r>
            <a:r>
              <a:rPr lang="ru-RU" b="1" dirty="0" err="1"/>
              <a:t>використовується</a:t>
            </a:r>
            <a:r>
              <a:rPr lang="ru-RU" b="1" dirty="0"/>
              <a:t> </a:t>
            </a:r>
            <a:r>
              <a:rPr lang="ru-RU" b="1" dirty="0" err="1"/>
              <a:t>гарнітура</a:t>
            </a:r>
            <a:r>
              <a:rPr lang="ru-RU" b="1" dirty="0"/>
              <a:t> </a:t>
            </a:r>
            <a:r>
              <a:rPr lang="ru-RU" b="1" dirty="0" err="1"/>
              <a:t>Times</a:t>
            </a:r>
            <a:r>
              <a:rPr lang="ru-RU" b="1" dirty="0"/>
              <a:t> </a:t>
            </a:r>
            <a:r>
              <a:rPr lang="ru-RU" b="1" dirty="0" err="1"/>
              <a:t>New</a:t>
            </a:r>
            <a:r>
              <a:rPr lang="ru-RU" b="1" dirty="0"/>
              <a:t> </a:t>
            </a:r>
            <a:r>
              <a:rPr lang="ru-RU" b="1" dirty="0" err="1"/>
              <a:t>Roman</a:t>
            </a:r>
            <a:r>
              <a:rPr lang="ru-RU" b="1" dirty="0"/>
              <a:t>, шрифт </a:t>
            </a:r>
            <a:r>
              <a:rPr lang="ru-RU" b="1" dirty="0" err="1"/>
              <a:t>розміром</a:t>
            </a:r>
            <a:r>
              <a:rPr lang="ru-RU" b="1" dirty="0"/>
              <a:t> 12-14 </a:t>
            </a:r>
            <a:r>
              <a:rPr lang="ru-RU" b="1" dirty="0" err="1"/>
              <a:t>друкарських</a:t>
            </a:r>
            <a:r>
              <a:rPr lang="ru-RU" b="1" dirty="0"/>
              <a:t> </a:t>
            </a:r>
            <a:r>
              <a:rPr lang="ru-RU" b="1" dirty="0" err="1"/>
              <a:t>пунктів</a:t>
            </a:r>
            <a:endParaRPr lang="ru-RU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75258" y="1035621"/>
            <a:ext cx="6310279" cy="69552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24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228076" y="1987693"/>
            <a:ext cx="3239096" cy="156337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Дозволяється</a:t>
            </a:r>
            <a:r>
              <a:rPr lang="ru-RU" b="1" dirty="0"/>
              <a:t> </a:t>
            </a:r>
            <a:r>
              <a:rPr lang="ru-RU" b="1" dirty="0" err="1"/>
              <a:t>використовувати</a:t>
            </a:r>
            <a:r>
              <a:rPr lang="ru-RU" b="1" dirty="0"/>
              <a:t> шрифт </a:t>
            </a:r>
            <a:r>
              <a:rPr lang="ru-RU" b="1" dirty="0" err="1"/>
              <a:t>розміром</a:t>
            </a:r>
            <a:r>
              <a:rPr lang="ru-RU" b="1" dirty="0"/>
              <a:t> 8-12 </a:t>
            </a:r>
            <a:r>
              <a:rPr lang="ru-RU" b="1" dirty="0" err="1"/>
              <a:t>друкарських</a:t>
            </a:r>
            <a:r>
              <a:rPr lang="ru-RU" b="1" dirty="0"/>
              <a:t> </a:t>
            </a:r>
            <a:r>
              <a:rPr lang="ru-RU" b="1" dirty="0" err="1"/>
              <a:t>пунктів</a:t>
            </a:r>
            <a:r>
              <a:rPr lang="ru-RU" b="1" dirty="0"/>
              <a:t> для </a:t>
            </a:r>
            <a:r>
              <a:rPr lang="ru-RU" b="1" dirty="0" err="1"/>
              <a:t>друкування</a:t>
            </a:r>
            <a:r>
              <a:rPr lang="ru-RU" b="1" dirty="0"/>
              <a:t> </a:t>
            </a:r>
            <a:r>
              <a:rPr lang="ru-RU" b="1" dirty="0" err="1"/>
              <a:t>реквізитів</a:t>
            </a:r>
            <a:endParaRPr lang="ru-RU" b="1" dirty="0"/>
          </a:p>
        </p:txBody>
      </p:sp>
      <p:sp>
        <p:nvSpPr>
          <p:cNvPr id="10" name="Полилиния 9"/>
          <p:cNvSpPr/>
          <p:nvPr/>
        </p:nvSpPr>
        <p:spPr>
          <a:xfrm>
            <a:off x="8319990" y="1987693"/>
            <a:ext cx="3239096" cy="1607763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Під</a:t>
            </a:r>
            <a:r>
              <a:rPr lang="ru-RU" b="1" dirty="0"/>
              <a:t> час </a:t>
            </a:r>
            <a:r>
              <a:rPr lang="ru-RU" b="1" dirty="0" err="1"/>
              <a:t>друкування</a:t>
            </a:r>
            <a:r>
              <a:rPr lang="ru-RU" b="1" dirty="0"/>
              <a:t> </a:t>
            </a:r>
            <a:r>
              <a:rPr lang="ru-RU" b="1" dirty="0" err="1"/>
              <a:t>заголовків</a:t>
            </a:r>
            <a:r>
              <a:rPr lang="ru-RU" b="1" dirty="0"/>
              <a:t> </a:t>
            </a:r>
            <a:r>
              <a:rPr lang="ru-RU" b="1" dirty="0" err="1"/>
              <a:t>дозволяється</a:t>
            </a:r>
            <a:r>
              <a:rPr lang="ru-RU" b="1" dirty="0"/>
              <a:t> </a:t>
            </a:r>
            <a:r>
              <a:rPr lang="ru-RU" b="1" dirty="0" err="1"/>
              <a:t>використовувати</a:t>
            </a:r>
            <a:r>
              <a:rPr lang="ru-RU" b="1" dirty="0"/>
              <a:t> </a:t>
            </a:r>
            <a:r>
              <a:rPr lang="ru-RU" b="1" dirty="0" err="1"/>
              <a:t>напівжирний</a:t>
            </a:r>
            <a:r>
              <a:rPr lang="ru-RU" b="1" dirty="0"/>
              <a:t> шрифт (</a:t>
            </a:r>
            <a:r>
              <a:rPr lang="ru-RU" b="1" dirty="0" err="1"/>
              <a:t>прямий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курсив)</a:t>
            </a:r>
          </a:p>
        </p:txBody>
      </p:sp>
      <p:pic>
        <p:nvPicPr>
          <p:cNvPr id="17410" name="Picture 2" descr="Ð ÐµÐ·ÑÐ»ÑÑÐ°Ñ Ð¿Ð¾ÑÑÐºÑ Ð·Ð¾Ð±ÑÐ°Ð¶ÐµÐ½Ñ Ð·Ð° Ð·Ð°Ð¿Ð¸ÑÐ¾Ð¼ &quot;Ð´Ð¾ÐºÑÐ¼ÐµÐ½ÑÐ¾Ð¾Ð±ÑÐ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9829" y="4390804"/>
            <a:ext cx="2266950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162" y="4243526"/>
            <a:ext cx="4091914" cy="2414229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2" name="Picture 4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8683" y="4243526"/>
            <a:ext cx="3862767" cy="2414229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1677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Загальні</a:t>
            </a:r>
            <a:r>
              <a:rPr lang="ru-RU" sz="2000" b="1" dirty="0">
                <a:solidFill>
                  <a:schemeClr val="bg1"/>
                </a:solidFill>
              </a:rPr>
              <a:t> правила </a:t>
            </a:r>
            <a:r>
              <a:rPr lang="ru-RU" sz="2000" b="1" dirty="0" err="1">
                <a:solidFill>
                  <a:schemeClr val="bg1"/>
                </a:solidFill>
              </a:rPr>
              <a:t>оформлення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документів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311972" y="1997197"/>
            <a:ext cx="3452160" cy="176693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Текст </a:t>
            </a:r>
            <a:r>
              <a:rPr lang="ru-RU" b="1" dirty="0" err="1"/>
              <a:t>документів</a:t>
            </a:r>
            <a:r>
              <a:rPr lang="ru-RU" b="1" dirty="0"/>
              <a:t> на </a:t>
            </a:r>
            <a:r>
              <a:rPr lang="ru-RU" b="1" dirty="0" err="1"/>
              <a:t>папері</a:t>
            </a:r>
            <a:r>
              <a:rPr lang="ru-RU" b="1" dirty="0"/>
              <a:t> формату А4  рекомендовано </a:t>
            </a:r>
            <a:r>
              <a:rPr lang="ru-RU" b="1" dirty="0" err="1"/>
              <a:t>друкувати</a:t>
            </a:r>
            <a:r>
              <a:rPr lang="ru-RU" b="1" dirty="0"/>
              <a:t> через 1-1,5 </a:t>
            </a:r>
            <a:r>
              <a:rPr lang="ru-RU" b="1" dirty="0" err="1"/>
              <a:t>міжрядкового</a:t>
            </a:r>
            <a:r>
              <a:rPr lang="ru-RU" b="1" dirty="0"/>
              <a:t> </a:t>
            </a:r>
            <a:r>
              <a:rPr lang="ru-RU" b="1" dirty="0" err="1"/>
              <a:t>інтервалу</a:t>
            </a:r>
            <a:r>
              <a:rPr lang="ru-RU" b="1" dirty="0"/>
              <a:t>, а формату А5  - через 1 </a:t>
            </a:r>
            <a:r>
              <a:rPr lang="ru-RU" b="1" dirty="0" err="1"/>
              <a:t>міжрядковий</a:t>
            </a:r>
            <a:r>
              <a:rPr lang="ru-RU" b="1" dirty="0"/>
              <a:t> </a:t>
            </a:r>
            <a:r>
              <a:rPr lang="ru-RU" b="1" dirty="0" err="1"/>
              <a:t>інтервал</a:t>
            </a:r>
            <a:endParaRPr lang="ru-RU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75258" y="1035621"/>
            <a:ext cx="6310279" cy="69552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24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654632" y="1997197"/>
            <a:ext cx="3239096" cy="1411828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Тільки</a:t>
            </a:r>
            <a:r>
              <a:rPr lang="ru-RU" b="1" dirty="0"/>
              <a:t> перша </a:t>
            </a:r>
            <a:r>
              <a:rPr lang="ru-RU" b="1" dirty="0" err="1"/>
              <a:t>сторінка</a:t>
            </a:r>
            <a:r>
              <a:rPr lang="ru-RU" b="1" dirty="0"/>
              <a:t> документа </a:t>
            </a:r>
            <a:r>
              <a:rPr lang="ru-RU" b="1" dirty="0" err="1"/>
              <a:t>друкується</a:t>
            </a:r>
            <a:r>
              <a:rPr lang="ru-RU" b="1" dirty="0"/>
              <a:t> на бланку, друга й </a:t>
            </a:r>
            <a:r>
              <a:rPr lang="ru-RU" b="1" dirty="0" err="1"/>
              <a:t>наступні</a:t>
            </a:r>
            <a:r>
              <a:rPr lang="ru-RU" b="1" dirty="0"/>
              <a:t> – на </a:t>
            </a:r>
            <a:r>
              <a:rPr lang="ru-RU" b="1" dirty="0" err="1"/>
              <a:t>чистих</a:t>
            </a:r>
            <a:r>
              <a:rPr lang="ru-RU" b="1" dirty="0"/>
              <a:t> </a:t>
            </a:r>
            <a:r>
              <a:rPr lang="ru-RU" b="1" dirty="0" err="1"/>
              <a:t>аркушах</a:t>
            </a:r>
            <a:r>
              <a:rPr lang="ru-RU" b="1" dirty="0"/>
              <a:t> </a:t>
            </a:r>
            <a:r>
              <a:rPr lang="ru-RU" b="1" dirty="0" err="1"/>
              <a:t>паперу</a:t>
            </a:r>
            <a:r>
              <a:rPr lang="ru-RU" b="1" dirty="0"/>
              <a:t>.</a:t>
            </a:r>
          </a:p>
        </p:txBody>
      </p:sp>
      <p:sp>
        <p:nvSpPr>
          <p:cNvPr id="10" name="Полилиния 9"/>
          <p:cNvSpPr/>
          <p:nvPr/>
        </p:nvSpPr>
        <p:spPr>
          <a:xfrm>
            <a:off x="8704902" y="1905254"/>
            <a:ext cx="3239096" cy="1858878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Якщо</a:t>
            </a:r>
            <a:r>
              <a:rPr lang="ru-RU" b="1" dirty="0"/>
              <a:t> текст документа </a:t>
            </a:r>
            <a:r>
              <a:rPr lang="ru-RU" b="1" dirty="0" err="1"/>
              <a:t>займає</a:t>
            </a:r>
            <a:r>
              <a:rPr lang="ru-RU" b="1" dirty="0"/>
              <a:t> не одну </a:t>
            </a:r>
            <a:r>
              <a:rPr lang="ru-RU" b="1" dirty="0" err="1"/>
              <a:t>сторінку</a:t>
            </a:r>
            <a:r>
              <a:rPr lang="ru-RU" b="1" dirty="0"/>
              <a:t>, то на другу </a:t>
            </a:r>
            <a:r>
              <a:rPr lang="ru-RU" b="1" dirty="0" err="1"/>
              <a:t>сторінку</a:t>
            </a:r>
            <a:r>
              <a:rPr lang="ru-RU" b="1" dirty="0"/>
              <a:t> не </a:t>
            </a:r>
            <a:r>
              <a:rPr lang="ru-RU" b="1" dirty="0" err="1"/>
              <a:t>можна</a:t>
            </a:r>
            <a:r>
              <a:rPr lang="ru-RU" b="1" dirty="0"/>
              <a:t> </a:t>
            </a:r>
            <a:r>
              <a:rPr lang="ru-RU" b="1" dirty="0" err="1"/>
              <a:t>переносити</a:t>
            </a:r>
            <a:r>
              <a:rPr lang="ru-RU" b="1" dirty="0"/>
              <a:t> </a:t>
            </a:r>
            <a:r>
              <a:rPr lang="ru-RU" b="1" dirty="0" err="1"/>
              <a:t>тільки</a:t>
            </a:r>
            <a:r>
              <a:rPr lang="ru-RU" b="1" dirty="0"/>
              <a:t> </a:t>
            </a:r>
            <a:r>
              <a:rPr lang="ru-RU" b="1" dirty="0" err="1"/>
              <a:t>підпис</a:t>
            </a:r>
            <a:r>
              <a:rPr lang="ru-RU" b="1" dirty="0"/>
              <a:t>. На </a:t>
            </a:r>
            <a:r>
              <a:rPr lang="ru-RU" b="1" dirty="0" err="1"/>
              <a:t>другій</a:t>
            </a:r>
            <a:r>
              <a:rPr lang="ru-RU" b="1" dirty="0"/>
              <a:t> </a:t>
            </a:r>
            <a:r>
              <a:rPr lang="ru-RU" b="1" dirty="0" err="1"/>
              <a:t>сторінці</a:t>
            </a:r>
            <a:r>
              <a:rPr lang="ru-RU" b="1" dirty="0"/>
              <a:t> </a:t>
            </a:r>
            <a:r>
              <a:rPr lang="ru-RU" b="1" dirty="0" err="1"/>
              <a:t>має</a:t>
            </a:r>
            <a:r>
              <a:rPr lang="ru-RU" b="1" dirty="0"/>
              <a:t> бути не </a:t>
            </a:r>
            <a:r>
              <a:rPr lang="ru-RU" b="1" dirty="0" err="1"/>
              <a:t>менше</a:t>
            </a:r>
            <a:r>
              <a:rPr lang="ru-RU" b="1" dirty="0"/>
              <a:t> </a:t>
            </a:r>
            <a:r>
              <a:rPr lang="ru-RU" b="1" dirty="0" err="1"/>
              <a:t>двох</a:t>
            </a:r>
            <a:r>
              <a:rPr lang="ru-RU" b="1" dirty="0"/>
              <a:t> </a:t>
            </a:r>
            <a:r>
              <a:rPr lang="ru-RU" b="1" dirty="0" err="1"/>
              <a:t>рядків</a:t>
            </a:r>
            <a:r>
              <a:rPr lang="ru-RU" b="1" dirty="0"/>
              <a:t> тексту.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824" y="4234649"/>
            <a:ext cx="4264900" cy="2408414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20479" y="4234649"/>
            <a:ext cx="3623519" cy="2408414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4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5013" y="4350405"/>
            <a:ext cx="226695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0005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Загальні</a:t>
            </a:r>
            <a:r>
              <a:rPr lang="ru-RU" sz="2000" b="1" dirty="0">
                <a:solidFill>
                  <a:schemeClr val="bg1"/>
                </a:solidFill>
              </a:rPr>
              <a:t> правила </a:t>
            </a:r>
            <a:r>
              <a:rPr lang="ru-RU" sz="2000" b="1" dirty="0" err="1">
                <a:solidFill>
                  <a:schemeClr val="bg1"/>
                </a:solidFill>
              </a:rPr>
              <a:t>оформлення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документів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136162" y="1952182"/>
            <a:ext cx="3239096" cy="1617421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У документах, </a:t>
            </a:r>
            <a:r>
              <a:rPr lang="ru-RU" b="1" dirty="0" err="1"/>
              <a:t>оформлених</a:t>
            </a:r>
            <a:r>
              <a:rPr lang="ru-RU" b="1" dirty="0"/>
              <a:t> на </a:t>
            </a:r>
            <a:r>
              <a:rPr lang="ru-RU" b="1" dirty="0" err="1"/>
              <a:t>двох</a:t>
            </a:r>
            <a:r>
              <a:rPr lang="ru-RU" b="1" dirty="0"/>
              <a:t> і </a:t>
            </a:r>
            <a:r>
              <a:rPr lang="ru-RU" b="1" dirty="0" err="1"/>
              <a:t>більше</a:t>
            </a:r>
            <a:r>
              <a:rPr lang="ru-RU" b="1" dirty="0"/>
              <a:t> </a:t>
            </a:r>
            <a:r>
              <a:rPr lang="ru-RU" b="1" dirty="0" err="1"/>
              <a:t>аркушах</a:t>
            </a:r>
            <a:r>
              <a:rPr lang="ru-RU" b="1" dirty="0"/>
              <a:t> </a:t>
            </a:r>
            <a:r>
              <a:rPr lang="ru-RU" b="1" dirty="0" err="1"/>
              <a:t>паперу</a:t>
            </a:r>
            <a:r>
              <a:rPr lang="ru-RU" b="1" dirty="0"/>
              <a:t>, </a:t>
            </a:r>
            <a:r>
              <a:rPr lang="ru-RU" b="1" dirty="0" err="1"/>
              <a:t>нумерація</a:t>
            </a:r>
            <a:r>
              <a:rPr lang="ru-RU" b="1" dirty="0"/>
              <a:t> </a:t>
            </a:r>
            <a:r>
              <a:rPr lang="ru-RU" b="1" dirty="0" err="1"/>
              <a:t>сторінок</a:t>
            </a:r>
            <a:r>
              <a:rPr lang="ru-RU" b="1" dirty="0"/>
              <a:t> </a:t>
            </a:r>
            <a:r>
              <a:rPr lang="ru-RU" b="1" dirty="0" err="1"/>
              <a:t>починається</a:t>
            </a:r>
            <a:r>
              <a:rPr lang="ru-RU" b="1" dirty="0"/>
              <a:t> з </a:t>
            </a:r>
            <a:r>
              <a:rPr lang="ru-RU" b="1" dirty="0" err="1"/>
              <a:t>другої</a:t>
            </a:r>
            <a:r>
              <a:rPr lang="ru-RU" b="1" dirty="0"/>
              <a:t>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75258" y="1035621"/>
            <a:ext cx="6310279" cy="69552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24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224064" y="1952182"/>
            <a:ext cx="3239096" cy="1396386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Тільки</a:t>
            </a:r>
            <a:r>
              <a:rPr lang="ru-RU" b="1" dirty="0"/>
              <a:t> перша </a:t>
            </a:r>
            <a:r>
              <a:rPr lang="ru-RU" b="1" dirty="0" err="1"/>
              <a:t>сторінка</a:t>
            </a:r>
            <a:r>
              <a:rPr lang="ru-RU" b="1" dirty="0"/>
              <a:t> документа </a:t>
            </a:r>
            <a:r>
              <a:rPr lang="ru-RU" b="1" dirty="0" err="1"/>
              <a:t>друкується</a:t>
            </a:r>
            <a:r>
              <a:rPr lang="ru-RU" b="1" dirty="0"/>
              <a:t> на бланку, друга й </a:t>
            </a:r>
            <a:r>
              <a:rPr lang="ru-RU" b="1" dirty="0" err="1"/>
              <a:t>наступні</a:t>
            </a:r>
            <a:r>
              <a:rPr lang="ru-RU" b="1" dirty="0"/>
              <a:t> – на </a:t>
            </a:r>
            <a:r>
              <a:rPr lang="ru-RU" b="1" dirty="0" err="1"/>
              <a:t>чистих</a:t>
            </a:r>
            <a:r>
              <a:rPr lang="ru-RU" b="1" dirty="0"/>
              <a:t> </a:t>
            </a:r>
            <a:r>
              <a:rPr lang="ru-RU" b="1" dirty="0" err="1"/>
              <a:t>аркушах</a:t>
            </a:r>
            <a:r>
              <a:rPr lang="ru-RU" b="1" dirty="0"/>
              <a:t> </a:t>
            </a:r>
            <a:r>
              <a:rPr lang="ru-RU" b="1" dirty="0" err="1"/>
              <a:t>паперу</a:t>
            </a:r>
            <a:r>
              <a:rPr lang="ru-RU" b="1" dirty="0"/>
              <a:t>.</a:t>
            </a:r>
          </a:p>
        </p:txBody>
      </p:sp>
      <p:sp>
        <p:nvSpPr>
          <p:cNvPr id="10" name="Полилиния 9"/>
          <p:cNvSpPr/>
          <p:nvPr/>
        </p:nvSpPr>
        <p:spPr>
          <a:xfrm>
            <a:off x="8311967" y="1952182"/>
            <a:ext cx="3239096" cy="1502118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Для </a:t>
            </a:r>
            <a:r>
              <a:rPr lang="ru-RU" b="1" dirty="0" err="1"/>
              <a:t>зручності</a:t>
            </a:r>
            <a:r>
              <a:rPr lang="ru-RU" b="1" dirty="0"/>
              <a:t> з </a:t>
            </a:r>
            <a:r>
              <a:rPr lang="ru-RU" b="1" dirty="0" err="1"/>
              <a:t>усіх</a:t>
            </a:r>
            <a:r>
              <a:rPr lang="ru-RU" b="1" dirty="0"/>
              <a:t> </a:t>
            </a:r>
            <a:r>
              <a:rPr lang="ru-RU" b="1" dirty="0" err="1"/>
              <a:t>боків</a:t>
            </a:r>
            <a:r>
              <a:rPr lang="ru-RU" b="1" dirty="0"/>
              <a:t> </a:t>
            </a:r>
            <a:r>
              <a:rPr lang="ru-RU" b="1" dirty="0" err="1"/>
              <a:t>сторінки</a:t>
            </a:r>
            <a:r>
              <a:rPr lang="ru-RU" b="1" dirty="0"/>
              <a:t> </a:t>
            </a:r>
            <a:r>
              <a:rPr lang="ru-RU" b="1" dirty="0" err="1"/>
              <a:t>залишають</a:t>
            </a:r>
            <a:r>
              <a:rPr lang="ru-RU" b="1" dirty="0"/>
              <a:t> </a:t>
            </a:r>
            <a:r>
              <a:rPr lang="ru-RU" b="1" dirty="0" err="1"/>
              <a:t>вільні</a:t>
            </a:r>
            <a:r>
              <a:rPr lang="ru-RU" b="1" dirty="0"/>
              <a:t> поля: </a:t>
            </a:r>
            <a:r>
              <a:rPr lang="ru-RU" b="1" dirty="0" err="1"/>
              <a:t>ліве</a:t>
            </a:r>
            <a:r>
              <a:rPr lang="ru-RU" b="1" dirty="0"/>
              <a:t> – 35мм; праве не </a:t>
            </a:r>
            <a:r>
              <a:rPr lang="ru-RU" b="1" dirty="0" err="1"/>
              <a:t>менше</a:t>
            </a:r>
            <a:r>
              <a:rPr lang="ru-RU" b="1" dirty="0"/>
              <a:t> 8мм; </a:t>
            </a:r>
            <a:r>
              <a:rPr lang="ru-RU" b="1" dirty="0" err="1"/>
              <a:t>верхнє</a:t>
            </a:r>
            <a:r>
              <a:rPr lang="ru-RU" b="1" dirty="0"/>
              <a:t> – 20мм;нижнє – 19мм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5" y="3748968"/>
            <a:ext cx="4773420" cy="2808362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13293" y="3748968"/>
            <a:ext cx="5616724" cy="2808362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46606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Вимоги</a:t>
            </a:r>
            <a:r>
              <a:rPr lang="ru-RU" sz="2000" b="1" dirty="0">
                <a:solidFill>
                  <a:schemeClr val="bg1"/>
                </a:solidFill>
              </a:rPr>
              <a:t> до тексту документа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285338" y="2512408"/>
            <a:ext cx="2200409" cy="698775"/>
          </a:xfrm>
          <a:custGeom>
            <a:avLst/>
            <a:gdLst>
              <a:gd name="connsiteX0" fmla="*/ 0 w 2571527"/>
              <a:gd name="connsiteY0" fmla="*/ 209774 h 1258616"/>
              <a:gd name="connsiteX1" fmla="*/ 209774 w 2571527"/>
              <a:gd name="connsiteY1" fmla="*/ 0 h 1258616"/>
              <a:gd name="connsiteX2" fmla="*/ 2361753 w 2571527"/>
              <a:gd name="connsiteY2" fmla="*/ 0 h 1258616"/>
              <a:gd name="connsiteX3" fmla="*/ 2571527 w 2571527"/>
              <a:gd name="connsiteY3" fmla="*/ 209774 h 1258616"/>
              <a:gd name="connsiteX4" fmla="*/ 2571527 w 2571527"/>
              <a:gd name="connsiteY4" fmla="*/ 1048842 h 1258616"/>
              <a:gd name="connsiteX5" fmla="*/ 2361753 w 2571527"/>
              <a:gd name="connsiteY5" fmla="*/ 1258616 h 1258616"/>
              <a:gd name="connsiteX6" fmla="*/ 209774 w 2571527"/>
              <a:gd name="connsiteY6" fmla="*/ 1258616 h 1258616"/>
              <a:gd name="connsiteX7" fmla="*/ 0 w 2571527"/>
              <a:gd name="connsiteY7" fmla="*/ 1048842 h 1258616"/>
              <a:gd name="connsiteX8" fmla="*/ 0 w 2571527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1527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361753" y="0"/>
                </a:lnTo>
                <a:cubicBezTo>
                  <a:pt x="2477608" y="0"/>
                  <a:pt x="2571527" y="93919"/>
                  <a:pt x="2571527" y="209774"/>
                </a:cubicBezTo>
                <a:lnTo>
                  <a:pt x="2571527" y="1048842"/>
                </a:lnTo>
                <a:cubicBezTo>
                  <a:pt x="2571527" y="1164697"/>
                  <a:pt x="2477608" y="1258616"/>
                  <a:pt x="2361753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Достовірним</a:t>
            </a:r>
            <a:endParaRPr lang="ru-RU" b="1" dirty="0"/>
          </a:p>
        </p:txBody>
      </p:sp>
      <p:sp>
        <p:nvSpPr>
          <p:cNvPr id="15" name="Полилиния 14"/>
          <p:cNvSpPr/>
          <p:nvPr/>
        </p:nvSpPr>
        <p:spPr>
          <a:xfrm>
            <a:off x="3836406" y="2477254"/>
            <a:ext cx="2200409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Точним</a:t>
            </a:r>
            <a:endParaRPr lang="ru-RU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57094" y="1056997"/>
            <a:ext cx="7771044" cy="981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Текст є </a:t>
            </a:r>
            <a:r>
              <a:rPr lang="ru-RU" b="1" dirty="0" err="1"/>
              <a:t>головним</a:t>
            </a:r>
            <a:r>
              <a:rPr lang="ru-RU" b="1" dirty="0"/>
              <a:t> </a:t>
            </a:r>
            <a:r>
              <a:rPr lang="ru-RU" b="1" dirty="0" err="1"/>
              <a:t>елементом</a:t>
            </a:r>
            <a:r>
              <a:rPr lang="ru-RU" b="1" dirty="0"/>
              <a:t> документа,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містить</a:t>
            </a:r>
            <a:r>
              <a:rPr lang="ru-RU" b="1" dirty="0"/>
              <a:t> </a:t>
            </a:r>
            <a:r>
              <a:rPr lang="ru-RU" b="1" dirty="0" err="1"/>
              <a:t>сукупність</a:t>
            </a:r>
            <a:r>
              <a:rPr lang="ru-RU" b="1" dirty="0"/>
              <a:t> </a:t>
            </a:r>
            <a:r>
              <a:rPr lang="ru-RU" b="1" dirty="0" err="1"/>
              <a:t>речень</a:t>
            </a:r>
            <a:r>
              <a:rPr lang="ru-RU" b="1" dirty="0"/>
              <a:t>, </a:t>
            </a:r>
            <a:r>
              <a:rPr lang="ru-RU" b="1" dirty="0" err="1"/>
              <a:t>послідовно</a:t>
            </a:r>
            <a:r>
              <a:rPr lang="ru-RU" b="1" dirty="0"/>
              <a:t> </a:t>
            </a:r>
            <a:r>
              <a:rPr lang="ru-RU" b="1" dirty="0" err="1"/>
              <a:t>об’єднаних</a:t>
            </a:r>
            <a:r>
              <a:rPr lang="ru-RU" b="1" dirty="0"/>
              <a:t> </a:t>
            </a:r>
            <a:r>
              <a:rPr lang="ru-RU" b="1" dirty="0" err="1"/>
              <a:t>змістом</a:t>
            </a:r>
            <a:r>
              <a:rPr lang="ru-RU" b="1" dirty="0"/>
              <a:t> і </a:t>
            </a:r>
            <a:r>
              <a:rPr lang="ru-RU" b="1" dirty="0" err="1"/>
              <a:t>побудованих</a:t>
            </a:r>
            <a:r>
              <a:rPr lang="ru-RU" b="1" dirty="0"/>
              <a:t> за правилами </a:t>
            </a:r>
            <a:r>
              <a:rPr lang="ru-RU" b="1" dirty="0" err="1"/>
              <a:t>певної</a:t>
            </a:r>
            <a:r>
              <a:rPr lang="ru-RU" b="1" dirty="0"/>
              <a:t> </a:t>
            </a:r>
            <a:r>
              <a:rPr lang="ru-RU" b="1" dirty="0" err="1"/>
              <a:t>мовної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. 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7859635" y="2552427"/>
            <a:ext cx="212484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Доречним</a:t>
            </a:r>
            <a:endParaRPr lang="ru-RU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9729003" y="3408556"/>
            <a:ext cx="212484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Переконливим</a:t>
            </a:r>
            <a:endParaRPr lang="ru-RU" b="1" dirty="0"/>
          </a:p>
        </p:txBody>
      </p:sp>
      <p:sp>
        <p:nvSpPr>
          <p:cNvPr id="10" name="Полилиния 9"/>
          <p:cNvSpPr/>
          <p:nvPr/>
        </p:nvSpPr>
        <p:spPr>
          <a:xfrm>
            <a:off x="5954481" y="3342161"/>
            <a:ext cx="212484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Стислим</a:t>
            </a:r>
            <a:r>
              <a:rPr lang="ru-RU" b="1" dirty="0"/>
              <a:t> 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2312835" y="3357391"/>
            <a:ext cx="212484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Повним</a:t>
            </a:r>
            <a:r>
              <a:rPr lang="ru-RU" b="1" dirty="0"/>
              <a:t> </a:t>
            </a:r>
          </a:p>
        </p:txBody>
      </p:sp>
      <p:pic>
        <p:nvPicPr>
          <p:cNvPr id="19458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24" y="4086877"/>
            <a:ext cx="3028245" cy="265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1759" y="4215974"/>
            <a:ext cx="3597244" cy="2398163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3698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9" grpId="0" animBg="1"/>
      <p:bldP spid="10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Будова тексту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418110" y="2454640"/>
            <a:ext cx="2200409" cy="698775"/>
          </a:xfrm>
          <a:custGeom>
            <a:avLst/>
            <a:gdLst>
              <a:gd name="connsiteX0" fmla="*/ 0 w 2571527"/>
              <a:gd name="connsiteY0" fmla="*/ 209774 h 1258616"/>
              <a:gd name="connsiteX1" fmla="*/ 209774 w 2571527"/>
              <a:gd name="connsiteY1" fmla="*/ 0 h 1258616"/>
              <a:gd name="connsiteX2" fmla="*/ 2361753 w 2571527"/>
              <a:gd name="connsiteY2" fmla="*/ 0 h 1258616"/>
              <a:gd name="connsiteX3" fmla="*/ 2571527 w 2571527"/>
              <a:gd name="connsiteY3" fmla="*/ 209774 h 1258616"/>
              <a:gd name="connsiteX4" fmla="*/ 2571527 w 2571527"/>
              <a:gd name="connsiteY4" fmla="*/ 1048842 h 1258616"/>
              <a:gd name="connsiteX5" fmla="*/ 2361753 w 2571527"/>
              <a:gd name="connsiteY5" fmla="*/ 1258616 h 1258616"/>
              <a:gd name="connsiteX6" fmla="*/ 209774 w 2571527"/>
              <a:gd name="connsiteY6" fmla="*/ 1258616 h 1258616"/>
              <a:gd name="connsiteX7" fmla="*/ 0 w 2571527"/>
              <a:gd name="connsiteY7" fmla="*/ 1048842 h 1258616"/>
              <a:gd name="connsiteX8" fmla="*/ 0 w 2571527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1527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361753" y="0"/>
                </a:lnTo>
                <a:cubicBezTo>
                  <a:pt x="2477608" y="0"/>
                  <a:pt x="2571527" y="93919"/>
                  <a:pt x="2571527" y="209774"/>
                </a:cubicBezTo>
                <a:lnTo>
                  <a:pt x="2571527" y="1048842"/>
                </a:lnTo>
                <a:cubicBezTo>
                  <a:pt x="2571527" y="1164697"/>
                  <a:pt x="2477608" y="1258616"/>
                  <a:pt x="2361753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Вступу</a:t>
            </a:r>
            <a:endParaRPr lang="ru-RU" b="1" dirty="0"/>
          </a:p>
        </p:txBody>
      </p:sp>
      <p:sp>
        <p:nvSpPr>
          <p:cNvPr id="15" name="Полилиния 14"/>
          <p:cNvSpPr/>
          <p:nvPr/>
        </p:nvSpPr>
        <p:spPr>
          <a:xfrm>
            <a:off x="5132547" y="2474649"/>
            <a:ext cx="2200409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</a:t>
            </a:r>
            <a:r>
              <a:rPr lang="ru-RU" b="1" dirty="0" err="1"/>
              <a:t>Доказу</a:t>
            </a:r>
            <a:endParaRPr lang="ru-RU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70159" y="1292864"/>
            <a:ext cx="5202315" cy="65113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Текст </a:t>
            </a:r>
            <a:r>
              <a:rPr lang="ru-RU" b="1" dirty="0" err="1">
                <a:solidFill>
                  <a:schemeClr val="bg1"/>
                </a:solidFill>
              </a:rPr>
              <a:t>складається</a:t>
            </a:r>
            <a:r>
              <a:rPr lang="ru-RU" b="1" dirty="0">
                <a:solidFill>
                  <a:schemeClr val="bg1"/>
                </a:solidFill>
              </a:rPr>
              <a:t> з таких </a:t>
            </a:r>
            <a:r>
              <a:rPr lang="ru-RU" b="1" dirty="0" err="1">
                <a:solidFill>
                  <a:schemeClr val="bg1"/>
                </a:solidFill>
              </a:rPr>
              <a:t>логічних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елементів</a:t>
            </a:r>
            <a:r>
              <a:rPr lang="ru-RU" b="1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9232776" y="2496502"/>
            <a:ext cx="212484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Закінчення</a:t>
            </a:r>
            <a:endParaRPr lang="ru-RU" b="1" dirty="0"/>
          </a:p>
        </p:txBody>
      </p:sp>
      <p:sp>
        <p:nvSpPr>
          <p:cNvPr id="12" name="Полилиния 11"/>
          <p:cNvSpPr/>
          <p:nvPr/>
        </p:nvSpPr>
        <p:spPr>
          <a:xfrm>
            <a:off x="418110" y="5762430"/>
            <a:ext cx="11623093" cy="860312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  </a:t>
            </a:r>
            <a:r>
              <a:rPr lang="ru-RU" b="1" dirty="0" err="1"/>
              <a:t>Залежно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</a:t>
            </a:r>
            <a:r>
              <a:rPr lang="ru-RU" b="1" dirty="0" err="1"/>
              <a:t>змісту</a:t>
            </a:r>
            <a:r>
              <a:rPr lang="ru-RU" b="1" dirty="0"/>
              <a:t> </a:t>
            </a:r>
            <a:r>
              <a:rPr lang="ru-RU" b="1" dirty="0" err="1"/>
              <a:t>документів</a:t>
            </a:r>
            <a:r>
              <a:rPr lang="ru-RU" b="1" dirty="0"/>
              <a:t> </a:t>
            </a:r>
            <a:r>
              <a:rPr lang="ru-RU" b="1" dirty="0" err="1"/>
              <a:t>застосовується</a:t>
            </a:r>
            <a:r>
              <a:rPr lang="ru-RU" b="1" dirty="0"/>
              <a:t> </a:t>
            </a:r>
            <a:r>
              <a:rPr lang="ru-RU" b="1" dirty="0" err="1"/>
              <a:t>прямий</a:t>
            </a:r>
            <a:r>
              <a:rPr lang="ru-RU" b="1" dirty="0"/>
              <a:t> (</a:t>
            </a:r>
            <a:r>
              <a:rPr lang="ru-RU" b="1" dirty="0" err="1"/>
              <a:t>вступ</a:t>
            </a:r>
            <a:r>
              <a:rPr lang="ru-RU" b="1" dirty="0"/>
              <a:t>, </a:t>
            </a:r>
            <a:r>
              <a:rPr lang="ru-RU" b="1" dirty="0" err="1"/>
              <a:t>доказ</a:t>
            </a:r>
            <a:r>
              <a:rPr lang="ru-RU" b="1" dirty="0"/>
              <a:t> та </a:t>
            </a:r>
            <a:r>
              <a:rPr lang="ru-RU" b="1" dirty="0" err="1"/>
              <a:t>закінчення</a:t>
            </a:r>
            <a:r>
              <a:rPr lang="ru-RU" b="1" dirty="0"/>
              <a:t>)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 smtClean="0"/>
              <a:t>зворотний</a:t>
            </a:r>
            <a:r>
              <a:rPr lang="ru-RU" b="1" dirty="0" smtClean="0"/>
              <a:t> </a:t>
            </a:r>
            <a:r>
              <a:rPr lang="ru-RU" b="1" dirty="0"/>
              <a:t>(</a:t>
            </a:r>
            <a:r>
              <a:rPr lang="ru-RU" b="1" dirty="0" err="1"/>
              <a:t>спочатку</a:t>
            </a:r>
            <a:r>
              <a:rPr lang="ru-RU" b="1" dirty="0"/>
              <a:t> </a:t>
            </a:r>
            <a:r>
              <a:rPr lang="ru-RU" b="1" dirty="0" err="1"/>
              <a:t>викладається</a:t>
            </a:r>
            <a:r>
              <a:rPr lang="ru-RU" b="1" dirty="0"/>
              <a:t> </a:t>
            </a:r>
            <a:r>
              <a:rPr lang="ru-RU" b="1" dirty="0" err="1"/>
              <a:t>закінчення</a:t>
            </a:r>
            <a:r>
              <a:rPr lang="ru-RU" b="1" dirty="0"/>
              <a:t>, </a:t>
            </a:r>
            <a:r>
              <a:rPr lang="ru-RU" b="1" dirty="0" err="1"/>
              <a:t>потім</a:t>
            </a:r>
            <a:r>
              <a:rPr lang="ru-RU" b="1" dirty="0"/>
              <a:t> </a:t>
            </a:r>
            <a:r>
              <a:rPr lang="ru-RU" b="1" dirty="0" err="1"/>
              <a:t>доказ</a:t>
            </a:r>
            <a:r>
              <a:rPr lang="ru-RU" b="1" dirty="0"/>
              <a:t>, </a:t>
            </a:r>
            <a:r>
              <a:rPr lang="ru-RU" b="1" dirty="0" err="1"/>
              <a:t>вступ</a:t>
            </a:r>
            <a:r>
              <a:rPr lang="ru-RU" b="1" dirty="0"/>
              <a:t> </a:t>
            </a:r>
            <a:r>
              <a:rPr lang="ru-RU" b="1" dirty="0" err="1"/>
              <a:t>відсутній</a:t>
            </a:r>
            <a:r>
              <a:rPr lang="ru-RU" b="1" dirty="0"/>
              <a:t>) порядок </a:t>
            </a:r>
            <a:r>
              <a:rPr lang="ru-RU" b="1" dirty="0" err="1"/>
              <a:t>розташування</a:t>
            </a:r>
            <a:r>
              <a:rPr lang="ru-RU" b="1" dirty="0"/>
              <a:t> </a:t>
            </a:r>
            <a:r>
              <a:rPr lang="ru-RU" b="1" dirty="0" err="1"/>
              <a:t>логічних</a:t>
            </a:r>
            <a:r>
              <a:rPr lang="ru-RU" b="1" dirty="0"/>
              <a:t> </a:t>
            </a:r>
            <a:r>
              <a:rPr lang="ru-RU" b="1" dirty="0" err="1"/>
              <a:t>елементів</a:t>
            </a:r>
            <a:r>
              <a:rPr lang="ru-RU" b="1" dirty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83995" y="3425424"/>
            <a:ext cx="2811077" cy="2108308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5030" y="3480447"/>
            <a:ext cx="3047444" cy="2031629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22624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Мовні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вимоги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2717321" y="1930246"/>
            <a:ext cx="2915728" cy="1466122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00" b="1" dirty="0"/>
              <a:t>Лексика повинна бути </a:t>
            </a:r>
            <a:r>
              <a:rPr lang="ru-RU" sz="1700" b="1" dirty="0" err="1"/>
              <a:t>здебільшого</a:t>
            </a:r>
            <a:r>
              <a:rPr lang="ru-RU" sz="1700" b="1" dirty="0"/>
              <a:t> нейтральна, </a:t>
            </a:r>
            <a:r>
              <a:rPr lang="ru-RU" sz="1700" b="1" dirty="0" err="1"/>
              <a:t>вживатися</a:t>
            </a:r>
            <a:r>
              <a:rPr lang="ru-RU" sz="1700" b="1" dirty="0"/>
              <a:t> в прямому </a:t>
            </a:r>
            <a:r>
              <a:rPr lang="ru-RU" sz="1700" b="1" dirty="0" err="1"/>
              <a:t>значенні</a:t>
            </a:r>
            <a:r>
              <a:rPr lang="ru-RU" sz="1700" b="1" dirty="0"/>
              <a:t>.</a:t>
            </a:r>
            <a:endParaRPr lang="uk-UA" sz="1700" b="1" dirty="0"/>
          </a:p>
        </p:txBody>
      </p:sp>
      <p:sp>
        <p:nvSpPr>
          <p:cNvPr id="13" name="Полилиния 12"/>
          <p:cNvSpPr/>
          <p:nvPr/>
        </p:nvSpPr>
        <p:spPr>
          <a:xfrm>
            <a:off x="5708924" y="1910749"/>
            <a:ext cx="2255690" cy="1459740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00" b="1" dirty="0"/>
              <a:t>У текстах </a:t>
            </a:r>
            <a:r>
              <a:rPr lang="ru-RU" sz="1700" b="1" dirty="0" err="1"/>
              <a:t>уживати</a:t>
            </a:r>
            <a:r>
              <a:rPr lang="ru-RU" sz="1700" b="1" dirty="0"/>
              <a:t> </a:t>
            </a:r>
            <a:r>
              <a:rPr lang="ru-RU" sz="1700" b="1" dirty="0" err="1"/>
              <a:t>словосполучення</a:t>
            </a:r>
            <a:r>
              <a:rPr lang="ru-RU" sz="1700" b="1" dirty="0"/>
              <a:t> з </a:t>
            </a:r>
            <a:r>
              <a:rPr lang="ru-RU" sz="1700" b="1" dirty="0" err="1"/>
              <a:t>дієсловами</a:t>
            </a:r>
            <a:r>
              <a:rPr lang="ru-RU" sz="1700" b="1" dirty="0"/>
              <a:t> у </a:t>
            </a:r>
            <a:r>
              <a:rPr lang="ru-RU" sz="1700" b="1" dirty="0" err="1"/>
              <a:t>формі</a:t>
            </a:r>
            <a:r>
              <a:rPr lang="ru-RU" sz="1700" b="1" dirty="0"/>
              <a:t> </a:t>
            </a:r>
            <a:r>
              <a:rPr lang="ru-RU" sz="1700" b="1" dirty="0" err="1"/>
              <a:t>теперішнього</a:t>
            </a:r>
            <a:r>
              <a:rPr lang="ru-RU" sz="1700" b="1" dirty="0"/>
              <a:t> часу.</a:t>
            </a:r>
            <a:endParaRPr lang="uk-UA" sz="1700" b="1" dirty="0"/>
          </a:p>
        </p:txBody>
      </p:sp>
      <p:sp>
        <p:nvSpPr>
          <p:cNvPr id="15" name="Полилиния 14"/>
          <p:cNvSpPr/>
          <p:nvPr/>
        </p:nvSpPr>
        <p:spPr>
          <a:xfrm>
            <a:off x="100949" y="1949865"/>
            <a:ext cx="2521481" cy="1494511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00" b="1" dirty="0"/>
              <a:t>Документ </a:t>
            </a:r>
            <a:r>
              <a:rPr lang="ru-RU" sz="1700" b="1" dirty="0" err="1"/>
              <a:t>має</a:t>
            </a:r>
            <a:r>
              <a:rPr lang="ru-RU" sz="1700" b="1" dirty="0"/>
              <a:t> бути </a:t>
            </a:r>
            <a:r>
              <a:rPr lang="ru-RU" sz="1700" b="1" dirty="0" err="1"/>
              <a:t>позбавлений</a:t>
            </a:r>
            <a:r>
              <a:rPr lang="ru-RU" sz="1700" b="1" dirty="0"/>
              <a:t> </a:t>
            </a:r>
            <a:r>
              <a:rPr lang="ru-RU" sz="1700" b="1" dirty="0" err="1"/>
              <a:t>образності</a:t>
            </a:r>
            <a:r>
              <a:rPr lang="ru-RU" sz="1700" b="1" dirty="0"/>
              <a:t>, </a:t>
            </a:r>
            <a:r>
              <a:rPr lang="ru-RU" sz="1700" b="1" dirty="0" err="1"/>
              <a:t>емоційності</a:t>
            </a:r>
            <a:r>
              <a:rPr lang="ru-RU" sz="1700" b="1" dirty="0"/>
              <a:t> та </a:t>
            </a:r>
            <a:r>
              <a:rPr lang="ru-RU" sz="1700" b="1" dirty="0" err="1"/>
              <a:t>індивідуальних</a:t>
            </a:r>
            <a:r>
              <a:rPr lang="ru-RU" sz="1700" b="1" dirty="0"/>
              <a:t> </a:t>
            </a:r>
            <a:r>
              <a:rPr lang="ru-RU" sz="1700" b="1" dirty="0" err="1"/>
              <a:t>авторських</a:t>
            </a:r>
            <a:r>
              <a:rPr lang="ru-RU" sz="1700" b="1" dirty="0"/>
              <a:t> рис.</a:t>
            </a:r>
            <a:endParaRPr lang="uk-UA" sz="17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75258" y="1035621"/>
            <a:ext cx="8565208" cy="74659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bg1"/>
                </a:solidFill>
              </a:rPr>
              <a:t>Обов’язковим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складником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ділових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паперів</a:t>
            </a:r>
            <a:r>
              <a:rPr lang="ru-RU" b="1" dirty="0">
                <a:solidFill>
                  <a:schemeClr val="bg1"/>
                </a:solidFill>
              </a:rPr>
              <a:t>, де </a:t>
            </a:r>
            <a:r>
              <a:rPr lang="ru-RU" b="1" dirty="0" err="1">
                <a:solidFill>
                  <a:schemeClr val="bg1"/>
                </a:solidFill>
              </a:rPr>
              <a:t>викладається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зміст</a:t>
            </a:r>
            <a:r>
              <a:rPr lang="ru-RU" b="1" dirty="0">
                <a:solidFill>
                  <a:schemeClr val="bg1"/>
                </a:solidFill>
              </a:rPr>
              <a:t> документа є текст. </a:t>
            </a:r>
            <a:r>
              <a:rPr lang="ru-RU" b="1" dirty="0" err="1">
                <a:solidFill>
                  <a:schemeClr val="bg1"/>
                </a:solidFill>
              </a:rPr>
              <a:t>Під</a:t>
            </a:r>
            <a:r>
              <a:rPr lang="ru-RU" b="1" dirty="0">
                <a:solidFill>
                  <a:schemeClr val="bg1"/>
                </a:solidFill>
              </a:rPr>
              <a:t> час </a:t>
            </a:r>
            <a:r>
              <a:rPr lang="ru-RU" b="1" dirty="0" err="1">
                <a:solidFill>
                  <a:schemeClr val="bg1"/>
                </a:solidFill>
              </a:rPr>
              <a:t>написання</a:t>
            </a:r>
            <a:r>
              <a:rPr lang="ru-RU" b="1" dirty="0">
                <a:solidFill>
                  <a:schemeClr val="bg1"/>
                </a:solidFill>
              </a:rPr>
              <a:t> тексту </a:t>
            </a:r>
            <a:r>
              <a:rPr lang="ru-RU" b="1" dirty="0" err="1">
                <a:solidFill>
                  <a:schemeClr val="bg1"/>
                </a:solidFill>
              </a:rPr>
              <a:t>укладач</a:t>
            </a:r>
            <a:r>
              <a:rPr lang="ru-RU" b="1" dirty="0">
                <a:solidFill>
                  <a:schemeClr val="bg1"/>
                </a:solidFill>
              </a:rPr>
              <a:t> повинен </a:t>
            </a:r>
            <a:r>
              <a:rPr lang="ru-RU" b="1" dirty="0" err="1">
                <a:solidFill>
                  <a:schemeClr val="bg1"/>
                </a:solidFill>
              </a:rPr>
              <a:t>дотримуватися</a:t>
            </a:r>
            <a:r>
              <a:rPr lang="ru-RU" b="1" dirty="0">
                <a:solidFill>
                  <a:schemeClr val="bg1"/>
                </a:solidFill>
              </a:rPr>
              <a:t> таких </a:t>
            </a:r>
            <a:r>
              <a:rPr lang="ru-RU" b="1" dirty="0" err="1">
                <a:solidFill>
                  <a:schemeClr val="bg1"/>
                </a:solidFill>
              </a:rPr>
              <a:t>вимог</a:t>
            </a:r>
            <a:r>
              <a:rPr lang="ru-RU" b="1" dirty="0">
                <a:solidFill>
                  <a:schemeClr val="bg1"/>
                </a:solidFill>
              </a:rPr>
              <a:t>: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8513684" y="3546609"/>
            <a:ext cx="3496862" cy="658755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00" b="1" dirty="0" err="1"/>
              <a:t>Вживати</a:t>
            </a:r>
            <a:r>
              <a:rPr lang="ru-RU" sz="1700" b="1" dirty="0"/>
              <a:t> </a:t>
            </a:r>
            <a:r>
              <a:rPr lang="ru-RU" sz="1700" b="1" dirty="0" err="1"/>
              <a:t>форми</a:t>
            </a:r>
            <a:r>
              <a:rPr lang="ru-RU" sz="1700" b="1" dirty="0"/>
              <a:t> </a:t>
            </a:r>
            <a:r>
              <a:rPr lang="ru-RU" sz="1700" b="1" dirty="0" err="1" smtClean="0"/>
              <a:t>ввічливості</a:t>
            </a:r>
            <a:r>
              <a:rPr lang="ru-RU" sz="1700" b="1" dirty="0" smtClean="0"/>
              <a:t>.</a:t>
            </a:r>
            <a:endParaRPr lang="uk-UA" sz="1700" b="1" dirty="0"/>
          </a:p>
        </p:txBody>
      </p:sp>
      <p:sp>
        <p:nvSpPr>
          <p:cNvPr id="14" name="Полилиния 13"/>
          <p:cNvSpPr/>
          <p:nvPr/>
        </p:nvSpPr>
        <p:spPr>
          <a:xfrm>
            <a:off x="8513684" y="2774329"/>
            <a:ext cx="3496862" cy="658755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00" b="1" dirty="0"/>
              <a:t>Текст повинен </a:t>
            </a:r>
            <a:r>
              <a:rPr lang="ru-RU" sz="1700" b="1" dirty="0" err="1"/>
              <a:t>викладатись</a:t>
            </a:r>
            <a:r>
              <a:rPr lang="ru-RU" sz="1700" b="1" dirty="0"/>
              <a:t> </a:t>
            </a:r>
            <a:r>
              <a:rPr lang="ru-RU" sz="1700" b="1" dirty="0" err="1"/>
              <a:t>від</a:t>
            </a:r>
            <a:r>
              <a:rPr lang="ru-RU" sz="1700" b="1" dirty="0"/>
              <a:t> </a:t>
            </a:r>
            <a:r>
              <a:rPr lang="ru-RU" sz="1700" b="1" dirty="0" err="1"/>
              <a:t>третьої</a:t>
            </a:r>
            <a:r>
              <a:rPr lang="ru-RU" sz="1700" b="1" dirty="0"/>
              <a:t> </a:t>
            </a:r>
            <a:r>
              <a:rPr lang="ru-RU" sz="1700" b="1" dirty="0" smtClean="0"/>
              <a:t>особи.</a:t>
            </a:r>
            <a:endParaRPr lang="uk-UA" sz="1700" b="1" dirty="0"/>
          </a:p>
        </p:txBody>
      </p:sp>
      <p:sp>
        <p:nvSpPr>
          <p:cNvPr id="16" name="Полилиния 15"/>
          <p:cNvSpPr/>
          <p:nvPr/>
        </p:nvSpPr>
        <p:spPr>
          <a:xfrm>
            <a:off x="8513684" y="1961159"/>
            <a:ext cx="3496861" cy="658755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00" b="1" dirty="0"/>
              <a:t>  </a:t>
            </a:r>
            <a:r>
              <a:rPr lang="ru-RU" sz="1700" b="1" dirty="0" err="1"/>
              <a:t>Найхарактерніші</a:t>
            </a:r>
            <a:r>
              <a:rPr lang="ru-RU" sz="1700" b="1" dirty="0"/>
              <a:t> </a:t>
            </a:r>
            <a:r>
              <a:rPr lang="ru-RU" sz="1700" b="1" dirty="0" err="1" smtClean="0"/>
              <a:t>речення</a:t>
            </a:r>
            <a:r>
              <a:rPr lang="ru-RU" sz="1700" b="1" dirty="0" smtClean="0"/>
              <a:t> </a:t>
            </a:r>
            <a:r>
              <a:rPr lang="ru-RU" sz="1700" b="1" dirty="0"/>
              <a:t>– </a:t>
            </a:r>
            <a:r>
              <a:rPr lang="ru-RU" sz="1700" b="1" dirty="0" err="1" smtClean="0"/>
              <a:t>прості</a:t>
            </a:r>
            <a:r>
              <a:rPr lang="ru-RU" sz="1700" b="1" dirty="0" smtClean="0"/>
              <a:t>, </a:t>
            </a:r>
            <a:r>
              <a:rPr lang="ru-RU" sz="1700" b="1" dirty="0" err="1"/>
              <a:t>поширені</a:t>
            </a:r>
            <a:r>
              <a:rPr lang="ru-RU" sz="1700" b="1" dirty="0"/>
              <a:t>.</a:t>
            </a:r>
            <a:endParaRPr lang="uk-UA" sz="1700" b="1" dirty="0"/>
          </a:p>
        </p:txBody>
      </p:sp>
      <p:sp>
        <p:nvSpPr>
          <p:cNvPr id="17" name="Полилиния 16"/>
          <p:cNvSpPr/>
          <p:nvPr/>
        </p:nvSpPr>
        <p:spPr>
          <a:xfrm>
            <a:off x="268931" y="3611516"/>
            <a:ext cx="4945624" cy="633699"/>
          </a:xfrm>
          <a:prstGeom prst="roundRect">
            <a:avLst/>
          </a:pr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00" b="1" dirty="0" err="1"/>
              <a:t>Від</a:t>
            </a:r>
            <a:r>
              <a:rPr lang="ru-RU" sz="1700" b="1" dirty="0"/>
              <a:t> </a:t>
            </a:r>
            <a:r>
              <a:rPr lang="ru-RU" sz="1700" b="1" dirty="0" err="1"/>
              <a:t>першої</a:t>
            </a:r>
            <a:r>
              <a:rPr lang="ru-RU" sz="1700" b="1" dirty="0"/>
              <a:t> особи </a:t>
            </a:r>
            <a:r>
              <a:rPr lang="ru-RU" sz="1700" b="1" dirty="0" err="1"/>
              <a:t>пишуться</a:t>
            </a:r>
            <a:r>
              <a:rPr lang="ru-RU" sz="1700" b="1" dirty="0"/>
              <a:t> </a:t>
            </a:r>
            <a:r>
              <a:rPr lang="ru-RU" sz="1700" b="1" dirty="0" err="1"/>
              <a:t>рапорти</a:t>
            </a:r>
            <a:r>
              <a:rPr lang="ru-RU" sz="1700" b="1" dirty="0"/>
              <a:t>, заяви, </a:t>
            </a:r>
            <a:r>
              <a:rPr lang="ru-RU" sz="1700" b="1" dirty="0" err="1"/>
              <a:t>автобіографії</a:t>
            </a:r>
            <a:r>
              <a:rPr lang="ru-RU" sz="1700" b="1" dirty="0"/>
              <a:t>, </a:t>
            </a:r>
            <a:r>
              <a:rPr lang="ru-RU" sz="1700" b="1" dirty="0" err="1"/>
              <a:t>накази</a:t>
            </a:r>
            <a:r>
              <a:rPr lang="ru-RU" sz="1700" b="1" dirty="0"/>
              <a:t>, </a:t>
            </a:r>
            <a:r>
              <a:rPr lang="ru-RU" sz="1700" b="1" dirty="0" err="1"/>
              <a:t>пояснювальні</a:t>
            </a:r>
            <a:r>
              <a:rPr lang="ru-RU" sz="1700" b="1" dirty="0"/>
              <a:t> записки.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3258" y="4318888"/>
            <a:ext cx="4689694" cy="2344847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47876" y="4607511"/>
            <a:ext cx="2739747" cy="2056223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095" y="4607512"/>
            <a:ext cx="3657316" cy="2056224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33553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Документ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356412" y="1722268"/>
            <a:ext cx="5217036" cy="4494349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FF00"/>
                </a:solidFill>
                <a:cs typeface="Times New Roman" panose="02020603050405020304" pitchFamily="18" charset="0"/>
              </a:rPr>
              <a:t>Документ</a:t>
            </a:r>
            <a:r>
              <a:rPr lang="ru-RU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—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це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матеріальний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об'єкт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що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містить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у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зафіксованому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вигляді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інформацію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, оформлений у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заведеному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порядку й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має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відповідно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до чинного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законодавства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юридичну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силу.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148" y="1340527"/>
            <a:ext cx="1057366" cy="1568529"/>
          </a:xfrm>
          <a:prstGeom prst="rect">
            <a:avLst/>
          </a:prstGeom>
        </p:spPr>
      </p:pic>
      <p:pic>
        <p:nvPicPr>
          <p:cNvPr id="1026" name="Picture 2" descr="Ð ÐµÐ·ÑÐ»ÑÑÐ°Ñ Ð¿Ð¾ÑÑÐºÑ Ð·Ð¾Ð±ÑÐ°Ð¶ÐµÐ½Ñ Ð·Ð° Ð·Ð°Ð¿Ð¸ÑÐ¾Ð¼ &quot;Ð´Ð¾ÐºÑÐ¼ÐµÐ½Ñ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4514" y="2425852"/>
            <a:ext cx="3815333" cy="38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5184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xmlns="" id="{3688AD3A-5F3C-4CC1-8C8D-FC04E93F3774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Цікаво знати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9B27B50-BF23-498A-BBBA-4A19B45810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08" t="-529" r="9385" b="10937"/>
          <a:stretch/>
        </p:blipFill>
        <p:spPr>
          <a:xfrm>
            <a:off x="137331" y="4628915"/>
            <a:ext cx="2578444" cy="2162846"/>
          </a:xfrm>
          <a:prstGeom prst="rect">
            <a:avLst/>
          </a:prstGeom>
        </p:spPr>
      </p:pic>
      <p:pic>
        <p:nvPicPr>
          <p:cNvPr id="8" name="Picture 2" descr="ÐÐ°ÑÑÐ¸Ð½ÐºÐ¸ Ð¿Ð¾ Ð·Ð°Ð¿ÑÐ¾ÑÑ Ð²Ð¸Ð´ÐµÐ¾">
            <a:extLst>
              <a:ext uri="{FF2B5EF4-FFF2-40B4-BE49-F238E27FC236}">
                <a16:creationId xmlns:a16="http://schemas.microsoft.com/office/drawing/2014/main" xmlns="" id="{8BDC3575-B4F1-47C4-BBFC-37E685972B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534" b="17200"/>
          <a:stretch/>
        </p:blipFill>
        <p:spPr bwMode="auto">
          <a:xfrm>
            <a:off x="297840" y="2974742"/>
            <a:ext cx="2257425" cy="145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414E987-A143-48C0-8BE1-E78B0CF29A40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Дата 7">
            <a:extLst>
              <a:ext uri="{FF2B5EF4-FFF2-40B4-BE49-F238E27FC236}">
                <a16:creationId xmlns:a16="http://schemas.microsoft.com/office/drawing/2014/main" xmlns="" id="{E17D6C83-C6A2-4AD4-96F7-631ADCA183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2" name="018 - Цікаво знати">
            <a:hlinkClick r:id="" action="ppaction://media"/>
            <a:extLst>
              <a:ext uri="{FF2B5EF4-FFF2-40B4-BE49-F238E27FC236}">
                <a16:creationId xmlns:a16="http://schemas.microsoft.com/office/drawing/2014/main" xmlns="" id="{871E383D-8E39-4F4C-9C71-C5482C41633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167291" y="1500299"/>
            <a:ext cx="8556978" cy="4813300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04617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5345" y="1305565"/>
            <a:ext cx="7014710" cy="5263233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0EE4EEF9-0091-4F51-A191-C459112FDA7F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>
                <a:solidFill>
                  <a:schemeClr val="bg1"/>
                </a:solidFill>
              </a:rPr>
              <a:t>Працюємо за комп’ютером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3F3F7A0-B549-4B5F-80B8-D9A071A0D987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Дата 7">
            <a:extLst>
              <a:ext uri="{FF2B5EF4-FFF2-40B4-BE49-F238E27FC236}">
                <a16:creationId xmlns:a16="http://schemas.microsoft.com/office/drawing/2014/main" xmlns="" id="{F983A15A-0172-4E02-BC67-48D1ACD4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2703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0EE4EEF9-0091-4F51-A191-C459112FDA7F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Працюємо за комп’ютером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3F3F7A0-B549-4B5F-80B8-D9A071A0D987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Дата 7">
            <a:extLst>
              <a:ext uri="{FF2B5EF4-FFF2-40B4-BE49-F238E27FC236}">
                <a16:creationId xmlns:a16="http://schemas.microsoft.com/office/drawing/2014/main" xmlns="" id="{F983A15A-0172-4E02-BC67-48D1ACD4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9575" y="1314449"/>
            <a:ext cx="7083178" cy="5364134"/>
          </a:xfrm>
          <a:prstGeom prst="roundRect">
            <a:avLst/>
          </a:prstGeom>
          <a:solidFill>
            <a:srgbClr val="765A4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Групова робота </a:t>
            </a:r>
          </a:p>
          <a:p>
            <a:pPr algn="ctr"/>
            <a:r>
              <a:rPr lang="uk-UA" sz="2000" b="1" dirty="0"/>
              <a:t>Створити колективну </a:t>
            </a:r>
            <a:r>
              <a:rPr lang="en-US" sz="2000" b="1" dirty="0" smtClean="0"/>
              <a:t>Google</a:t>
            </a:r>
            <a:r>
              <a:rPr lang="uk-UA" sz="2000" b="1" dirty="0" err="1" smtClean="0"/>
              <a:t>-</a:t>
            </a:r>
            <a:r>
              <a:rPr lang="uk-UA" sz="2000" b="1" dirty="0" err="1" smtClean="0"/>
              <a:t>презентацію</a:t>
            </a:r>
            <a:r>
              <a:rPr lang="uk-UA" sz="2000" b="1" dirty="0" smtClean="0"/>
              <a:t> </a:t>
            </a:r>
            <a:r>
              <a:rPr lang="uk-UA" sz="2000" b="1" dirty="0"/>
              <a:t>на тему «Класифікація документів</a:t>
            </a:r>
            <a:r>
              <a:rPr lang="uk-UA" sz="2000" b="1" dirty="0" smtClean="0"/>
              <a:t>».</a:t>
            </a:r>
            <a:endParaRPr lang="uk-UA" sz="2000" b="1" dirty="0"/>
          </a:p>
          <a:p>
            <a:pPr algn="ctr"/>
            <a:r>
              <a:rPr lang="uk-UA" sz="2000" b="1" dirty="0"/>
              <a:t>Вказати характеристику певного типу </a:t>
            </a:r>
            <a:r>
              <a:rPr lang="uk-UA" sz="2000" b="1" dirty="0" smtClean="0"/>
              <a:t>документів.</a:t>
            </a:r>
            <a:endParaRPr lang="uk-UA" sz="2000" b="1" dirty="0"/>
          </a:p>
          <a:p>
            <a:pPr algn="ctr"/>
            <a:r>
              <a:rPr lang="uk-UA" sz="2000" b="1" dirty="0"/>
              <a:t>Вказати основні вимоги до </a:t>
            </a:r>
            <a:r>
              <a:rPr lang="uk-UA" sz="2000" b="1" dirty="0" smtClean="0"/>
              <a:t>написання.</a:t>
            </a:r>
            <a:endParaRPr lang="uk-UA" sz="2000" b="1" dirty="0"/>
          </a:p>
          <a:p>
            <a:pPr algn="ctr"/>
            <a:r>
              <a:rPr lang="uk-UA" sz="2000" b="1" dirty="0"/>
              <a:t>Написати </a:t>
            </a:r>
            <a:r>
              <a:rPr lang="uk-UA" sz="2000" b="1" dirty="0" smtClean="0"/>
              <a:t>зразок.</a:t>
            </a:r>
            <a:endParaRPr lang="uk-UA" sz="2400" b="1" dirty="0"/>
          </a:p>
          <a:p>
            <a:r>
              <a:rPr lang="uk-UA" sz="2400" b="1" dirty="0"/>
              <a:t>1 група – автобіографія</a:t>
            </a:r>
          </a:p>
          <a:p>
            <a:r>
              <a:rPr lang="uk-UA" sz="2400" b="1" dirty="0"/>
              <a:t>2 група – заява</a:t>
            </a:r>
          </a:p>
          <a:p>
            <a:r>
              <a:rPr lang="uk-UA" sz="2400" b="1" dirty="0"/>
              <a:t>3 група – резюме</a:t>
            </a:r>
          </a:p>
          <a:p>
            <a:r>
              <a:rPr lang="uk-UA" sz="2400" b="1" dirty="0"/>
              <a:t>4 група – службова записка</a:t>
            </a:r>
          </a:p>
          <a:p>
            <a:pPr algn="ctr"/>
            <a:endParaRPr lang="uk-UA" b="1" dirty="0" smtClean="0"/>
          </a:p>
          <a:p>
            <a:pPr algn="ctr"/>
            <a:r>
              <a:rPr lang="uk-UA" b="1" dirty="0" smtClean="0"/>
              <a:t>Надати </a:t>
            </a:r>
            <a:r>
              <a:rPr lang="uk-UA" b="1" dirty="0"/>
              <a:t>доступ вчителеві</a:t>
            </a:r>
            <a:endParaRPr lang="uk-UA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7268" y="1485307"/>
            <a:ext cx="3596952" cy="2395936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94224" y="4020497"/>
            <a:ext cx="3029975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0369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D8E6349D-ACB9-47F5-89CF-188259D5AD04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Повторюємо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7E15CE1-1D85-48B3-AC70-8BB7303E3349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Дата 7">
            <a:extLst>
              <a:ext uri="{FF2B5EF4-FFF2-40B4-BE49-F238E27FC236}">
                <a16:creationId xmlns:a16="http://schemas.microsoft.com/office/drawing/2014/main" xmlns="" id="{E00F3FDD-5894-40A9-822F-12B82AF03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2EB9A93-33D0-43A6-8557-1C8B32DE0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249" y="5041900"/>
            <a:ext cx="2207945" cy="1657522"/>
          </a:xfrm>
          <a:prstGeom prst="rect">
            <a:avLst/>
          </a:prstGeom>
        </p:spPr>
      </p:pic>
      <p:sp>
        <p:nvSpPr>
          <p:cNvPr id="14" name="Прямоугольник 7">
            <a:extLst>
              <a:ext uri="{FF2B5EF4-FFF2-40B4-BE49-F238E27FC236}">
                <a16:creationId xmlns:a16="http://schemas.microsoft.com/office/drawing/2014/main" xmlns="" id="{FC91E5F0-2FA4-4D5F-B5D9-753105A8ADC2}"/>
              </a:ext>
            </a:extLst>
          </p:cNvPr>
          <p:cNvSpPr/>
          <p:nvPr/>
        </p:nvSpPr>
        <p:spPr>
          <a:xfrm>
            <a:off x="2422206" y="1397480"/>
            <a:ext cx="9503094" cy="461665"/>
          </a:xfrm>
          <a:prstGeom prst="rect">
            <a:avLst/>
          </a:prstGeom>
          <a:solidFill>
            <a:srgbClr val="765A4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1. Документ – </a:t>
            </a:r>
            <a:r>
              <a:rPr lang="ru-RU" sz="2400" b="1" dirty="0" err="1">
                <a:solidFill>
                  <a:schemeClr val="bg1"/>
                </a:solidFill>
              </a:rPr>
              <a:t>це</a:t>
            </a:r>
            <a:r>
              <a:rPr lang="ru-RU" sz="2400" b="1" dirty="0">
                <a:solidFill>
                  <a:schemeClr val="bg1"/>
                </a:solidFill>
              </a:rPr>
              <a:t>..</a:t>
            </a:r>
          </a:p>
        </p:txBody>
      </p:sp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xmlns="" id="{FC91E5F0-2FA4-4D5F-B5D9-753105A8ADC2}"/>
              </a:ext>
            </a:extLst>
          </p:cNvPr>
          <p:cNvSpPr/>
          <p:nvPr/>
        </p:nvSpPr>
        <p:spPr>
          <a:xfrm>
            <a:off x="2422206" y="2142836"/>
            <a:ext cx="9503094" cy="461665"/>
          </a:xfrm>
          <a:prstGeom prst="rect">
            <a:avLst/>
          </a:prstGeom>
          <a:solidFill>
            <a:srgbClr val="765A4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2. </a:t>
            </a:r>
            <a:r>
              <a:rPr lang="ru-RU" sz="2400" b="1" dirty="0" err="1">
                <a:solidFill>
                  <a:schemeClr val="bg1"/>
                </a:solidFill>
              </a:rPr>
              <a:t>Документообіг</a:t>
            </a:r>
            <a:r>
              <a:rPr lang="ru-RU" sz="2400" b="1" dirty="0">
                <a:solidFill>
                  <a:schemeClr val="bg1"/>
                </a:solidFill>
              </a:rPr>
              <a:t> - </a:t>
            </a:r>
            <a:r>
              <a:rPr lang="ru-RU" sz="2400" b="1" dirty="0" err="1">
                <a:solidFill>
                  <a:schemeClr val="bg1"/>
                </a:solidFill>
              </a:rPr>
              <a:t>це</a:t>
            </a:r>
            <a:r>
              <a:rPr lang="ru-RU" sz="2400" b="1" dirty="0">
                <a:solidFill>
                  <a:schemeClr val="bg1"/>
                </a:solidFill>
              </a:rPr>
              <a:t>….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C91E5F0-2FA4-4D5F-B5D9-753105A8ADC2}"/>
              </a:ext>
            </a:extLst>
          </p:cNvPr>
          <p:cNvSpPr/>
          <p:nvPr/>
        </p:nvSpPr>
        <p:spPr>
          <a:xfrm>
            <a:off x="2422206" y="2888192"/>
            <a:ext cx="9503094" cy="461665"/>
          </a:xfrm>
          <a:prstGeom prst="rect">
            <a:avLst/>
          </a:prstGeom>
          <a:solidFill>
            <a:srgbClr val="765A4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3. </a:t>
            </a:r>
            <a:r>
              <a:rPr lang="ru-RU" sz="2400" b="1" dirty="0" err="1">
                <a:solidFill>
                  <a:schemeClr val="bg1"/>
                </a:solidFill>
              </a:rPr>
              <a:t>Які</a:t>
            </a:r>
            <a:r>
              <a:rPr lang="ru-RU" sz="2400" b="1" dirty="0">
                <a:solidFill>
                  <a:schemeClr val="bg1"/>
                </a:solidFill>
              </a:rPr>
              <a:t> є </a:t>
            </a:r>
            <a:r>
              <a:rPr lang="ru-RU" sz="2400" b="1" dirty="0" err="1">
                <a:solidFill>
                  <a:schemeClr val="bg1"/>
                </a:solidFill>
              </a:rPr>
              <a:t>види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документообігу</a:t>
            </a:r>
            <a:r>
              <a:rPr lang="ru-RU" sz="24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xmlns="" id="{FC91E5F0-2FA4-4D5F-B5D9-753105A8ADC2}"/>
              </a:ext>
            </a:extLst>
          </p:cNvPr>
          <p:cNvSpPr/>
          <p:nvPr/>
        </p:nvSpPr>
        <p:spPr>
          <a:xfrm>
            <a:off x="2422206" y="3633548"/>
            <a:ext cx="9503094" cy="461665"/>
          </a:xfrm>
          <a:prstGeom prst="rect">
            <a:avLst/>
          </a:prstGeom>
          <a:solidFill>
            <a:srgbClr val="765A4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4. </a:t>
            </a:r>
            <a:r>
              <a:rPr lang="ru-RU" sz="2400" b="1" dirty="0" err="1">
                <a:solidFill>
                  <a:schemeClr val="bg1"/>
                </a:solidFill>
              </a:rPr>
              <a:t>Хто</a:t>
            </a:r>
            <a:r>
              <a:rPr lang="ru-RU" sz="2400" b="1" dirty="0">
                <a:solidFill>
                  <a:schemeClr val="bg1"/>
                </a:solidFill>
              </a:rPr>
              <a:t> є </a:t>
            </a:r>
            <a:r>
              <a:rPr lang="ru-RU" sz="2400" b="1" dirty="0" err="1">
                <a:solidFill>
                  <a:schemeClr val="bg1"/>
                </a:solidFill>
              </a:rPr>
              <a:t>суб’єктами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документообігу</a:t>
            </a:r>
            <a:r>
              <a:rPr lang="ru-RU" sz="24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5" name="Прямоугольник 7">
            <a:extLst>
              <a:ext uri="{FF2B5EF4-FFF2-40B4-BE49-F238E27FC236}">
                <a16:creationId xmlns:a16="http://schemas.microsoft.com/office/drawing/2014/main" xmlns="" id="{FC91E5F0-2FA4-4D5F-B5D9-753105A8ADC2}"/>
              </a:ext>
            </a:extLst>
          </p:cNvPr>
          <p:cNvSpPr/>
          <p:nvPr/>
        </p:nvSpPr>
        <p:spPr>
          <a:xfrm>
            <a:off x="2422206" y="4451749"/>
            <a:ext cx="9503094" cy="461665"/>
          </a:xfrm>
          <a:prstGeom prst="rect">
            <a:avLst/>
          </a:prstGeom>
          <a:solidFill>
            <a:srgbClr val="765A4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5.Які </a:t>
            </a:r>
            <a:r>
              <a:rPr lang="ru-RU" sz="2400" b="1" dirty="0" err="1">
                <a:solidFill>
                  <a:schemeClr val="bg1"/>
                </a:solidFill>
              </a:rPr>
              <a:t>основні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вимоги</a:t>
            </a:r>
            <a:r>
              <a:rPr lang="ru-RU" sz="2400" b="1" dirty="0">
                <a:solidFill>
                  <a:schemeClr val="bg1"/>
                </a:solidFill>
              </a:rPr>
              <a:t> до </a:t>
            </a:r>
            <a:r>
              <a:rPr lang="ru-RU" sz="2400" b="1" dirty="0" err="1">
                <a:solidFill>
                  <a:schemeClr val="bg1"/>
                </a:solidFill>
              </a:rPr>
              <a:t>оформлення</a:t>
            </a:r>
            <a:r>
              <a:rPr lang="ru-RU" sz="2400" b="1" dirty="0">
                <a:solidFill>
                  <a:schemeClr val="bg1"/>
                </a:solidFill>
              </a:rPr>
              <a:t> тексту?</a:t>
            </a:r>
          </a:p>
        </p:txBody>
      </p:sp>
      <p:sp>
        <p:nvSpPr>
          <p:cNvPr id="16" name="Прямоугольник 7">
            <a:extLst>
              <a:ext uri="{FF2B5EF4-FFF2-40B4-BE49-F238E27FC236}">
                <a16:creationId xmlns:a16="http://schemas.microsoft.com/office/drawing/2014/main" xmlns="" id="{FC91E5F0-2FA4-4D5F-B5D9-753105A8ADC2}"/>
              </a:ext>
            </a:extLst>
          </p:cNvPr>
          <p:cNvSpPr/>
          <p:nvPr/>
        </p:nvSpPr>
        <p:spPr>
          <a:xfrm>
            <a:off x="2422206" y="5288476"/>
            <a:ext cx="9503094" cy="461665"/>
          </a:xfrm>
          <a:prstGeom prst="rect">
            <a:avLst/>
          </a:prstGeom>
          <a:solidFill>
            <a:srgbClr val="765A4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6. Як </a:t>
            </a:r>
            <a:r>
              <a:rPr lang="ru-RU" sz="2400" b="1" dirty="0" err="1">
                <a:solidFill>
                  <a:schemeClr val="bg1"/>
                </a:solidFill>
              </a:rPr>
              <a:t>класифікують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документи</a:t>
            </a:r>
            <a:r>
              <a:rPr lang="ru-RU" sz="2400" b="1" dirty="0">
                <a:solidFill>
                  <a:schemeClr val="bg1"/>
                </a:solidFill>
              </a:rPr>
              <a:t>?</a:t>
            </a:r>
            <a:endParaRPr lang="uk-U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2137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8" grpId="0" animBg="1"/>
      <p:bldP spid="9" grpId="0" animBg="1"/>
      <p:bldP spid="15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усеченными соседними углами 3"/>
          <p:cNvSpPr/>
          <p:nvPr/>
        </p:nvSpPr>
        <p:spPr>
          <a:xfrm>
            <a:off x="3243713" y="1181743"/>
            <a:ext cx="8665945" cy="5325961"/>
          </a:xfrm>
          <a:prstGeom prst="snip2SameRect">
            <a:avLst/>
          </a:prstGeom>
          <a:solidFill>
            <a:srgbClr val="765A4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/>
              <a:t>Створити мотиваційний </a:t>
            </a:r>
            <a:r>
              <a:rPr lang="uk-UA" sz="3200" b="1" dirty="0" smtClean="0"/>
              <a:t>лист.</a:t>
            </a:r>
            <a:endParaRPr lang="uk-UA" sz="3200" b="1" dirty="0"/>
          </a:p>
          <a:p>
            <a:pPr algn="ctr"/>
            <a:r>
              <a:rPr lang="uk-UA" sz="3200" b="1" i="1" dirty="0"/>
              <a:t>Ситуація </a:t>
            </a:r>
            <a:r>
              <a:rPr lang="uk-UA" sz="3200" b="1" i="1" dirty="0" smtClean="0"/>
              <a:t>«Благодійна </a:t>
            </a:r>
            <a:r>
              <a:rPr lang="uk-UA" sz="3200" b="1" i="1" dirty="0"/>
              <a:t>організація </a:t>
            </a:r>
            <a:r>
              <a:rPr lang="en-US" sz="3200" b="1" i="1" dirty="0"/>
              <a:t>SHAG </a:t>
            </a:r>
            <a:r>
              <a:rPr lang="uk-UA" sz="3200" b="1" i="1" dirty="0"/>
              <a:t>проводить конкурс на навчання </a:t>
            </a:r>
            <a:r>
              <a:rPr lang="en-US" sz="3200" b="1" i="1" dirty="0" smtClean="0"/>
              <a:t>IT</a:t>
            </a:r>
            <a:r>
              <a:rPr lang="uk-UA" sz="3200" b="1" i="1" dirty="0" smtClean="0"/>
              <a:t>- технологій. </a:t>
            </a:r>
            <a:r>
              <a:rPr lang="uk-UA" sz="3200" b="1" i="1" dirty="0"/>
              <a:t>Учасник повинен написати мотиваційний лист»</a:t>
            </a:r>
          </a:p>
          <a:p>
            <a:pPr algn="ctr"/>
            <a:r>
              <a:rPr lang="uk-UA" sz="3200" b="1" i="1" dirty="0"/>
              <a:t>Вимоги :</a:t>
            </a:r>
          </a:p>
          <a:p>
            <a:pPr marL="457200" indent="-457200" algn="ctr">
              <a:buFontTx/>
              <a:buChar char="-"/>
            </a:pPr>
            <a:r>
              <a:rPr lang="uk-UA" sz="2000" b="1" dirty="0"/>
              <a:t>Дотриматися структури мотиваційного листа</a:t>
            </a:r>
          </a:p>
          <a:p>
            <a:pPr marL="342900" indent="-342900" algn="ctr">
              <a:buFontTx/>
              <a:buChar char="-"/>
            </a:pPr>
            <a:r>
              <a:rPr lang="uk-UA" sz="2000" b="1" dirty="0"/>
              <a:t>Дотриматися стилю ділового спілкування.</a:t>
            </a:r>
          </a:p>
          <a:p>
            <a:pPr algn="ctr"/>
            <a:endParaRPr lang="uk-UA" sz="2400" b="1" dirty="0"/>
          </a:p>
        </p:txBody>
      </p:sp>
      <p:pic>
        <p:nvPicPr>
          <p:cNvPr id="1026" name="Picture 2" descr="http://img3.wikia.nocookie.net/__cb20140428050001/rrc-kor/ru/images/8/83/%D0%9E%D0%BA_%D1%81%D0%BC%D0%B0%D0%B9%D0%B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377" y="1857380"/>
            <a:ext cx="4158750" cy="314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C3AC0D38-1648-49BA-B579-00DC76A2FFDE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Домашн</a:t>
            </a:r>
            <a:r>
              <a:rPr lang="uk-UA" sz="2000" b="1">
                <a:solidFill>
                  <a:schemeClr val="bg1"/>
                </a:solidFill>
              </a:rPr>
              <a:t>є завдання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CDCA6BB-3B00-4C59-AE44-625573A7B2AC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Дата 7">
            <a:extLst>
              <a:ext uri="{FF2B5EF4-FFF2-40B4-BE49-F238E27FC236}">
                <a16:creationId xmlns:a16="http://schemas.microsoft.com/office/drawing/2014/main" xmlns="" id="{8C294D9C-1800-4A47-877F-D62D586F7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7084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tvoyakniga.ru/images/forum_uploads/20100928123711-smayl_2014112621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2395" y="573107"/>
            <a:ext cx="6207209" cy="620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5D0D83C-049F-46D0-93C8-37DE93B1BEBE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960650F7-3460-4221-94DE-D162DAB6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6539EA0F-F1A1-48E3-9066-E9E67BA26CAD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До нових зустрічей!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59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Функції</a:t>
            </a:r>
            <a:r>
              <a:rPr lang="ru-RU" sz="2000" b="1" dirty="0">
                <a:solidFill>
                  <a:schemeClr val="bg1"/>
                </a:solidFill>
              </a:rPr>
              <a:t> документа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384365" y="1134644"/>
            <a:ext cx="4129320" cy="1351019"/>
          </a:xfrm>
          <a:custGeom>
            <a:avLst/>
            <a:gdLst>
              <a:gd name="connsiteX0" fmla="*/ 0 w 3169331"/>
              <a:gd name="connsiteY0" fmla="*/ 209774 h 1258616"/>
              <a:gd name="connsiteX1" fmla="*/ 209774 w 3169331"/>
              <a:gd name="connsiteY1" fmla="*/ 0 h 1258616"/>
              <a:gd name="connsiteX2" fmla="*/ 2959557 w 3169331"/>
              <a:gd name="connsiteY2" fmla="*/ 0 h 1258616"/>
              <a:gd name="connsiteX3" fmla="*/ 3169331 w 3169331"/>
              <a:gd name="connsiteY3" fmla="*/ 209774 h 1258616"/>
              <a:gd name="connsiteX4" fmla="*/ 3169331 w 3169331"/>
              <a:gd name="connsiteY4" fmla="*/ 1048842 h 1258616"/>
              <a:gd name="connsiteX5" fmla="*/ 2959557 w 3169331"/>
              <a:gd name="connsiteY5" fmla="*/ 1258616 h 1258616"/>
              <a:gd name="connsiteX6" fmla="*/ 209774 w 3169331"/>
              <a:gd name="connsiteY6" fmla="*/ 1258616 h 1258616"/>
              <a:gd name="connsiteX7" fmla="*/ 0 w 3169331"/>
              <a:gd name="connsiteY7" fmla="*/ 1048842 h 1258616"/>
              <a:gd name="connsiteX8" fmla="*/ 0 w 3169331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331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959557" y="0"/>
                </a:lnTo>
                <a:cubicBezTo>
                  <a:pt x="3075412" y="0"/>
                  <a:pt x="3169331" y="93919"/>
                  <a:pt x="3169331" y="209774"/>
                </a:cubicBezTo>
                <a:lnTo>
                  <a:pt x="3169331" y="1048842"/>
                </a:lnTo>
                <a:cubicBezTo>
                  <a:pt x="3169331" y="1164697"/>
                  <a:pt x="3075412" y="1258616"/>
                  <a:pt x="2959557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err="1">
                <a:solidFill>
                  <a:srgbClr val="FFFF00"/>
                </a:solidFill>
              </a:rPr>
              <a:t>Функція</a:t>
            </a:r>
            <a:r>
              <a:rPr lang="ru-RU" sz="2400" b="1" dirty="0">
                <a:solidFill>
                  <a:srgbClr val="FFFF00"/>
                </a:solidFill>
              </a:rPr>
              <a:t> документа</a:t>
            </a:r>
            <a:r>
              <a:rPr lang="ru-RU" sz="2400" b="1" dirty="0"/>
              <a:t> - </a:t>
            </a:r>
            <a:r>
              <a:rPr lang="ru-RU" sz="2400" b="1" dirty="0" err="1"/>
              <a:t>це</a:t>
            </a:r>
            <a:r>
              <a:rPr lang="ru-RU" sz="2400" b="1" dirty="0"/>
              <a:t> </a:t>
            </a:r>
            <a:r>
              <a:rPr lang="ru-RU" sz="2400" b="1" dirty="0" err="1"/>
              <a:t>його</a:t>
            </a:r>
            <a:r>
              <a:rPr lang="ru-RU" sz="2400" b="1" dirty="0"/>
              <a:t> </a:t>
            </a:r>
            <a:r>
              <a:rPr lang="ru-RU" sz="2400" b="1" dirty="0" err="1"/>
              <a:t>суспільна</a:t>
            </a:r>
            <a:r>
              <a:rPr lang="ru-RU" sz="2400" b="1" dirty="0"/>
              <a:t> роль, мета й </a:t>
            </a:r>
            <a:r>
              <a:rPr lang="ru-RU" sz="2400" b="1" dirty="0" err="1"/>
              <a:t>завдання</a:t>
            </a:r>
            <a:endParaRPr lang="uk-UA" sz="2400" b="1" kern="1200" dirty="0"/>
          </a:p>
        </p:txBody>
      </p:sp>
      <p:sp>
        <p:nvSpPr>
          <p:cNvPr id="11" name="Полилиния 10"/>
          <p:cNvSpPr/>
          <p:nvPr/>
        </p:nvSpPr>
        <p:spPr>
          <a:xfrm>
            <a:off x="278205" y="4082698"/>
            <a:ext cx="2678060" cy="515936"/>
          </a:xfrm>
          <a:custGeom>
            <a:avLst/>
            <a:gdLst>
              <a:gd name="connsiteX0" fmla="*/ 0 w 2571527"/>
              <a:gd name="connsiteY0" fmla="*/ 209774 h 1258616"/>
              <a:gd name="connsiteX1" fmla="*/ 209774 w 2571527"/>
              <a:gd name="connsiteY1" fmla="*/ 0 h 1258616"/>
              <a:gd name="connsiteX2" fmla="*/ 2361753 w 2571527"/>
              <a:gd name="connsiteY2" fmla="*/ 0 h 1258616"/>
              <a:gd name="connsiteX3" fmla="*/ 2571527 w 2571527"/>
              <a:gd name="connsiteY3" fmla="*/ 209774 h 1258616"/>
              <a:gd name="connsiteX4" fmla="*/ 2571527 w 2571527"/>
              <a:gd name="connsiteY4" fmla="*/ 1048842 h 1258616"/>
              <a:gd name="connsiteX5" fmla="*/ 2361753 w 2571527"/>
              <a:gd name="connsiteY5" fmla="*/ 1258616 h 1258616"/>
              <a:gd name="connsiteX6" fmla="*/ 209774 w 2571527"/>
              <a:gd name="connsiteY6" fmla="*/ 1258616 h 1258616"/>
              <a:gd name="connsiteX7" fmla="*/ 0 w 2571527"/>
              <a:gd name="connsiteY7" fmla="*/ 1048842 h 1258616"/>
              <a:gd name="connsiteX8" fmla="*/ 0 w 2571527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1527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361753" y="0"/>
                </a:lnTo>
                <a:cubicBezTo>
                  <a:pt x="2477608" y="0"/>
                  <a:pt x="2571527" y="93919"/>
                  <a:pt x="2571527" y="209774"/>
                </a:cubicBezTo>
                <a:lnTo>
                  <a:pt x="2571527" y="1048842"/>
                </a:lnTo>
                <a:cubicBezTo>
                  <a:pt x="2571527" y="1164697"/>
                  <a:pt x="2477608" y="1258616"/>
                  <a:pt x="2361753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Соціальна</a:t>
            </a:r>
            <a:r>
              <a:rPr lang="ru-RU" b="1" dirty="0"/>
              <a:t> </a:t>
            </a:r>
            <a:endParaRPr lang="uk-UA" b="1" dirty="0"/>
          </a:p>
        </p:txBody>
      </p:sp>
      <p:sp>
        <p:nvSpPr>
          <p:cNvPr id="13" name="Полилиния 12"/>
          <p:cNvSpPr/>
          <p:nvPr/>
        </p:nvSpPr>
        <p:spPr>
          <a:xfrm>
            <a:off x="295960" y="4835171"/>
            <a:ext cx="2660305" cy="509185"/>
          </a:xfrm>
          <a:custGeom>
            <a:avLst/>
            <a:gdLst>
              <a:gd name="connsiteX0" fmla="*/ 0 w 3601927"/>
              <a:gd name="connsiteY0" fmla="*/ 209774 h 1258616"/>
              <a:gd name="connsiteX1" fmla="*/ 209774 w 3601927"/>
              <a:gd name="connsiteY1" fmla="*/ 0 h 1258616"/>
              <a:gd name="connsiteX2" fmla="*/ 3392153 w 3601927"/>
              <a:gd name="connsiteY2" fmla="*/ 0 h 1258616"/>
              <a:gd name="connsiteX3" fmla="*/ 3601927 w 3601927"/>
              <a:gd name="connsiteY3" fmla="*/ 209774 h 1258616"/>
              <a:gd name="connsiteX4" fmla="*/ 3601927 w 3601927"/>
              <a:gd name="connsiteY4" fmla="*/ 1048842 h 1258616"/>
              <a:gd name="connsiteX5" fmla="*/ 3392153 w 3601927"/>
              <a:gd name="connsiteY5" fmla="*/ 1258616 h 1258616"/>
              <a:gd name="connsiteX6" fmla="*/ 209774 w 3601927"/>
              <a:gd name="connsiteY6" fmla="*/ 1258616 h 1258616"/>
              <a:gd name="connsiteX7" fmla="*/ 0 w 3601927"/>
              <a:gd name="connsiteY7" fmla="*/ 1048842 h 1258616"/>
              <a:gd name="connsiteX8" fmla="*/ 0 w 3601927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01927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3392153" y="0"/>
                </a:lnTo>
                <a:cubicBezTo>
                  <a:pt x="3508008" y="0"/>
                  <a:pt x="3601927" y="93919"/>
                  <a:pt x="3601927" y="209774"/>
                </a:cubicBezTo>
                <a:lnTo>
                  <a:pt x="3601927" y="1048842"/>
                </a:lnTo>
                <a:cubicBezTo>
                  <a:pt x="3601927" y="1164697"/>
                  <a:pt x="3508008" y="1258616"/>
                  <a:pt x="3392153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Культурна</a:t>
            </a:r>
            <a:endParaRPr lang="uk-UA" b="1" dirty="0"/>
          </a:p>
        </p:txBody>
      </p:sp>
      <p:sp>
        <p:nvSpPr>
          <p:cNvPr id="15" name="Полилиния 14"/>
          <p:cNvSpPr/>
          <p:nvPr/>
        </p:nvSpPr>
        <p:spPr>
          <a:xfrm>
            <a:off x="295960" y="3363606"/>
            <a:ext cx="2660305" cy="539368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Інформаційна</a:t>
            </a:r>
            <a:endParaRPr lang="uk-UA" b="1" kern="1200" dirty="0"/>
          </a:p>
        </p:txBody>
      </p:sp>
      <p:sp>
        <p:nvSpPr>
          <p:cNvPr id="18" name="Овал 17"/>
          <p:cNvSpPr/>
          <p:nvPr/>
        </p:nvSpPr>
        <p:spPr>
          <a:xfrm>
            <a:off x="547697" y="1355083"/>
            <a:ext cx="2408568" cy="18288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400" b="1" dirty="0"/>
              <a:t>Загальні функції документа</a:t>
            </a:r>
          </a:p>
        </p:txBody>
      </p:sp>
      <p:sp>
        <p:nvSpPr>
          <p:cNvPr id="10" name="Овал 9"/>
          <p:cNvSpPr/>
          <p:nvPr/>
        </p:nvSpPr>
        <p:spPr>
          <a:xfrm>
            <a:off x="9391336" y="1355083"/>
            <a:ext cx="2408568" cy="18288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400" b="1" dirty="0"/>
              <a:t>Спеціальні функції документа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9114316" y="4760385"/>
            <a:ext cx="2896230" cy="583971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Історична</a:t>
            </a:r>
            <a:r>
              <a:rPr lang="ru-RU" b="1" dirty="0"/>
              <a:t> </a:t>
            </a:r>
            <a:endParaRPr lang="uk-UA" b="1" dirty="0"/>
          </a:p>
        </p:txBody>
      </p:sp>
      <p:sp>
        <p:nvSpPr>
          <p:cNvPr id="14" name="Полилиния 13"/>
          <p:cNvSpPr/>
          <p:nvPr/>
        </p:nvSpPr>
        <p:spPr>
          <a:xfrm>
            <a:off x="9114316" y="4082699"/>
            <a:ext cx="2896230" cy="515936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Правова</a:t>
            </a:r>
            <a:r>
              <a:rPr lang="ru-RU" b="1" dirty="0"/>
              <a:t> </a:t>
            </a:r>
            <a:endParaRPr lang="uk-UA" b="1" dirty="0"/>
          </a:p>
        </p:txBody>
      </p:sp>
      <p:sp>
        <p:nvSpPr>
          <p:cNvPr id="16" name="Полилиния 15"/>
          <p:cNvSpPr/>
          <p:nvPr/>
        </p:nvSpPr>
        <p:spPr>
          <a:xfrm>
            <a:off x="9105438" y="3335811"/>
            <a:ext cx="2896230" cy="567164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Управлінська</a:t>
            </a:r>
            <a:endParaRPr lang="uk-UA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06490" y="2855385"/>
            <a:ext cx="36576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6693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8" grpId="0" animBg="1"/>
      <p:bldP spid="10" grpId="0" animBg="1"/>
      <p:bldP spid="12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Складові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частини</a:t>
            </a:r>
            <a:r>
              <a:rPr lang="ru-RU" sz="2000" b="1" dirty="0">
                <a:solidFill>
                  <a:schemeClr val="bg1"/>
                </a:solidFill>
              </a:rPr>
              <a:t> документа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4251200" y="1056905"/>
            <a:ext cx="4129320" cy="71191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err="1"/>
              <a:t>Складові</a:t>
            </a:r>
            <a:r>
              <a:rPr lang="ru-RU" sz="2400" b="1" dirty="0"/>
              <a:t> </a:t>
            </a:r>
            <a:r>
              <a:rPr lang="ru-RU" sz="2400" b="1" dirty="0" err="1"/>
              <a:t>частини</a:t>
            </a:r>
            <a:r>
              <a:rPr lang="ru-RU" sz="2400" b="1" dirty="0"/>
              <a:t> документа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392676" y="3479575"/>
            <a:ext cx="2866234" cy="698775"/>
          </a:xfrm>
          <a:custGeom>
            <a:avLst/>
            <a:gdLst>
              <a:gd name="connsiteX0" fmla="*/ 0 w 2571527"/>
              <a:gd name="connsiteY0" fmla="*/ 209774 h 1258616"/>
              <a:gd name="connsiteX1" fmla="*/ 209774 w 2571527"/>
              <a:gd name="connsiteY1" fmla="*/ 0 h 1258616"/>
              <a:gd name="connsiteX2" fmla="*/ 2361753 w 2571527"/>
              <a:gd name="connsiteY2" fmla="*/ 0 h 1258616"/>
              <a:gd name="connsiteX3" fmla="*/ 2571527 w 2571527"/>
              <a:gd name="connsiteY3" fmla="*/ 209774 h 1258616"/>
              <a:gd name="connsiteX4" fmla="*/ 2571527 w 2571527"/>
              <a:gd name="connsiteY4" fmla="*/ 1048842 h 1258616"/>
              <a:gd name="connsiteX5" fmla="*/ 2361753 w 2571527"/>
              <a:gd name="connsiteY5" fmla="*/ 1258616 h 1258616"/>
              <a:gd name="connsiteX6" fmla="*/ 209774 w 2571527"/>
              <a:gd name="connsiteY6" fmla="*/ 1258616 h 1258616"/>
              <a:gd name="connsiteX7" fmla="*/ 0 w 2571527"/>
              <a:gd name="connsiteY7" fmla="*/ 1048842 h 1258616"/>
              <a:gd name="connsiteX8" fmla="*/ 0 w 2571527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1527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361753" y="0"/>
                </a:lnTo>
                <a:cubicBezTo>
                  <a:pt x="2477608" y="0"/>
                  <a:pt x="2571527" y="93919"/>
                  <a:pt x="2571527" y="209774"/>
                </a:cubicBezTo>
                <a:lnTo>
                  <a:pt x="2571527" y="1048842"/>
                </a:lnTo>
                <a:cubicBezTo>
                  <a:pt x="2571527" y="1164697"/>
                  <a:pt x="2477608" y="1258616"/>
                  <a:pt x="2361753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Документована</a:t>
            </a:r>
            <a:r>
              <a:rPr lang="ru-RU" b="1" dirty="0"/>
              <a:t> </a:t>
            </a:r>
            <a:r>
              <a:rPr lang="ru-RU" b="1" dirty="0" err="1"/>
              <a:t>інформація</a:t>
            </a:r>
            <a:endParaRPr lang="uk-UA" b="1" dirty="0"/>
          </a:p>
        </p:txBody>
      </p:sp>
      <p:sp>
        <p:nvSpPr>
          <p:cNvPr id="15" name="Полилиния 14"/>
          <p:cNvSpPr/>
          <p:nvPr/>
        </p:nvSpPr>
        <p:spPr>
          <a:xfrm>
            <a:off x="392676" y="2733839"/>
            <a:ext cx="2896230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Документна</a:t>
            </a:r>
            <a:r>
              <a:rPr lang="ru-RU" b="1" dirty="0"/>
              <a:t> </a:t>
            </a:r>
            <a:r>
              <a:rPr lang="ru-RU" b="1" dirty="0" err="1"/>
              <a:t>інформація</a:t>
            </a:r>
            <a:endParaRPr lang="uk-UA" b="1" dirty="0"/>
          </a:p>
        </p:txBody>
      </p:sp>
      <p:sp>
        <p:nvSpPr>
          <p:cNvPr id="18" name="Овал 17"/>
          <p:cNvSpPr/>
          <p:nvPr/>
        </p:nvSpPr>
        <p:spPr>
          <a:xfrm>
            <a:off x="174869" y="1376532"/>
            <a:ext cx="3331845" cy="118393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/>
              <a:t>Інформаційна</a:t>
            </a:r>
            <a:r>
              <a:rPr lang="ru-RU" sz="2400" b="1" dirty="0"/>
              <a:t> </a:t>
            </a:r>
            <a:r>
              <a:rPr lang="ru-RU" sz="2400" b="1" dirty="0" err="1"/>
              <a:t>складова</a:t>
            </a:r>
            <a:endParaRPr lang="ru-RU" sz="2400" b="1" dirty="0"/>
          </a:p>
        </p:txBody>
      </p:sp>
      <p:sp>
        <p:nvSpPr>
          <p:cNvPr id="10" name="Овал 9"/>
          <p:cNvSpPr/>
          <p:nvPr/>
        </p:nvSpPr>
        <p:spPr>
          <a:xfrm>
            <a:off x="8584707" y="1355083"/>
            <a:ext cx="3215197" cy="120538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/>
              <a:t>Матеріальна</a:t>
            </a:r>
            <a:r>
              <a:rPr lang="ru-RU" sz="2400" b="1" dirty="0"/>
              <a:t> </a:t>
            </a:r>
            <a:r>
              <a:rPr lang="ru-RU" sz="2400" b="1" dirty="0" err="1"/>
              <a:t>складова</a:t>
            </a:r>
            <a:endParaRPr lang="ru-RU" sz="2400" b="1" dirty="0"/>
          </a:p>
        </p:txBody>
      </p:sp>
      <p:sp>
        <p:nvSpPr>
          <p:cNvPr id="12" name="Полилиния 11"/>
          <p:cNvSpPr/>
          <p:nvPr/>
        </p:nvSpPr>
        <p:spPr>
          <a:xfrm>
            <a:off x="9114316" y="5277738"/>
            <a:ext cx="2896230" cy="109081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Спосіб</a:t>
            </a:r>
            <a:r>
              <a:rPr lang="ru-RU" b="1" dirty="0"/>
              <a:t> </a:t>
            </a:r>
            <a:r>
              <a:rPr lang="ru-RU" b="1" dirty="0" err="1"/>
              <a:t>документування</a:t>
            </a:r>
            <a:r>
              <a:rPr lang="ru-RU" b="1" dirty="0"/>
              <a:t>  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/>
              <a:t>запису</a:t>
            </a:r>
            <a:r>
              <a:rPr lang="ru-RU" b="1" dirty="0"/>
              <a:t> </a:t>
            </a:r>
            <a:r>
              <a:rPr lang="ru-RU" b="1" dirty="0" err="1"/>
              <a:t>інформації</a:t>
            </a:r>
            <a:r>
              <a:rPr lang="ru-RU" b="1" dirty="0"/>
              <a:t>   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9114316" y="4176416"/>
            <a:ext cx="2896230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/>
              <a:t>Форма </a:t>
            </a:r>
            <a:r>
              <a:rPr lang="ru-RU" b="1" dirty="0" err="1"/>
              <a:t>носія</a:t>
            </a:r>
            <a:r>
              <a:rPr lang="ru-RU" b="1" dirty="0"/>
              <a:t> </a:t>
            </a:r>
            <a:r>
              <a:rPr lang="ru-RU" b="1" dirty="0" err="1"/>
              <a:t>інформації</a:t>
            </a:r>
            <a:endParaRPr lang="ru-RU" b="1" dirty="0"/>
          </a:p>
        </p:txBody>
      </p:sp>
      <p:sp>
        <p:nvSpPr>
          <p:cNvPr id="16" name="Полилиния 15"/>
          <p:cNvSpPr/>
          <p:nvPr/>
        </p:nvSpPr>
        <p:spPr>
          <a:xfrm>
            <a:off x="9052172" y="3097358"/>
            <a:ext cx="2896230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 smtClean="0"/>
              <a:t>Матеріальна</a:t>
            </a:r>
            <a:r>
              <a:rPr lang="ru-RU" b="1" dirty="0" smtClean="0"/>
              <a:t> основа </a:t>
            </a:r>
            <a:r>
              <a:rPr lang="ru-RU" b="1" dirty="0"/>
              <a:t>документа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425468" y="5043675"/>
            <a:ext cx="2896230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Інформація</a:t>
            </a:r>
            <a:r>
              <a:rPr lang="ru-RU" b="1" dirty="0"/>
              <a:t> на </a:t>
            </a:r>
            <a:r>
              <a:rPr lang="ru-RU" b="1" dirty="0" err="1"/>
              <a:t>документі</a:t>
            </a:r>
            <a:endParaRPr lang="uk-UA" b="1" dirty="0"/>
          </a:p>
        </p:txBody>
      </p:sp>
      <p:sp>
        <p:nvSpPr>
          <p:cNvPr id="19" name="Полилиния 18"/>
          <p:cNvSpPr/>
          <p:nvPr/>
        </p:nvSpPr>
        <p:spPr>
          <a:xfrm>
            <a:off x="425468" y="4259529"/>
            <a:ext cx="2896230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Інформація</a:t>
            </a:r>
            <a:r>
              <a:rPr lang="ru-RU" b="1" dirty="0"/>
              <a:t> про документ</a:t>
            </a:r>
            <a:endParaRPr lang="uk-UA" b="1" dirty="0"/>
          </a:p>
        </p:txBody>
      </p:sp>
      <p:sp>
        <p:nvSpPr>
          <p:cNvPr id="20" name="Полилиния 19"/>
          <p:cNvSpPr/>
          <p:nvPr/>
        </p:nvSpPr>
        <p:spPr>
          <a:xfrm>
            <a:off x="404917" y="5827821"/>
            <a:ext cx="2896230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/>
              <a:t>Документальна </a:t>
            </a:r>
            <a:r>
              <a:rPr lang="ru-RU" b="1" dirty="0" err="1"/>
              <a:t>інформація</a:t>
            </a:r>
            <a:endParaRPr lang="uk-UA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1479" y="2612507"/>
            <a:ext cx="5048761" cy="378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1531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8" grpId="0" animBg="1"/>
      <p:bldP spid="10" grpId="0" animBg="1"/>
      <p:bldP spid="12" grpId="0" animBg="1"/>
      <p:bldP spid="14" grpId="0" animBg="1"/>
      <p:bldP spid="16" grpId="0" animBg="1"/>
      <p:bldP spid="17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Види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документів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122293" y="1243790"/>
            <a:ext cx="2676746" cy="711911"/>
          </a:xfrm>
          <a:custGeom>
            <a:avLst/>
            <a:gdLst>
              <a:gd name="connsiteX0" fmla="*/ 0 w 3169331"/>
              <a:gd name="connsiteY0" fmla="*/ 209774 h 1258616"/>
              <a:gd name="connsiteX1" fmla="*/ 209774 w 3169331"/>
              <a:gd name="connsiteY1" fmla="*/ 0 h 1258616"/>
              <a:gd name="connsiteX2" fmla="*/ 2959557 w 3169331"/>
              <a:gd name="connsiteY2" fmla="*/ 0 h 1258616"/>
              <a:gd name="connsiteX3" fmla="*/ 3169331 w 3169331"/>
              <a:gd name="connsiteY3" fmla="*/ 209774 h 1258616"/>
              <a:gd name="connsiteX4" fmla="*/ 3169331 w 3169331"/>
              <a:gd name="connsiteY4" fmla="*/ 1048842 h 1258616"/>
              <a:gd name="connsiteX5" fmla="*/ 2959557 w 3169331"/>
              <a:gd name="connsiteY5" fmla="*/ 1258616 h 1258616"/>
              <a:gd name="connsiteX6" fmla="*/ 209774 w 3169331"/>
              <a:gd name="connsiteY6" fmla="*/ 1258616 h 1258616"/>
              <a:gd name="connsiteX7" fmla="*/ 0 w 3169331"/>
              <a:gd name="connsiteY7" fmla="*/ 1048842 h 1258616"/>
              <a:gd name="connsiteX8" fmla="*/ 0 w 3169331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331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959557" y="0"/>
                </a:lnTo>
                <a:cubicBezTo>
                  <a:pt x="3075412" y="0"/>
                  <a:pt x="3169331" y="93919"/>
                  <a:pt x="3169331" y="209774"/>
                </a:cubicBezTo>
                <a:lnTo>
                  <a:pt x="3169331" y="1048842"/>
                </a:lnTo>
                <a:cubicBezTo>
                  <a:pt x="3169331" y="1164697"/>
                  <a:pt x="3075412" y="1258616"/>
                  <a:pt x="2959557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/>
              <a:t>За </a:t>
            </a:r>
            <a:r>
              <a:rPr lang="ru-RU" sz="2400" b="1" dirty="0" err="1"/>
              <a:t>походженням</a:t>
            </a:r>
            <a:endParaRPr lang="ru-RU" sz="2400" b="1" dirty="0"/>
          </a:p>
        </p:txBody>
      </p:sp>
      <p:sp>
        <p:nvSpPr>
          <p:cNvPr id="14" name="Полилиния 13"/>
          <p:cNvSpPr/>
          <p:nvPr/>
        </p:nvSpPr>
        <p:spPr>
          <a:xfrm>
            <a:off x="231310" y="3007745"/>
            <a:ext cx="2121273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Особисті</a:t>
            </a:r>
            <a:endParaRPr lang="ru-RU" b="1" dirty="0"/>
          </a:p>
        </p:txBody>
      </p:sp>
      <p:sp>
        <p:nvSpPr>
          <p:cNvPr id="16" name="Полилиния 15"/>
          <p:cNvSpPr/>
          <p:nvPr/>
        </p:nvSpPr>
        <p:spPr>
          <a:xfrm>
            <a:off x="231310" y="2146386"/>
            <a:ext cx="2121273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err="1"/>
              <a:t>Службові</a:t>
            </a:r>
            <a:r>
              <a:rPr lang="ru-RU" b="1" dirty="0"/>
              <a:t> (</a:t>
            </a:r>
            <a:r>
              <a:rPr lang="ru-RU" b="1" dirty="0" err="1"/>
              <a:t>офіційні</a:t>
            </a:r>
            <a:r>
              <a:rPr lang="ru-RU" b="1" dirty="0"/>
              <a:t>)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3305856" y="1243790"/>
            <a:ext cx="2676746" cy="711911"/>
          </a:xfrm>
          <a:custGeom>
            <a:avLst/>
            <a:gdLst>
              <a:gd name="connsiteX0" fmla="*/ 0 w 3169331"/>
              <a:gd name="connsiteY0" fmla="*/ 209774 h 1258616"/>
              <a:gd name="connsiteX1" fmla="*/ 209774 w 3169331"/>
              <a:gd name="connsiteY1" fmla="*/ 0 h 1258616"/>
              <a:gd name="connsiteX2" fmla="*/ 2959557 w 3169331"/>
              <a:gd name="connsiteY2" fmla="*/ 0 h 1258616"/>
              <a:gd name="connsiteX3" fmla="*/ 3169331 w 3169331"/>
              <a:gd name="connsiteY3" fmla="*/ 209774 h 1258616"/>
              <a:gd name="connsiteX4" fmla="*/ 3169331 w 3169331"/>
              <a:gd name="connsiteY4" fmla="*/ 1048842 h 1258616"/>
              <a:gd name="connsiteX5" fmla="*/ 2959557 w 3169331"/>
              <a:gd name="connsiteY5" fmla="*/ 1258616 h 1258616"/>
              <a:gd name="connsiteX6" fmla="*/ 209774 w 3169331"/>
              <a:gd name="connsiteY6" fmla="*/ 1258616 h 1258616"/>
              <a:gd name="connsiteX7" fmla="*/ 0 w 3169331"/>
              <a:gd name="connsiteY7" fmla="*/ 1048842 h 1258616"/>
              <a:gd name="connsiteX8" fmla="*/ 0 w 3169331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331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959557" y="0"/>
                </a:lnTo>
                <a:cubicBezTo>
                  <a:pt x="3075412" y="0"/>
                  <a:pt x="3169331" y="93919"/>
                  <a:pt x="3169331" y="209774"/>
                </a:cubicBezTo>
                <a:lnTo>
                  <a:pt x="3169331" y="1048842"/>
                </a:lnTo>
                <a:cubicBezTo>
                  <a:pt x="3169331" y="1164697"/>
                  <a:pt x="3075412" y="1258616"/>
                  <a:pt x="2959557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/>
              <a:t>За </a:t>
            </a:r>
            <a:r>
              <a:rPr lang="ru-RU" sz="2400" b="1" dirty="0" err="1"/>
              <a:t>призначенням</a:t>
            </a:r>
            <a:endParaRPr lang="ru-RU" sz="2400" b="1" dirty="0"/>
          </a:p>
        </p:txBody>
      </p:sp>
      <p:sp>
        <p:nvSpPr>
          <p:cNvPr id="22" name="Полилиния 21"/>
          <p:cNvSpPr/>
          <p:nvPr/>
        </p:nvSpPr>
        <p:spPr>
          <a:xfrm>
            <a:off x="6728741" y="2146385"/>
            <a:ext cx="197137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Стандартні (типові)</a:t>
            </a:r>
            <a:endParaRPr lang="ru-RU" b="1" dirty="0"/>
          </a:p>
        </p:txBody>
      </p:sp>
      <p:sp>
        <p:nvSpPr>
          <p:cNvPr id="23" name="Полилиния 22"/>
          <p:cNvSpPr/>
          <p:nvPr/>
        </p:nvSpPr>
        <p:spPr>
          <a:xfrm>
            <a:off x="3330247" y="2146386"/>
            <a:ext cx="2262685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Організаційні</a:t>
            </a:r>
            <a:endParaRPr lang="ru-RU" b="1" dirty="0"/>
          </a:p>
        </p:txBody>
      </p:sp>
      <p:sp>
        <p:nvSpPr>
          <p:cNvPr id="24" name="Полилиния 23"/>
          <p:cNvSpPr/>
          <p:nvPr/>
        </p:nvSpPr>
        <p:spPr>
          <a:xfrm>
            <a:off x="3330247" y="2995826"/>
            <a:ext cx="2262685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Розпорядчі</a:t>
            </a:r>
            <a:endParaRPr lang="ru-RU" b="1" dirty="0"/>
          </a:p>
        </p:txBody>
      </p:sp>
      <p:sp>
        <p:nvSpPr>
          <p:cNvPr id="25" name="Полилиния 24"/>
          <p:cNvSpPr/>
          <p:nvPr/>
        </p:nvSpPr>
        <p:spPr>
          <a:xfrm>
            <a:off x="3330247" y="3845266"/>
            <a:ext cx="2262685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Довідково-інформаційні</a:t>
            </a:r>
            <a:endParaRPr lang="ru-RU" b="1" dirty="0"/>
          </a:p>
        </p:txBody>
      </p:sp>
      <p:sp>
        <p:nvSpPr>
          <p:cNvPr id="26" name="Полилиния 25"/>
          <p:cNvSpPr/>
          <p:nvPr/>
        </p:nvSpPr>
        <p:spPr>
          <a:xfrm>
            <a:off x="3330247" y="4686788"/>
            <a:ext cx="2262685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Обліково-фінансові</a:t>
            </a:r>
            <a:endParaRPr lang="ru-RU" b="1" dirty="0"/>
          </a:p>
        </p:txBody>
      </p:sp>
      <p:sp>
        <p:nvSpPr>
          <p:cNvPr id="27" name="Полилиния 26"/>
          <p:cNvSpPr/>
          <p:nvPr/>
        </p:nvSpPr>
        <p:spPr>
          <a:xfrm>
            <a:off x="3305856" y="5528310"/>
            <a:ext cx="228707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Господарсько-договірні</a:t>
            </a:r>
            <a:endParaRPr lang="ru-RU" b="1" dirty="0"/>
          </a:p>
        </p:txBody>
      </p:sp>
      <p:sp>
        <p:nvSpPr>
          <p:cNvPr id="29" name="Полилиния 28"/>
          <p:cNvSpPr/>
          <p:nvPr/>
        </p:nvSpPr>
        <p:spPr>
          <a:xfrm>
            <a:off x="6644483" y="1243790"/>
            <a:ext cx="2520676" cy="711911"/>
          </a:xfrm>
          <a:custGeom>
            <a:avLst/>
            <a:gdLst>
              <a:gd name="connsiteX0" fmla="*/ 0 w 3169331"/>
              <a:gd name="connsiteY0" fmla="*/ 209774 h 1258616"/>
              <a:gd name="connsiteX1" fmla="*/ 209774 w 3169331"/>
              <a:gd name="connsiteY1" fmla="*/ 0 h 1258616"/>
              <a:gd name="connsiteX2" fmla="*/ 2959557 w 3169331"/>
              <a:gd name="connsiteY2" fmla="*/ 0 h 1258616"/>
              <a:gd name="connsiteX3" fmla="*/ 3169331 w 3169331"/>
              <a:gd name="connsiteY3" fmla="*/ 209774 h 1258616"/>
              <a:gd name="connsiteX4" fmla="*/ 3169331 w 3169331"/>
              <a:gd name="connsiteY4" fmla="*/ 1048842 h 1258616"/>
              <a:gd name="connsiteX5" fmla="*/ 2959557 w 3169331"/>
              <a:gd name="connsiteY5" fmla="*/ 1258616 h 1258616"/>
              <a:gd name="connsiteX6" fmla="*/ 209774 w 3169331"/>
              <a:gd name="connsiteY6" fmla="*/ 1258616 h 1258616"/>
              <a:gd name="connsiteX7" fmla="*/ 0 w 3169331"/>
              <a:gd name="connsiteY7" fmla="*/ 1048842 h 1258616"/>
              <a:gd name="connsiteX8" fmla="*/ 0 w 3169331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331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959557" y="0"/>
                </a:lnTo>
                <a:cubicBezTo>
                  <a:pt x="3075412" y="0"/>
                  <a:pt x="3169331" y="93919"/>
                  <a:pt x="3169331" y="209774"/>
                </a:cubicBezTo>
                <a:lnTo>
                  <a:pt x="3169331" y="1048842"/>
                </a:lnTo>
                <a:cubicBezTo>
                  <a:pt x="3169331" y="1164697"/>
                  <a:pt x="3075412" y="1258616"/>
                  <a:pt x="2959557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/>
              <a:t>За формою</a:t>
            </a:r>
          </a:p>
        </p:txBody>
      </p:sp>
      <p:sp>
        <p:nvSpPr>
          <p:cNvPr id="30" name="Полилиния 29"/>
          <p:cNvSpPr/>
          <p:nvPr/>
        </p:nvSpPr>
        <p:spPr>
          <a:xfrm>
            <a:off x="6745136" y="3057738"/>
            <a:ext cx="1954982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Індивідуальні (нестандартні)</a:t>
            </a:r>
            <a:endParaRPr lang="ru-RU" b="1" dirty="0"/>
          </a:p>
        </p:txBody>
      </p:sp>
      <p:sp>
        <p:nvSpPr>
          <p:cNvPr id="31" name="Полилиния 30"/>
          <p:cNvSpPr/>
          <p:nvPr/>
        </p:nvSpPr>
        <p:spPr>
          <a:xfrm>
            <a:off x="9828046" y="1211834"/>
            <a:ext cx="2213157" cy="711911"/>
          </a:xfrm>
          <a:custGeom>
            <a:avLst/>
            <a:gdLst>
              <a:gd name="connsiteX0" fmla="*/ 0 w 3169331"/>
              <a:gd name="connsiteY0" fmla="*/ 209774 h 1258616"/>
              <a:gd name="connsiteX1" fmla="*/ 209774 w 3169331"/>
              <a:gd name="connsiteY1" fmla="*/ 0 h 1258616"/>
              <a:gd name="connsiteX2" fmla="*/ 2959557 w 3169331"/>
              <a:gd name="connsiteY2" fmla="*/ 0 h 1258616"/>
              <a:gd name="connsiteX3" fmla="*/ 3169331 w 3169331"/>
              <a:gd name="connsiteY3" fmla="*/ 209774 h 1258616"/>
              <a:gd name="connsiteX4" fmla="*/ 3169331 w 3169331"/>
              <a:gd name="connsiteY4" fmla="*/ 1048842 h 1258616"/>
              <a:gd name="connsiteX5" fmla="*/ 2959557 w 3169331"/>
              <a:gd name="connsiteY5" fmla="*/ 1258616 h 1258616"/>
              <a:gd name="connsiteX6" fmla="*/ 209774 w 3169331"/>
              <a:gd name="connsiteY6" fmla="*/ 1258616 h 1258616"/>
              <a:gd name="connsiteX7" fmla="*/ 0 w 3169331"/>
              <a:gd name="connsiteY7" fmla="*/ 1048842 h 1258616"/>
              <a:gd name="connsiteX8" fmla="*/ 0 w 3169331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331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959557" y="0"/>
                </a:lnTo>
                <a:cubicBezTo>
                  <a:pt x="3075412" y="0"/>
                  <a:pt x="3169331" y="93919"/>
                  <a:pt x="3169331" y="209774"/>
                </a:cubicBezTo>
                <a:lnTo>
                  <a:pt x="3169331" y="1048842"/>
                </a:lnTo>
                <a:cubicBezTo>
                  <a:pt x="3169331" y="1164697"/>
                  <a:pt x="3075412" y="1258616"/>
                  <a:pt x="2959557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/>
              <a:t>За </a:t>
            </a:r>
            <a:r>
              <a:rPr lang="ru-RU" sz="2400" b="1" dirty="0" err="1"/>
              <a:t>терміном</a:t>
            </a:r>
            <a:endParaRPr lang="ru-RU" sz="2400" b="1" dirty="0"/>
          </a:p>
        </p:txBody>
      </p:sp>
      <p:sp>
        <p:nvSpPr>
          <p:cNvPr id="32" name="Полилиния 31"/>
          <p:cNvSpPr/>
          <p:nvPr/>
        </p:nvSpPr>
        <p:spPr>
          <a:xfrm>
            <a:off x="9889383" y="2191068"/>
            <a:ext cx="2151820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Звичайні </a:t>
            </a:r>
            <a:r>
              <a:rPr lang="uk-UA" b="1" dirty="0" smtClean="0"/>
              <a:t>безстрокові</a:t>
            </a:r>
            <a:endParaRPr lang="ru-RU" b="1" dirty="0"/>
          </a:p>
        </p:txBody>
      </p:sp>
      <p:sp>
        <p:nvSpPr>
          <p:cNvPr id="33" name="Полилиния 32"/>
          <p:cNvSpPr/>
          <p:nvPr/>
        </p:nvSpPr>
        <p:spPr>
          <a:xfrm>
            <a:off x="9889383" y="3007745"/>
            <a:ext cx="2151820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Термінові</a:t>
            </a:r>
            <a:endParaRPr lang="ru-RU" b="1" dirty="0"/>
          </a:p>
        </p:txBody>
      </p:sp>
      <p:sp>
        <p:nvSpPr>
          <p:cNvPr id="34" name="Полилиния 33"/>
          <p:cNvSpPr/>
          <p:nvPr/>
        </p:nvSpPr>
        <p:spPr>
          <a:xfrm>
            <a:off x="9889382" y="3845266"/>
            <a:ext cx="2219215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Дуже термінові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1310" y="4554878"/>
            <a:ext cx="2714751" cy="1946864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2727" y="3793186"/>
            <a:ext cx="2943859" cy="29438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93287" y="4554878"/>
            <a:ext cx="2809965" cy="210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5042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Види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документів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122293" y="1376613"/>
            <a:ext cx="2541008" cy="711911"/>
          </a:xfrm>
          <a:custGeom>
            <a:avLst/>
            <a:gdLst>
              <a:gd name="connsiteX0" fmla="*/ 0 w 3169331"/>
              <a:gd name="connsiteY0" fmla="*/ 209774 h 1258616"/>
              <a:gd name="connsiteX1" fmla="*/ 209774 w 3169331"/>
              <a:gd name="connsiteY1" fmla="*/ 0 h 1258616"/>
              <a:gd name="connsiteX2" fmla="*/ 2959557 w 3169331"/>
              <a:gd name="connsiteY2" fmla="*/ 0 h 1258616"/>
              <a:gd name="connsiteX3" fmla="*/ 3169331 w 3169331"/>
              <a:gd name="connsiteY3" fmla="*/ 209774 h 1258616"/>
              <a:gd name="connsiteX4" fmla="*/ 3169331 w 3169331"/>
              <a:gd name="connsiteY4" fmla="*/ 1048842 h 1258616"/>
              <a:gd name="connsiteX5" fmla="*/ 2959557 w 3169331"/>
              <a:gd name="connsiteY5" fmla="*/ 1258616 h 1258616"/>
              <a:gd name="connsiteX6" fmla="*/ 209774 w 3169331"/>
              <a:gd name="connsiteY6" fmla="*/ 1258616 h 1258616"/>
              <a:gd name="connsiteX7" fmla="*/ 0 w 3169331"/>
              <a:gd name="connsiteY7" fmla="*/ 1048842 h 1258616"/>
              <a:gd name="connsiteX8" fmla="*/ 0 w 3169331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331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959557" y="0"/>
                </a:lnTo>
                <a:cubicBezTo>
                  <a:pt x="3075412" y="0"/>
                  <a:pt x="3169331" y="93919"/>
                  <a:pt x="3169331" y="209774"/>
                </a:cubicBezTo>
                <a:lnTo>
                  <a:pt x="3169331" y="1048842"/>
                </a:lnTo>
                <a:cubicBezTo>
                  <a:pt x="3169331" y="1164697"/>
                  <a:pt x="3075412" y="1258616"/>
                  <a:pt x="2959557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400" b="1" dirty="0"/>
              <a:t>За строками зберігання</a:t>
            </a:r>
            <a:endParaRPr lang="ru-RU" sz="2400" b="1" dirty="0"/>
          </a:p>
        </p:txBody>
      </p:sp>
      <p:sp>
        <p:nvSpPr>
          <p:cNvPr id="14" name="Полилиния 13"/>
          <p:cNvSpPr/>
          <p:nvPr/>
        </p:nvSpPr>
        <p:spPr>
          <a:xfrm>
            <a:off x="173522" y="2895315"/>
            <a:ext cx="2374369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Тривалого (понад 10 років)</a:t>
            </a:r>
            <a:endParaRPr lang="ru-RU" b="1" dirty="0"/>
          </a:p>
        </p:txBody>
      </p:sp>
      <p:sp>
        <p:nvSpPr>
          <p:cNvPr id="16" name="Полилиния 15"/>
          <p:cNvSpPr/>
          <p:nvPr/>
        </p:nvSpPr>
        <p:spPr>
          <a:xfrm>
            <a:off x="173522" y="2162542"/>
            <a:ext cx="2374369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Постійного</a:t>
            </a:r>
            <a:endParaRPr lang="ru-RU" b="1" dirty="0"/>
          </a:p>
        </p:txBody>
      </p:sp>
      <p:sp>
        <p:nvSpPr>
          <p:cNvPr id="21" name="Полилиния 20"/>
          <p:cNvSpPr/>
          <p:nvPr/>
        </p:nvSpPr>
        <p:spPr>
          <a:xfrm>
            <a:off x="3620707" y="1376613"/>
            <a:ext cx="2487130" cy="711911"/>
          </a:xfrm>
          <a:custGeom>
            <a:avLst/>
            <a:gdLst>
              <a:gd name="connsiteX0" fmla="*/ 0 w 3169331"/>
              <a:gd name="connsiteY0" fmla="*/ 209774 h 1258616"/>
              <a:gd name="connsiteX1" fmla="*/ 209774 w 3169331"/>
              <a:gd name="connsiteY1" fmla="*/ 0 h 1258616"/>
              <a:gd name="connsiteX2" fmla="*/ 2959557 w 3169331"/>
              <a:gd name="connsiteY2" fmla="*/ 0 h 1258616"/>
              <a:gd name="connsiteX3" fmla="*/ 3169331 w 3169331"/>
              <a:gd name="connsiteY3" fmla="*/ 209774 h 1258616"/>
              <a:gd name="connsiteX4" fmla="*/ 3169331 w 3169331"/>
              <a:gd name="connsiteY4" fmla="*/ 1048842 h 1258616"/>
              <a:gd name="connsiteX5" fmla="*/ 2959557 w 3169331"/>
              <a:gd name="connsiteY5" fmla="*/ 1258616 h 1258616"/>
              <a:gd name="connsiteX6" fmla="*/ 209774 w 3169331"/>
              <a:gd name="connsiteY6" fmla="*/ 1258616 h 1258616"/>
              <a:gd name="connsiteX7" fmla="*/ 0 w 3169331"/>
              <a:gd name="connsiteY7" fmla="*/ 1048842 h 1258616"/>
              <a:gd name="connsiteX8" fmla="*/ 0 w 3169331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331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959557" y="0"/>
                </a:lnTo>
                <a:cubicBezTo>
                  <a:pt x="3075412" y="0"/>
                  <a:pt x="3169331" y="93919"/>
                  <a:pt x="3169331" y="209774"/>
                </a:cubicBezTo>
                <a:lnTo>
                  <a:pt x="3169331" y="1048842"/>
                </a:lnTo>
                <a:cubicBezTo>
                  <a:pt x="3169331" y="1164697"/>
                  <a:pt x="3075412" y="1258616"/>
                  <a:pt x="2959557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400" b="1" dirty="0"/>
              <a:t>За стадіями створення</a:t>
            </a:r>
            <a:endParaRPr lang="ru-RU" sz="2400" b="1" dirty="0"/>
          </a:p>
        </p:txBody>
      </p:sp>
      <p:sp>
        <p:nvSpPr>
          <p:cNvPr id="22" name="Полилиния 21"/>
          <p:cNvSpPr/>
          <p:nvPr/>
        </p:nvSpPr>
        <p:spPr>
          <a:xfrm>
            <a:off x="6689776" y="2197492"/>
            <a:ext cx="1943224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Рукописні</a:t>
            </a:r>
            <a:endParaRPr lang="ru-RU" b="1" dirty="0"/>
          </a:p>
        </p:txBody>
      </p:sp>
      <p:sp>
        <p:nvSpPr>
          <p:cNvPr id="23" name="Полилиния 22"/>
          <p:cNvSpPr/>
          <p:nvPr/>
        </p:nvSpPr>
        <p:spPr>
          <a:xfrm>
            <a:off x="3628284" y="2191248"/>
            <a:ext cx="2083777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Оригінали</a:t>
            </a:r>
            <a:endParaRPr lang="ru-RU" b="1" dirty="0"/>
          </a:p>
        </p:txBody>
      </p:sp>
      <p:sp>
        <p:nvSpPr>
          <p:cNvPr id="24" name="Полилиния 23"/>
          <p:cNvSpPr/>
          <p:nvPr/>
        </p:nvSpPr>
        <p:spPr>
          <a:xfrm>
            <a:off x="3573134" y="2952727"/>
            <a:ext cx="2138927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Копії</a:t>
            </a:r>
            <a:endParaRPr lang="ru-RU" b="1" dirty="0"/>
          </a:p>
        </p:txBody>
      </p:sp>
      <p:sp>
        <p:nvSpPr>
          <p:cNvPr id="25" name="Полилиния 24"/>
          <p:cNvSpPr/>
          <p:nvPr/>
        </p:nvSpPr>
        <p:spPr>
          <a:xfrm>
            <a:off x="3600708" y="3714206"/>
            <a:ext cx="2138927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Виписки</a:t>
            </a:r>
            <a:endParaRPr lang="ru-RU" b="1" dirty="0"/>
          </a:p>
        </p:txBody>
      </p:sp>
      <p:sp>
        <p:nvSpPr>
          <p:cNvPr id="29" name="Полилиния 28"/>
          <p:cNvSpPr/>
          <p:nvPr/>
        </p:nvSpPr>
        <p:spPr>
          <a:xfrm>
            <a:off x="6711437" y="1354360"/>
            <a:ext cx="2397052" cy="711911"/>
          </a:xfrm>
          <a:custGeom>
            <a:avLst/>
            <a:gdLst>
              <a:gd name="connsiteX0" fmla="*/ 0 w 3169331"/>
              <a:gd name="connsiteY0" fmla="*/ 209774 h 1258616"/>
              <a:gd name="connsiteX1" fmla="*/ 209774 w 3169331"/>
              <a:gd name="connsiteY1" fmla="*/ 0 h 1258616"/>
              <a:gd name="connsiteX2" fmla="*/ 2959557 w 3169331"/>
              <a:gd name="connsiteY2" fmla="*/ 0 h 1258616"/>
              <a:gd name="connsiteX3" fmla="*/ 3169331 w 3169331"/>
              <a:gd name="connsiteY3" fmla="*/ 209774 h 1258616"/>
              <a:gd name="connsiteX4" fmla="*/ 3169331 w 3169331"/>
              <a:gd name="connsiteY4" fmla="*/ 1048842 h 1258616"/>
              <a:gd name="connsiteX5" fmla="*/ 2959557 w 3169331"/>
              <a:gd name="connsiteY5" fmla="*/ 1258616 h 1258616"/>
              <a:gd name="connsiteX6" fmla="*/ 209774 w 3169331"/>
              <a:gd name="connsiteY6" fmla="*/ 1258616 h 1258616"/>
              <a:gd name="connsiteX7" fmla="*/ 0 w 3169331"/>
              <a:gd name="connsiteY7" fmla="*/ 1048842 h 1258616"/>
              <a:gd name="connsiteX8" fmla="*/ 0 w 3169331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331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959557" y="0"/>
                </a:lnTo>
                <a:cubicBezTo>
                  <a:pt x="3075412" y="0"/>
                  <a:pt x="3169331" y="93919"/>
                  <a:pt x="3169331" y="209774"/>
                </a:cubicBezTo>
                <a:lnTo>
                  <a:pt x="3169331" y="1048842"/>
                </a:lnTo>
                <a:cubicBezTo>
                  <a:pt x="3169331" y="1164697"/>
                  <a:pt x="3075412" y="1258616"/>
                  <a:pt x="2959557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400" b="1" dirty="0"/>
              <a:t>За технікою відтворення</a:t>
            </a:r>
            <a:endParaRPr lang="ru-RU" sz="2400" b="1" dirty="0"/>
          </a:p>
        </p:txBody>
      </p:sp>
      <p:sp>
        <p:nvSpPr>
          <p:cNvPr id="30" name="Полилиния 29"/>
          <p:cNvSpPr/>
          <p:nvPr/>
        </p:nvSpPr>
        <p:spPr>
          <a:xfrm>
            <a:off x="6711437" y="2938936"/>
            <a:ext cx="1899903" cy="878184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Відтворені механічним способом</a:t>
            </a:r>
            <a:endParaRPr lang="ru-RU" b="1" dirty="0"/>
          </a:p>
        </p:txBody>
      </p:sp>
      <p:sp>
        <p:nvSpPr>
          <p:cNvPr id="31" name="Полилиния 30"/>
          <p:cNvSpPr/>
          <p:nvPr/>
        </p:nvSpPr>
        <p:spPr>
          <a:xfrm>
            <a:off x="9802166" y="1373935"/>
            <a:ext cx="2306431" cy="711911"/>
          </a:xfrm>
          <a:custGeom>
            <a:avLst/>
            <a:gdLst>
              <a:gd name="connsiteX0" fmla="*/ 0 w 3169331"/>
              <a:gd name="connsiteY0" fmla="*/ 209774 h 1258616"/>
              <a:gd name="connsiteX1" fmla="*/ 209774 w 3169331"/>
              <a:gd name="connsiteY1" fmla="*/ 0 h 1258616"/>
              <a:gd name="connsiteX2" fmla="*/ 2959557 w 3169331"/>
              <a:gd name="connsiteY2" fmla="*/ 0 h 1258616"/>
              <a:gd name="connsiteX3" fmla="*/ 3169331 w 3169331"/>
              <a:gd name="connsiteY3" fmla="*/ 209774 h 1258616"/>
              <a:gd name="connsiteX4" fmla="*/ 3169331 w 3169331"/>
              <a:gd name="connsiteY4" fmla="*/ 1048842 h 1258616"/>
              <a:gd name="connsiteX5" fmla="*/ 2959557 w 3169331"/>
              <a:gd name="connsiteY5" fmla="*/ 1258616 h 1258616"/>
              <a:gd name="connsiteX6" fmla="*/ 209774 w 3169331"/>
              <a:gd name="connsiteY6" fmla="*/ 1258616 h 1258616"/>
              <a:gd name="connsiteX7" fmla="*/ 0 w 3169331"/>
              <a:gd name="connsiteY7" fmla="*/ 1048842 h 1258616"/>
              <a:gd name="connsiteX8" fmla="*/ 0 w 3169331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9331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959557" y="0"/>
                </a:lnTo>
                <a:cubicBezTo>
                  <a:pt x="3075412" y="0"/>
                  <a:pt x="3169331" y="93919"/>
                  <a:pt x="3169331" y="209774"/>
                </a:cubicBezTo>
                <a:lnTo>
                  <a:pt x="3169331" y="1048842"/>
                </a:lnTo>
                <a:cubicBezTo>
                  <a:pt x="3169331" y="1164697"/>
                  <a:pt x="3075412" y="1258616"/>
                  <a:pt x="2959557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rgbClr val="58433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400" b="1" dirty="0"/>
              <a:t>За напрямком</a:t>
            </a:r>
            <a:endParaRPr lang="ru-RU" sz="2400" b="1" dirty="0"/>
          </a:p>
        </p:txBody>
      </p:sp>
      <p:sp>
        <p:nvSpPr>
          <p:cNvPr id="32" name="Полилиния 31"/>
          <p:cNvSpPr/>
          <p:nvPr/>
        </p:nvSpPr>
        <p:spPr>
          <a:xfrm>
            <a:off x="9802166" y="2197492"/>
            <a:ext cx="1873257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Вхідні</a:t>
            </a:r>
            <a:endParaRPr lang="ru-RU" b="1" dirty="0"/>
          </a:p>
        </p:txBody>
      </p:sp>
      <p:sp>
        <p:nvSpPr>
          <p:cNvPr id="33" name="Полилиния 32"/>
          <p:cNvSpPr/>
          <p:nvPr/>
        </p:nvSpPr>
        <p:spPr>
          <a:xfrm>
            <a:off x="9813438" y="2967893"/>
            <a:ext cx="187736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Вихідні</a:t>
            </a:r>
            <a:endParaRPr lang="ru-RU" b="1" dirty="0"/>
          </a:p>
        </p:txBody>
      </p:sp>
      <p:sp>
        <p:nvSpPr>
          <p:cNvPr id="28" name="Полилиния 27"/>
          <p:cNvSpPr/>
          <p:nvPr/>
        </p:nvSpPr>
        <p:spPr>
          <a:xfrm>
            <a:off x="232202" y="3626648"/>
            <a:ext cx="2395306" cy="658755"/>
          </a:xfrm>
          <a:custGeom>
            <a:avLst/>
            <a:gdLst>
              <a:gd name="connsiteX0" fmla="*/ 0 w 2896230"/>
              <a:gd name="connsiteY0" fmla="*/ 209774 h 1258616"/>
              <a:gd name="connsiteX1" fmla="*/ 209774 w 2896230"/>
              <a:gd name="connsiteY1" fmla="*/ 0 h 1258616"/>
              <a:gd name="connsiteX2" fmla="*/ 2686456 w 2896230"/>
              <a:gd name="connsiteY2" fmla="*/ 0 h 1258616"/>
              <a:gd name="connsiteX3" fmla="*/ 2896230 w 2896230"/>
              <a:gd name="connsiteY3" fmla="*/ 209774 h 1258616"/>
              <a:gd name="connsiteX4" fmla="*/ 2896230 w 2896230"/>
              <a:gd name="connsiteY4" fmla="*/ 1048842 h 1258616"/>
              <a:gd name="connsiteX5" fmla="*/ 2686456 w 2896230"/>
              <a:gd name="connsiteY5" fmla="*/ 1258616 h 1258616"/>
              <a:gd name="connsiteX6" fmla="*/ 209774 w 2896230"/>
              <a:gd name="connsiteY6" fmla="*/ 1258616 h 1258616"/>
              <a:gd name="connsiteX7" fmla="*/ 0 w 2896230"/>
              <a:gd name="connsiteY7" fmla="*/ 1048842 h 1258616"/>
              <a:gd name="connsiteX8" fmla="*/ 0 w 2896230"/>
              <a:gd name="connsiteY8" fmla="*/ 209774 h 1258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230" h="1258616">
                <a:moveTo>
                  <a:pt x="0" y="209774"/>
                </a:moveTo>
                <a:cubicBezTo>
                  <a:pt x="0" y="93919"/>
                  <a:pt x="93919" y="0"/>
                  <a:pt x="209774" y="0"/>
                </a:cubicBezTo>
                <a:lnTo>
                  <a:pt x="2686456" y="0"/>
                </a:lnTo>
                <a:cubicBezTo>
                  <a:pt x="2802311" y="0"/>
                  <a:pt x="2896230" y="93919"/>
                  <a:pt x="2896230" y="209774"/>
                </a:cubicBezTo>
                <a:lnTo>
                  <a:pt x="2896230" y="1048842"/>
                </a:lnTo>
                <a:cubicBezTo>
                  <a:pt x="2896230" y="1164697"/>
                  <a:pt x="2802311" y="1258616"/>
                  <a:pt x="2686456" y="1258616"/>
                </a:cubicBezTo>
                <a:lnTo>
                  <a:pt x="209774" y="1258616"/>
                </a:lnTo>
                <a:cubicBezTo>
                  <a:pt x="93919" y="1258616"/>
                  <a:pt x="0" y="1164697"/>
                  <a:pt x="0" y="1048842"/>
                </a:cubicBezTo>
                <a:lnTo>
                  <a:pt x="0" y="209774"/>
                </a:lnTo>
                <a:close/>
              </a:path>
            </a:pathLst>
          </a:custGeom>
          <a:solidFill>
            <a:srgbClr val="765A43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881" tIns="152881" rIns="152881" bIns="15288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Тимчасового</a:t>
            </a:r>
          </a:p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/>
              <a:t> (до 10 років)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70219" y="4001754"/>
            <a:ext cx="3521773" cy="2641330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2144" y="4475686"/>
            <a:ext cx="3422437" cy="22816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2202" y="4372961"/>
            <a:ext cx="3042217" cy="228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6174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1" animBg="1"/>
      <p:bldP spid="32" grpId="0" animBg="1"/>
      <p:bldP spid="33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Документообіг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2290439" y="1262655"/>
            <a:ext cx="9283009" cy="1366406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rgbClr val="FFFF00"/>
                </a:solidFill>
              </a:rPr>
              <a:t>Документообіг</a:t>
            </a:r>
            <a:r>
              <a:rPr lang="ru-RU" sz="2800" dirty="0"/>
              <a:t> — </a:t>
            </a:r>
            <a:r>
              <a:rPr lang="ru-RU" sz="2800" b="1" dirty="0" err="1"/>
              <a:t>це</a:t>
            </a:r>
            <a:r>
              <a:rPr lang="ru-RU" sz="2800" b="1" dirty="0"/>
              <a:t> </a:t>
            </a:r>
            <a:r>
              <a:rPr lang="ru-RU" sz="2800" b="1" dirty="0" err="1"/>
              <a:t>рух</a:t>
            </a:r>
            <a:r>
              <a:rPr lang="ru-RU" sz="2800" b="1" dirty="0"/>
              <a:t> </a:t>
            </a:r>
            <a:r>
              <a:rPr lang="ru-RU" sz="2800" b="1" dirty="0" err="1"/>
              <a:t>документів</a:t>
            </a:r>
            <a:r>
              <a:rPr lang="ru-RU" sz="2800" b="1" dirty="0"/>
              <a:t> в </a:t>
            </a:r>
            <a:r>
              <a:rPr lang="ru-RU" sz="2800" b="1" dirty="0" err="1"/>
              <a:t>установі</a:t>
            </a:r>
            <a:r>
              <a:rPr lang="ru-RU" sz="2800" b="1" dirty="0"/>
              <a:t> </a:t>
            </a:r>
            <a:r>
              <a:rPr lang="ru-RU" sz="2800" b="1" dirty="0" err="1"/>
              <a:t>від</a:t>
            </a:r>
            <a:r>
              <a:rPr lang="ru-RU" sz="2800" b="1" dirty="0"/>
              <a:t> моменту </a:t>
            </a:r>
            <a:r>
              <a:rPr lang="ru-RU" sz="2800" b="1" dirty="0" err="1"/>
              <a:t>створення</a:t>
            </a:r>
            <a:r>
              <a:rPr lang="ru-RU" sz="2800" b="1" dirty="0"/>
              <a:t> </a:t>
            </a:r>
            <a:r>
              <a:rPr lang="ru-RU" sz="2800" b="1" dirty="0" err="1"/>
              <a:t>або</a:t>
            </a:r>
            <a:r>
              <a:rPr lang="ru-RU" sz="2800" b="1" dirty="0"/>
              <a:t> </a:t>
            </a:r>
            <a:r>
              <a:rPr lang="ru-RU" sz="2800" b="1" dirty="0" err="1"/>
              <a:t>від</a:t>
            </a:r>
            <a:r>
              <a:rPr lang="ru-RU" sz="2800" b="1" dirty="0"/>
              <a:t> </a:t>
            </a:r>
            <a:r>
              <a:rPr lang="ru-RU" sz="2800" b="1" dirty="0" err="1"/>
              <a:t>одержання</a:t>
            </a:r>
            <a:r>
              <a:rPr lang="ru-RU" sz="2800" b="1" dirty="0"/>
              <a:t> </a:t>
            </a:r>
            <a:r>
              <a:rPr lang="ru-RU" sz="2800" b="1" dirty="0" err="1"/>
              <a:t>зі</a:t>
            </a:r>
            <a:r>
              <a:rPr lang="ru-RU" sz="2800" b="1" dirty="0"/>
              <a:t> </a:t>
            </a:r>
            <a:r>
              <a:rPr lang="ru-RU" sz="2800" b="1" dirty="0" err="1"/>
              <a:t>сторони</a:t>
            </a:r>
            <a:r>
              <a:rPr lang="ru-RU" sz="2800" b="1" dirty="0"/>
              <a:t> до моменту </a:t>
            </a:r>
            <a:r>
              <a:rPr lang="ru-RU" sz="2800" b="1" dirty="0" err="1"/>
              <a:t>передачі</a:t>
            </a:r>
            <a:r>
              <a:rPr lang="ru-RU" sz="2800" b="1" dirty="0"/>
              <a:t> на </a:t>
            </a:r>
            <a:r>
              <a:rPr lang="ru-RU" sz="2800" b="1" dirty="0" err="1"/>
              <a:t>зберігання</a:t>
            </a:r>
            <a:r>
              <a:rPr lang="ru-RU" sz="2800" b="1" dirty="0"/>
              <a:t> до </a:t>
            </a:r>
            <a:r>
              <a:rPr lang="ru-RU" sz="2800" b="1" dirty="0" err="1"/>
              <a:t>архіву</a:t>
            </a:r>
            <a:r>
              <a:rPr lang="ru-RU" sz="2800" b="1" dirty="0"/>
              <a:t>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148" y="1340527"/>
            <a:ext cx="1057366" cy="15685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28516" y="2746542"/>
            <a:ext cx="6613779" cy="378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2385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xmlns="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26.09.2019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Діловодство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6853" y="29759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sz="2400" dirty="0"/>
          </a:p>
          <a:p>
            <a:endParaRPr lang="uk-UA" sz="2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954390" y="2385273"/>
            <a:ext cx="3867631" cy="3721992"/>
          </a:xfrm>
          <a:prstGeom prst="roundRect">
            <a:avLst>
              <a:gd name="adj" fmla="val 7154"/>
            </a:avLst>
          </a:prstGeom>
          <a:solidFill>
            <a:srgbClr val="765A4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Організація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роботи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з документами та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діяльність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щодо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їх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створення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називається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cs typeface="Times New Roman" panose="02020603050405020304" pitchFamily="18" charset="0"/>
              </a:rPr>
              <a:t>діловодством</a:t>
            </a:r>
            <a:endParaRPr lang="ru-RU" sz="2800" b="1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148" y="1340527"/>
            <a:ext cx="1057366" cy="15685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293" y="1220225"/>
            <a:ext cx="7260869" cy="555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4225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3666</TotalTime>
  <Words>854</Words>
  <Application>Microsoft Office PowerPoint</Application>
  <PresentationFormat>Произвольный</PresentationFormat>
  <Paragraphs>252</Paragraphs>
  <Slides>35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https://vsimpptx.com</dc:title>
  <dc:creator>Василь Цупа</dc:creator>
  <cp:lastModifiedBy>Оля</cp:lastModifiedBy>
  <cp:revision>254</cp:revision>
  <dcterms:created xsi:type="dcterms:W3CDTF">2015-10-20T21:14:13Z</dcterms:created>
  <dcterms:modified xsi:type="dcterms:W3CDTF">2019-09-26T16:54:46Z</dcterms:modified>
</cp:coreProperties>
</file>