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rata"/>
      <p:regular r:id="rId17"/>
    </p:embeddedFont>
    <p:embeddedFont>
      <p:font typeface="Prata"/>
      <p:regular r:id="rId18"/>
    </p:embeddedFont>
    <p:embeddedFont>
      <p:font typeface="Raleway"/>
      <p:regular r:id="rId19"/>
    </p:embeddedFont>
    <p:embeddedFont>
      <p:font typeface="Raleway"/>
      <p:regular r:id="rId20"/>
    </p:embeddedFont>
    <p:embeddedFont>
      <p:font typeface="Raleway"/>
      <p:regular r:id="rId21"/>
    </p:embeddedFont>
    <p:embeddedFont>
      <p:font typeface="Raleway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Кобзар Тарас Шевченко: Квест-Подорож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232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Вітаємо у захопливій подорожі життям і творчістю великого Кобзаря! Підготуйтеся до випробувань, загадок та відкриттів! Чи готові ви пройти цей квест?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484019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DF5244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00800" y="5616654"/>
            <a:ext cx="12156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SY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756440" y="5467112"/>
            <a:ext cx="244018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на Sokolova  Yuliia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644985"/>
            <a:ext cx="123652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Кобзар Тарас Шевченко: Квест завершено!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6939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 успішно пройшли квест-подорож життям і творчістю Тараса Шевченка! Сподіваємось, ви відкрили для себе щось нове і цікаве. Пам'ятайте: "</a:t>
            </a:r>
            <a:pPr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Свою Україну любіть!</a:t>
            </a:r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 Дякуємо за увагу!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24491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Дитинство Тараса: Село, родина, перші мрії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Ранні роки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Тарас Шевченко народився 9 березня 1814 року в селі Моринці (або Кирилівка), Черкащина, в кріпацькій родині. Його батько, Григорій Іванович Шевченко, і мати, Катерина Якимівна, важко працювали на землі.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634264"/>
            <a:ext cx="32633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Сирітство та навчання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21540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Рано залишившись сиротою, Тарас відчуває тягар втрати. Перші знання здобув у дяківській школі, де проявив любов до малювання. Саме там зародилися його перші мрії про волю і творчість.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Шлях до волі: З кріпака в академіки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1967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6476643" y="3204686"/>
            <a:ext cx="1173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119676"/>
            <a:ext cx="32437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Служба та знайомства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610094"/>
            <a:ext cx="681930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Служба у пана Енгельгарда стала важким періодом, але водночас відкрила нові можливості. Знайомство з художником Карлом Брюлловим та поетом Василем Жуковським стало поворотним моментом у житті Тараса.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554366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9" name="Text 6"/>
          <p:cNvSpPr/>
          <p:nvPr/>
        </p:nvSpPr>
        <p:spPr>
          <a:xfrm>
            <a:off x="6431042" y="5628680"/>
            <a:ext cx="20859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73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Викуп з кріпацтва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7306" y="6034088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Викуп з кріпацтва у 1838 році став можливим завдяки лотереї та портрету Жуковського. Це дозволило Шевченку навчатися в Академії мистецтв у Брюллова та розвивати свій талант.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Кобзар: Збірка поезій, що змінила Україну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66048"/>
            <a:ext cx="7556421" cy="2032754"/>
          </a:xfrm>
          <a:prstGeom prst="roundRect">
            <a:avLst>
              <a:gd name="adj" fmla="val 1674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Перше видання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383280"/>
            <a:ext cx="71027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Перше видання "Кобзаря" у 1840 році містило 8 творів, які відразу здобули популярність. Поеми "Катерина", "Гайдамаки", балади та ліричні вірші стали символом української літератури.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4925616"/>
            <a:ext cx="7556421" cy="2395657"/>
          </a:xfrm>
          <a:prstGeom prst="roundRect">
            <a:avLst>
              <a:gd name="adj" fmla="val 1420"/>
            </a:avLst>
          </a:prstGeom>
          <a:solidFill>
            <a:srgbClr val="3A3B3C"/>
          </a:solidFill>
          <a:ln/>
        </p:spPr>
      </p:sp>
      <p:sp>
        <p:nvSpPr>
          <p:cNvPr id="8" name="Text 5"/>
          <p:cNvSpPr/>
          <p:nvPr/>
        </p:nvSpPr>
        <p:spPr>
          <a:xfrm>
            <a:off x="6507004" y="51524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Теми творчості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7004" y="5642848"/>
            <a:ext cx="710279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Творчість Шевченка охоплювала теми кріпацтва, боротьби за волю, любові до України та історичного минулого. Його поезії стали голосом українського народу, який прагнув до свободи та незалежності.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436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232" y="3253502"/>
            <a:ext cx="12962096" cy="635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Арешт і заслання: "Караюсь, мучусь, але не каюсь!"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303770" y="4194572"/>
            <a:ext cx="22860" cy="3325178"/>
          </a:xfrm>
          <a:prstGeom prst="roundRect">
            <a:avLst>
              <a:gd name="adj" fmla="val 133530"/>
            </a:avLst>
          </a:prstGeom>
          <a:solidFill>
            <a:srgbClr val="535455"/>
          </a:solidFill>
          <a:ln/>
        </p:spPr>
      </p:sp>
      <p:sp>
        <p:nvSpPr>
          <p:cNvPr id="5" name="Shape 2"/>
          <p:cNvSpPr/>
          <p:nvPr/>
        </p:nvSpPr>
        <p:spPr>
          <a:xfrm>
            <a:off x="6396930" y="4640818"/>
            <a:ext cx="712232" cy="22860"/>
          </a:xfrm>
          <a:prstGeom prst="roundRect">
            <a:avLst>
              <a:gd name="adj" fmla="val 133530"/>
            </a:avLst>
          </a:prstGeom>
          <a:solidFill>
            <a:srgbClr val="535455"/>
          </a:solidFill>
          <a:ln/>
        </p:spPr>
      </p:sp>
      <p:sp>
        <p:nvSpPr>
          <p:cNvPr id="6" name="Shape 3"/>
          <p:cNvSpPr/>
          <p:nvPr/>
        </p:nvSpPr>
        <p:spPr>
          <a:xfrm>
            <a:off x="7086302" y="4423410"/>
            <a:ext cx="457795" cy="457795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7" name="Text 4"/>
          <p:cNvSpPr/>
          <p:nvPr/>
        </p:nvSpPr>
        <p:spPr>
          <a:xfrm>
            <a:off x="7262515" y="4499610"/>
            <a:ext cx="105370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652361" y="4398050"/>
            <a:ext cx="254365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Арешт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2232" y="4837986"/>
            <a:ext cx="5483781" cy="1302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 1847 році Шевченка було заарештовано за участь у Кирило-Мефодіївському братстві. Це стало початком десяти років неволі, які стали важким випробуванням для поета.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21238" y="5658207"/>
            <a:ext cx="712232" cy="22860"/>
          </a:xfrm>
          <a:prstGeom prst="roundRect">
            <a:avLst>
              <a:gd name="adj" fmla="val 133530"/>
            </a:avLst>
          </a:prstGeom>
          <a:solidFill>
            <a:srgbClr val="535455"/>
          </a:solidFill>
          <a:ln/>
        </p:spPr>
      </p:sp>
      <p:sp>
        <p:nvSpPr>
          <p:cNvPr id="11" name="Shape 8"/>
          <p:cNvSpPr/>
          <p:nvPr/>
        </p:nvSpPr>
        <p:spPr>
          <a:xfrm>
            <a:off x="7086302" y="5440799"/>
            <a:ext cx="457795" cy="457795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2" name="Text 9"/>
          <p:cNvSpPr/>
          <p:nvPr/>
        </p:nvSpPr>
        <p:spPr>
          <a:xfrm>
            <a:off x="7221557" y="5516999"/>
            <a:ext cx="187166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8434388" y="5415439"/>
            <a:ext cx="254365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Заслання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8434388" y="5855375"/>
            <a:ext cx="5483781" cy="1302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Заслання в Оренбурзькі степи передбачало солдатчину та заборону писати і малювати. Незважаючи на це, Шевченко продовжував творити в душі, зберігаючи віру в краще майбутнє.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216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Повернення з неволі: Нові надії, нові твори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779395"/>
            <a:ext cx="1134070" cy="203275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0062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Звільнення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496627"/>
            <a:ext cx="6082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Звільнення у 1857 році стало можливим завдяки зусиллям друзів. Шевченко повернувся до літературної та мистецької діяльності з новими силами та надіями.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812149"/>
            <a:ext cx="1134070" cy="23956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50389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Творчість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529382"/>
            <a:ext cx="6082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Нові поезії, картини та гравюри стали продовженням його творчого шляху. "Щоденник" Шевченка є цінним джерелом інформації про його життя і погляди, дозволяючи краще зрозуміти його творчість.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870228"/>
            <a:ext cx="12696111" cy="646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Шевченко-художник: Майстер пензля та офорта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1985486" y="3870841"/>
            <a:ext cx="2813685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Мистецька спадщина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2556" y="1929646"/>
            <a:ext cx="4205288" cy="42052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20608" y="3572470"/>
            <a:ext cx="89178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727883" y="2742009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Техніка офорту</a:t>
            </a:r>
            <a:endParaRPr lang="en-US" sz="20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556" y="1929646"/>
            <a:ext cx="4205288" cy="42052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79951" y="2696408"/>
            <a:ext cx="158472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9727883" y="4999673"/>
            <a:ext cx="2616518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Живописна Україна</a:t>
            </a:r>
            <a:endParaRPr lang="en-US" sz="20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56" y="1929646"/>
            <a:ext cx="4205288" cy="420528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40848" y="5207794"/>
            <a:ext cx="160258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5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23543" y="6367463"/>
            <a:ext cx="13183314" cy="991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Шевченко залишив по собі близько 835 мистецьких творів, серед яких портрети, пейзажі та жанрові сцени. Його робота в техніці офорту (гравюра на металі) дозволила створити унікальні твори, які відображали красу України та її народу. Альбом "Живописна Україна" став важливим внеском у збереження культурної спадщини.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193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Останні роки життя: Хвороба, самотність, вічна слава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53120"/>
            <a:ext cx="2173724" cy="807958"/>
          </a:xfrm>
          <a:prstGeom prst="roundRect">
            <a:avLst>
              <a:gd name="adj" fmla="val 4211"/>
            </a:avLst>
          </a:prstGeom>
          <a:solidFill>
            <a:srgbClr val="3A3B3C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230285"/>
            <a:ext cx="9786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279934"/>
            <a:ext cx="22843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Переслідування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3080861" y="3845838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535455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3974425"/>
            <a:ext cx="4347567" cy="807958"/>
          </a:xfrm>
          <a:prstGeom prst="roundRect">
            <a:avLst>
              <a:gd name="adj" fmla="val 4211"/>
            </a:avLst>
          </a:prstGeom>
          <a:solidFill>
            <a:srgbClr val="3A3B3C"/>
          </a:solidFill>
          <a:ln/>
        </p:spPr>
      </p:sp>
      <p:sp>
        <p:nvSpPr>
          <p:cNvPr id="8" name="Text 6"/>
          <p:cNvSpPr/>
          <p:nvPr/>
        </p:nvSpPr>
        <p:spPr>
          <a:xfrm>
            <a:off x="1020604" y="4151590"/>
            <a:ext cx="173712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68171" y="4201239"/>
            <a:ext cx="16367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Самотність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54704" y="4767143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535455"/>
          </a:solidFill>
          <a:ln/>
        </p:spPr>
      </p:sp>
      <p:sp>
        <p:nvSpPr>
          <p:cNvPr id="11" name="Shape 9"/>
          <p:cNvSpPr/>
          <p:nvPr/>
        </p:nvSpPr>
        <p:spPr>
          <a:xfrm>
            <a:off x="793790" y="4895731"/>
            <a:ext cx="6521410" cy="807958"/>
          </a:xfrm>
          <a:prstGeom prst="roundRect">
            <a:avLst>
              <a:gd name="adj" fmla="val 4211"/>
            </a:avLst>
          </a:prstGeom>
          <a:solidFill>
            <a:srgbClr val="3A3B3C"/>
          </a:solidFill>
          <a:ln/>
        </p:spPr>
      </p:sp>
      <p:sp>
        <p:nvSpPr>
          <p:cNvPr id="12" name="Text 10"/>
          <p:cNvSpPr/>
          <p:nvPr/>
        </p:nvSpPr>
        <p:spPr>
          <a:xfrm>
            <a:off x="1020604" y="5072896"/>
            <a:ext cx="1757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542014" y="5122545"/>
            <a:ext cx="10732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Смерть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958840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Останні роки життя Шевченка були затьмарені переслідуваннями і цензурою. Мрії про родинне щастя не здійснилися. Раптова смерть 10 березня 1861 року в Санкт-Петербурзі стала великою втратою для України. Перепоховання в Україні, на Чернечій горі (Тарасова гора) біля Канева, стало символом повернення до рідної землі.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3319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Шевченко сьогодні: Його слово живе у віках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091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384709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Переклади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3875127"/>
            <a:ext cx="2291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"Кобзар" перекладений понад 100 мовами світу, що свідчить про його світове значення.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04" y="259091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384709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Пам'ятники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3875127"/>
            <a:ext cx="22920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Пам'ятники Шевченку встановлені в багатьох країнах, що підкреслює його внесок у світову культуру.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38" y="2590919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384709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Натхнення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3875127"/>
            <a:ext cx="229195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Його творчість надихає на боротьбу за свободу і справедливість, роблячи його актуальним і сьогодні.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6280190" y="66705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Спадщина Тараса Шевченка продовжує жити у серцях українців та людей по всьому світу.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2025-03-02T13:57:24Z</dcterms:created>
  <dcterms:modified xsi:type="dcterms:W3CDTF">2025-03-02T13:57:24Z</dcterms:modified>
</cp:coreProperties>
</file>