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074" r:id="rId3"/>
    <p:sldId id="1077" r:id="rId4"/>
    <p:sldId id="477" r:id="rId5"/>
    <p:sldId id="478" r:id="rId6"/>
    <p:sldId id="479" r:id="rId7"/>
    <p:sldId id="491" r:id="rId8"/>
    <p:sldId id="492" r:id="rId9"/>
    <p:sldId id="493" r:id="rId10"/>
    <p:sldId id="494" r:id="rId11"/>
    <p:sldId id="496" r:id="rId12"/>
    <p:sldId id="1075" r:id="rId13"/>
    <p:sldId id="1076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3242"/>
    <a:srgbClr val="295FFF"/>
    <a:srgbClr val="FFFF00"/>
    <a:srgbClr val="FF7C80"/>
    <a:srgbClr val="00B050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g5bowm13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3183" y="3609990"/>
            <a:ext cx="7358732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Узагальнення і систематизація </a:t>
            </a: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знань з теми «Дієслово».</a:t>
            </a:r>
          </a:p>
          <a:p>
            <a:pPr algn="ctr"/>
            <a:r>
              <a:rPr lang="uk-UA" sz="4000" b="1" dirty="0">
                <a:solidFill>
                  <a:srgbClr val="0070C0"/>
                </a:solidFill>
              </a:rPr>
              <a:t>Діагностувальна робота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4527" y="1053342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 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Розділ 4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дієслова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Урок </a:t>
            </a:r>
            <a:r>
              <a:rPr lang="en-US" sz="2400" b="1" dirty="0">
                <a:solidFill>
                  <a:srgbClr val="0070C0"/>
                </a:solidFill>
              </a:rPr>
              <a:t>7</a:t>
            </a:r>
            <a:r>
              <a:rPr lang="uk-UA" sz="2400" b="1" dirty="0">
                <a:solidFill>
                  <a:srgbClr val="0070C0"/>
                </a:solidFill>
              </a:rPr>
              <a:t>8-79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Картинки до тестів\Підручники зошити\2 клас\2025-01-23_20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4" y="1053342"/>
            <a:ext cx="2264241" cy="30218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6778" y="147863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259133" y="1017088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6554" y="876377"/>
            <a:ext cx="8699090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     Ґаджик пропонує виписати з </a:t>
            </a:r>
            <a:r>
              <a:rPr lang="uk-UA" sz="2400" b="1" dirty="0" err="1">
                <a:solidFill>
                  <a:srgbClr val="0070C0"/>
                </a:solidFill>
              </a:rPr>
              <a:t>мирилки</a:t>
            </a:r>
            <a:r>
              <a:rPr lang="uk-UA" sz="2400" b="1" dirty="0">
                <a:solidFill>
                  <a:srgbClr val="0070C0"/>
                </a:solidFill>
              </a:rPr>
              <a:t> близькі за значенням дієслова до поданих.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64355" y="1373265"/>
            <a:ext cx="3647805" cy="12753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Раділи, _______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реготали, _____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B7F7F5-CD48-41C7-90A8-602DBDB7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77" y="1901685"/>
            <a:ext cx="6551978" cy="35944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86182EE-4239-4625-835C-F097640DB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9" b="97739" l="4489" r="85287">
                        <a14:foregroundMark x1="73566" y1="11809" x2="63591" y2="20854"/>
                        <a14:foregroundMark x1="65337" y1="7789" x2="65337" y2="7789"/>
                        <a14:foregroundMark x1="6484" y1="33668" x2="6484" y2="33668"/>
                        <a14:foregroundMark x1="6484" y1="32915" x2="9227" y2="36935"/>
                        <a14:foregroundMark x1="8728" y1="35930" x2="4738" y2="33166"/>
                        <a14:foregroundMark x1="5985" y1="31407" x2="5985" y2="31407"/>
                        <a14:foregroundMark x1="12968" y1="31910" x2="12968" y2="31910"/>
                        <a14:foregroundMark x1="12968" y1="29648" x2="12968" y2="29648"/>
                        <a14:foregroundMark x1="27681" y1="42211" x2="27681" y2="42211"/>
                        <a14:foregroundMark x1="33666" y1="40955" x2="29177" y2="42714"/>
                        <a14:foregroundMark x1="22195" y1="42965" x2="22195" y2="42965"/>
                        <a14:foregroundMark x1="23192" y1="42714" x2="17456" y2="38191"/>
                        <a14:foregroundMark x1="46135" y1="17085" x2="36908" y2="19849"/>
                        <a14:foregroundMark x1="37905" y1="25126" x2="40150" y2="76131"/>
                        <a14:foregroundMark x1="42394" y1="77387" x2="66833" y2="76633"/>
                        <a14:foregroundMark x1="77307" y1="53266" x2="77307" y2="53266"/>
                        <a14:foregroundMark x1="76808" y1="50251" x2="71820" y2="55276"/>
                        <a14:foregroundMark x1="60349" y1="30151" x2="46883" y2="36935"/>
                        <a14:foregroundMark x1="84788" y1="41206" x2="84788" y2="41206"/>
                        <a14:foregroundMark x1="39651" y1="92714" x2="32668" y2="89950"/>
                        <a14:foregroundMark x1="66833" y1="91709" x2="58853" y2="92714"/>
                        <a14:foregroundMark x1="64339" y1="84171" x2="64339" y2="84171"/>
                        <a14:foregroundMark x1="43392" y1="82915" x2="43392" y2="82915"/>
                        <a14:foregroundMark x1="44140" y1="85176" x2="44140" y2="85176"/>
                        <a14:foregroundMark x1="46883" y1="81407" x2="46883" y2="81407"/>
                        <a14:foregroundMark x1="67332" y1="26633" x2="69576" y2="60553"/>
                        <a14:foregroundMark x1="69077" y1="35930" x2="71820" y2="50251"/>
                        <a14:foregroundMark x1="72319" y1="30653" x2="63092" y2="38191"/>
                        <a14:foregroundMark x1="82793" y1="46734" x2="82793" y2="46734"/>
                        <a14:foregroundMark x1="81047" y1="49749" x2="83791" y2="41709"/>
                        <a14:foregroundMark x1="83791" y1="40955" x2="78304" y2="37186"/>
                        <a14:foregroundMark x1="80050" y1="39950" x2="80050" y2="39950"/>
                        <a14:foregroundMark x1="81546" y1="40452" x2="81546" y2="40452"/>
                        <a14:foregroundMark x1="82793" y1="39950" x2="82793" y2="39950"/>
                        <a14:foregroundMark x1="83292" y1="40955" x2="83292" y2="40955"/>
                        <a14:foregroundMark x1="85536" y1="44975" x2="85536" y2="44975"/>
                        <a14:foregroundMark x1="84788" y1="44975" x2="84788" y2="44975"/>
                        <a14:foregroundMark x1="66334" y1="57286" x2="64838" y2="58794"/>
                        <a14:foregroundMark x1="55362" y1="30905" x2="46135" y2="33668"/>
                        <a14:foregroundMark x1="51621" y1="38693" x2="57606" y2="59548"/>
                        <a14:foregroundMark x1="57606" y1="59548" x2="67332" y2="72613"/>
                        <a14:foregroundMark x1="59352" y1="97739" x2="59352" y2="97739"/>
                        <a14:foregroundMark x1="29177" y1="91457" x2="29177" y2="91457"/>
                        <a14:foregroundMark x1="71820" y1="70854" x2="71820" y2="70854"/>
                        <a14:foregroundMark x1="37406" y1="65829" x2="37406" y2="65829"/>
                        <a14:foregroundMark x1="37905" y1="70352" x2="37905" y2="70352"/>
                        <a14:foregroundMark x1="38155" y1="74372" x2="38155" y2="74372"/>
                        <a14:foregroundMark x1="37406" y1="20352" x2="37406" y2="20352"/>
                      </a14:backgroundRemoval>
                    </a14:imgEffect>
                  </a14:imgLayer>
                </a14:imgProps>
              </a:ext>
            </a:extLst>
          </a:blip>
          <a:srcRect t="4562" r="12778"/>
          <a:stretch/>
        </p:blipFill>
        <p:spPr>
          <a:xfrm>
            <a:off x="10176694" y="1018999"/>
            <a:ext cx="2142231" cy="24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3C5-A6C8-4F07-BD4F-1748356EEA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1402"/>
          <a:stretch/>
        </p:blipFill>
        <p:spPr>
          <a:xfrm>
            <a:off x="5053101" y="4589064"/>
            <a:ext cx="6870312" cy="17913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203DCD-3013-40A5-B525-2464289AF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355" y="4589064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43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743702"/>
            <a:ext cx="1939784" cy="24545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16086" y="1335498"/>
            <a:ext cx="7576457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Розгадай ребус Родзинки.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Зі словом-відгадкою склади два речення, щоб в одному це слово називало дію однієї людини, а в іншому – багатьох. Запиши утворені речення. Дієслова підкресли.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108" y="3378367"/>
            <a:ext cx="2560339" cy="146816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1082012" y="134325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8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F338A7-8721-412F-8B08-11349DA732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5850671" y="3194117"/>
            <a:ext cx="5921830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2AC31-CF11-4896-949F-D4A656DAE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314" y="3148323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26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колесо обозрения клипарт&quot;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222" y1="69079" x2="18222" y2="69079"/>
                        <a14:foregroundMark x1="48889" y1="83289" x2="48889" y2="83289"/>
                        <a14:foregroundMark x1="48333" y1="87895" x2="48333" y2="87895"/>
                        <a14:foregroundMark x1="46333" y1="2632" x2="46333" y2="2632"/>
                        <a14:foregroundMark x1="42778" y1="7500" x2="42778" y2="7500"/>
                        <a14:foregroundMark x1="75333" y1="65921" x2="75333" y2="6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10" y="1273630"/>
            <a:ext cx="6507153" cy="54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0343" y="520134"/>
            <a:ext cx="9884228" cy="753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«Колесо»</a:t>
            </a:r>
          </a:p>
        </p:txBody>
      </p:sp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1262742" y="2147116"/>
            <a:ext cx="3965817" cy="29691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5715000" y="3253204"/>
            <a:ext cx="2147923" cy="600337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слухати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052457" y="5261713"/>
            <a:ext cx="1713018" cy="70726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розуміти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7862924" y="2177108"/>
            <a:ext cx="1640306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читати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9669046" y="3214230"/>
            <a:ext cx="1754916" cy="678283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писати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9669046" y="5261713"/>
            <a:ext cx="1806430" cy="652361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складати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7493453" y="5986829"/>
            <a:ext cx="2373065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відповідати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0342" y="1371600"/>
            <a:ext cx="5377543" cy="7075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Назви дієслова, які можна використати, описуючи дії на </a:t>
            </a:r>
            <a:r>
              <a:rPr lang="uk-UA" sz="2000" b="1" dirty="0" err="1">
                <a:solidFill>
                  <a:srgbClr val="0070C0"/>
                </a:solidFill>
              </a:rPr>
              <a:t>уроці</a:t>
            </a:r>
            <a:r>
              <a:rPr lang="uk-UA" sz="20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4039" y="5261087"/>
            <a:ext cx="50613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— </a:t>
            </a: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тебе </a:t>
            </a:r>
            <a:r>
              <a:rPr lang="ru-RU" sz="2000" b="1" dirty="0" err="1">
                <a:solidFill>
                  <a:srgbClr val="0070C0"/>
                </a:solidFill>
              </a:rPr>
              <a:t>найбільше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зацікавило</a:t>
            </a:r>
            <a:r>
              <a:rPr lang="ru-RU" sz="2000" b="1" dirty="0">
                <a:solidFill>
                  <a:srgbClr val="0070C0"/>
                </a:solidFill>
              </a:rPr>
              <a:t> 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— </a:t>
            </a:r>
            <a:r>
              <a:rPr lang="ru-RU" sz="2000" b="1" dirty="0" err="1">
                <a:solidFill>
                  <a:srgbClr val="0070C0"/>
                </a:solidFill>
              </a:rPr>
              <a:t>Які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бувають</a:t>
            </a:r>
            <a:r>
              <a:rPr lang="ru-RU" sz="2000" b="1" dirty="0">
                <a:solidFill>
                  <a:srgbClr val="0070C0"/>
                </a:solidFill>
              </a:rPr>
              <a:t> за </a:t>
            </a:r>
            <a:r>
              <a:rPr lang="ru-RU" sz="2000" b="1" dirty="0" err="1">
                <a:solidFill>
                  <a:srgbClr val="0070C0"/>
                </a:solidFill>
              </a:rPr>
              <a:t>значенням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дієслова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73016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830885" y="592501"/>
            <a:ext cx="8732066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“</a:t>
            </a:r>
            <a:r>
              <a:rPr lang="uk-UA" sz="4000" b="1" dirty="0">
                <a:solidFill>
                  <a:schemeClr val="bg1"/>
                </a:solidFill>
              </a:rPr>
              <a:t>Плюс-мінус-цікаво 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15232" r="4543" b="3622"/>
          <a:stretch/>
        </p:blipFill>
        <p:spPr>
          <a:xfrm>
            <a:off x="1866885" y="1884975"/>
            <a:ext cx="869115" cy="95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12671" r="6835" b="12640"/>
          <a:stretch/>
        </p:blipFill>
        <p:spPr>
          <a:xfrm>
            <a:off x="1866884" y="2952001"/>
            <a:ext cx="846015" cy="87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-1189" r="7803" b="14363"/>
          <a:stretch/>
        </p:blipFill>
        <p:spPr>
          <a:xfrm>
            <a:off x="1884029" y="3950743"/>
            <a:ext cx="882514" cy="88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881872" y="1790246"/>
            <a:ext cx="76200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 те, що сподобалось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, що здавалося цікавим та корисним.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2950" y="2844000"/>
            <a:ext cx="76200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Все те, що не сподобалось, здавалося важким, незрозумілим та нудним.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3108" y="3914946"/>
            <a:ext cx="755752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Факти, про які дізналися на </a:t>
            </a:r>
            <a:r>
              <a:rPr lang="uk-UA" sz="2800" b="1" dirty="0" err="1"/>
              <a:t>уроці</a:t>
            </a:r>
            <a:r>
              <a:rPr lang="uk-UA" sz="2800" b="1" dirty="0"/>
              <a:t>, чого б ще хотіли дізнатися.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543" y="1253335"/>
            <a:ext cx="8166289" cy="4448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Постав на сторінках зошита праворуч завдань знаки </a:t>
            </a:r>
          </a:p>
        </p:txBody>
      </p:sp>
    </p:spTree>
    <p:extLst>
      <p:ext uri="{BB962C8B-B14F-4D97-AF65-F5344CB8AC3E}">
        <p14:creationId xmlns:p14="http://schemas.microsoft.com/office/powerpoint/2010/main" val="90547871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4" y="496266"/>
            <a:ext cx="9878165" cy="10603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Для відкриття інтерактивного завдання натисніть на помаранчевий прямокутник</a:t>
            </a: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149064" y="1632858"/>
            <a:ext cx="9878165" cy="4542206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7943" y="489976"/>
            <a:ext cx="9818914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25888" y="1914778"/>
            <a:ext cx="6082884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Тож 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125686" y="1367947"/>
            <a:ext cx="6283288" cy="36394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/>
              <a:t>Давня</a:t>
            </a:r>
            <a:r>
              <a:rPr lang="ru-RU" sz="2800" b="1" dirty="0"/>
              <a:t> </a:t>
            </a:r>
            <a:r>
              <a:rPr lang="ru-RU" sz="2800" b="1" dirty="0" err="1"/>
              <a:t>японська</a:t>
            </a:r>
            <a:r>
              <a:rPr lang="ru-RU" sz="2800" b="1" dirty="0"/>
              <a:t> </a:t>
            </a:r>
            <a:r>
              <a:rPr lang="ru-RU" sz="2800" b="1" dirty="0" err="1"/>
              <a:t>традиція</a:t>
            </a:r>
            <a:r>
              <a:rPr lang="ru-RU" sz="2800" b="1" dirty="0"/>
              <a:t> </a:t>
            </a:r>
            <a:r>
              <a:rPr lang="ru-RU" sz="2800" b="1" dirty="0" err="1"/>
              <a:t>радить</a:t>
            </a:r>
            <a:r>
              <a:rPr lang="uk-UA" sz="2800" b="1" dirty="0"/>
              <a:t>:</a:t>
            </a:r>
          </a:p>
          <a:p>
            <a:r>
              <a:rPr lang="ru-RU" sz="2800" b="1" dirty="0"/>
              <a:t>коли у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псується</a:t>
            </a:r>
            <a:r>
              <a:rPr lang="ru-RU" sz="2800" b="1" dirty="0"/>
              <a:t> </a:t>
            </a:r>
            <a:r>
              <a:rPr lang="ru-RU" sz="2800" b="1" dirty="0" err="1"/>
              <a:t>настрій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погіршується</a:t>
            </a:r>
            <a:r>
              <a:rPr lang="ru-RU" sz="2800" b="1" dirty="0"/>
              <a:t> </a:t>
            </a:r>
            <a:r>
              <a:rPr lang="ru-RU" sz="2800" b="1" dirty="0" err="1"/>
              <a:t>емоційний</a:t>
            </a:r>
            <a:r>
              <a:rPr lang="ru-RU" sz="2800" b="1" dirty="0"/>
              <a:t> стан, треба </a:t>
            </a:r>
            <a:r>
              <a:rPr lang="ru-RU" sz="2800" b="1" dirty="0" err="1"/>
              <a:t>вимовити</a:t>
            </a:r>
            <a:r>
              <a:rPr lang="ru-RU" sz="2800" b="1" dirty="0"/>
              <a:t> </a:t>
            </a:r>
            <a:r>
              <a:rPr lang="ru-RU" sz="2800" b="1" dirty="0" err="1"/>
              <a:t>жартівливу</a:t>
            </a:r>
            <a:r>
              <a:rPr lang="ru-RU" sz="2800" b="1" dirty="0"/>
              <a:t> фразу: </a:t>
            </a:r>
          </a:p>
          <a:p>
            <a:r>
              <a:rPr lang="ru-RU" sz="2800" b="1" dirty="0"/>
              <a:t>«</a:t>
            </a:r>
            <a:r>
              <a:rPr lang="ru-RU" sz="2800" b="1" dirty="0">
                <a:solidFill>
                  <a:srgbClr val="FFFF00"/>
                </a:solidFill>
              </a:rPr>
              <a:t>Тух-</a:t>
            </a:r>
            <a:r>
              <a:rPr lang="ru-RU" sz="2800" b="1" dirty="0" err="1">
                <a:solidFill>
                  <a:srgbClr val="FFFF00"/>
                </a:solidFill>
              </a:rPr>
              <a:t>тиби</a:t>
            </a:r>
            <a:r>
              <a:rPr lang="ru-RU" sz="2800" b="1" dirty="0">
                <a:solidFill>
                  <a:srgbClr val="FFFF00"/>
                </a:solidFill>
              </a:rPr>
              <a:t>-дух</a:t>
            </a:r>
            <a:r>
              <a:rPr lang="ru-RU" sz="2800" b="1" dirty="0"/>
              <a:t>»,— </a:t>
            </a:r>
          </a:p>
          <a:p>
            <a:r>
              <a:rPr lang="ru-RU" sz="2800" b="1" dirty="0"/>
              <a:t>і на </a:t>
            </a:r>
            <a:r>
              <a:rPr lang="ru-RU" sz="2800" b="1" dirty="0" err="1"/>
              <a:t>обличчі</a:t>
            </a:r>
            <a:r>
              <a:rPr lang="ru-RU" sz="2800" b="1" dirty="0"/>
              <a:t> </a:t>
            </a:r>
            <a:r>
              <a:rPr lang="ru-RU" sz="2800" b="1" dirty="0" err="1"/>
              <a:t>обов’язково</a:t>
            </a:r>
            <a:r>
              <a:rPr lang="ru-RU" sz="2800" b="1" dirty="0"/>
              <a:t> </a:t>
            </a:r>
            <a:r>
              <a:rPr lang="ru-RU" sz="2800" b="1" dirty="0" err="1"/>
              <a:t>з’явиться</a:t>
            </a:r>
            <a:r>
              <a:rPr lang="ru-RU" sz="2800" b="1" dirty="0"/>
              <a:t> </a:t>
            </a:r>
            <a:r>
              <a:rPr lang="ru-RU" sz="2800" b="1" dirty="0" err="1"/>
              <a:t>усмішка</a:t>
            </a:r>
            <a:r>
              <a:rPr lang="ru-RU" sz="2800" b="1" dirty="0"/>
              <a:t>, і </a:t>
            </a:r>
            <a:r>
              <a:rPr lang="ru-RU" sz="2800" b="1" dirty="0" err="1"/>
              <a:t>настрій</a:t>
            </a:r>
            <a:r>
              <a:rPr lang="ru-RU" sz="2800" b="1" dirty="0"/>
              <a:t> </a:t>
            </a:r>
            <a:r>
              <a:rPr lang="ru-RU" sz="2800" b="1" dirty="0" err="1"/>
              <a:t>поліпшиться</a:t>
            </a:r>
            <a:r>
              <a:rPr lang="ru-RU" sz="2800" b="1" dirty="0"/>
              <a:t>. </a:t>
            </a:r>
          </a:p>
          <a:p>
            <a:r>
              <a:rPr lang="ru-RU" sz="2800" b="1" dirty="0" err="1"/>
              <a:t>Отже</a:t>
            </a:r>
            <a:r>
              <a:rPr lang="ru-RU" sz="2800" b="1" dirty="0"/>
              <a:t>, повтори за мною:</a:t>
            </a:r>
          </a:p>
        </p:txBody>
      </p:sp>
      <p:pic>
        <p:nvPicPr>
          <p:cNvPr id="1026" name="Picture 2" descr="https://encrypted-tbn0.gstatic.com/images?q=tbn:ANd9GcTUOxZ92WLXDOumIuRbHgh_zhpXwJsqqhFIuWZfw3O2ofsQde6nS_62P1gjp90IJyq9304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7" y="1464176"/>
            <a:ext cx="2801853" cy="319191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204487" y="5037517"/>
            <a:ext cx="4278086" cy="79208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err="1">
                <a:solidFill>
                  <a:srgbClr val="002060"/>
                </a:solidFill>
              </a:rPr>
              <a:t>Тух</a:t>
            </a:r>
            <a:r>
              <a:rPr lang="uk-UA" sz="4000" b="1" dirty="0">
                <a:solidFill>
                  <a:srgbClr val="002060"/>
                </a:solidFill>
              </a:rPr>
              <a:t>-</a:t>
            </a:r>
            <a:r>
              <a:rPr lang="uk-UA" sz="4000" b="1" dirty="0" err="1">
                <a:solidFill>
                  <a:srgbClr val="002060"/>
                </a:solidFill>
              </a:rPr>
              <a:t>тиби</a:t>
            </a:r>
            <a:r>
              <a:rPr lang="uk-UA" sz="4000" b="1" dirty="0">
                <a:solidFill>
                  <a:srgbClr val="002060"/>
                </a:solidFill>
              </a:rPr>
              <a:t>-дух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артинки до тестів\!!!!!!Эсмира\_free_2024-01-20-22-09-20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7" y="1661176"/>
            <a:ext cx="3053024" cy="30530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70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40829" y="1351039"/>
            <a:ext cx="5519058" cy="171465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української мови ми </a:t>
            </a:r>
            <a:r>
              <a:rPr lang="uk-UA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перевіримо що ми знаємо</a:t>
            </a:r>
            <a:r>
              <a:rPr lang="uk-UA" sz="2800" b="1" dirty="0">
                <a:solidFill>
                  <a:srgbClr val="0070C0"/>
                </a:solidFill>
              </a:rPr>
              <a:t> про дієслово.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0" y="1316603"/>
            <a:ext cx="3869881" cy="36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5173140" y="3790542"/>
            <a:ext cx="5921830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507E9-90B1-4779-930A-28E6758F9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829" y="3786912"/>
            <a:ext cx="10327226" cy="9785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4CC367-8CB6-4FB4-9670-CD4DAFD81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569" y="4534939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95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діти читають&quot;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28" y="2313546"/>
            <a:ext cx="3024873" cy="2006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&quot;девочка  плавает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2"/>
          <a:stretch/>
        </p:blipFill>
        <p:spPr bwMode="auto">
          <a:xfrm>
            <a:off x="8493120" y="2284394"/>
            <a:ext cx="3029660" cy="20355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&quot;дети утром умываются&quot;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4"/>
          <a:stretch/>
        </p:blipFill>
        <p:spPr bwMode="auto">
          <a:xfrm flipH="1">
            <a:off x="5225558" y="2313546"/>
            <a:ext cx="2994049" cy="2006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31771" y="1452113"/>
            <a:ext cx="7260771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Розглянь світлини. Назви дії, які виконують діти.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1377848" y="1412889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6EAACC-4155-4281-801B-0F8AC2A4D2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7" r="9924"/>
          <a:stretch/>
        </p:blipFill>
        <p:spPr>
          <a:xfrm flipH="1">
            <a:off x="69180" y="2081104"/>
            <a:ext cx="2343823" cy="234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F51069-27BD-421F-B718-2F1BE4FB7B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3" r="58746" b="80712"/>
          <a:stretch/>
        </p:blipFill>
        <p:spPr>
          <a:xfrm>
            <a:off x="3135085" y="4722132"/>
            <a:ext cx="5921830" cy="172106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DC5F1D-A0EB-474A-9EA8-D0898610F1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3546" y="4690534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0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0105" y="1370721"/>
            <a:ext cx="7592437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    Скажи, </a:t>
            </a:r>
            <a:r>
              <a:rPr lang="uk-UA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дію може виконувати</a:t>
            </a:r>
            <a:r>
              <a:rPr lang="uk-UA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Щебетунчик </a:t>
            </a:r>
            <a:r>
              <a:rPr lang="uk-UA" sz="2400" b="1" dirty="0">
                <a:solidFill>
                  <a:srgbClr val="0070C0"/>
                </a:solidFill>
              </a:rPr>
              <a:t>такими предметами. Три сполучення слів </a:t>
            </a:r>
            <a:r>
              <a:rPr lang="uk-UA" sz="2400" b="1" dirty="0" err="1">
                <a:solidFill>
                  <a:srgbClr val="0070C0"/>
                </a:solidFill>
              </a:rPr>
              <a:t>запиши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8470" y="2277480"/>
            <a:ext cx="5623831" cy="17835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Виделкою _____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м'ячем</a:t>
            </a:r>
            <a:r>
              <a:rPr lang="uk-UA" sz="3600" b="1" dirty="0">
                <a:solidFill>
                  <a:schemeClr val="bg1"/>
                </a:solidFill>
              </a:rPr>
              <a:t>  _____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ножицями  _____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82012" y="2521678"/>
            <a:ext cx="2392170" cy="322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9653" y="3269377"/>
            <a:ext cx="5712747" cy="22007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36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1E264F-ADE5-43B5-8BA2-214640570C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3779470" y="4230123"/>
            <a:ext cx="5921830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B6E65E-D76E-484C-B001-B5AAA6FC3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253" y="4191524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1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t="4562" r="12778"/>
          <a:stretch/>
        </p:blipFill>
        <p:spPr>
          <a:xfrm flipH="1">
            <a:off x="357198" y="1722472"/>
            <a:ext cx="2142231" cy="241000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58" y="1797211"/>
            <a:ext cx="8515081" cy="18657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55302" y="891475"/>
            <a:ext cx="7554686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Виконай завдання Ґаджика – </a:t>
            </a:r>
            <a:r>
              <a:rPr lang="uk-UA" sz="2400" b="1" dirty="0" err="1">
                <a:solidFill>
                  <a:srgbClr val="0070C0"/>
                </a:solidFill>
              </a:rPr>
              <a:t>запиши</a:t>
            </a:r>
            <a:r>
              <a:rPr lang="uk-UA" sz="2400" b="1" dirty="0">
                <a:solidFill>
                  <a:srgbClr val="0070C0"/>
                </a:solidFill>
              </a:rPr>
              <a:t> подані слова в три колонки.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82012" y="141822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1180624" y="924238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F89BACD-1DB8-4AD1-BE36-05494611B4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6" r="58746" b="64361"/>
          <a:stretch/>
        </p:blipFill>
        <p:spPr>
          <a:xfrm>
            <a:off x="2806258" y="3194583"/>
            <a:ext cx="8515081" cy="33708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60436" y="4306937"/>
            <a:ext cx="2717318" cy="19389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Склади два речення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 зі словами,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записаними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 в кожному рядку.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1F581-22E5-431E-B069-6E807E0ED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911" y="3119844"/>
            <a:ext cx="10335260" cy="1094740"/>
          </a:xfrm>
          <a:prstGeom prst="rect">
            <a:avLst/>
          </a:prstGeom>
        </p:spPr>
      </p:pic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35A8F07B-DE5A-43B5-A121-9C935BD99F15}"/>
              </a:ext>
            </a:extLst>
          </p:cNvPr>
          <p:cNvCxnSpPr>
            <a:cxnSpLocks/>
          </p:cNvCxnSpPr>
          <p:nvPr/>
        </p:nvCxnSpPr>
        <p:spPr>
          <a:xfrm>
            <a:off x="5467928" y="3737665"/>
            <a:ext cx="0" cy="2366095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6464A366-6250-4F1B-A73F-DCF0A6C094C5}"/>
              </a:ext>
            </a:extLst>
          </p:cNvPr>
          <p:cNvCxnSpPr>
            <a:cxnSpLocks/>
          </p:cNvCxnSpPr>
          <p:nvPr/>
        </p:nvCxnSpPr>
        <p:spPr>
          <a:xfrm>
            <a:off x="8391237" y="3737665"/>
            <a:ext cx="0" cy="2366095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91CC8D-E50E-46D5-90ED-0F61C77E5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443" y="3928504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77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98825" y="1411169"/>
            <a:ext cx="6793718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solidFill>
                  <a:srgbClr val="0070C0"/>
                </a:solidFill>
              </a:rPr>
              <a:t>Запиши</a:t>
            </a:r>
            <a:r>
              <a:rPr lang="uk-UA" sz="2400" b="1" dirty="0">
                <a:solidFill>
                  <a:srgbClr val="0070C0"/>
                </a:solidFill>
              </a:rPr>
              <a:t> складені речення. Підкресли дієслова.</a:t>
            </a:r>
          </a:p>
        </p:txBody>
      </p:sp>
      <p:pic>
        <p:nvPicPr>
          <p:cNvPr id="4098" name="Picture 2" descr="Картинки по запросу &quot;хитрая лиса подкрадывается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5301" b="7262"/>
          <a:stretch/>
        </p:blipFill>
        <p:spPr bwMode="auto">
          <a:xfrm>
            <a:off x="1031255" y="2375233"/>
            <a:ext cx="3124941" cy="20956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4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6" descr="Картинки по запросу &quot;заяц прячется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 b="10110"/>
          <a:stretch/>
        </p:blipFill>
        <p:spPr bwMode="auto">
          <a:xfrm flipH="1">
            <a:off x="1082012" y="4709245"/>
            <a:ext cx="2841172" cy="17918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2D5CF5-4BE9-4C46-885D-C687D03F5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6" r="58746" b="64361"/>
          <a:stretch/>
        </p:blipFill>
        <p:spPr>
          <a:xfrm>
            <a:off x="4298825" y="2499411"/>
            <a:ext cx="7681340" cy="37925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1770D-D521-4A93-B210-764B7EB1F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770" y="2513233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89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4284" y="2365277"/>
            <a:ext cx="2448327" cy="24244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22132" y="1411169"/>
            <a:ext cx="8491821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     Доповни дієсловами речення, які пропонує </a:t>
            </a:r>
            <a:r>
              <a:rPr lang="uk-UA" sz="2400" b="1" dirty="0" err="1">
                <a:solidFill>
                  <a:srgbClr val="0070C0"/>
                </a:solidFill>
              </a:rPr>
              <a:t>Читалочка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uk-UA" sz="2400" b="1" dirty="0" err="1">
                <a:solidFill>
                  <a:srgbClr val="0070C0"/>
                </a:solidFill>
              </a:rPr>
              <a:t>Запиши</a:t>
            </a:r>
            <a:r>
              <a:rPr lang="uk-UA" sz="2400" b="1" dirty="0">
                <a:solidFill>
                  <a:srgbClr val="0070C0"/>
                </a:solidFill>
              </a:rPr>
              <a:t> одне з них.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5895" y="2365277"/>
            <a:ext cx="8491821" cy="22505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У парку люди </a:t>
            </a:r>
            <a:r>
              <a:rPr lang="uk-UA" sz="3600" b="1" i="1" dirty="0">
                <a:solidFill>
                  <a:schemeClr val="bg1"/>
                </a:solidFill>
              </a:rPr>
              <a:t>(що роблять?) ________.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У зоопарку тварини</a:t>
            </a:r>
            <a:r>
              <a:rPr lang="uk-UA" sz="3600" b="1" i="1" dirty="0">
                <a:solidFill>
                  <a:schemeClr val="bg1"/>
                </a:solidFill>
              </a:rPr>
              <a:t>(що роблять?) ___.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У луна-парку</a:t>
            </a:r>
            <a:r>
              <a:rPr lang="uk-UA" sz="3600" b="1" i="1" dirty="0">
                <a:solidFill>
                  <a:schemeClr val="bg1"/>
                </a:solidFill>
              </a:rPr>
              <a:t>(що роблять?) _________ 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1082012" y="145211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31B33F-1616-40C3-B9B7-34DE218F8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1402"/>
          <a:stretch/>
        </p:blipFill>
        <p:spPr>
          <a:xfrm>
            <a:off x="3858493" y="4738946"/>
            <a:ext cx="6870312" cy="1915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CBC6D6-1AD9-4B6B-98CD-BB14F7AC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175" y="4738946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2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68182" y="857409"/>
            <a:ext cx="4784085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Прочитайте </a:t>
            </a:r>
            <a:r>
              <a:rPr lang="uk-UA" sz="2400" b="1" dirty="0" err="1">
                <a:solidFill>
                  <a:srgbClr val="0070C0"/>
                </a:solidFill>
              </a:rPr>
              <a:t>мирилку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4235" y="1371082"/>
            <a:ext cx="6551978" cy="35944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7" name="Прямоугольник 46"/>
          <p:cNvSpPr/>
          <p:nvPr/>
        </p:nvSpPr>
        <p:spPr>
          <a:xfrm>
            <a:off x="1041438" y="130487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«ДІЄСЛОВО» </a:t>
            </a:r>
          </a:p>
        </p:txBody>
      </p:sp>
      <p:sp>
        <p:nvSpPr>
          <p:cNvPr id="48" name="Пятиугольник 47"/>
          <p:cNvSpPr/>
          <p:nvPr/>
        </p:nvSpPr>
        <p:spPr>
          <a:xfrm>
            <a:off x="160579" y="831372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7D3EE70-C1E1-4259-987A-2A921F963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3038" y="3429000"/>
            <a:ext cx="2418962" cy="358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79" b="89903" l="9337" r="94595">
                        <a14:foregroundMark x1="92629" y1="48155" x2="92629" y2="48155"/>
                        <a14:foregroundMark x1="21867" y1="57476" x2="21867" y2="57476"/>
                        <a14:foregroundMark x1="21867" y1="59223" x2="21867" y2="59223"/>
                        <a14:foregroundMark x1="15971" y1="59223" x2="27027" y2="62913"/>
                        <a14:foregroundMark x1="30221" y1="46408" x2="43243" y2="47767"/>
                        <a14:foregroundMark x1="36364" y1="8932" x2="36364" y2="8932"/>
                        <a14:foregroundMark x1="53071" y1="7379" x2="53071" y2="7379"/>
                        <a14:foregroundMark x1="52580" y1="8544" x2="51597" y2="13204"/>
                        <a14:foregroundMark x1="35872" y1="87184" x2="53071" y2="88932"/>
                        <a14:foregroundMark x1="22359" y1="54757" x2="19165" y2="62136"/>
                        <a14:foregroundMark x1="26536" y1="13204" x2="30221" y2="15922"/>
                        <a14:foregroundMark x1="27518" y1="11845" x2="35872" y2="16505"/>
                        <a14:foregroundMark x1="50369" y1="82330" x2="50369" y2="82330"/>
                        <a14:foregroundMark x1="50369" y1="82330" x2="50369" y2="87184"/>
                        <a14:foregroundMark x1="24324" y1="83883" x2="54054" y2="82330"/>
                        <a14:foregroundMark x1="46192" y1="83883" x2="54545" y2="85437"/>
                        <a14:foregroundMark x1="38329" y1="85049" x2="50369" y2="85049"/>
                        <a14:foregroundMark x1="54054" y1="83107" x2="59214" y2="81942"/>
                        <a14:foregroundMark x1="60934" y1="53398" x2="64373" y2="57670"/>
                        <a14:foregroundMark x1="47912" y1="42330" x2="47912" y2="42330"/>
                        <a14:foregroundMark x1="31695" y1="36893" x2="31695" y2="36893"/>
                        <a14:foregroundMark x1="94595" y1="41553" x2="94595" y2="41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761" y="1551595"/>
            <a:ext cx="2426398" cy="307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Скругленный прямоугольник 13">
            <a:extLst>
              <a:ext uri="{FF2B5EF4-FFF2-40B4-BE49-F238E27FC236}">
                <a16:creationId xmlns:a16="http://schemas.microsoft.com/office/drawing/2014/main" id="{255A5011-077D-4D6E-B4A6-8FC50BFAF518}"/>
              </a:ext>
            </a:extLst>
          </p:cNvPr>
          <p:cNvSpPr/>
          <p:nvPr/>
        </p:nvSpPr>
        <p:spPr>
          <a:xfrm>
            <a:off x="7777044" y="2782453"/>
            <a:ext cx="2812006" cy="12753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Радіти –  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дружили –   </a:t>
            </a:r>
          </a:p>
        </p:txBody>
      </p:sp>
      <p:sp>
        <p:nvSpPr>
          <p:cNvPr id="3" name="Бульбашка прямої мови: прямокутна 2">
            <a:extLst>
              <a:ext uri="{FF2B5EF4-FFF2-40B4-BE49-F238E27FC236}">
                <a16:creationId xmlns:a16="http://schemas.microsoft.com/office/drawing/2014/main" id="{64442536-D20E-4355-B7E2-E310AFC0171E}"/>
              </a:ext>
            </a:extLst>
          </p:cNvPr>
          <p:cNvSpPr/>
          <p:nvPr/>
        </p:nvSpPr>
        <p:spPr>
          <a:xfrm>
            <a:off x="8790902" y="1072444"/>
            <a:ext cx="3151287" cy="1524000"/>
          </a:xfrm>
          <a:prstGeom prst="wedgeRectCallout">
            <a:avLst>
              <a:gd name="adj1" fmla="val 6751"/>
              <a:gd name="adj2" fmla="val 183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Випишіть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протилежні дієслова до даних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305A3EE-B23D-4F03-8503-D1C2B726D9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1402"/>
          <a:stretch/>
        </p:blipFill>
        <p:spPr>
          <a:xfrm>
            <a:off x="2768182" y="4965519"/>
            <a:ext cx="6870312" cy="17913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347B8-424B-4FB3-9487-0F7F372D9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864" y="4923782"/>
            <a:ext cx="10335260" cy="1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8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14615</TotalTime>
  <Words>453</Words>
  <Application>Microsoft Office PowerPoint</Application>
  <PresentationFormat>Широкий екран</PresentationFormat>
  <Paragraphs>78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Презентація PowerPoint</vt:lpstr>
      <vt:lpstr>Налаштування на урок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HP</cp:lastModifiedBy>
  <cp:revision>905</cp:revision>
  <dcterms:created xsi:type="dcterms:W3CDTF">2018-01-05T16:38:53Z</dcterms:created>
  <dcterms:modified xsi:type="dcterms:W3CDTF">2025-03-03T14:09:41Z</dcterms:modified>
</cp:coreProperties>
</file>