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1473" r:id="rId3"/>
    <p:sldId id="1474" r:id="rId4"/>
    <p:sldId id="1475" r:id="rId5"/>
    <p:sldId id="1476" r:id="rId6"/>
    <p:sldId id="1477" r:id="rId7"/>
    <p:sldId id="1480" r:id="rId8"/>
    <p:sldId id="1482" r:id="rId9"/>
    <p:sldId id="1481" r:id="rId10"/>
    <p:sldId id="1478" r:id="rId11"/>
    <p:sldId id="1354" r:id="rId12"/>
    <p:sldId id="1379" r:id="rId13"/>
    <p:sldId id="644" r:id="rId14"/>
    <p:sldId id="30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5B0C-098F-4945-B4AE-50ED81D12601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4C290-2272-4590-9C92-FED5B764E9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49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25.07.2019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Верстка веб-сторінок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9</a:t>
            </a:r>
          </a:p>
        </p:txBody>
      </p:sp>
      <p:pic>
        <p:nvPicPr>
          <p:cNvPr id="9" name="Picture 2" descr="html icon">
            <a:extLst>
              <a:ext uri="{FF2B5EF4-FFF2-40B4-BE49-F238E27FC236}">
                <a16:creationId xmlns:a16="http://schemas.microsoft.com/office/drawing/2014/main" id="{9A69298F-4AB7-4677-9476-1CF806B6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69" y="3662320"/>
            <a:ext cx="2357225" cy="23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ayout, template, web layout, web page, web template icon">
            <a:extLst>
              <a:ext uri="{FF2B5EF4-FFF2-40B4-BE49-F238E27FC236}">
                <a16:creationId xmlns:a16="http://schemas.microsoft.com/office/drawing/2014/main" id="{5054D793-4494-4835-BCD5-D69726BF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650" y="3662320"/>
            <a:ext cx="2357225" cy="23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Верстка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сучасному веб-дизайні все частіше використовується </a:t>
            </a:r>
            <a:r>
              <a:rPr lang="uk-UA" sz="2800" b="1" i="1" kern="0" dirty="0">
                <a:solidFill>
                  <a:srgbClr val="FFFF00"/>
                </a:solidFill>
              </a:rPr>
              <a:t>комбінована верстка </a:t>
            </a:r>
            <a:r>
              <a:rPr lang="uk-UA" sz="2800" b="1" i="1" kern="0" dirty="0" err="1">
                <a:solidFill>
                  <a:srgbClr val="FFFF00"/>
                </a:solidFill>
              </a:rPr>
              <a:t>сайта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— це дає змогу набагато збільшити можливості верстки, створити більш складний і привабливий сайт.</a:t>
            </a:r>
          </a:p>
        </p:txBody>
      </p:sp>
      <p:pic>
        <p:nvPicPr>
          <p:cNvPr id="7" name="Picture 4" descr="Пов’язане зображення">
            <a:extLst>
              <a:ext uri="{FF2B5EF4-FFF2-40B4-BE49-F238E27FC236}">
                <a16:creationId xmlns:a16="http://schemas.microsoft.com/office/drawing/2014/main" id="{79D26DCE-8300-40D1-A6C6-2F63BCEA8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6"/>
          <a:stretch/>
        </p:blipFill>
        <p:spPr bwMode="auto">
          <a:xfrm>
            <a:off x="6407150" y="3168925"/>
            <a:ext cx="5715000" cy="30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Результат пошуку зображень за запитом &quot;Web site&quot;">
            <a:extLst>
              <a:ext uri="{FF2B5EF4-FFF2-40B4-BE49-F238E27FC236}">
                <a16:creationId xmlns:a16="http://schemas.microsoft.com/office/drawing/2014/main" id="{CDC1B897-D60D-4814-94F2-4F0A26A2E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" b="13429"/>
          <a:stretch/>
        </p:blipFill>
        <p:spPr bwMode="auto">
          <a:xfrm>
            <a:off x="72008" y="3168925"/>
            <a:ext cx="6130009" cy="30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рефлексії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можна сказати, що я розумію поняття «верстка веб-сторінок»?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9" y="2276105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Наскільки добре у мене виходить здійснювати верстку веб-сторінок?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3359614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питання потребують мого самостійного дослідження?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766D2-9385-4AF8-A07C-73ACC82B6466}"/>
              </a:ext>
            </a:extLst>
          </p:cNvPr>
          <p:cNvSpPr txBox="1"/>
          <p:nvPr/>
        </p:nvSpPr>
        <p:spPr>
          <a:xfrm>
            <a:off x="70929" y="4409969"/>
            <a:ext cx="1045484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 маю я задоволення від роботи на </a:t>
            </a:r>
            <a:r>
              <a:rPr lang="uk-UA" sz="2800" b="1" i="1" kern="0" dirty="0" err="1">
                <a:solidFill>
                  <a:srgbClr val="002060"/>
                </a:solidFill>
              </a:rPr>
              <a:t>уроці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01F12-60B8-4057-B072-70972A5148DE}"/>
              </a:ext>
            </a:extLst>
          </p:cNvPr>
          <p:cNvSpPr txBox="1"/>
          <p:nvPr/>
        </p:nvSpPr>
        <p:spPr>
          <a:xfrm>
            <a:off x="1668026" y="1592744"/>
            <a:ext cx="8912888" cy="15696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chemeClr val="bg1"/>
                </a:solidFill>
              </a:rPr>
              <a:t>Продовжити виконання верстки веб-сторінок</a:t>
            </a:r>
            <a:endParaRPr lang="uk-UA" sz="4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</a:p>
        </p:txBody>
      </p:sp>
      <p:pic>
        <p:nvPicPr>
          <p:cNvPr id="7174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E9511521-ED59-4170-A63B-87048A0FA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"/>
          <a:stretch/>
        </p:blipFill>
        <p:spPr bwMode="auto">
          <a:xfrm>
            <a:off x="5064895" y="1167703"/>
            <a:ext cx="7042774" cy="53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html icon">
            <a:extLst>
              <a:ext uri="{FF2B5EF4-FFF2-40B4-BE49-F238E27FC236}">
                <a16:creationId xmlns:a16="http://schemas.microsoft.com/office/drawing/2014/main" id="{9D613C12-AA89-4AB9-B5B4-02E6B018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69" y="3662320"/>
            <a:ext cx="2357225" cy="23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ayout, template, web layout, web page, web template icon">
            <a:extLst>
              <a:ext uri="{FF2B5EF4-FFF2-40B4-BE49-F238E27FC236}">
                <a16:creationId xmlns:a16="http://schemas.microsoft.com/office/drawing/2014/main" id="{4D6279B4-6501-4010-9349-EB163D9B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650" y="3662320"/>
            <a:ext cx="2357225" cy="23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Актуалізація опорних знань і життєвого досвіду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Розкажіть, що Вам відомо про верстку веб-сторінок.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49F091AF-1BF9-4925-B7FB-15557AD411D6}"/>
              </a:ext>
            </a:extLst>
          </p:cNvPr>
          <p:cNvGrpSpPr/>
          <p:nvPr/>
        </p:nvGrpSpPr>
        <p:grpSpPr>
          <a:xfrm>
            <a:off x="629920" y="1892083"/>
            <a:ext cx="11492230" cy="1292662"/>
            <a:chOff x="629920" y="1892083"/>
            <a:chExt cx="11492230" cy="1292662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CB2BFFBC-BFFE-4ABD-833E-E17B01843E37}"/>
                </a:ext>
              </a:extLst>
            </p:cNvPr>
            <p:cNvSpPr/>
            <p:nvPr/>
          </p:nvSpPr>
          <p:spPr>
            <a:xfrm>
              <a:off x="629920" y="1892084"/>
              <a:ext cx="11492230" cy="129266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600" b="1" i="1" kern="0" dirty="0">
                  <a:solidFill>
                    <a:schemeClr val="bg1"/>
                  </a:solidFill>
                </a:rPr>
                <a:t>Про поняття верстка мені відомо...</a:t>
              </a:r>
            </a:p>
          </p:txBody>
        </p:sp>
        <p:pic>
          <p:nvPicPr>
            <p:cNvPr id="12" name="Picture 2" descr="Ð ÐµÐ·ÑÐ»ÑÑÐ°Ñ Ð¿Ð¾ÑÑÐºÑ Ð·Ð¾Ð±ÑÐ°Ð¶ÐµÐ½Ñ Ð·Ð° Ð·Ð°Ð¿Ð¸ÑÐ¾Ð¼ &quot;knowledge icon&quot;">
              <a:extLst>
                <a:ext uri="{FF2B5EF4-FFF2-40B4-BE49-F238E27FC236}">
                  <a16:creationId xmlns:a16="http://schemas.microsoft.com/office/drawing/2014/main" id="{DB3E32AE-8906-4342-844D-241E551BF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4939" y="1892083"/>
              <a:ext cx="1292661" cy="1292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E4AF36D8-508E-4539-A52D-0AB3542704AC}"/>
              </a:ext>
            </a:extLst>
          </p:cNvPr>
          <p:cNvGrpSpPr/>
          <p:nvPr/>
        </p:nvGrpSpPr>
        <p:grpSpPr>
          <a:xfrm>
            <a:off x="629920" y="4838484"/>
            <a:ext cx="11492230" cy="1333500"/>
            <a:chOff x="629920" y="4838484"/>
            <a:chExt cx="11492230" cy="1333500"/>
          </a:xfrm>
        </p:grpSpPr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75392925-EA8D-4DA8-AA9F-C92492F70881}"/>
                </a:ext>
              </a:extLst>
            </p:cNvPr>
            <p:cNvSpPr/>
            <p:nvPr/>
          </p:nvSpPr>
          <p:spPr>
            <a:xfrm>
              <a:off x="629920" y="4838484"/>
              <a:ext cx="11492230" cy="129266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600" b="1" i="1" kern="0" dirty="0">
                  <a:solidFill>
                    <a:schemeClr val="bg1"/>
                  </a:solidFill>
                </a:rPr>
                <a:t>Я самостійно вивчав...</a:t>
              </a:r>
              <a:endParaRPr lang="uk-UA" sz="36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5" name="Picture 4" descr="businessman, skill, working icon">
              <a:extLst>
                <a:ext uri="{FF2B5EF4-FFF2-40B4-BE49-F238E27FC236}">
                  <a16:creationId xmlns:a16="http://schemas.microsoft.com/office/drawing/2014/main" id="{7844D42A-23DF-4CCA-9061-2E150D8F6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6920" y="4838484"/>
              <a:ext cx="1333500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FDCABA9A-33B9-49DC-A450-A9C33CDFFD22}"/>
              </a:ext>
            </a:extLst>
          </p:cNvPr>
          <p:cNvSpPr/>
          <p:nvPr/>
        </p:nvSpPr>
        <p:spPr>
          <a:xfrm>
            <a:off x="629920" y="3365284"/>
            <a:ext cx="1149223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Попередні роки на </a:t>
            </a:r>
            <a:r>
              <a:rPr lang="uk-UA" sz="3600" b="1" i="1" kern="0" dirty="0" err="1">
                <a:solidFill>
                  <a:schemeClr val="bg1"/>
                </a:solidFill>
              </a:rPr>
              <a:t>уроках</a:t>
            </a:r>
            <a:r>
              <a:rPr lang="uk-UA" sz="3600" b="1" i="1" kern="0" dirty="0">
                <a:solidFill>
                  <a:schemeClr val="bg1"/>
                </a:solidFill>
              </a:rPr>
              <a:t> інформатики верстку ми розглядали як...</a:t>
            </a:r>
          </a:p>
        </p:txBody>
      </p:sp>
    </p:spTree>
    <p:extLst>
      <p:ext uri="{BB962C8B-B14F-4D97-AF65-F5344CB8AC3E}">
        <p14:creationId xmlns:p14="http://schemas.microsoft.com/office/powerpoint/2010/main" val="42761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Верстка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D8EFC-BB0A-4894-98D1-05226022F145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Верстка</a:t>
            </a:r>
            <a:r>
              <a:rPr lang="uk-UA" sz="2800" b="1" i="1" kern="0" dirty="0">
                <a:solidFill>
                  <a:srgbClr val="FFFFFF"/>
                </a:solidFill>
              </a:rPr>
              <a:t> — це процес створення веб-сторінок із попередньо створеного макету дизайну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, заздалегідь намальованого за допомогою графічних редакторів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052EF465-B056-47A1-8C26-8DC7015DA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369ACD-9DD6-4AAC-B84C-90322DCCF7EA}"/>
              </a:ext>
            </a:extLst>
          </p:cNvPr>
          <p:cNvSpPr txBox="1"/>
          <p:nvPr/>
        </p:nvSpPr>
        <p:spPr>
          <a:xfrm>
            <a:off x="72009" y="3146144"/>
            <a:ext cx="5203376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Верстка</a:t>
            </a:r>
            <a:r>
              <a:rPr lang="uk-UA" sz="2800" b="1" i="1" kern="0" dirty="0">
                <a:solidFill>
                  <a:schemeClr val="bg1"/>
                </a:solidFill>
              </a:rPr>
              <a:t> — це кінцевий етап розробки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, створення структури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, що буде визначати відображення тексту й графіки на сайті</a:t>
            </a:r>
          </a:p>
        </p:txBody>
      </p:sp>
      <p:pic>
        <p:nvPicPr>
          <p:cNvPr id="2052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01E89E40-C103-4F97-8DB8-1F6B6D507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t="13397"/>
          <a:stretch/>
        </p:blipFill>
        <p:spPr bwMode="auto">
          <a:xfrm>
            <a:off x="5416062" y="3146144"/>
            <a:ext cx="6703929" cy="305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Верстка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Розрізняють такі верстки веб-сторінок: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8B07C75-29D7-4FAA-997F-0A77EF911472}"/>
              </a:ext>
            </a:extLst>
          </p:cNvPr>
          <p:cNvSpPr/>
          <p:nvPr/>
        </p:nvSpPr>
        <p:spPr>
          <a:xfrm>
            <a:off x="72006" y="1821747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kern="0" dirty="0">
                <a:solidFill>
                  <a:schemeClr val="bg1"/>
                </a:solidFill>
              </a:rPr>
              <a:t>«</a:t>
            </a:r>
            <a:r>
              <a:rPr lang="ru-RU" sz="3200" b="1" i="1" kern="0" dirty="0" err="1">
                <a:solidFill>
                  <a:schemeClr val="bg1"/>
                </a:solidFill>
              </a:rPr>
              <a:t>Жорстка</a:t>
            </a:r>
            <a:r>
              <a:rPr lang="ru-RU" sz="3200" b="1" i="1" kern="0" dirty="0">
                <a:solidFill>
                  <a:schemeClr val="bg1"/>
                </a:solidFill>
              </a:rPr>
              <a:t>» верстка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271E0AC-0BA0-4EBE-AAF8-C82EDEA996FE}"/>
              </a:ext>
            </a:extLst>
          </p:cNvPr>
          <p:cNvSpPr/>
          <p:nvPr/>
        </p:nvSpPr>
        <p:spPr>
          <a:xfrm>
            <a:off x="6149818" y="1821747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kern="0" dirty="0">
                <a:solidFill>
                  <a:schemeClr val="bg1"/>
                </a:solidFill>
              </a:rPr>
              <a:t>«</a:t>
            </a:r>
            <a:r>
              <a:rPr lang="ru-RU" sz="3200" b="1" i="1" kern="0" dirty="0" err="1">
                <a:solidFill>
                  <a:schemeClr val="bg1"/>
                </a:solidFill>
              </a:rPr>
              <a:t>Гумова</a:t>
            </a:r>
            <a:r>
              <a:rPr lang="ru-RU" sz="3200" b="1" i="1" kern="0" dirty="0">
                <a:solidFill>
                  <a:schemeClr val="bg1"/>
                </a:solidFill>
              </a:rPr>
              <a:t>» верстка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F32ED30-D80B-448E-93CC-DD0C014468A3}"/>
              </a:ext>
            </a:extLst>
          </p:cNvPr>
          <p:cNvSpPr/>
          <p:nvPr/>
        </p:nvSpPr>
        <p:spPr>
          <a:xfrm>
            <a:off x="72006" y="3254903"/>
            <a:ext cx="5972332" cy="31760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Усі елементи веб-сторінки мають завжди фіксовані розміри, незалежно від розміру монітора користувача й установленого дозволу екрана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62C692F-E623-4615-ADE1-095C93EF119A}"/>
              </a:ext>
            </a:extLst>
          </p:cNvPr>
          <p:cNvSpPr/>
          <p:nvPr/>
        </p:nvSpPr>
        <p:spPr>
          <a:xfrm>
            <a:off x="6149818" y="3254903"/>
            <a:ext cx="5972332" cy="31760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Дає змогу змінювати розміри елементів сторінки, підлаштовуючись під різні розміри й дозволи моніторів</a:t>
            </a:r>
          </a:p>
        </p:txBody>
      </p:sp>
    </p:spTree>
    <p:extLst>
      <p:ext uri="{BB962C8B-B14F-4D97-AF65-F5344CB8AC3E}">
        <p14:creationId xmlns:p14="http://schemas.microsoft.com/office/powerpoint/2010/main" val="21823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Верстка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Верстка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на сьогоднішній день може бути виконана безліччю різних способів, пропоную детально дослідити деякі з них.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E6D814B-B4DC-45D1-BD06-854A68406C0F}"/>
              </a:ext>
            </a:extLst>
          </p:cNvPr>
          <p:cNvSpPr/>
          <p:nvPr/>
        </p:nvSpPr>
        <p:spPr>
          <a:xfrm>
            <a:off x="72007" y="2702246"/>
            <a:ext cx="5972332" cy="8146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HTML-</a:t>
            </a:r>
            <a:r>
              <a:rPr lang="uk-UA" sz="3200" b="1" i="1" kern="0" dirty="0">
                <a:solidFill>
                  <a:srgbClr val="FFFFFF"/>
                </a:solidFill>
              </a:rPr>
              <a:t>верстка </a:t>
            </a:r>
            <a:r>
              <a:rPr lang="uk-UA" sz="3200" b="1" i="1" kern="0" dirty="0" err="1">
                <a:solidFill>
                  <a:srgbClr val="FFFFFF"/>
                </a:solidFill>
              </a:rPr>
              <a:t>сайта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4C3C302-5BD8-4FBA-8BDC-5DE706D09438}"/>
              </a:ext>
            </a:extLst>
          </p:cNvPr>
          <p:cNvSpPr/>
          <p:nvPr/>
        </p:nvSpPr>
        <p:spPr>
          <a:xfrm>
            <a:off x="6149819" y="2702246"/>
            <a:ext cx="5972332" cy="8146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CSS-</a:t>
            </a:r>
            <a:r>
              <a:rPr lang="uk-UA" sz="3200" b="1" i="1" kern="0" dirty="0">
                <a:solidFill>
                  <a:srgbClr val="FFFFFF"/>
                </a:solidFill>
              </a:rPr>
              <a:t>верстка </a:t>
            </a:r>
            <a:r>
              <a:rPr lang="uk-UA" sz="3200" b="1" i="1" kern="0" dirty="0" err="1">
                <a:solidFill>
                  <a:srgbClr val="FFFFFF"/>
                </a:solidFill>
              </a:rPr>
              <a:t>сайта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86D58-F82B-49F5-9822-F1BFBA8D16BC}"/>
              </a:ext>
            </a:extLst>
          </p:cNvPr>
          <p:cNvSpPr txBox="1"/>
          <p:nvPr/>
        </p:nvSpPr>
        <p:spPr>
          <a:xfrm>
            <a:off x="72008" y="3637412"/>
            <a:ext cx="597233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Залежно від основних елементів </a:t>
            </a:r>
            <a:r>
              <a:rPr lang="en-US" sz="2800" b="1" i="1" kern="0" dirty="0">
                <a:solidFill>
                  <a:srgbClr val="FFFF00"/>
                </a:solidFill>
              </a:rPr>
              <a:t>html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що використовуються у верстці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, виділяють: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C7FD4C5-4676-4804-A40E-459445239A53}"/>
              </a:ext>
            </a:extLst>
          </p:cNvPr>
          <p:cNvSpPr/>
          <p:nvPr/>
        </p:nvSpPr>
        <p:spPr>
          <a:xfrm>
            <a:off x="72007" y="5573782"/>
            <a:ext cx="2892257" cy="9475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табличну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A0B8627-F71E-4A6D-A610-9EAD2A1854C2}"/>
              </a:ext>
            </a:extLst>
          </p:cNvPr>
          <p:cNvSpPr/>
          <p:nvPr/>
        </p:nvSpPr>
        <p:spPr>
          <a:xfrm>
            <a:off x="3152082" y="5573782"/>
            <a:ext cx="2892257" cy="9475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блокову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CSS&quot;">
            <a:extLst>
              <a:ext uri="{FF2B5EF4-FFF2-40B4-BE49-F238E27FC236}">
                <a16:creationId xmlns:a16="http://schemas.microsoft.com/office/drawing/2014/main" id="{323BE252-8EE7-4D9C-9D10-C498588CC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0"/>
          <a:stretch/>
        </p:blipFill>
        <p:spPr bwMode="auto">
          <a:xfrm>
            <a:off x="6147658" y="3637413"/>
            <a:ext cx="5972333" cy="28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Верстка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HTML-верстка </a:t>
            </a:r>
            <a:r>
              <a:rPr lang="uk-UA" sz="2800" b="1" i="1" kern="0" dirty="0" err="1">
                <a:solidFill>
                  <a:srgbClr val="FFFF00"/>
                </a:solidFill>
              </a:rPr>
              <a:t>сайта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— це верстка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на основі мови гіпертекстової розмітки </a:t>
            </a:r>
            <a:r>
              <a:rPr lang="uk-UA" sz="2800" b="1" i="1" kern="0" dirty="0">
                <a:solidFill>
                  <a:srgbClr val="FFFF00"/>
                </a:solidFill>
              </a:rPr>
              <a:t>HTML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E43EC-A86F-4467-95CC-FD27ED28BBCC}"/>
              </a:ext>
            </a:extLst>
          </p:cNvPr>
          <p:cNvSpPr txBox="1"/>
          <p:nvPr/>
        </p:nvSpPr>
        <p:spPr>
          <a:xfrm>
            <a:off x="72009" y="2303255"/>
            <a:ext cx="793652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Таблична верстка </a:t>
            </a:r>
            <a:r>
              <a:rPr lang="uk-UA" sz="2800" b="1" i="1" kern="0" dirty="0" err="1">
                <a:solidFill>
                  <a:srgbClr val="FFFF00"/>
                </a:solidFill>
              </a:rPr>
              <a:t>сайта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— це верстка, за якої структура сторінки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представлена у вигляді таблиці. Кожний елемент сторінки — це одна або кілька комірок таблиці.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B93EF2-4E20-4418-939E-9BA37AB72D3B}"/>
              </a:ext>
            </a:extLst>
          </p:cNvPr>
          <p:cNvSpPr txBox="1"/>
          <p:nvPr/>
        </p:nvSpPr>
        <p:spPr>
          <a:xfrm>
            <a:off x="70929" y="4688691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Даний тип створення сторінок був розповсюджений до впровадження використання </a:t>
            </a:r>
            <a:r>
              <a:rPr lang="uk-UA" sz="2800" b="1" i="1" kern="0" dirty="0">
                <a:solidFill>
                  <a:srgbClr val="FFFF00"/>
                </a:solidFill>
              </a:rPr>
              <a:t>CSS</a:t>
            </a:r>
            <a:r>
              <a:rPr lang="uk-UA" sz="2800" b="1" i="1" kern="0" dirty="0">
                <a:solidFill>
                  <a:schemeClr val="bg1"/>
                </a:solidFill>
              </a:rPr>
              <a:t>, але після поступився більш </a:t>
            </a:r>
            <a:r>
              <a:rPr lang="uk-UA" sz="2800" b="1" i="1" kern="0" dirty="0" err="1">
                <a:solidFill>
                  <a:schemeClr val="bg1"/>
                </a:solidFill>
              </a:rPr>
              <a:t>ефективнії</a:t>
            </a:r>
            <a:r>
              <a:rPr lang="uk-UA" sz="2800" b="1" i="1" kern="0" dirty="0">
                <a:solidFill>
                  <a:schemeClr val="bg1"/>
                </a:solidFill>
              </a:rPr>
              <a:t> моделі проектування сторінок - </a:t>
            </a:r>
            <a:r>
              <a:rPr lang="uk-UA" sz="2800" b="1" i="1" kern="0" dirty="0">
                <a:solidFill>
                  <a:srgbClr val="FFFF00"/>
                </a:solidFill>
              </a:rPr>
              <a:t>блочній верстці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6" name="Picture 4" descr="Ð ÐµÐ·ÑÐ»ÑÑÐ°Ñ Ð¿Ð¾ÑÑÐºÑ Ð·Ð¾Ð±ÑÐ°Ð¶ÐµÐ½Ñ Ð·Ð° Ð·Ð°Ð¿Ð¸ÑÐ¾Ð¼ &quot;ÐÐ»Ð¾Ð³ Ð²ÐµÐºÑÐ¾Ñ&quot;">
            <a:extLst>
              <a:ext uri="{FF2B5EF4-FFF2-40B4-BE49-F238E27FC236}">
                <a16:creationId xmlns:a16="http://schemas.microsoft.com/office/drawing/2014/main" id="{39F10E18-6771-41E4-A0AA-86109B1F8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r="7298"/>
          <a:stretch/>
        </p:blipFill>
        <p:spPr bwMode="auto">
          <a:xfrm>
            <a:off x="8179359" y="2303255"/>
            <a:ext cx="3940632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Верстка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Блокова верстка </a:t>
            </a:r>
            <a:r>
              <a:rPr lang="uk-UA" sz="2800" b="1" i="1" kern="0" dirty="0" err="1">
                <a:solidFill>
                  <a:srgbClr val="FFFF00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, або, як її ще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верстка </a:t>
            </a:r>
            <a:r>
              <a:rPr lang="uk-UA" sz="2800" b="1" i="1" kern="0" dirty="0" err="1">
                <a:solidFill>
                  <a:srgbClr val="FFFF00"/>
                </a:solidFill>
              </a:rPr>
              <a:t>div’ами</a:t>
            </a:r>
            <a:r>
              <a:rPr lang="uk-UA" sz="2800" b="1" i="1" kern="0" dirty="0">
                <a:solidFill>
                  <a:schemeClr val="bg1"/>
                </a:solidFill>
              </a:rPr>
              <a:t>, — це верстка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на основі елементів </a:t>
            </a:r>
            <a:r>
              <a:rPr lang="uk-UA" sz="2800" b="1" i="1" kern="0" dirty="0">
                <a:solidFill>
                  <a:srgbClr val="FFFF00"/>
                </a:solidFill>
              </a:rPr>
              <a:t>&lt;div&gt;</a:t>
            </a:r>
            <a:r>
              <a:rPr lang="uk-UA" sz="2800" b="1" i="1" kern="0" dirty="0">
                <a:solidFill>
                  <a:schemeClr val="bg1"/>
                </a:solidFill>
              </a:rPr>
              <a:t>. Така верстка має ряд переваг: стислість коду, висока швидкість завантаження коду і т. д.</a:t>
            </a:r>
          </a:p>
        </p:txBody>
      </p:sp>
      <p:pic>
        <p:nvPicPr>
          <p:cNvPr id="11" name="Picture 8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0886839B-88B8-4CDE-80D4-696C1DFC0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5"/>
          <a:stretch/>
        </p:blipFill>
        <p:spPr bwMode="auto">
          <a:xfrm>
            <a:off x="6450799" y="3154016"/>
            <a:ext cx="5273319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57D6E8-BCD2-4D0F-BFE1-8ABF6861A21E}"/>
              </a:ext>
            </a:extLst>
          </p:cNvPr>
          <p:cNvSpPr txBox="1"/>
          <p:nvPr/>
        </p:nvSpPr>
        <p:spPr>
          <a:xfrm>
            <a:off x="72008" y="3154016"/>
            <a:ext cx="6178068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&lt;div id="blok1"&gt; </a:t>
            </a:r>
            <a:r>
              <a:rPr lang="uk-UA" sz="2800" b="1" i="1" kern="0" dirty="0">
                <a:solidFill>
                  <a:schemeClr val="bg1"/>
                </a:solidFill>
              </a:rPr>
              <a:t>вміст блоку 1&lt;/</a:t>
            </a:r>
            <a:r>
              <a:rPr lang="en-US" sz="2800" b="1" i="1" kern="0" dirty="0">
                <a:solidFill>
                  <a:schemeClr val="bg1"/>
                </a:solidFill>
              </a:rPr>
              <a:t>div&gt;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&lt;div id="blok2"&gt; </a:t>
            </a:r>
            <a:r>
              <a:rPr lang="uk-UA" sz="2800" b="1" i="1" kern="0" dirty="0">
                <a:solidFill>
                  <a:schemeClr val="bg1"/>
                </a:solidFill>
              </a:rPr>
              <a:t>вміст блоку 2&lt;/</a:t>
            </a:r>
            <a:r>
              <a:rPr lang="en-US" sz="2800" b="1" i="1" kern="0" dirty="0">
                <a:solidFill>
                  <a:schemeClr val="bg1"/>
                </a:solidFill>
              </a:rPr>
              <a:t>div&gt;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&lt;div id="blok3"&gt; </a:t>
            </a:r>
            <a:r>
              <a:rPr lang="uk-UA" sz="2800" b="1" i="1" kern="0" dirty="0">
                <a:solidFill>
                  <a:schemeClr val="bg1"/>
                </a:solidFill>
              </a:rPr>
              <a:t>вміст блоку 3&lt;/</a:t>
            </a:r>
            <a:r>
              <a:rPr lang="en-US" sz="2800" b="1" i="1" kern="0" dirty="0">
                <a:solidFill>
                  <a:schemeClr val="bg1"/>
                </a:solidFill>
              </a:rPr>
              <a:t>div&gt;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...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Верстка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Тег </a:t>
            </a: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div&gt;</a:t>
            </a:r>
            <a:r>
              <a:rPr lang="uk-UA" sz="2800" b="1" i="1" kern="0" dirty="0">
                <a:solidFill>
                  <a:schemeClr val="bg1"/>
                </a:solidFill>
              </a:rPr>
              <a:t> -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це так званий контейнер (блок), який може містити форматований текст, зображення та ін. Важливою особливістю блоків є їх здатність накладатися один на одного при верстці.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4603E1-82CA-462D-8EE9-44B288E7C3EA}"/>
              </a:ext>
            </a:extLst>
          </p:cNvPr>
          <p:cNvSpPr txBox="1"/>
          <p:nvPr/>
        </p:nvSpPr>
        <p:spPr>
          <a:xfrm>
            <a:off x="70929" y="3123530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Верстка </a:t>
            </a:r>
            <a:r>
              <a:rPr lang="en-US" sz="2800" b="1" i="1" kern="0" dirty="0">
                <a:solidFill>
                  <a:srgbClr val="FFFF00"/>
                </a:solidFill>
              </a:rPr>
              <a:t>div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активно використовує </a:t>
            </a:r>
            <a:r>
              <a:rPr lang="en-US" sz="2800" b="1" i="1" kern="0" dirty="0">
                <a:solidFill>
                  <a:srgbClr val="FFFF00"/>
                </a:solidFill>
              </a:rPr>
              <a:t>CSS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гнучкого й зручного форматування елементів веб-сторінок. За допомогою </a:t>
            </a:r>
            <a:r>
              <a:rPr lang="en-US" sz="2800" b="1" i="1" kern="0" dirty="0">
                <a:solidFill>
                  <a:srgbClr val="FFFF00"/>
                </a:solidFill>
              </a:rPr>
              <a:t>CSS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можна з точністю до пікселя задати на сторінці: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5C09AE4-1F19-4EFE-96ED-20B32C71C832}"/>
              </a:ext>
            </a:extLst>
          </p:cNvPr>
          <p:cNvSpPr/>
          <p:nvPr/>
        </p:nvSpPr>
        <p:spPr>
          <a:xfrm>
            <a:off x="72007" y="5024692"/>
            <a:ext cx="2887061" cy="13570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i="1" kern="0" dirty="0">
                <a:solidFill>
                  <a:schemeClr val="bg1"/>
                </a:solidFill>
              </a:rPr>
              <a:t>розташування блоків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F2B19AE-06F3-4BBD-AE7E-BC7CF74473BD}"/>
              </a:ext>
            </a:extLst>
          </p:cNvPr>
          <p:cNvSpPr/>
          <p:nvPr/>
        </p:nvSpPr>
        <p:spPr>
          <a:xfrm>
            <a:off x="3125137" y="5024692"/>
            <a:ext cx="2887061" cy="13570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необхідні відступи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040DB89-86B6-4C94-AD28-622904BD39A6}"/>
              </a:ext>
            </a:extLst>
          </p:cNvPr>
          <p:cNvSpPr/>
          <p:nvPr/>
        </p:nvSpPr>
        <p:spPr>
          <a:xfrm>
            <a:off x="6178266" y="5024692"/>
            <a:ext cx="2887061" cy="13570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колір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BD075E1-C10F-43A4-AE10-01EE6AA58382}"/>
              </a:ext>
            </a:extLst>
          </p:cNvPr>
          <p:cNvSpPr/>
          <p:nvPr/>
        </p:nvSpPr>
        <p:spPr>
          <a:xfrm>
            <a:off x="9229549" y="5026610"/>
            <a:ext cx="2887061" cy="13570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розмір шрифтів і багато іншого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Верстка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CSS-</a:t>
            </a:r>
            <a:r>
              <a:rPr lang="uk-UA" sz="2800" b="1" i="1" kern="0" dirty="0">
                <a:solidFill>
                  <a:srgbClr val="FFFF00"/>
                </a:solidFill>
              </a:rPr>
              <a:t>верстку </a:t>
            </a:r>
            <a:r>
              <a:rPr lang="uk-UA" sz="2800" b="1" i="1" kern="0" dirty="0" err="1">
                <a:solidFill>
                  <a:srgbClr val="FFFF00"/>
                </a:solidFill>
              </a:rPr>
              <a:t>сайта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іноді виділяють в окремий вид верстки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, хоча в сучасному веб-дизайні каскадні таблиці стилів (</a:t>
            </a:r>
            <a:r>
              <a:rPr lang="en-US" sz="2800" b="1" i="1" kern="0" dirty="0" err="1">
                <a:solidFill>
                  <a:srgbClr val="FFFF00"/>
                </a:solidFill>
              </a:rPr>
              <a:t>css</a:t>
            </a:r>
            <a:r>
              <a:rPr lang="en-US" sz="2800" b="1" i="1" kern="0" dirty="0">
                <a:solidFill>
                  <a:schemeClr val="bg1"/>
                </a:solidFill>
              </a:rPr>
              <a:t>) </a:t>
            </a:r>
            <a:r>
              <a:rPr lang="uk-UA" sz="2800" b="1" i="1" kern="0" dirty="0">
                <a:solidFill>
                  <a:schemeClr val="bg1"/>
                </a:solidFill>
              </a:rPr>
              <a:t>використовуються практично у будь-якій верстці.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E982251-60CD-476E-917E-668DB731EF3B}"/>
              </a:ext>
            </a:extLst>
          </p:cNvPr>
          <p:cNvSpPr/>
          <p:nvPr/>
        </p:nvSpPr>
        <p:spPr>
          <a:xfrm>
            <a:off x="69849" y="4209397"/>
            <a:ext cx="3973050" cy="17291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chemeClr val="bg1"/>
                </a:solidFill>
              </a:rPr>
              <a:t>HTML</a:t>
            </a:r>
            <a:endParaRPr lang="uk-UA" sz="4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5F6499F-CE74-412E-9352-E7D53F7C3A96}"/>
              </a:ext>
            </a:extLst>
          </p:cNvPr>
          <p:cNvSpPr/>
          <p:nvPr/>
        </p:nvSpPr>
        <p:spPr>
          <a:xfrm>
            <a:off x="4108394" y="4209397"/>
            <a:ext cx="3973050" cy="17291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chemeClr val="bg1"/>
                </a:solidFill>
              </a:rPr>
              <a:t>XHTML</a:t>
            </a:r>
            <a:endParaRPr lang="uk-UA" sz="4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C0C1AFE-A0F8-4612-A30E-0AC291B68190}"/>
              </a:ext>
            </a:extLst>
          </p:cNvPr>
          <p:cNvSpPr/>
          <p:nvPr/>
        </p:nvSpPr>
        <p:spPr>
          <a:xfrm>
            <a:off x="8146942" y="4209397"/>
            <a:ext cx="3973050" cy="17291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chemeClr val="bg1"/>
                </a:solidFill>
              </a:rPr>
              <a:t>XML</a:t>
            </a:r>
            <a:endParaRPr lang="uk-UA" sz="4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A98595-F4A0-4A8A-BE72-96E381C63299}"/>
              </a:ext>
            </a:extLst>
          </p:cNvPr>
          <p:cNvSpPr txBox="1"/>
          <p:nvPr/>
        </p:nvSpPr>
        <p:spPr>
          <a:xfrm>
            <a:off x="69850" y="312604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Каскадні таблиці стилів описують зовнішній вигляд сторінок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, написаних мовою розмітки:</a:t>
            </a:r>
          </a:p>
        </p:txBody>
      </p:sp>
    </p:spTree>
    <p:extLst>
      <p:ext uri="{BB962C8B-B14F-4D97-AF65-F5344CB8AC3E}">
        <p14:creationId xmlns:p14="http://schemas.microsoft.com/office/powerpoint/2010/main" val="37525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198312</TotalTime>
  <Words>571</Words>
  <Application>Microsoft Office PowerPoint</Application>
  <PresentationFormat>Широкий екран</PresentationFormat>
  <Paragraphs>72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Верстка веб-сторінок</vt:lpstr>
      <vt:lpstr>Актуалізація опорних знань і життєвого досвіду</vt:lpstr>
      <vt:lpstr>Верстка веб-сторінок</vt:lpstr>
      <vt:lpstr>Верстка веб-сторінок</vt:lpstr>
      <vt:lpstr>Верстка веб-сторінок</vt:lpstr>
      <vt:lpstr>Верстка веб-сторінок</vt:lpstr>
      <vt:lpstr>Верстка веб-сторінок</vt:lpstr>
      <vt:lpstr>Верстка веб-сторінок</vt:lpstr>
      <vt:lpstr>Верстка веб-сторінок</vt:lpstr>
      <vt:lpstr>Верстка веб-сторінок</vt:lpstr>
      <vt:lpstr>Запитання для рефлексії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502</cp:revision>
  <dcterms:created xsi:type="dcterms:W3CDTF">2016-06-06T19:48:43Z</dcterms:created>
  <dcterms:modified xsi:type="dcterms:W3CDTF">2019-07-25T13:54:05Z</dcterms:modified>
</cp:coreProperties>
</file>