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341" r:id="rId3"/>
    <p:sldId id="2342" r:id="rId4"/>
    <p:sldId id="2343" r:id="rId5"/>
    <p:sldId id="2462" r:id="rId6"/>
    <p:sldId id="2466" r:id="rId7"/>
    <p:sldId id="2467" r:id="rId8"/>
    <p:sldId id="2463" r:id="rId9"/>
    <p:sldId id="2468" r:id="rId10"/>
    <p:sldId id="2472" r:id="rId11"/>
    <p:sldId id="2461" r:id="rId12"/>
    <p:sldId id="2473" r:id="rId13"/>
    <p:sldId id="259" r:id="rId14"/>
    <p:sldId id="306" r:id="rId15"/>
    <p:sldId id="261" r:id="rId16"/>
    <p:sldId id="304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гій Мацаєнко" initials="СМ" lastIdx="1" clrIdx="0">
    <p:extLst>
      <p:ext uri="{19B8F6BF-5375-455C-9EA6-DF929625EA0E}">
        <p15:presenceInfo xmlns:p15="http://schemas.microsoft.com/office/powerpoint/2012/main" userId="1a9c3d308a22d4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19426B"/>
    <a:srgbClr val="E129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25" autoAdjust="0"/>
    <p:restoredTop sz="94892" autoAdjust="0"/>
  </p:normalViewPr>
  <p:slideViewPr>
    <p:cSldViewPr snapToGrid="0">
      <p:cViewPr varScale="1">
        <p:scale>
          <a:sx n="77" d="100"/>
          <a:sy n="77" d="100"/>
        </p:scale>
        <p:origin x="43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C1D0A-B9C4-4548-91F6-1922859C24DA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CB05D-96F8-4967-8A65-A7CBBD7B1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53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>
            <a:extLst>
              <a:ext uri="{FF2B5EF4-FFF2-40B4-BE49-F238E27FC236}">
                <a16:creationId xmlns:a16="http://schemas.microsoft.com/office/drawing/2014/main" id="{3EA30F14-41D3-41A9-A554-4D68610AD82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527436"/>
            <a:ext cx="12192000" cy="335756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5F9E3812-1553-4B9C-8BD3-972148708A2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141663"/>
            <a:ext cx="12192000" cy="431800"/>
          </a:xfrm>
          <a:prstGeom prst="rect">
            <a:avLst/>
          </a:prstGeom>
          <a:solidFill>
            <a:srgbClr val="19426B"/>
          </a:solidFill>
          <a:ln w="9525">
            <a:solidFill>
              <a:srgbClr val="19426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FD1AEFA5-F416-4F83-B20B-509D8D70A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7947" y="203189"/>
            <a:ext cx="6191410" cy="2791689"/>
          </a:xfrm>
        </p:spPr>
        <p:txBody>
          <a:bodyPr anchor="ctr">
            <a:normAutofit/>
          </a:bodyPr>
          <a:lstStyle>
            <a:lvl1pPr algn="r">
              <a:defRPr kumimoji="0" lang="uk-UA" sz="4400" b="1" i="0" u="none" strike="noStrike" kern="1200" cap="none" spc="0" normalizeH="0" baseline="0" dirty="0">
                <a:ln>
                  <a:noFill/>
                </a:ln>
                <a:solidFill>
                  <a:srgbClr val="19426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+mj-ea"/>
                <a:cs typeface="+mj-cs"/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0" name="Підзаголовок 2">
            <a:extLst>
              <a:ext uri="{FF2B5EF4-FFF2-40B4-BE49-F238E27FC236}">
                <a16:creationId xmlns:a16="http://schemas.microsoft.com/office/drawing/2014/main" id="{6F18FF29-EFFE-4A4F-A907-58D96D9B6B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07947" y="3184362"/>
            <a:ext cx="6363424" cy="40341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uk-UA" sz="1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marR="0" lvl="0" indent="0" algn="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BBC00"/>
              </a:buClr>
              <a:buSzTx/>
              <a:buFont typeface="Wingdings" panose="05000000000000000000" pitchFamily="2" charset="2"/>
              <a:buNone/>
              <a:tabLst/>
            </a:pPr>
            <a:r>
              <a:rPr lang="uk-UA" dirty="0"/>
              <a:t>Зразок підзаголовка</a:t>
            </a:r>
          </a:p>
        </p:txBody>
      </p:sp>
      <p:grpSp>
        <p:nvGrpSpPr>
          <p:cNvPr id="31" name="Групувати 30">
            <a:extLst>
              <a:ext uri="{FF2B5EF4-FFF2-40B4-BE49-F238E27FC236}">
                <a16:creationId xmlns:a16="http://schemas.microsoft.com/office/drawing/2014/main" id="{0CFCD863-E836-408E-ACD3-4E291DC71E95}"/>
              </a:ext>
            </a:extLst>
          </p:cNvPr>
          <p:cNvGrpSpPr/>
          <p:nvPr userDrawn="1"/>
        </p:nvGrpSpPr>
        <p:grpSpPr>
          <a:xfrm>
            <a:off x="110888" y="992033"/>
            <a:ext cx="6123569" cy="4834253"/>
            <a:chOff x="498986" y="752629"/>
            <a:chExt cx="5959414" cy="4704661"/>
          </a:xfrm>
        </p:grpSpPr>
        <p:grpSp>
          <p:nvGrpSpPr>
            <p:cNvPr id="32" name="Графіка 3">
              <a:extLst>
                <a:ext uri="{FF2B5EF4-FFF2-40B4-BE49-F238E27FC236}">
                  <a16:creationId xmlns:a16="http://schemas.microsoft.com/office/drawing/2014/main" id="{8B55CDBE-81E1-4C25-87D0-0E0C4C497666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34" name="Полілінія: фігура 33">
                <a:extLst>
                  <a:ext uri="{FF2B5EF4-FFF2-40B4-BE49-F238E27FC236}">
                    <a16:creationId xmlns:a16="http://schemas.microsoft.com/office/drawing/2014/main" id="{7046B7BD-2CC6-4627-A3EB-3313FF285E8D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35" name="Графіка 3">
                <a:extLst>
                  <a:ext uri="{FF2B5EF4-FFF2-40B4-BE49-F238E27FC236}">
                    <a16:creationId xmlns:a16="http://schemas.microsoft.com/office/drawing/2014/main" id="{38C1F8FA-0BA9-4F39-AA1B-D6A3484D0601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7" name="Полілінія: фігура 36">
                  <a:extLst>
                    <a:ext uri="{FF2B5EF4-FFF2-40B4-BE49-F238E27FC236}">
                      <a16:creationId xmlns:a16="http://schemas.microsoft.com/office/drawing/2014/main" id="{E3FD6C85-8EB9-4087-BDD1-C54DA28037FD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8" name="Полілінія: фігура 37">
                  <a:extLst>
                    <a:ext uri="{FF2B5EF4-FFF2-40B4-BE49-F238E27FC236}">
                      <a16:creationId xmlns:a16="http://schemas.microsoft.com/office/drawing/2014/main" id="{A4D8DB54-FEEE-421B-BA52-053A9F9B9D07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9" name="Полілінія: фігура 38">
                  <a:extLst>
                    <a:ext uri="{FF2B5EF4-FFF2-40B4-BE49-F238E27FC236}">
                      <a16:creationId xmlns:a16="http://schemas.microsoft.com/office/drawing/2014/main" id="{95933723-8537-485E-9C6E-8D5E19CCA105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0" name="Полілінія: фігура 39">
                  <a:extLst>
                    <a:ext uri="{FF2B5EF4-FFF2-40B4-BE49-F238E27FC236}">
                      <a16:creationId xmlns:a16="http://schemas.microsoft.com/office/drawing/2014/main" id="{3D2FA4BC-0796-4737-AC18-41C54A483E14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1" name="Полілінія: фігура 40">
                  <a:extLst>
                    <a:ext uri="{FF2B5EF4-FFF2-40B4-BE49-F238E27FC236}">
                      <a16:creationId xmlns:a16="http://schemas.microsoft.com/office/drawing/2014/main" id="{84BAAC36-A30F-4E0D-BA13-FCD4644AB51A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6" name="Полілінія: фігура 35">
                <a:extLst>
                  <a:ext uri="{FF2B5EF4-FFF2-40B4-BE49-F238E27FC236}">
                    <a16:creationId xmlns:a16="http://schemas.microsoft.com/office/drawing/2014/main" id="{19FADB57-74DF-46F3-B0AC-5194BA6F93F9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33" name="Прямокутник: округлені кути 32">
              <a:extLst>
                <a:ext uri="{FF2B5EF4-FFF2-40B4-BE49-F238E27FC236}">
                  <a16:creationId xmlns:a16="http://schemas.microsoft.com/office/drawing/2014/main" id="{4D3F9964-DB47-42C5-9B5B-0EE0232697AF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0D94E01F-A72B-4490-BC1A-CFEB4D2EBE3E}"/>
              </a:ext>
            </a:extLst>
          </p:cNvPr>
          <p:cNvSpPr/>
          <p:nvPr userDrawn="1"/>
        </p:nvSpPr>
        <p:spPr>
          <a:xfrm>
            <a:off x="840927" y="1370500"/>
            <a:ext cx="4408377" cy="806701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Інформатика 9</a:t>
            </a:r>
          </a:p>
        </p:txBody>
      </p:sp>
      <p:sp>
        <p:nvSpPr>
          <p:cNvPr id="43" name="Прямокутник 42">
            <a:hlinkClick r:id="rId2"/>
            <a:extLst>
              <a:ext uri="{FF2B5EF4-FFF2-40B4-BE49-F238E27FC236}">
                <a16:creationId xmlns:a16="http://schemas.microsoft.com/office/drawing/2014/main" id="{33CE19DE-56BB-4E86-9F29-5EBB07B4B340}"/>
              </a:ext>
            </a:extLst>
          </p:cNvPr>
          <p:cNvSpPr/>
          <p:nvPr userDrawn="1"/>
        </p:nvSpPr>
        <p:spPr>
          <a:xfrm>
            <a:off x="3496407" y="3413512"/>
            <a:ext cx="1991775" cy="4034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teach-inf.</a:t>
            </a:r>
            <a:r>
              <a:rPr lang="en-US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com</a:t>
            </a: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.ua</a:t>
            </a:r>
            <a:endParaRPr lang="uk-UA" sz="1600" b="1" kern="0" dirty="0">
              <a:solidFill>
                <a:srgbClr val="40404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id="{2CEA593A-A0CA-4388-9CF8-1E8041BD576E}"/>
              </a:ext>
            </a:extLst>
          </p:cNvPr>
          <p:cNvSpPr/>
          <p:nvPr userDrawn="1"/>
        </p:nvSpPr>
        <p:spPr>
          <a:xfrm>
            <a:off x="840927" y="2967652"/>
            <a:ext cx="1582233" cy="442463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uk-UA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за підручником</a:t>
            </a:r>
          </a:p>
        </p:txBody>
      </p:sp>
      <p:sp>
        <p:nvSpPr>
          <p:cNvPr id="45" name="Прямокутник 44">
            <a:extLst>
              <a:ext uri="{FF2B5EF4-FFF2-40B4-BE49-F238E27FC236}">
                <a16:creationId xmlns:a16="http://schemas.microsoft.com/office/drawing/2014/main" id="{4EB48E15-EB52-4FFB-AAD8-F4E6A17D456E}"/>
              </a:ext>
            </a:extLst>
          </p:cNvPr>
          <p:cNvSpPr/>
          <p:nvPr userDrawn="1"/>
        </p:nvSpPr>
        <p:spPr>
          <a:xfrm>
            <a:off x="1133931" y="3338852"/>
            <a:ext cx="2201553" cy="381395"/>
          </a:xfrm>
          <a:prstGeom prst="rect">
            <a:avLst/>
          </a:prstGeom>
          <a:solidFill>
            <a:srgbClr val="0A65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Ривкінд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Й.Я. та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06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3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>
            <a:extLst>
              <a:ext uri="{FF2B5EF4-FFF2-40B4-BE49-F238E27FC236}">
                <a16:creationId xmlns:a16="http://schemas.microsoft.com/office/drawing/2014/main" id="{269F8592-B6D0-4E61-80EA-7292286B77AB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"/>
            <a:ext cx="12192000" cy="83661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51995626-EC58-404D-A9C4-6212BB7B070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798521"/>
            <a:ext cx="12192000" cy="312737"/>
          </a:xfrm>
          <a:prstGeom prst="rect">
            <a:avLst/>
          </a:prstGeom>
          <a:solidFill>
            <a:srgbClr val="19426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25" name="Групувати 24">
            <a:extLst>
              <a:ext uri="{FF2B5EF4-FFF2-40B4-BE49-F238E27FC236}">
                <a16:creationId xmlns:a16="http://schemas.microsoft.com/office/drawing/2014/main" id="{7A3A9498-FFA9-42FE-903C-0D26305D3B06}"/>
              </a:ext>
            </a:extLst>
          </p:cNvPr>
          <p:cNvGrpSpPr/>
          <p:nvPr userDrawn="1"/>
        </p:nvGrpSpPr>
        <p:grpSpPr>
          <a:xfrm>
            <a:off x="47749" y="40005"/>
            <a:ext cx="1224001" cy="966288"/>
            <a:chOff x="498986" y="752629"/>
            <a:chExt cx="5959414" cy="4704661"/>
          </a:xfrm>
        </p:grpSpPr>
        <p:grpSp>
          <p:nvGrpSpPr>
            <p:cNvPr id="26" name="Графіка 3">
              <a:extLst>
                <a:ext uri="{FF2B5EF4-FFF2-40B4-BE49-F238E27FC236}">
                  <a16:creationId xmlns:a16="http://schemas.microsoft.com/office/drawing/2014/main" id="{C2533DA6-D764-4F12-BD68-22D5ED5BBC7D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28" name="Полілінія: фігура 27">
                <a:extLst>
                  <a:ext uri="{FF2B5EF4-FFF2-40B4-BE49-F238E27FC236}">
                    <a16:creationId xmlns:a16="http://schemas.microsoft.com/office/drawing/2014/main" id="{FC362422-B34F-4DD8-A873-F2EAF460700E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29" name="Графіка 3">
                <a:extLst>
                  <a:ext uri="{FF2B5EF4-FFF2-40B4-BE49-F238E27FC236}">
                    <a16:creationId xmlns:a16="http://schemas.microsoft.com/office/drawing/2014/main" id="{D4DC23B0-1D7E-49AF-9A6F-724F5EB2E94A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1" name="Полілінія: фігура 30">
                  <a:extLst>
                    <a:ext uri="{FF2B5EF4-FFF2-40B4-BE49-F238E27FC236}">
                      <a16:creationId xmlns:a16="http://schemas.microsoft.com/office/drawing/2014/main" id="{5374C2BC-A749-45CA-9392-B86727FA8A3B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2" name="Полілінія: фігура 31">
                  <a:extLst>
                    <a:ext uri="{FF2B5EF4-FFF2-40B4-BE49-F238E27FC236}">
                      <a16:creationId xmlns:a16="http://schemas.microsoft.com/office/drawing/2014/main" id="{23F90632-FF52-4FF1-9055-A6F7FBA535F8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3" name="Полілінія: фігура 32">
                  <a:extLst>
                    <a:ext uri="{FF2B5EF4-FFF2-40B4-BE49-F238E27FC236}">
                      <a16:creationId xmlns:a16="http://schemas.microsoft.com/office/drawing/2014/main" id="{859C2C78-5360-4793-86EA-A9AFE9DA293B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4" name="Полілінія: фігура 33">
                  <a:extLst>
                    <a:ext uri="{FF2B5EF4-FFF2-40B4-BE49-F238E27FC236}">
                      <a16:creationId xmlns:a16="http://schemas.microsoft.com/office/drawing/2014/main" id="{61EBA64D-3AEC-4280-BC96-4BD2A8107106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5" name="Полілінія: фігура 34">
                  <a:extLst>
                    <a:ext uri="{FF2B5EF4-FFF2-40B4-BE49-F238E27FC236}">
                      <a16:creationId xmlns:a16="http://schemas.microsoft.com/office/drawing/2014/main" id="{B4E7D204-D2AF-4B9A-A675-150EDD4B6AF1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0" name="Полілінія: фігура 29">
                <a:extLst>
                  <a:ext uri="{FF2B5EF4-FFF2-40B4-BE49-F238E27FC236}">
                    <a16:creationId xmlns:a16="http://schemas.microsoft.com/office/drawing/2014/main" id="{DE7D279E-59E4-4C4D-9408-38A5399A0FFB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27" name="Прямокутник: округлені кути 26">
              <a:extLst>
                <a:ext uri="{FF2B5EF4-FFF2-40B4-BE49-F238E27FC236}">
                  <a16:creationId xmlns:a16="http://schemas.microsoft.com/office/drawing/2014/main" id="{2A4A4269-29DC-446C-85C1-8E28CF976C01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003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6" name="Групувати 35">
            <a:extLst>
              <a:ext uri="{FF2B5EF4-FFF2-40B4-BE49-F238E27FC236}">
                <a16:creationId xmlns:a16="http://schemas.microsoft.com/office/drawing/2014/main" id="{9981C83F-3D00-4848-A2A3-54237F1CC7C7}"/>
              </a:ext>
            </a:extLst>
          </p:cNvPr>
          <p:cNvGrpSpPr/>
          <p:nvPr userDrawn="1"/>
        </p:nvGrpSpPr>
        <p:grpSpPr>
          <a:xfrm>
            <a:off x="-15226" y="6550240"/>
            <a:ext cx="4779249" cy="307777"/>
            <a:chOff x="467543" y="6506203"/>
            <a:chExt cx="4779249" cy="30777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9DD8B03-7B2A-4E28-96AA-7222780789AB}"/>
                </a:ext>
              </a:extLst>
            </p:cNvPr>
            <p:cNvSpPr txBox="1"/>
            <p:nvPr/>
          </p:nvSpPr>
          <p:spPr>
            <a:xfrm>
              <a:off x="467543" y="6506203"/>
              <a:ext cx="4779249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srgbClr val="19426B"/>
                  </a:solidFill>
                  <a:latin typeface="Verdana"/>
                </a:rPr>
                <a:t>© </a:t>
              </a:r>
              <a:r>
                <a:rPr lang="uk-UA" sz="1400" i="1" dirty="0">
                  <a:solidFill>
                    <a:srgbClr val="19426B"/>
                  </a:solidFill>
                  <a:latin typeface="Verdana"/>
                </a:rPr>
                <a:t>Вивчаємо інформатику        </a:t>
              </a:r>
              <a:r>
                <a:rPr lang="en-US" sz="1400" b="1" i="1" dirty="0">
                  <a:solidFill>
                    <a:srgbClr val="0070C0"/>
                  </a:solidFill>
                  <a:latin typeface="Comic Sans MS" panose="030F0702030302020204" pitchFamily="66" charset="0"/>
                  <a:hlinkClick r:id="rId2" tooltip="Перейти на сайт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teach-inf.com.ua</a:t>
              </a:r>
              <a:endParaRPr lang="ru-RU" sz="1400" b="1" i="1" dirty="0">
                <a:solidFill>
                  <a:srgbClr val="0070C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38" name="Picture 3">
              <a:extLst>
                <a:ext uri="{FF2B5EF4-FFF2-40B4-BE49-F238E27FC236}">
                  <a16:creationId xmlns:a16="http://schemas.microsoft.com/office/drawing/2014/main" id="{9736B0F7-58D9-4D4C-B00E-B22AA4280F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21953" y="6552070"/>
              <a:ext cx="325911" cy="1923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D4737AA0-3CA8-490E-AF5B-3E8BB1B6533F}"/>
              </a:ext>
            </a:extLst>
          </p:cNvPr>
          <p:cNvSpPr/>
          <p:nvPr userDrawn="1"/>
        </p:nvSpPr>
        <p:spPr>
          <a:xfrm>
            <a:off x="116841" y="79749"/>
            <a:ext cx="1051560" cy="5389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Розділ 5</a:t>
            </a: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§ 5.2</a:t>
            </a:r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E2C87283-056D-458E-B4A8-5CCBFC016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149" y="162512"/>
            <a:ext cx="10721052" cy="5328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>
              <a:defRPr kumimoji="0" lang="uk-UA" sz="32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lvl="0" fontAlgn="base">
              <a:lnSpc>
                <a:spcPct val="100000"/>
              </a:lnSpc>
              <a:spcAft>
                <a:spcPct val="0"/>
              </a:spcAft>
            </a:pPr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73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91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і області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97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5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3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3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E9269-1560-433C-88F4-3A78CD881B3D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3F11A35-1F95-4CA3-B6F2-BFA31D1430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/>
              <a:t>Практична робота 9 </a:t>
            </a:r>
            <a:br>
              <a:rPr lang="uk-UA" sz="4000" dirty="0"/>
            </a:br>
            <a:r>
              <a:rPr lang="uk-UA" sz="3600" dirty="0"/>
              <a:t>Знаходження сум і кількостей значень елементів одновимірного масиву за заданими умовами</a:t>
            </a:r>
            <a:endParaRPr lang="uk-UA" sz="4000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D502613A-FFFF-4B6B-8185-BEAC9325E780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</a:t>
            </a:r>
            <a:r>
              <a:rPr lang="uk-UA" sz="3200" b="1" kern="0" dirty="0">
                <a:solidFill>
                  <a:prstClr val="white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49</a:t>
            </a:r>
            <a:endParaRPr kumimoji="0" lang="uk-UA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2" descr="computer, programmer, scientist icon">
            <a:extLst>
              <a:ext uri="{FF2B5EF4-FFF2-40B4-BE49-F238E27FC236}">
                <a16:creationId xmlns:a16="http://schemas.microsoft.com/office/drawing/2014/main" id="{F15FBF4A-9A64-4C9D-8FEA-B4EC5DFB6A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6066628" y="3924572"/>
            <a:ext cx="3378454" cy="23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B6E168F-4A90-471E-B9F0-BBC20F796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pic>
        <p:nvPicPr>
          <p:cNvPr id="4" name="Picture 2" descr="attention, notice, warning icon">
            <a:extLst>
              <a:ext uri="{FF2B5EF4-FFF2-40B4-BE49-F238E27FC236}">
                <a16:creationId xmlns:a16="http://schemas.microsoft.com/office/drawing/2014/main" id="{49723A34-21EA-40E4-B582-834DA4F974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2"/>
          <a:stretch/>
        </p:blipFill>
        <p:spPr bwMode="auto">
          <a:xfrm>
            <a:off x="69850" y="1196763"/>
            <a:ext cx="1349130" cy="129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71C83B2E-7E3A-4BFC-BBB4-31B3B2BA5E0B}"/>
              </a:ext>
            </a:extLst>
          </p:cNvPr>
          <p:cNvSpPr/>
          <p:nvPr/>
        </p:nvSpPr>
        <p:spPr>
          <a:xfrm>
            <a:off x="1567543" y="1196764"/>
            <a:ext cx="10554607" cy="129015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uk-UA" sz="2800" b="1" i="1" dirty="0">
                <a:solidFill>
                  <a:schemeClr val="bg1"/>
                </a:solidFill>
              </a:rPr>
              <a:t>Видаляти можна не тільки окремі елементи, а й цілі діапазони, вказуючи зрізи списку.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DECB87-93FF-4E53-95C3-DDB63208A7ED}"/>
              </a:ext>
            </a:extLst>
          </p:cNvPr>
          <p:cNvSpPr txBox="1"/>
          <p:nvPr/>
        </p:nvSpPr>
        <p:spPr>
          <a:xfrm>
            <a:off x="72008" y="2612610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</a:t>
            </a:r>
            <a:r>
              <a:rPr lang="uk-UA" sz="2800" b="1" i="1" kern="0" dirty="0">
                <a:solidFill>
                  <a:srgbClr val="FFFF00"/>
                </a:solidFill>
              </a:rPr>
              <a:t>видалення конкретного значення </a:t>
            </a:r>
            <a:r>
              <a:rPr lang="uk-UA" sz="2800" b="1" i="1" kern="0" dirty="0">
                <a:solidFill>
                  <a:srgbClr val="FFFFFF"/>
                </a:solidFill>
              </a:rPr>
              <a:t>зі списку використовують метод: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17B75A-EC07-45C0-9BE5-38B78454D69F}"/>
              </a:ext>
            </a:extLst>
          </p:cNvPr>
          <p:cNvSpPr txBox="1"/>
          <p:nvPr/>
        </p:nvSpPr>
        <p:spPr>
          <a:xfrm>
            <a:off x="3136491" y="3694158"/>
            <a:ext cx="4446338" cy="64633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 err="1">
                <a:solidFill>
                  <a:srgbClr val="FFFFFF"/>
                </a:solidFill>
              </a:rPr>
              <a:t>list.remove</a:t>
            </a:r>
            <a:r>
              <a:rPr lang="en-US" sz="3600" b="1" kern="0" dirty="0">
                <a:solidFill>
                  <a:srgbClr val="FFFFFF"/>
                </a:solidFill>
              </a:rPr>
              <a:t>(x)</a:t>
            </a:r>
            <a:endParaRPr lang="uk-UA" sz="3600" b="1" kern="0" dirty="0">
              <a:solidFill>
                <a:srgbClr val="FFFFFF"/>
              </a:solidFill>
            </a:endParaRP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05F312EA-C180-41C8-B5B2-D4E7E49D45E5}"/>
              </a:ext>
            </a:extLst>
          </p:cNvPr>
          <p:cNvSpPr/>
          <p:nvPr/>
        </p:nvSpPr>
        <p:spPr>
          <a:xfrm>
            <a:off x="3473901" y="3688219"/>
            <a:ext cx="875028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032559-85E4-4A8B-85D2-B89CE3CA4B17}"/>
              </a:ext>
            </a:extLst>
          </p:cNvPr>
          <p:cNvSpPr txBox="1"/>
          <p:nvPr/>
        </p:nvSpPr>
        <p:spPr>
          <a:xfrm>
            <a:off x="69281" y="3668414"/>
            <a:ext cx="2678988" cy="523220"/>
          </a:xfrm>
          <a:prstGeom prst="wedgeRectCallout">
            <a:avLst>
              <a:gd name="adj1" fmla="val 81953"/>
              <a:gd name="adj2" fmla="val 14927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Список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8D54B70E-AF55-410B-978B-181995E43FD8}"/>
              </a:ext>
            </a:extLst>
          </p:cNvPr>
          <p:cNvSpPr/>
          <p:nvPr/>
        </p:nvSpPr>
        <p:spPr>
          <a:xfrm>
            <a:off x="6577208" y="3694158"/>
            <a:ext cx="385383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1BF8F2-58E0-40B3-B144-D6E2FC01502D}"/>
              </a:ext>
            </a:extLst>
          </p:cNvPr>
          <p:cNvSpPr txBox="1"/>
          <p:nvPr/>
        </p:nvSpPr>
        <p:spPr>
          <a:xfrm>
            <a:off x="7896244" y="3696055"/>
            <a:ext cx="4225906" cy="954107"/>
          </a:xfrm>
          <a:prstGeom prst="wedgeRectCallout">
            <a:avLst>
              <a:gd name="adj1" fmla="val -74365"/>
              <a:gd name="adj2" fmla="val -7440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значення, яке видаляють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4C8EB9-B790-4868-9EAD-4BFBD21C443C}"/>
              </a:ext>
            </a:extLst>
          </p:cNvPr>
          <p:cNvSpPr txBox="1"/>
          <p:nvPr/>
        </p:nvSpPr>
        <p:spPr>
          <a:xfrm>
            <a:off x="5535563" y="5938058"/>
            <a:ext cx="6586587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['a', 'c', 'd']</a:t>
            </a:r>
            <a:endParaRPr lang="uk-UA" sz="3200" b="1" kern="0" dirty="0">
              <a:solidFill>
                <a:srgbClr val="FFFFFF"/>
              </a:solidFill>
            </a:endParaRP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8B15E8C3-232F-468B-BEA1-13B543EC4392}"/>
              </a:ext>
            </a:extLst>
          </p:cNvPr>
          <p:cNvSpPr/>
          <p:nvPr/>
        </p:nvSpPr>
        <p:spPr>
          <a:xfrm>
            <a:off x="69281" y="5938059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Результат: 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54334C8-7DC6-4CB4-94B1-117EB7888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80" y="4467929"/>
            <a:ext cx="5420783" cy="131533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4910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AFF82E-0893-487F-B8DB-DD8050E12452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перегляду елементів списку в програмах мовою </a:t>
            </a:r>
            <a:r>
              <a:rPr lang="en-US" sz="2800" b="1" i="1" kern="0" dirty="0">
                <a:solidFill>
                  <a:srgbClr val="FFFF00"/>
                </a:solidFill>
              </a:rPr>
              <a:t>Python</a:t>
            </a:r>
            <a:r>
              <a:rPr lang="en-US" sz="2800" b="1" i="1" kern="0" dirty="0">
                <a:solidFill>
                  <a:srgbClr val="FFFFFF"/>
                </a:solidFill>
              </a:rPr>
              <a:t> </a:t>
            </a:r>
            <a:r>
              <a:rPr lang="uk-UA" sz="2800" b="1" i="1" kern="0" dirty="0">
                <a:solidFill>
                  <a:srgbClr val="FFFFFF"/>
                </a:solidFill>
              </a:rPr>
              <a:t>використовують конструкцію: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зміни значення</a:t>
            </a:r>
            <a:br>
              <a:rPr lang="uk-UA" dirty="0"/>
            </a:br>
            <a:r>
              <a:rPr lang="uk-UA" dirty="0"/>
              <a:t>даних списку?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DAAB0B-D83B-4D8A-A4D7-BBD7794B1986}"/>
              </a:ext>
            </a:extLst>
          </p:cNvPr>
          <p:cNvSpPr txBox="1"/>
          <p:nvPr/>
        </p:nvSpPr>
        <p:spPr>
          <a:xfrm>
            <a:off x="72008" y="2268480"/>
            <a:ext cx="12050142" cy="120032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FFFFFF"/>
                </a:solidFill>
              </a:rPr>
              <a:t>for </a:t>
            </a:r>
            <a:r>
              <a:rPr lang="en-US" sz="3600" b="1" kern="0" dirty="0" err="1">
                <a:solidFill>
                  <a:srgbClr val="FFFFFF"/>
                </a:solidFill>
              </a:rPr>
              <a:t>i</a:t>
            </a:r>
            <a:r>
              <a:rPr lang="en-US" sz="3600" b="1" kern="0" dirty="0">
                <a:solidFill>
                  <a:srgbClr val="FFFFFF"/>
                </a:solidFill>
              </a:rPr>
              <a:t> in range (n):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FFFFFF"/>
                </a:solidFill>
              </a:rPr>
              <a:t>    </a:t>
            </a:r>
            <a:r>
              <a:rPr lang="uk-UA" sz="3600" b="1" kern="0" dirty="0">
                <a:solidFill>
                  <a:srgbClr val="FFFFFF"/>
                </a:solidFill>
              </a:rPr>
              <a:t>команди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05F1D7-637C-41C3-967B-C05F9C86D962}"/>
              </a:ext>
            </a:extLst>
          </p:cNvPr>
          <p:cNvSpPr txBox="1"/>
          <p:nvPr/>
        </p:nvSpPr>
        <p:spPr>
          <a:xfrm>
            <a:off x="1567543" y="4883871"/>
            <a:ext cx="10554607" cy="138499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Якщо змінювати потрібно не всі значення у списку, а ті, які задовольняють певній умові, то блок-схему доповнюють блоком перевірки умов. </a:t>
            </a:r>
          </a:p>
        </p:txBody>
      </p:sp>
      <p:pic>
        <p:nvPicPr>
          <p:cNvPr id="8" name="Picture 2" descr="attention, notice, warning icon">
            <a:extLst>
              <a:ext uri="{FF2B5EF4-FFF2-40B4-BE49-F238E27FC236}">
                <a16:creationId xmlns:a16="http://schemas.microsoft.com/office/drawing/2014/main" id="{C85DCB2A-5A2E-431F-9CBC-638BDBB56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4883871"/>
            <a:ext cx="1349130" cy="1349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8F7D3D-0D02-4373-BD35-055BC251E019}"/>
              </a:ext>
            </a:extLst>
          </p:cNvPr>
          <p:cNvSpPr txBox="1"/>
          <p:nvPr/>
        </p:nvSpPr>
        <p:spPr>
          <a:xfrm>
            <a:off x="2243328" y="3574511"/>
            <a:ext cx="9876664" cy="52322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індекс елемента списку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05F89D3C-BCB7-4729-B7EA-6F96C9C849BC}"/>
              </a:ext>
            </a:extLst>
          </p:cNvPr>
          <p:cNvSpPr/>
          <p:nvPr/>
        </p:nvSpPr>
        <p:spPr>
          <a:xfrm>
            <a:off x="72576" y="3574511"/>
            <a:ext cx="2061593" cy="52322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rgbClr val="FFFFFF"/>
                </a:solidFill>
              </a:rPr>
              <a:t>і</a:t>
            </a:r>
            <a:endParaRPr lang="en-US" sz="2800" b="1" kern="0" dirty="0">
              <a:solidFill>
                <a:srgbClr val="FFFF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1BCB4E-1EB5-4004-B880-896C745657AF}"/>
              </a:ext>
            </a:extLst>
          </p:cNvPr>
          <p:cNvSpPr txBox="1"/>
          <p:nvPr/>
        </p:nvSpPr>
        <p:spPr>
          <a:xfrm>
            <a:off x="2240602" y="4203433"/>
            <a:ext cx="9876664" cy="52322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індекс останнього елемента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EFF983F8-5E75-4ACA-AC24-01850D4EAAED}"/>
              </a:ext>
            </a:extLst>
          </p:cNvPr>
          <p:cNvSpPr/>
          <p:nvPr/>
        </p:nvSpPr>
        <p:spPr>
          <a:xfrm>
            <a:off x="69850" y="4203433"/>
            <a:ext cx="2061593" cy="52322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FFFFFF"/>
                </a:solidFill>
              </a:rPr>
              <a:t>n–1</a:t>
            </a:r>
          </a:p>
        </p:txBody>
      </p:sp>
    </p:spTree>
    <p:extLst>
      <p:ext uri="{BB962C8B-B14F-4D97-AF65-F5344CB8AC3E}">
        <p14:creationId xmlns:p14="http://schemas.microsoft.com/office/powerpoint/2010/main" val="76886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AFF82E-0893-487F-B8DB-DD8050E12452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обчислення значення суми елементів деякого списку із числових даних можна використати функцію </a:t>
            </a:r>
            <a:r>
              <a:rPr lang="en-US" sz="2800" b="1" kern="0" dirty="0">
                <a:solidFill>
                  <a:srgbClr val="FFFF00"/>
                </a:solidFill>
              </a:rPr>
              <a:t>sum(list)</a:t>
            </a:r>
            <a:r>
              <a:rPr lang="en-US" sz="2800" b="1" i="1" kern="0" dirty="0">
                <a:solidFill>
                  <a:srgbClr val="FFFFFF"/>
                </a:solidFill>
              </a:rPr>
              <a:t>.</a:t>
            </a:r>
            <a:r>
              <a:rPr lang="uk-UA" sz="2800" b="1" i="1" kern="0" dirty="0">
                <a:solidFill>
                  <a:srgbClr val="FFFFFF"/>
                </a:solidFill>
              </a:rPr>
              <a:t> Наприклад, 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Як виконувати дії над даними у списку? 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F0EFC8F9-B4CB-4F0D-A1E5-5D5995B85CB5}"/>
              </a:ext>
            </a:extLst>
          </p:cNvPr>
          <p:cNvSpPr/>
          <p:nvPr/>
        </p:nvSpPr>
        <p:spPr>
          <a:xfrm>
            <a:off x="72007" y="2713704"/>
            <a:ext cx="7223528" cy="639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E2BFF65F-0339-46D3-8421-CCD19976C43A}"/>
              </a:ext>
            </a:extLst>
          </p:cNvPr>
          <p:cNvSpPr/>
          <p:nvPr/>
        </p:nvSpPr>
        <p:spPr>
          <a:xfrm>
            <a:off x="7452853" y="2713704"/>
            <a:ext cx="4669298" cy="6390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43145DBD-70E1-4488-9064-C977CE828304}"/>
              </a:ext>
            </a:extLst>
          </p:cNvPr>
          <p:cNvSpPr/>
          <p:nvPr/>
        </p:nvSpPr>
        <p:spPr>
          <a:xfrm>
            <a:off x="72007" y="3448882"/>
            <a:ext cx="7223528" cy="2499634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kern="0" dirty="0">
                <a:solidFill>
                  <a:srgbClr val="FFFFFF"/>
                </a:solidFill>
              </a:rPr>
              <a:t># Заданий список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A = [1, 2, 3, 4, 5, 6, 7, 8, 9]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s = sum(A)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print("</a:t>
            </a:r>
            <a:r>
              <a:rPr lang="uk-UA" sz="3200" b="1" kern="0" dirty="0">
                <a:solidFill>
                  <a:srgbClr val="FFFFFF"/>
                </a:solidFill>
              </a:rPr>
              <a:t>Сума </a:t>
            </a:r>
            <a:r>
              <a:rPr lang="en-US" sz="3200" b="1" kern="0" dirty="0">
                <a:solidFill>
                  <a:srgbClr val="FFFFFF"/>
                </a:solidFill>
              </a:rPr>
              <a:t>s =", s)</a:t>
            </a:r>
            <a:endParaRPr lang="uk-UA" sz="3200" b="1" kern="0" dirty="0">
              <a:solidFill>
                <a:srgbClr val="FFFF00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E1F53335-B8DF-495C-A0BB-6160C7D54161}"/>
              </a:ext>
            </a:extLst>
          </p:cNvPr>
          <p:cNvSpPr/>
          <p:nvPr/>
        </p:nvSpPr>
        <p:spPr>
          <a:xfrm>
            <a:off x="7450693" y="3448882"/>
            <a:ext cx="4669298" cy="2499634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600" dirty="0">
                <a:solidFill>
                  <a:schemeClr val="tx1"/>
                </a:solidFill>
              </a:rPr>
              <a:t>Сума </a:t>
            </a:r>
            <a:r>
              <a:rPr lang="en-US" sz="3600" dirty="0">
                <a:solidFill>
                  <a:schemeClr val="tx1"/>
                </a:solidFill>
              </a:rPr>
              <a:t>s=45</a:t>
            </a:r>
            <a:endParaRPr lang="uk-UA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4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Домашнє завдання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98003" y="1272161"/>
            <a:ext cx="4659625" cy="53478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69854" y="2133942"/>
            <a:ext cx="4663795" cy="1191816"/>
          </a:xfrm>
          <a:prstGeom prst="wedgeRoundRectCallout">
            <a:avLst>
              <a:gd name="adj1" fmla="val -59508"/>
              <a:gd name="adj2" fmla="val 126275"/>
              <a:gd name="adj3" fmla="val 16667"/>
            </a:avLst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Проаналізувати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§ 5.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</a:t>
            </a: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с. 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257</a:t>
            </a:r>
            <a:endParaRPr kumimoji="0" lang="uk-UA" sz="32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08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Працюємо за комп’ютером</a:t>
            </a:r>
          </a:p>
        </p:txBody>
      </p:sp>
      <p:sp>
        <p:nvSpPr>
          <p:cNvPr id="7" name="Блок-схема: кілька документів 6"/>
          <p:cNvSpPr/>
          <p:nvPr/>
        </p:nvSpPr>
        <p:spPr>
          <a:xfrm>
            <a:off x="395536" y="1484784"/>
            <a:ext cx="11331174" cy="2016224"/>
          </a:xfrm>
          <a:prstGeom prst="flowChartMultidocumen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/>
              <a:t>Практична робота </a:t>
            </a:r>
            <a:r>
              <a:rPr lang="uk-UA" sz="4400" b="1" i="1" dirty="0"/>
              <a:t>9</a:t>
            </a:r>
          </a:p>
        </p:txBody>
      </p:sp>
      <p:sp>
        <p:nvSpPr>
          <p:cNvPr id="8" name="Блок-схема: збережені дані 7"/>
          <p:cNvSpPr/>
          <p:nvPr/>
        </p:nvSpPr>
        <p:spPr>
          <a:xfrm>
            <a:off x="107504" y="3645024"/>
            <a:ext cx="11387810" cy="2592288"/>
          </a:xfrm>
          <a:prstGeom prst="flowChartOnlineStorage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>
                <a:solidFill>
                  <a:srgbClr val="002060"/>
                </a:solidFill>
              </a:rPr>
              <a:t>Знаходження сум і кількостей значень елементів одновимірного масиву за заданими умовами</a:t>
            </a:r>
          </a:p>
        </p:txBody>
      </p:sp>
      <p:pic>
        <p:nvPicPr>
          <p:cNvPr id="11" name="Picture 2" descr="computer, programmer, scientist icon">
            <a:extLst>
              <a:ext uri="{FF2B5EF4-FFF2-40B4-BE49-F238E27FC236}">
                <a16:creationId xmlns:a16="http://schemas.microsoft.com/office/drawing/2014/main" id="{F1F1D441-8D96-41AF-B83E-F99AB9A87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9637812" y="4113715"/>
            <a:ext cx="2328636" cy="161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sz="3100" dirty="0"/>
              <a:t>Працюємо за комп’ютером</a:t>
            </a:r>
            <a:endParaRPr lang="uk-UA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59" y="1272161"/>
            <a:ext cx="4659625" cy="53478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89511" y="2133942"/>
            <a:ext cx="3233804" cy="1191816"/>
          </a:xfrm>
          <a:prstGeom prst="wedgeRoundRectCallout">
            <a:avLst>
              <a:gd name="adj1" fmla="val -62679"/>
              <a:gd name="adj2" fmla="val 164747"/>
              <a:gd name="adj3" fmla="val 16667"/>
            </a:avLst>
          </a:prstGeom>
          <a:solidFill>
            <a:srgbClr val="FFFF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uk-UA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1" u="none" strike="noStrike" kern="0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</a:defRPr>
            </a:lvl1pPr>
          </a:lstStyle>
          <a:p>
            <a:pPr lvl="0">
              <a:defRPr/>
            </a:pPr>
            <a:r>
              <a:rPr lang="uk-UA" dirty="0"/>
              <a:t>Сторінка</a:t>
            </a:r>
          </a:p>
          <a:p>
            <a:pPr lvl="0">
              <a:defRPr/>
            </a:pPr>
            <a:r>
              <a:rPr lang="uk-UA" dirty="0"/>
              <a:t>257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87CB552-4E22-4667-A9CE-CD78F99EF5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2" r="9530"/>
          <a:stretch/>
        </p:blipFill>
        <p:spPr>
          <a:xfrm>
            <a:off x="7228115" y="1177376"/>
            <a:ext cx="4839154" cy="564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3F04ADD-111A-4317-97A3-08A2D7B84E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Дякую за увагу!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46CEB5D2-5AE4-4781-A422-B5C40F075C5A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</a:t>
            </a:r>
            <a:r>
              <a:rPr lang="uk-UA" sz="3200" b="1" kern="0" dirty="0">
                <a:solidFill>
                  <a:prstClr val="white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49</a:t>
            </a:r>
            <a:endParaRPr kumimoji="0" lang="uk-UA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2" descr="computer, programmer, scientist icon">
            <a:extLst>
              <a:ext uri="{FF2B5EF4-FFF2-40B4-BE49-F238E27FC236}">
                <a16:creationId xmlns:a16="http://schemas.microsoft.com/office/drawing/2014/main" id="{D9D01B83-6E84-4C44-81FE-1AB73D43C9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6066628" y="3924572"/>
            <a:ext cx="3378454" cy="23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466F4F4-B0C9-4CB6-8F71-2A0A09FB8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9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розв’язування задач на опрацювання одновимірних масивів мовою </a:t>
            </a:r>
            <a:r>
              <a:rPr lang="en-US" sz="2800" b="1" i="1" kern="0" dirty="0">
                <a:solidFill>
                  <a:srgbClr val="FFFF00"/>
                </a:solidFill>
              </a:rPr>
              <a:t>Python</a:t>
            </a:r>
            <a:r>
              <a:rPr lang="en-US" sz="2800" b="1" i="1" kern="0" dirty="0">
                <a:solidFill>
                  <a:srgbClr val="FFFFFF"/>
                </a:solidFill>
              </a:rPr>
              <a:t> </a:t>
            </a:r>
            <a:r>
              <a:rPr lang="uk-UA" sz="2800" b="1" i="1" kern="0" dirty="0">
                <a:solidFill>
                  <a:srgbClr val="FFFFFF"/>
                </a:solidFill>
              </a:rPr>
              <a:t>може бути використано тип даних  </a:t>
            </a:r>
            <a:r>
              <a:rPr lang="uk-UA" sz="2800" b="1" i="1" kern="0" dirty="0">
                <a:solidFill>
                  <a:srgbClr val="FFFF00"/>
                </a:solidFill>
              </a:rPr>
              <a:t>список</a:t>
            </a:r>
            <a:r>
              <a:rPr lang="uk-UA" sz="2800" b="1" i="1" kern="0" dirty="0">
                <a:solidFill>
                  <a:srgbClr val="FFFFFF"/>
                </a:solidFill>
              </a:rPr>
              <a:t>  (</a:t>
            </a:r>
            <a:r>
              <a:rPr lang="uk-UA" sz="2800" b="1" i="1" kern="0" dirty="0" err="1">
                <a:solidFill>
                  <a:srgbClr val="FFFFFF"/>
                </a:solidFill>
              </a:rPr>
              <a:t>англ</a:t>
            </a:r>
            <a:r>
              <a:rPr lang="uk-UA" sz="2800" b="1" i="1" kern="0" dirty="0">
                <a:solidFill>
                  <a:srgbClr val="FFFFFF"/>
                </a:solidFill>
              </a:rPr>
              <a:t>.  </a:t>
            </a:r>
            <a:r>
              <a:rPr lang="en-US" sz="2800" b="1" i="1" kern="0" dirty="0">
                <a:solidFill>
                  <a:srgbClr val="FFFF00"/>
                </a:solidFill>
              </a:rPr>
              <a:t>list</a:t>
            </a:r>
            <a:r>
              <a:rPr lang="en-US" sz="2800" b="1" i="1" kern="0" dirty="0">
                <a:solidFill>
                  <a:srgbClr val="FFFFFF"/>
                </a:solidFill>
              </a:rPr>
              <a:t>). </a:t>
            </a:r>
            <a:endParaRPr lang="uk-UA" sz="2800" b="1" i="1" kern="0" dirty="0">
              <a:solidFill>
                <a:srgbClr val="FFFFFF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Повторюємо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5BED4-FBA9-4B0A-91E1-4D7DD0C7CA28}"/>
              </a:ext>
            </a:extLst>
          </p:cNvPr>
          <p:cNvSpPr txBox="1"/>
          <p:nvPr/>
        </p:nvSpPr>
        <p:spPr>
          <a:xfrm>
            <a:off x="72008" y="2736502"/>
            <a:ext cx="9489435" cy="1815882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Елементи списку записують у квадратних дужках, розділяючи їх комою. Наприклад, створити змінну а типу список можна такою командою: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F8806AB8-ACA6-4EDA-8954-5A5AE7F849C4}"/>
              </a:ext>
            </a:extLst>
          </p:cNvPr>
          <p:cNvSpPr/>
          <p:nvPr/>
        </p:nvSpPr>
        <p:spPr>
          <a:xfrm>
            <a:off x="9728251" y="2736503"/>
            <a:ext cx="2391741" cy="181588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800" b="1" kern="0" dirty="0">
                <a:solidFill>
                  <a:srgbClr val="FFFFFF"/>
                </a:solidFill>
              </a:rPr>
              <a:t>[ ]</a:t>
            </a:r>
            <a:endParaRPr lang="uk-UA" sz="8800" b="1" kern="0" dirty="0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32A08D-4E03-4617-9B75-AB4EB7E7A54F}"/>
              </a:ext>
            </a:extLst>
          </p:cNvPr>
          <p:cNvSpPr txBox="1"/>
          <p:nvPr/>
        </p:nvSpPr>
        <p:spPr>
          <a:xfrm>
            <a:off x="72008" y="4707128"/>
            <a:ext cx="12047984" cy="64633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FFFFFF"/>
                </a:solidFill>
              </a:rPr>
              <a:t>a = [4, –6.3, 0, 3.5, –8, 5.1, –2]</a:t>
            </a:r>
            <a:endParaRPr lang="uk-UA" sz="36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22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Усього у цьому списку 7 елементів. Кожен елемент списку має свій номер (</a:t>
            </a:r>
            <a:r>
              <a:rPr lang="uk-UA" sz="2800" b="1" i="1" kern="0" dirty="0">
                <a:solidFill>
                  <a:srgbClr val="FFFF00"/>
                </a:solidFill>
              </a:rPr>
              <a:t>індекс</a:t>
            </a:r>
            <a:r>
              <a:rPr lang="uk-UA" sz="2800" b="1" i="1" kern="0" dirty="0">
                <a:solidFill>
                  <a:srgbClr val="FFFFFF"/>
                </a:solidFill>
              </a:rPr>
              <a:t>). У мові </a:t>
            </a:r>
            <a:r>
              <a:rPr lang="en-US" sz="2800" b="1" i="1" kern="0" dirty="0">
                <a:solidFill>
                  <a:srgbClr val="FFFF00"/>
                </a:solidFill>
              </a:rPr>
              <a:t>Python</a:t>
            </a:r>
            <a:r>
              <a:rPr lang="en-US" sz="2800" b="1" i="1" kern="0" dirty="0">
                <a:solidFill>
                  <a:srgbClr val="FFFFFF"/>
                </a:solidFill>
              </a:rPr>
              <a:t> </a:t>
            </a:r>
            <a:r>
              <a:rPr lang="uk-UA" sz="2800" b="1" i="1" kern="0" dirty="0">
                <a:solidFill>
                  <a:srgbClr val="FFFFFF"/>
                </a:solidFill>
              </a:rPr>
              <a:t>номери (індекси) елементів списків розпочинаються з </a:t>
            </a:r>
            <a:r>
              <a:rPr lang="uk-UA" sz="2800" b="1" i="1" kern="0" dirty="0">
                <a:solidFill>
                  <a:srgbClr val="FFFF00"/>
                </a:solidFill>
              </a:rPr>
              <a:t>нуля</a:t>
            </a:r>
            <a:r>
              <a:rPr lang="uk-UA" sz="2800" b="1" i="1" kern="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2A4AA6-6CD8-4FCA-8814-0E271B44AC8A}"/>
              </a:ext>
            </a:extLst>
          </p:cNvPr>
          <p:cNvSpPr txBox="1"/>
          <p:nvPr/>
        </p:nvSpPr>
        <p:spPr>
          <a:xfrm>
            <a:off x="70929" y="3723404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Номерами елементів наведеного списку з іменем </a:t>
            </a:r>
            <a:r>
              <a:rPr lang="uk-UA" sz="2800" b="1" i="1" kern="0" dirty="0">
                <a:solidFill>
                  <a:srgbClr val="FFFF00"/>
                </a:solidFill>
              </a:rPr>
              <a:t>а</a:t>
            </a:r>
            <a:r>
              <a:rPr lang="uk-UA" sz="2800" b="1" i="1" kern="0" dirty="0">
                <a:solidFill>
                  <a:srgbClr val="FFFFFF"/>
                </a:solidFill>
              </a:rPr>
              <a:t> є цілі числа від 0 до 6. </a:t>
            </a:r>
          </a:p>
        </p:txBody>
      </p:sp>
      <p:grpSp>
        <p:nvGrpSpPr>
          <p:cNvPr id="32" name="Групувати 31">
            <a:extLst>
              <a:ext uri="{FF2B5EF4-FFF2-40B4-BE49-F238E27FC236}">
                <a16:creationId xmlns:a16="http://schemas.microsoft.com/office/drawing/2014/main" id="{33735E5D-9F4F-45D2-9391-C8C50B3702B3}"/>
              </a:ext>
            </a:extLst>
          </p:cNvPr>
          <p:cNvGrpSpPr/>
          <p:nvPr/>
        </p:nvGrpSpPr>
        <p:grpSpPr>
          <a:xfrm>
            <a:off x="70930" y="2672894"/>
            <a:ext cx="12061208" cy="931605"/>
            <a:chOff x="70930" y="2764334"/>
            <a:chExt cx="12061208" cy="93160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B8E470B-9952-40B4-AC31-4AACE40E2014}"/>
                </a:ext>
              </a:extLst>
            </p:cNvPr>
            <p:cNvSpPr txBox="1"/>
            <p:nvPr/>
          </p:nvSpPr>
          <p:spPr>
            <a:xfrm>
              <a:off x="70930" y="2988053"/>
              <a:ext cx="12061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a = [</a:t>
              </a:r>
              <a:r>
                <a:rPr lang="uk-UA" sz="4000" dirty="0"/>
                <a:t>                                  </a:t>
              </a:r>
              <a:r>
                <a:rPr lang="en-US" sz="4000" dirty="0"/>
                <a:t>       ]</a:t>
              </a:r>
              <a:endParaRPr lang="uk-UA" sz="4000" dirty="0"/>
            </a:p>
          </p:txBody>
        </p:sp>
        <p:grpSp>
          <p:nvGrpSpPr>
            <p:cNvPr id="31" name="Групувати 30">
              <a:extLst>
                <a:ext uri="{FF2B5EF4-FFF2-40B4-BE49-F238E27FC236}">
                  <a16:creationId xmlns:a16="http://schemas.microsoft.com/office/drawing/2014/main" id="{CCF67CBD-BF72-46FB-9759-67407B1A0784}"/>
                </a:ext>
              </a:extLst>
            </p:cNvPr>
            <p:cNvGrpSpPr/>
            <p:nvPr/>
          </p:nvGrpSpPr>
          <p:grpSpPr>
            <a:xfrm>
              <a:off x="3005357" y="2764334"/>
              <a:ext cx="7237927" cy="867976"/>
              <a:chOff x="1834953" y="2764334"/>
              <a:chExt cx="7237927" cy="867976"/>
            </a:xfrm>
          </p:grpSpPr>
          <p:sp>
            <p:nvSpPr>
              <p:cNvPr id="13" name="Прямокутник: округлені кути 12">
                <a:extLst>
                  <a:ext uri="{FF2B5EF4-FFF2-40B4-BE49-F238E27FC236}">
                    <a16:creationId xmlns:a16="http://schemas.microsoft.com/office/drawing/2014/main" id="{3DFCAB4A-033E-4BEE-9A4E-1323C039D25F}"/>
                  </a:ext>
                </a:extLst>
              </p:cNvPr>
              <p:cNvSpPr/>
              <p:nvPr/>
            </p:nvSpPr>
            <p:spPr>
              <a:xfrm>
                <a:off x="1834953" y="3137986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4" name="Прямокутник: округлені кути 13">
                <a:extLst>
                  <a:ext uri="{FF2B5EF4-FFF2-40B4-BE49-F238E27FC236}">
                    <a16:creationId xmlns:a16="http://schemas.microsoft.com/office/drawing/2014/main" id="{DF1B6916-2A1D-444F-B896-DC65EDC56D55}"/>
                  </a:ext>
                </a:extLst>
              </p:cNvPr>
              <p:cNvSpPr/>
              <p:nvPr/>
            </p:nvSpPr>
            <p:spPr>
              <a:xfrm>
                <a:off x="2881433" y="3141731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-6.3</a:t>
                </a:r>
              </a:p>
            </p:txBody>
          </p:sp>
          <p:sp>
            <p:nvSpPr>
              <p:cNvPr id="15" name="Прямокутник: округлені кути 14">
                <a:extLst>
                  <a:ext uri="{FF2B5EF4-FFF2-40B4-BE49-F238E27FC236}">
                    <a16:creationId xmlns:a16="http://schemas.microsoft.com/office/drawing/2014/main" id="{0300BE2E-B22D-4451-84DD-7BC680DC7950}"/>
                  </a:ext>
                </a:extLst>
              </p:cNvPr>
              <p:cNvSpPr/>
              <p:nvPr/>
            </p:nvSpPr>
            <p:spPr>
              <a:xfrm>
                <a:off x="3927913" y="3144559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6" name="Прямокутник: округлені кути 15">
                <a:extLst>
                  <a:ext uri="{FF2B5EF4-FFF2-40B4-BE49-F238E27FC236}">
                    <a16:creationId xmlns:a16="http://schemas.microsoft.com/office/drawing/2014/main" id="{106BE32C-A8DD-4C93-8FB2-6BAC7ED7CA39}"/>
                  </a:ext>
                </a:extLst>
              </p:cNvPr>
              <p:cNvSpPr/>
              <p:nvPr/>
            </p:nvSpPr>
            <p:spPr>
              <a:xfrm>
                <a:off x="4974393" y="3144559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3.5</a:t>
                </a:r>
              </a:p>
            </p:txBody>
          </p:sp>
          <p:sp>
            <p:nvSpPr>
              <p:cNvPr id="19" name="Прямокутник: округлені кути 18">
                <a:extLst>
                  <a:ext uri="{FF2B5EF4-FFF2-40B4-BE49-F238E27FC236}">
                    <a16:creationId xmlns:a16="http://schemas.microsoft.com/office/drawing/2014/main" id="{A443AE08-DC5C-4E78-86F5-663E61723426}"/>
                  </a:ext>
                </a:extLst>
              </p:cNvPr>
              <p:cNvSpPr/>
              <p:nvPr/>
            </p:nvSpPr>
            <p:spPr>
              <a:xfrm>
                <a:off x="6020873" y="3141034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-8</a:t>
                </a:r>
              </a:p>
            </p:txBody>
          </p:sp>
          <p:sp>
            <p:nvSpPr>
              <p:cNvPr id="20" name="Прямокутник: округлені кути 19">
                <a:extLst>
                  <a:ext uri="{FF2B5EF4-FFF2-40B4-BE49-F238E27FC236}">
                    <a16:creationId xmlns:a16="http://schemas.microsoft.com/office/drawing/2014/main" id="{FEDA98C5-C8D0-4046-B322-34632C39698D}"/>
                  </a:ext>
                </a:extLst>
              </p:cNvPr>
              <p:cNvSpPr/>
              <p:nvPr/>
            </p:nvSpPr>
            <p:spPr>
              <a:xfrm>
                <a:off x="7067353" y="3144779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5.1</a:t>
                </a:r>
              </a:p>
            </p:txBody>
          </p:sp>
          <p:sp>
            <p:nvSpPr>
              <p:cNvPr id="21" name="Прямокутник: округлені кути 20">
                <a:extLst>
                  <a:ext uri="{FF2B5EF4-FFF2-40B4-BE49-F238E27FC236}">
                    <a16:creationId xmlns:a16="http://schemas.microsoft.com/office/drawing/2014/main" id="{50E54637-68F1-4554-B1C2-D40D3909536B}"/>
                  </a:ext>
                </a:extLst>
              </p:cNvPr>
              <p:cNvSpPr/>
              <p:nvPr/>
            </p:nvSpPr>
            <p:spPr>
              <a:xfrm>
                <a:off x="8113833" y="3147607"/>
                <a:ext cx="959047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>
                    <a:solidFill>
                      <a:schemeClr val="tx1"/>
                    </a:solidFill>
                  </a:rPr>
                  <a:t>-2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64EAD8B-47DB-49A6-8278-24E62C607B08}"/>
                  </a:ext>
                </a:extLst>
              </p:cNvPr>
              <p:cNvSpPr txBox="1"/>
              <p:nvPr/>
            </p:nvSpPr>
            <p:spPr>
              <a:xfrm>
                <a:off x="2148406" y="2764334"/>
                <a:ext cx="33214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</a:t>
                </a:r>
                <a:endParaRPr lang="uk-UA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65B7C02-494A-4674-A383-5DCF6B794398}"/>
                  </a:ext>
                </a:extLst>
              </p:cNvPr>
              <p:cNvSpPr txBox="1"/>
              <p:nvPr/>
            </p:nvSpPr>
            <p:spPr>
              <a:xfrm>
                <a:off x="3194885" y="2764334"/>
                <a:ext cx="33214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</a:t>
                </a:r>
                <a:endParaRPr lang="uk-UA" dirty="0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8051C89-2583-44F3-97E3-4B82708DA947}"/>
                  </a:ext>
                </a:extLst>
              </p:cNvPr>
              <p:cNvSpPr txBox="1"/>
              <p:nvPr/>
            </p:nvSpPr>
            <p:spPr>
              <a:xfrm>
                <a:off x="4241367" y="2768654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2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D674D4C-662A-46FB-82C8-DF5A6914D27F}"/>
                  </a:ext>
                </a:extLst>
              </p:cNvPr>
              <p:cNvSpPr txBox="1"/>
              <p:nvPr/>
            </p:nvSpPr>
            <p:spPr>
              <a:xfrm>
                <a:off x="5287846" y="2768654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3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13F1EB2-B1AA-4CC5-AE7A-FB46FCC8CF8C}"/>
                  </a:ext>
                </a:extLst>
              </p:cNvPr>
              <p:cNvSpPr txBox="1"/>
              <p:nvPr/>
            </p:nvSpPr>
            <p:spPr>
              <a:xfrm>
                <a:off x="6334324" y="2764334"/>
                <a:ext cx="33214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4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63746F2-0E8D-4BAF-831A-2EA86B0F4957}"/>
                  </a:ext>
                </a:extLst>
              </p:cNvPr>
              <p:cNvSpPr txBox="1"/>
              <p:nvPr/>
            </p:nvSpPr>
            <p:spPr>
              <a:xfrm>
                <a:off x="7380803" y="2764334"/>
                <a:ext cx="33214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5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70E94C8-0C66-435F-B008-7D2DC69B3E3F}"/>
                  </a:ext>
                </a:extLst>
              </p:cNvPr>
              <p:cNvSpPr txBox="1"/>
              <p:nvPr/>
            </p:nvSpPr>
            <p:spPr>
              <a:xfrm>
                <a:off x="8427285" y="2768654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6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BA4A7638-3CE4-45C6-83B6-2782B6FF3534}"/>
              </a:ext>
            </a:extLst>
          </p:cNvPr>
          <p:cNvSpPr txBox="1"/>
          <p:nvPr/>
        </p:nvSpPr>
        <p:spPr>
          <a:xfrm>
            <a:off x="8150324" y="4768027"/>
            <a:ext cx="3969100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є число 4</a:t>
            </a:r>
          </a:p>
        </p:txBody>
      </p:sp>
      <p:sp>
        <p:nvSpPr>
          <p:cNvPr id="35" name="Прямокутник 34">
            <a:extLst>
              <a:ext uri="{FF2B5EF4-FFF2-40B4-BE49-F238E27FC236}">
                <a16:creationId xmlns:a16="http://schemas.microsoft.com/office/drawing/2014/main" id="{9370285D-EDA6-4BE4-8D6C-FB19BF8C7847}"/>
              </a:ext>
            </a:extLst>
          </p:cNvPr>
          <p:cNvSpPr/>
          <p:nvPr/>
        </p:nvSpPr>
        <p:spPr>
          <a:xfrm>
            <a:off x="72008" y="4768027"/>
            <a:ext cx="7995032" cy="52322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Значенням елемента </a:t>
            </a:r>
            <a:r>
              <a:rPr lang="en-US" sz="2800" b="1" i="1" kern="0" dirty="0">
                <a:solidFill>
                  <a:srgbClr val="FFFFFF"/>
                </a:solidFill>
              </a:rPr>
              <a:t>a[0]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9FCA764-46E6-416A-AC3D-95014AEA70D7}"/>
              </a:ext>
            </a:extLst>
          </p:cNvPr>
          <p:cNvSpPr txBox="1"/>
          <p:nvPr/>
        </p:nvSpPr>
        <p:spPr>
          <a:xfrm>
            <a:off x="8163038" y="5411608"/>
            <a:ext cx="3969100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є число –6.3 і </a:t>
            </a:r>
            <a:r>
              <a:rPr lang="uk-UA" sz="2800" b="1" i="1" kern="0" dirty="0" err="1">
                <a:solidFill>
                  <a:srgbClr val="FFFFFF"/>
                </a:solidFill>
              </a:rPr>
              <a:t>т.д</a:t>
            </a:r>
            <a:r>
              <a:rPr lang="uk-UA" sz="2800" b="1" i="1" kern="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7" name="Прямокутник 36">
            <a:extLst>
              <a:ext uri="{FF2B5EF4-FFF2-40B4-BE49-F238E27FC236}">
                <a16:creationId xmlns:a16="http://schemas.microsoft.com/office/drawing/2014/main" id="{85EE9014-80B3-4532-8250-945F802A7AF3}"/>
              </a:ext>
            </a:extLst>
          </p:cNvPr>
          <p:cNvSpPr/>
          <p:nvPr/>
        </p:nvSpPr>
        <p:spPr>
          <a:xfrm>
            <a:off x="84722" y="5411608"/>
            <a:ext cx="7995032" cy="52322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Значенням елемента </a:t>
            </a:r>
            <a:r>
              <a:rPr lang="en-US" sz="2800" b="1" i="1" kern="0" dirty="0">
                <a:solidFill>
                  <a:srgbClr val="FFFFFF"/>
                </a:solidFill>
              </a:rPr>
              <a:t>a[1]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976A4E-9FD6-40E6-8655-7C786FE9937A}"/>
              </a:ext>
            </a:extLst>
          </p:cNvPr>
          <p:cNvSpPr txBox="1"/>
          <p:nvPr/>
        </p:nvSpPr>
        <p:spPr>
          <a:xfrm>
            <a:off x="8149245" y="6022307"/>
            <a:ext cx="3969100" cy="5232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має значення –2</a:t>
            </a:r>
          </a:p>
        </p:txBody>
      </p: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F0EB1D4A-D8E9-46A9-A666-01DC6E9A4BF6}"/>
              </a:ext>
            </a:extLst>
          </p:cNvPr>
          <p:cNvSpPr/>
          <p:nvPr/>
        </p:nvSpPr>
        <p:spPr>
          <a:xfrm>
            <a:off x="70929" y="6022307"/>
            <a:ext cx="7995032" cy="52322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Останній елемент цього списку </a:t>
            </a:r>
            <a:r>
              <a:rPr lang="en-US" sz="2800" b="1" i="1" kern="0" dirty="0">
                <a:solidFill>
                  <a:srgbClr val="FFFFFF"/>
                </a:solidFill>
              </a:rPr>
              <a:t>a[6]</a:t>
            </a:r>
          </a:p>
        </p:txBody>
      </p:sp>
    </p:spTree>
    <p:extLst>
      <p:ext uri="{BB962C8B-B14F-4D97-AF65-F5344CB8AC3E}">
        <p14:creationId xmlns:p14="http://schemas.microsoft.com/office/powerpoint/2010/main" val="110455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7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1815882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Далі, говорячи про одновимірний масив, матимемо на увазі, що він створений як список, і для роботи з ним будемо використовувати функції та методи, призначені для опрацювання списків: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A6A371-268C-4679-8AC5-6736111BA0F8}"/>
              </a:ext>
            </a:extLst>
          </p:cNvPr>
          <p:cNvSpPr txBox="1"/>
          <p:nvPr/>
        </p:nvSpPr>
        <p:spPr>
          <a:xfrm>
            <a:off x="3281680" y="3142427"/>
            <a:ext cx="8837744" cy="95410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функція для визначення кількості елементів списку </a:t>
            </a:r>
            <a:r>
              <a:rPr lang="uk-UA" sz="2800" b="1" i="1" kern="0" dirty="0">
                <a:solidFill>
                  <a:srgbClr val="FFFF00"/>
                </a:solidFill>
              </a:rPr>
              <a:t>а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3D48CBF2-CD1E-4BAA-9C10-845249266787}"/>
              </a:ext>
            </a:extLst>
          </p:cNvPr>
          <p:cNvSpPr/>
          <p:nvPr/>
        </p:nvSpPr>
        <p:spPr>
          <a:xfrm>
            <a:off x="72008" y="3142427"/>
            <a:ext cx="3087752" cy="954106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 err="1">
                <a:solidFill>
                  <a:srgbClr val="FFFFFF"/>
                </a:solidFill>
              </a:rPr>
              <a:t>len</a:t>
            </a:r>
            <a:r>
              <a:rPr lang="uk-UA" sz="2800" b="1" kern="0" dirty="0">
                <a:solidFill>
                  <a:srgbClr val="FFFFFF"/>
                </a:solidFill>
              </a:rPr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DAF09E-DA9D-41A8-86C6-E63C12818FA5}"/>
              </a:ext>
            </a:extLst>
          </p:cNvPr>
          <p:cNvSpPr txBox="1"/>
          <p:nvPr/>
        </p:nvSpPr>
        <p:spPr>
          <a:xfrm>
            <a:off x="3281680" y="4226605"/>
            <a:ext cx="8837744" cy="95410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метод додавання в кінець списку </a:t>
            </a:r>
            <a:r>
              <a:rPr lang="uk-UA" sz="2800" b="1" i="1" kern="0" dirty="0">
                <a:solidFill>
                  <a:srgbClr val="FFFF00"/>
                </a:solidFill>
              </a:rPr>
              <a:t>а</a:t>
            </a:r>
            <a:r>
              <a:rPr lang="uk-UA" sz="2800" b="1" i="1" kern="0" dirty="0">
                <a:solidFill>
                  <a:srgbClr val="FFFFFF"/>
                </a:solidFill>
              </a:rPr>
              <a:t> нового елемента зі значенням </a:t>
            </a:r>
            <a:r>
              <a:rPr lang="uk-UA" sz="2800" b="1" i="1" kern="0" dirty="0">
                <a:solidFill>
                  <a:srgbClr val="FFFF00"/>
                </a:solidFill>
              </a:rPr>
              <a:t>х</a:t>
            </a: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E4A31B46-0249-4E43-A4F3-35DABEAF6C80}"/>
              </a:ext>
            </a:extLst>
          </p:cNvPr>
          <p:cNvSpPr/>
          <p:nvPr/>
        </p:nvSpPr>
        <p:spPr>
          <a:xfrm>
            <a:off x="72008" y="4226605"/>
            <a:ext cx="3087752" cy="954106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 err="1">
                <a:solidFill>
                  <a:srgbClr val="FFFFFF"/>
                </a:solidFill>
              </a:rPr>
              <a:t>a.append</a:t>
            </a:r>
            <a:r>
              <a:rPr lang="uk-UA" sz="2800" b="1" kern="0" dirty="0">
                <a:solidFill>
                  <a:srgbClr val="FFFFFF"/>
                </a:solidFill>
              </a:rPr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335764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AFF82E-0893-487F-B8DB-DD8050E12452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визначення кількості елементів списку використовують функцію </a:t>
            </a:r>
            <a:r>
              <a:rPr lang="en-US" sz="2800" b="1" kern="0" dirty="0" err="1">
                <a:solidFill>
                  <a:srgbClr val="FFFF00"/>
                </a:solidFill>
              </a:rPr>
              <a:t>len</a:t>
            </a:r>
            <a:r>
              <a:rPr lang="en-US" sz="2800" b="1" kern="0" dirty="0">
                <a:solidFill>
                  <a:srgbClr val="FFFF00"/>
                </a:solidFill>
              </a:rPr>
              <a:t>()</a:t>
            </a:r>
            <a:r>
              <a:rPr lang="en-US" sz="2800" b="1" i="1" kern="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3F1EE2-D383-4B9A-BBFE-2610D7D9D08A}"/>
              </a:ext>
            </a:extLst>
          </p:cNvPr>
          <p:cNvSpPr txBox="1"/>
          <p:nvPr/>
        </p:nvSpPr>
        <p:spPr>
          <a:xfrm>
            <a:off x="70929" y="2297975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Наприклад, при виконанні фрагмента коду: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DB5DCD-1CCB-4A55-8B54-B985BDF093BE}"/>
              </a:ext>
            </a:extLst>
          </p:cNvPr>
          <p:cNvSpPr txBox="1"/>
          <p:nvPr/>
        </p:nvSpPr>
        <p:spPr>
          <a:xfrm>
            <a:off x="70929" y="2968300"/>
            <a:ext cx="12050142" cy="120032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FFFFFF"/>
                </a:solidFill>
              </a:rPr>
              <a:t>a=[2, 4, 6, 8, 10]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FFFFFF"/>
                </a:solidFill>
              </a:rPr>
              <a:t>print (</a:t>
            </a:r>
            <a:r>
              <a:rPr lang="en-US" sz="3600" b="1" kern="0" dirty="0" err="1">
                <a:solidFill>
                  <a:srgbClr val="FFFFFF"/>
                </a:solidFill>
              </a:rPr>
              <a:t>len</a:t>
            </a:r>
            <a:r>
              <a:rPr lang="en-US" sz="3600" b="1" kern="0" dirty="0">
                <a:solidFill>
                  <a:srgbClr val="FFFFFF"/>
                </a:solidFill>
              </a:rPr>
              <a:t>(a))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FFC5C9-7BE2-491A-B0FD-EE95DF9455DA}"/>
              </a:ext>
            </a:extLst>
          </p:cNvPr>
          <p:cNvSpPr txBox="1"/>
          <p:nvPr/>
        </p:nvSpPr>
        <p:spPr>
          <a:xfrm>
            <a:off x="5535563" y="4315732"/>
            <a:ext cx="1386349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kern="0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F676909B-9CD6-4B62-B925-D0EE572A0E41}"/>
              </a:ext>
            </a:extLst>
          </p:cNvPr>
          <p:cNvSpPr/>
          <p:nvPr/>
        </p:nvSpPr>
        <p:spPr>
          <a:xfrm>
            <a:off x="69281" y="4315733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Отримаємо значення</a:t>
            </a:r>
            <a:endParaRPr lang="en-US" sz="3200" b="1" i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28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AFF82E-0893-487F-B8DB-DD8050E12452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Елементи списку можна  </a:t>
            </a:r>
            <a:r>
              <a:rPr lang="uk-UA" sz="2800" b="1" i="1" kern="0" dirty="0">
                <a:solidFill>
                  <a:srgbClr val="FFFF00"/>
                </a:solidFill>
              </a:rPr>
              <a:t>змінювати</a:t>
            </a:r>
            <a:r>
              <a:rPr lang="uk-UA" sz="2800" b="1" i="1" kern="0" dirty="0">
                <a:solidFill>
                  <a:srgbClr val="FFFFFF"/>
                </a:solidFill>
              </a:rPr>
              <a:t>. Для цього слід звернутись до індексу списку та за адресою цього </a:t>
            </a:r>
            <a:r>
              <a:rPr lang="uk-UA" sz="2800" b="1" i="1" kern="0" dirty="0" err="1">
                <a:solidFill>
                  <a:srgbClr val="FFFFFF"/>
                </a:solidFill>
              </a:rPr>
              <a:t>індекса</a:t>
            </a:r>
            <a:r>
              <a:rPr lang="uk-UA" sz="2800" b="1" i="1" kern="0" dirty="0">
                <a:solidFill>
                  <a:srgbClr val="FFFFFF"/>
                </a:solidFill>
              </a:rPr>
              <a:t> надати нове значення: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BB1802-1988-4D82-BB38-0843512994D5}"/>
              </a:ext>
            </a:extLst>
          </p:cNvPr>
          <p:cNvSpPr txBox="1"/>
          <p:nvPr/>
        </p:nvSpPr>
        <p:spPr>
          <a:xfrm>
            <a:off x="5535563" y="5849566"/>
            <a:ext cx="6586587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['a', 'b', 'f', 'd']</a:t>
            </a:r>
            <a:endParaRPr lang="uk-UA" sz="3200" b="1" kern="0" dirty="0">
              <a:solidFill>
                <a:srgbClr val="FFFFFF"/>
              </a:solidFill>
            </a:endParaRP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3AB423F1-BCA9-49FE-8D02-A6398519F716}"/>
              </a:ext>
            </a:extLst>
          </p:cNvPr>
          <p:cNvSpPr/>
          <p:nvPr/>
        </p:nvSpPr>
        <p:spPr>
          <a:xfrm>
            <a:off x="69281" y="5849567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Результат: </a:t>
            </a:r>
            <a:endParaRPr lang="en-US" sz="3200" b="1" i="1" kern="0" dirty="0">
              <a:solidFill>
                <a:srgbClr val="FFFFFF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FA26DD2-BC33-40A7-8DEF-9F87F97B6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1" y="4060700"/>
            <a:ext cx="6302022" cy="15562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22" name="Групувати 21">
            <a:extLst>
              <a:ext uri="{FF2B5EF4-FFF2-40B4-BE49-F238E27FC236}">
                <a16:creationId xmlns:a16="http://schemas.microsoft.com/office/drawing/2014/main" id="{689224EB-FA6E-45DD-A4A0-159EA7711AA5}"/>
              </a:ext>
            </a:extLst>
          </p:cNvPr>
          <p:cNvGrpSpPr/>
          <p:nvPr/>
        </p:nvGrpSpPr>
        <p:grpSpPr>
          <a:xfrm>
            <a:off x="3754654" y="2794402"/>
            <a:ext cx="4682692" cy="892552"/>
            <a:chOff x="3754654" y="2705913"/>
            <a:chExt cx="4682692" cy="892552"/>
          </a:xfrm>
        </p:grpSpPr>
        <p:grpSp>
          <p:nvGrpSpPr>
            <p:cNvPr id="17" name="Групувати 16">
              <a:extLst>
                <a:ext uri="{FF2B5EF4-FFF2-40B4-BE49-F238E27FC236}">
                  <a16:creationId xmlns:a16="http://schemas.microsoft.com/office/drawing/2014/main" id="{7D9420B1-0D86-4098-B8DB-88A8C0EBBBFC}"/>
                </a:ext>
              </a:extLst>
            </p:cNvPr>
            <p:cNvGrpSpPr/>
            <p:nvPr/>
          </p:nvGrpSpPr>
          <p:grpSpPr>
            <a:xfrm>
              <a:off x="3754654" y="2890579"/>
              <a:ext cx="4682692" cy="707886"/>
              <a:chOff x="2576052" y="2804482"/>
              <a:chExt cx="4682692" cy="707886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0429621-9440-4953-97AB-D77BB8AC261A}"/>
                  </a:ext>
                </a:extLst>
              </p:cNvPr>
              <p:cNvSpPr txBox="1"/>
              <p:nvPr/>
            </p:nvSpPr>
            <p:spPr>
              <a:xfrm>
                <a:off x="2576052" y="2804482"/>
                <a:ext cx="468269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List = [             ]</a:t>
                </a:r>
                <a:endParaRPr lang="uk-UA" sz="4000" dirty="0"/>
              </a:p>
            </p:txBody>
          </p:sp>
          <p:sp>
            <p:nvSpPr>
              <p:cNvPr id="13" name="Прямокутник: округлені кути 12">
                <a:extLst>
                  <a:ext uri="{FF2B5EF4-FFF2-40B4-BE49-F238E27FC236}">
                    <a16:creationId xmlns:a16="http://schemas.microsoft.com/office/drawing/2014/main" id="{C7568D47-F322-4EE7-BDB4-9E48DFD3C08A}"/>
                  </a:ext>
                </a:extLst>
              </p:cNvPr>
              <p:cNvSpPr/>
              <p:nvPr/>
            </p:nvSpPr>
            <p:spPr>
              <a:xfrm>
                <a:off x="4671497" y="2954415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4" name="Прямокутник: округлені кути 13">
                <a:extLst>
                  <a:ext uri="{FF2B5EF4-FFF2-40B4-BE49-F238E27FC236}">
                    <a16:creationId xmlns:a16="http://schemas.microsoft.com/office/drawing/2014/main" id="{BFDA4597-8583-43BD-8773-C5E2F1B037EC}"/>
                  </a:ext>
                </a:extLst>
              </p:cNvPr>
              <p:cNvSpPr/>
              <p:nvPr/>
            </p:nvSpPr>
            <p:spPr>
              <a:xfrm>
                <a:off x="5227757" y="2958160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5" name="Прямокутник: округлені кути 14">
                <a:extLst>
                  <a:ext uri="{FF2B5EF4-FFF2-40B4-BE49-F238E27FC236}">
                    <a16:creationId xmlns:a16="http://schemas.microsoft.com/office/drawing/2014/main" id="{A857BA2F-82B7-4671-90FA-14889726A5C8}"/>
                  </a:ext>
                </a:extLst>
              </p:cNvPr>
              <p:cNvSpPr/>
              <p:nvPr/>
            </p:nvSpPr>
            <p:spPr>
              <a:xfrm>
                <a:off x="5784017" y="2960988"/>
                <a:ext cx="484703" cy="484703"/>
              </a:xfrm>
              <a:prstGeom prst="round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6" name="Прямокутник: округлені кути 15">
                <a:extLst>
                  <a:ext uri="{FF2B5EF4-FFF2-40B4-BE49-F238E27FC236}">
                    <a16:creationId xmlns:a16="http://schemas.microsoft.com/office/drawing/2014/main" id="{122EFC7A-6FE5-443E-BD32-E166957D68AB}"/>
                  </a:ext>
                </a:extLst>
              </p:cNvPr>
              <p:cNvSpPr/>
              <p:nvPr/>
            </p:nvSpPr>
            <p:spPr>
              <a:xfrm>
                <a:off x="6340277" y="2960988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38FEC0E-E1D9-4F10-9DED-C730BBA207DB}"/>
                </a:ext>
              </a:extLst>
            </p:cNvPr>
            <p:cNvSpPr txBox="1"/>
            <p:nvPr/>
          </p:nvSpPr>
          <p:spPr>
            <a:xfrm>
              <a:off x="592637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0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CA7E3BD-4F72-457E-8282-19F0953BA3B9}"/>
                </a:ext>
              </a:extLst>
            </p:cNvPr>
            <p:cNvSpPr txBox="1"/>
            <p:nvPr/>
          </p:nvSpPr>
          <p:spPr>
            <a:xfrm>
              <a:off x="648263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609A661-DE58-41CA-B102-257E4B4F9B9A}"/>
                </a:ext>
              </a:extLst>
            </p:cNvPr>
            <p:cNvSpPr txBox="1"/>
            <p:nvPr/>
          </p:nvSpPr>
          <p:spPr>
            <a:xfrm>
              <a:off x="705393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  <a:endParaRPr lang="uk-UA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B9CDAD-5A2D-48F3-8E98-F70E78384CB3}"/>
                </a:ext>
              </a:extLst>
            </p:cNvPr>
            <p:cNvSpPr txBox="1"/>
            <p:nvPr/>
          </p:nvSpPr>
          <p:spPr>
            <a:xfrm>
              <a:off x="761019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42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AFF82E-0893-487F-B8DB-DD8050E12452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Щоб  </a:t>
            </a:r>
            <a:r>
              <a:rPr lang="uk-UA" sz="2800" b="1" i="1" kern="0" dirty="0">
                <a:solidFill>
                  <a:srgbClr val="FFFF00"/>
                </a:solidFill>
              </a:rPr>
              <a:t>додати новий </a:t>
            </a:r>
            <a:r>
              <a:rPr lang="uk-UA" sz="2800" b="1" i="1" kern="0" dirty="0">
                <a:solidFill>
                  <a:srgbClr val="FFFFFF"/>
                </a:solidFill>
              </a:rPr>
              <a:t>елемент у список, використовують метод </a:t>
            </a:r>
            <a:r>
              <a:rPr lang="uk-UA" sz="2800" b="1" kern="0" dirty="0" err="1">
                <a:solidFill>
                  <a:srgbClr val="FFFF00"/>
                </a:solidFill>
              </a:rPr>
              <a:t>append</a:t>
            </a:r>
            <a:r>
              <a:rPr lang="uk-UA" sz="2800" b="1" kern="0" dirty="0">
                <a:solidFill>
                  <a:srgbClr val="FFFF00"/>
                </a:solidFill>
              </a:rPr>
              <a:t>()</a:t>
            </a:r>
            <a:r>
              <a:rPr lang="uk-UA" sz="2800" b="1" i="1" kern="0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CB3735-9CD4-4297-BCFA-461D4EF87A93}"/>
              </a:ext>
            </a:extLst>
          </p:cNvPr>
          <p:cNvSpPr txBox="1"/>
          <p:nvPr/>
        </p:nvSpPr>
        <p:spPr>
          <a:xfrm>
            <a:off x="3136491" y="2268479"/>
            <a:ext cx="4446338" cy="64633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600" b="1" kern="0" dirty="0" err="1">
                <a:solidFill>
                  <a:srgbClr val="FFFFFF"/>
                </a:solidFill>
              </a:rPr>
              <a:t>list.append</a:t>
            </a:r>
            <a:r>
              <a:rPr lang="uk-UA" sz="3600" b="1" kern="0" dirty="0">
                <a:solidFill>
                  <a:srgbClr val="FFFFFF"/>
                </a:solidFill>
              </a:rPr>
              <a:t>(x) 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4E5DCF27-FF19-437E-B0E3-BAE149621E4F}"/>
              </a:ext>
            </a:extLst>
          </p:cNvPr>
          <p:cNvSpPr/>
          <p:nvPr/>
        </p:nvSpPr>
        <p:spPr>
          <a:xfrm>
            <a:off x="3473901" y="2262540"/>
            <a:ext cx="875028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48CBC0-AB89-4865-BF05-158F0F3B77B9}"/>
              </a:ext>
            </a:extLst>
          </p:cNvPr>
          <p:cNvSpPr txBox="1"/>
          <p:nvPr/>
        </p:nvSpPr>
        <p:spPr>
          <a:xfrm>
            <a:off x="69281" y="2242735"/>
            <a:ext cx="2678988" cy="523220"/>
          </a:xfrm>
          <a:prstGeom prst="wedgeRectCallout">
            <a:avLst>
              <a:gd name="adj1" fmla="val 81953"/>
              <a:gd name="adj2" fmla="val 14927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Список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EE96394C-E6AA-4404-888C-1971B1318A7C}"/>
              </a:ext>
            </a:extLst>
          </p:cNvPr>
          <p:cNvSpPr/>
          <p:nvPr/>
        </p:nvSpPr>
        <p:spPr>
          <a:xfrm>
            <a:off x="6577208" y="2268479"/>
            <a:ext cx="385383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CE559A-C586-49E9-959E-69EFEA26AE2F}"/>
              </a:ext>
            </a:extLst>
          </p:cNvPr>
          <p:cNvSpPr txBox="1"/>
          <p:nvPr/>
        </p:nvSpPr>
        <p:spPr>
          <a:xfrm>
            <a:off x="7896244" y="2270376"/>
            <a:ext cx="4225906" cy="523220"/>
          </a:xfrm>
          <a:prstGeom prst="wedgeRectCallout">
            <a:avLst>
              <a:gd name="adj1" fmla="val -74132"/>
              <a:gd name="adj2" fmla="val 22445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потрібне значення</a:t>
            </a:r>
          </a:p>
        </p:txBody>
      </p:sp>
      <p:grpSp>
        <p:nvGrpSpPr>
          <p:cNvPr id="11" name="Групувати 10">
            <a:extLst>
              <a:ext uri="{FF2B5EF4-FFF2-40B4-BE49-F238E27FC236}">
                <a16:creationId xmlns:a16="http://schemas.microsoft.com/office/drawing/2014/main" id="{A35FDFFA-FEA3-4C5C-B69D-16A3EBB0A930}"/>
              </a:ext>
            </a:extLst>
          </p:cNvPr>
          <p:cNvGrpSpPr/>
          <p:nvPr/>
        </p:nvGrpSpPr>
        <p:grpSpPr>
          <a:xfrm>
            <a:off x="3482945" y="2992228"/>
            <a:ext cx="5407249" cy="892552"/>
            <a:chOff x="3754654" y="2705913"/>
            <a:chExt cx="5407249" cy="892552"/>
          </a:xfrm>
        </p:grpSpPr>
        <p:grpSp>
          <p:nvGrpSpPr>
            <p:cNvPr id="12" name="Групувати 11">
              <a:extLst>
                <a:ext uri="{FF2B5EF4-FFF2-40B4-BE49-F238E27FC236}">
                  <a16:creationId xmlns:a16="http://schemas.microsoft.com/office/drawing/2014/main" id="{F649DF02-C2C2-465A-B957-BB040AF0FD36}"/>
                </a:ext>
              </a:extLst>
            </p:cNvPr>
            <p:cNvGrpSpPr/>
            <p:nvPr/>
          </p:nvGrpSpPr>
          <p:grpSpPr>
            <a:xfrm>
              <a:off x="3754654" y="2890579"/>
              <a:ext cx="5407249" cy="707886"/>
              <a:chOff x="2576052" y="2804482"/>
              <a:chExt cx="5407249" cy="707886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1EB8A2-01A2-4757-9D21-C8584C2533AF}"/>
                  </a:ext>
                </a:extLst>
              </p:cNvPr>
              <p:cNvSpPr txBox="1"/>
              <p:nvPr/>
            </p:nvSpPr>
            <p:spPr>
              <a:xfrm>
                <a:off x="2576052" y="2804482"/>
                <a:ext cx="540724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List = [                ]</a:t>
                </a:r>
                <a:endParaRPr lang="uk-UA" sz="4000" dirty="0"/>
              </a:p>
            </p:txBody>
          </p:sp>
          <p:sp>
            <p:nvSpPr>
              <p:cNvPr id="18" name="Прямокутник: округлені кути 17">
                <a:extLst>
                  <a:ext uri="{FF2B5EF4-FFF2-40B4-BE49-F238E27FC236}">
                    <a16:creationId xmlns:a16="http://schemas.microsoft.com/office/drawing/2014/main" id="{430C0240-9A77-474A-ABEB-E1EDB29A9D7A}"/>
                  </a:ext>
                </a:extLst>
              </p:cNvPr>
              <p:cNvSpPr/>
              <p:nvPr/>
            </p:nvSpPr>
            <p:spPr>
              <a:xfrm>
                <a:off x="4671497" y="2954415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9" name="Прямокутник: округлені кути 18">
                <a:extLst>
                  <a:ext uri="{FF2B5EF4-FFF2-40B4-BE49-F238E27FC236}">
                    <a16:creationId xmlns:a16="http://schemas.microsoft.com/office/drawing/2014/main" id="{0F68CF0C-3D87-4126-93E7-FCAEE9D1D30A}"/>
                  </a:ext>
                </a:extLst>
              </p:cNvPr>
              <p:cNvSpPr/>
              <p:nvPr/>
            </p:nvSpPr>
            <p:spPr>
              <a:xfrm>
                <a:off x="5227757" y="2958160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0" name="Прямокутник: округлені кути 19">
                <a:extLst>
                  <a:ext uri="{FF2B5EF4-FFF2-40B4-BE49-F238E27FC236}">
                    <a16:creationId xmlns:a16="http://schemas.microsoft.com/office/drawing/2014/main" id="{A60559F2-93F8-49ED-AD70-427CC2719D5A}"/>
                  </a:ext>
                </a:extLst>
              </p:cNvPr>
              <p:cNvSpPr/>
              <p:nvPr/>
            </p:nvSpPr>
            <p:spPr>
              <a:xfrm>
                <a:off x="5784017" y="2960988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1" name="Прямокутник: округлені кути 20">
                <a:extLst>
                  <a:ext uri="{FF2B5EF4-FFF2-40B4-BE49-F238E27FC236}">
                    <a16:creationId xmlns:a16="http://schemas.microsoft.com/office/drawing/2014/main" id="{2B9EFDFC-CA91-43A2-B6EC-E5E47EF84A9D}"/>
                  </a:ext>
                </a:extLst>
              </p:cNvPr>
              <p:cNvSpPr/>
              <p:nvPr/>
            </p:nvSpPr>
            <p:spPr>
              <a:xfrm>
                <a:off x="6340277" y="2960988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34" name="Прямокутник: округлені кути 33">
                <a:extLst>
                  <a:ext uri="{FF2B5EF4-FFF2-40B4-BE49-F238E27FC236}">
                    <a16:creationId xmlns:a16="http://schemas.microsoft.com/office/drawing/2014/main" id="{63E4A90B-9123-4F40-9471-79680753FD19}"/>
                  </a:ext>
                </a:extLst>
              </p:cNvPr>
              <p:cNvSpPr/>
              <p:nvPr/>
            </p:nvSpPr>
            <p:spPr>
              <a:xfrm>
                <a:off x="6896537" y="2960988"/>
                <a:ext cx="484703" cy="484703"/>
              </a:xfrm>
              <a:prstGeom prst="roundRect">
                <a:avLst/>
              </a:prstGeom>
              <a:noFill/>
              <a:ln w="285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A5D6E2F-BB27-463F-8925-6FB143B5C4A4}"/>
                </a:ext>
              </a:extLst>
            </p:cNvPr>
            <p:cNvSpPr txBox="1"/>
            <p:nvPr/>
          </p:nvSpPr>
          <p:spPr>
            <a:xfrm>
              <a:off x="592637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0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59ADD96-5479-4285-9E28-FE570900B54B}"/>
                </a:ext>
              </a:extLst>
            </p:cNvPr>
            <p:cNvSpPr txBox="1"/>
            <p:nvPr/>
          </p:nvSpPr>
          <p:spPr>
            <a:xfrm>
              <a:off x="648263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B6CF094-92B6-4D3E-80A3-9C9F1E8E2026}"/>
                </a:ext>
              </a:extLst>
            </p:cNvPr>
            <p:cNvSpPr txBox="1"/>
            <p:nvPr/>
          </p:nvSpPr>
          <p:spPr>
            <a:xfrm>
              <a:off x="705393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2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B82F130-675F-4FD9-A6A9-EACE35084217}"/>
                </a:ext>
              </a:extLst>
            </p:cNvPr>
            <p:cNvSpPr txBox="1"/>
            <p:nvPr/>
          </p:nvSpPr>
          <p:spPr>
            <a:xfrm>
              <a:off x="761019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3A587DB-D95A-4A0C-ABF4-41F41DB511F0}"/>
                </a:ext>
              </a:extLst>
            </p:cNvPr>
            <p:cNvSpPr txBox="1"/>
            <p:nvPr/>
          </p:nvSpPr>
          <p:spPr>
            <a:xfrm>
              <a:off x="8151419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  <a:endParaRPr lang="uk-UA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99291A4A-89FD-4932-B536-DF3E72B8356A}"/>
              </a:ext>
            </a:extLst>
          </p:cNvPr>
          <p:cNvSpPr txBox="1"/>
          <p:nvPr/>
        </p:nvSpPr>
        <p:spPr>
          <a:xfrm>
            <a:off x="5535563" y="5849566"/>
            <a:ext cx="6586587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['a', 'b', 'c', 'd', 'e']</a:t>
            </a:r>
            <a:endParaRPr lang="uk-UA" sz="3200" b="1" kern="0" dirty="0">
              <a:solidFill>
                <a:srgbClr val="FFFFFF"/>
              </a:solidFill>
            </a:endParaRPr>
          </a:p>
        </p:txBody>
      </p:sp>
      <p:sp>
        <p:nvSpPr>
          <p:cNvPr id="27" name="Прямокутник 26">
            <a:extLst>
              <a:ext uri="{FF2B5EF4-FFF2-40B4-BE49-F238E27FC236}">
                <a16:creationId xmlns:a16="http://schemas.microsoft.com/office/drawing/2014/main" id="{FB1FD598-5007-4B92-9DB1-791752E86D1C}"/>
              </a:ext>
            </a:extLst>
          </p:cNvPr>
          <p:cNvSpPr/>
          <p:nvPr/>
        </p:nvSpPr>
        <p:spPr>
          <a:xfrm>
            <a:off x="69281" y="5849567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Результат: </a:t>
            </a:r>
            <a:endParaRPr lang="en-US" sz="3200" b="1" i="1" kern="0" dirty="0">
              <a:solidFill>
                <a:srgbClr val="FFFFFF"/>
              </a:solidFill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3FF55E06-09CD-4136-9212-84724AFF0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1" y="4054762"/>
            <a:ext cx="6302022" cy="159486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4643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5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  <p:bldP spid="8" grpId="0" animBg="1"/>
      <p:bldP spid="9" grpId="0" animBg="1"/>
      <p:bldP spid="10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0EDFA2-9553-4FD9-BC22-1D37569A1F1B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Щоб додати в список елемент на вказану позицію, використовують метод </a:t>
            </a:r>
            <a:r>
              <a:rPr lang="en-US" sz="2800" b="1" kern="0" dirty="0">
                <a:solidFill>
                  <a:srgbClr val="FFFF00"/>
                </a:solidFill>
              </a:rPr>
              <a:t>insert</a:t>
            </a:r>
            <a:r>
              <a:rPr lang="en-US" sz="2800" b="1" i="1" kern="0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F668D-8411-44FD-A6B4-A8FC93450F3D}"/>
              </a:ext>
            </a:extLst>
          </p:cNvPr>
          <p:cNvSpPr txBox="1"/>
          <p:nvPr/>
        </p:nvSpPr>
        <p:spPr>
          <a:xfrm>
            <a:off x="3136491" y="2268479"/>
            <a:ext cx="4446338" cy="64633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 err="1">
                <a:solidFill>
                  <a:srgbClr val="FFFFFF"/>
                </a:solidFill>
              </a:rPr>
              <a:t>list.insert</a:t>
            </a:r>
            <a:r>
              <a:rPr lang="en-US" sz="3600" b="1" kern="0" dirty="0">
                <a:solidFill>
                  <a:srgbClr val="FFFFFF"/>
                </a:solidFill>
              </a:rPr>
              <a:t>(</a:t>
            </a:r>
            <a:r>
              <a:rPr lang="en-US" sz="3600" b="1" kern="0" dirty="0" err="1">
                <a:solidFill>
                  <a:srgbClr val="FFFFFF"/>
                </a:solidFill>
              </a:rPr>
              <a:t>i</a:t>
            </a:r>
            <a:r>
              <a:rPr lang="en-US" sz="3600" b="1" kern="0" dirty="0">
                <a:solidFill>
                  <a:srgbClr val="FFFFFF"/>
                </a:solidFill>
              </a:rPr>
              <a:t>, x)</a:t>
            </a:r>
            <a:endParaRPr lang="uk-UA" sz="3600" b="1" kern="0" dirty="0">
              <a:solidFill>
                <a:srgbClr val="FFFFFF"/>
              </a:solidFill>
            </a:endParaRP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A3A4A869-7083-48BD-9FC3-17F369B002D8}"/>
              </a:ext>
            </a:extLst>
          </p:cNvPr>
          <p:cNvSpPr/>
          <p:nvPr/>
        </p:nvSpPr>
        <p:spPr>
          <a:xfrm>
            <a:off x="3473901" y="2262540"/>
            <a:ext cx="875028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BAD4A1-2D5F-44CD-8DC7-A97CFD6CC370}"/>
              </a:ext>
            </a:extLst>
          </p:cNvPr>
          <p:cNvSpPr txBox="1"/>
          <p:nvPr/>
        </p:nvSpPr>
        <p:spPr>
          <a:xfrm>
            <a:off x="69281" y="2242735"/>
            <a:ext cx="2678988" cy="523220"/>
          </a:xfrm>
          <a:prstGeom prst="wedgeRectCallout">
            <a:avLst>
              <a:gd name="adj1" fmla="val 81953"/>
              <a:gd name="adj2" fmla="val 14927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Список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DFBC575E-FC9F-4EFB-A25B-FE52E3916DFD}"/>
              </a:ext>
            </a:extLst>
          </p:cNvPr>
          <p:cNvSpPr/>
          <p:nvPr/>
        </p:nvSpPr>
        <p:spPr>
          <a:xfrm>
            <a:off x="6577208" y="2268479"/>
            <a:ext cx="385383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B4BB35-EF33-4C91-A51A-E4132ED1B27B}"/>
              </a:ext>
            </a:extLst>
          </p:cNvPr>
          <p:cNvSpPr txBox="1"/>
          <p:nvPr/>
        </p:nvSpPr>
        <p:spPr>
          <a:xfrm>
            <a:off x="7896244" y="2270376"/>
            <a:ext cx="4225906" cy="523220"/>
          </a:xfrm>
          <a:prstGeom prst="wedgeRectCallout">
            <a:avLst>
              <a:gd name="adj1" fmla="val -74132"/>
              <a:gd name="adj2" fmla="val 22445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потрібне значення</a:t>
            </a:r>
          </a:p>
        </p:txBody>
      </p:sp>
      <p:grpSp>
        <p:nvGrpSpPr>
          <p:cNvPr id="11" name="Групувати 10">
            <a:extLst>
              <a:ext uri="{FF2B5EF4-FFF2-40B4-BE49-F238E27FC236}">
                <a16:creationId xmlns:a16="http://schemas.microsoft.com/office/drawing/2014/main" id="{8849AFFD-5559-4EF0-B6A9-4A45A5BDB230}"/>
              </a:ext>
            </a:extLst>
          </p:cNvPr>
          <p:cNvGrpSpPr/>
          <p:nvPr/>
        </p:nvGrpSpPr>
        <p:grpSpPr>
          <a:xfrm>
            <a:off x="498090" y="2992228"/>
            <a:ext cx="4863832" cy="892552"/>
            <a:chOff x="3754654" y="2705913"/>
            <a:chExt cx="4863832" cy="892552"/>
          </a:xfrm>
        </p:grpSpPr>
        <p:grpSp>
          <p:nvGrpSpPr>
            <p:cNvPr id="12" name="Групувати 11">
              <a:extLst>
                <a:ext uri="{FF2B5EF4-FFF2-40B4-BE49-F238E27FC236}">
                  <a16:creationId xmlns:a16="http://schemas.microsoft.com/office/drawing/2014/main" id="{54238E3A-610B-4E02-9872-5F5F89A66F2C}"/>
                </a:ext>
              </a:extLst>
            </p:cNvPr>
            <p:cNvGrpSpPr/>
            <p:nvPr/>
          </p:nvGrpSpPr>
          <p:grpSpPr>
            <a:xfrm>
              <a:off x="3754654" y="2890579"/>
              <a:ext cx="4863832" cy="707886"/>
              <a:chOff x="2576052" y="2804482"/>
              <a:chExt cx="4863832" cy="707886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A04350F-CE3A-481B-B8CC-0CB2CDA15DC0}"/>
                  </a:ext>
                </a:extLst>
              </p:cNvPr>
              <p:cNvSpPr txBox="1"/>
              <p:nvPr/>
            </p:nvSpPr>
            <p:spPr>
              <a:xfrm>
                <a:off x="2576052" y="2804482"/>
                <a:ext cx="486383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List = [             ]</a:t>
                </a:r>
                <a:endParaRPr lang="uk-UA" sz="4000" dirty="0"/>
              </a:p>
            </p:txBody>
          </p:sp>
          <p:sp>
            <p:nvSpPr>
              <p:cNvPr id="19" name="Прямокутник: округлені кути 18">
                <a:extLst>
                  <a:ext uri="{FF2B5EF4-FFF2-40B4-BE49-F238E27FC236}">
                    <a16:creationId xmlns:a16="http://schemas.microsoft.com/office/drawing/2014/main" id="{8245A287-6844-488E-B375-BCD4EA43D1C7}"/>
                  </a:ext>
                </a:extLst>
              </p:cNvPr>
              <p:cNvSpPr/>
              <p:nvPr/>
            </p:nvSpPr>
            <p:spPr>
              <a:xfrm>
                <a:off x="4671497" y="2954415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0" name="Прямокутник: округлені кути 19">
                <a:extLst>
                  <a:ext uri="{FF2B5EF4-FFF2-40B4-BE49-F238E27FC236}">
                    <a16:creationId xmlns:a16="http://schemas.microsoft.com/office/drawing/2014/main" id="{F728F5A2-8170-4577-BC5D-7A0E693B9DDF}"/>
                  </a:ext>
                </a:extLst>
              </p:cNvPr>
              <p:cNvSpPr/>
              <p:nvPr/>
            </p:nvSpPr>
            <p:spPr>
              <a:xfrm>
                <a:off x="5227757" y="2958160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1" name="Прямокутник: округлені кути 20">
                <a:extLst>
                  <a:ext uri="{FF2B5EF4-FFF2-40B4-BE49-F238E27FC236}">
                    <a16:creationId xmlns:a16="http://schemas.microsoft.com/office/drawing/2014/main" id="{6AB1DD8C-DF2F-4F87-ABCE-D36F02F87F9E}"/>
                  </a:ext>
                </a:extLst>
              </p:cNvPr>
              <p:cNvSpPr/>
              <p:nvPr/>
            </p:nvSpPr>
            <p:spPr>
              <a:xfrm>
                <a:off x="5784017" y="2960988"/>
                <a:ext cx="484703" cy="484703"/>
              </a:xfrm>
              <a:prstGeom prst="roundRect">
                <a:avLst/>
              </a:prstGeom>
              <a:noFill/>
              <a:ln w="285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2" name="Прямокутник: округлені кути 21">
                <a:extLst>
                  <a:ext uri="{FF2B5EF4-FFF2-40B4-BE49-F238E27FC236}">
                    <a16:creationId xmlns:a16="http://schemas.microsoft.com/office/drawing/2014/main" id="{10842FF7-2518-4FA7-9EE6-4D2C896AD8E0}"/>
                  </a:ext>
                </a:extLst>
              </p:cNvPr>
              <p:cNvSpPr/>
              <p:nvPr/>
            </p:nvSpPr>
            <p:spPr>
              <a:xfrm>
                <a:off x="6340277" y="2960988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3B17E85-784B-494A-B888-4F26293CB66C}"/>
                </a:ext>
              </a:extLst>
            </p:cNvPr>
            <p:cNvSpPr txBox="1"/>
            <p:nvPr/>
          </p:nvSpPr>
          <p:spPr>
            <a:xfrm>
              <a:off x="592637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0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7B5B4A-7DB3-4D56-8D47-EC24D6697E54}"/>
                </a:ext>
              </a:extLst>
            </p:cNvPr>
            <p:cNvSpPr txBox="1"/>
            <p:nvPr/>
          </p:nvSpPr>
          <p:spPr>
            <a:xfrm>
              <a:off x="648263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86EBD11-9017-4DDA-B46C-AF8533FCFA64}"/>
                </a:ext>
              </a:extLst>
            </p:cNvPr>
            <p:cNvSpPr txBox="1"/>
            <p:nvPr/>
          </p:nvSpPr>
          <p:spPr>
            <a:xfrm>
              <a:off x="705393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  <a:endParaRPr lang="uk-UA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A57CE3C-6642-44B7-B2CA-8FB16C04EFF7}"/>
                </a:ext>
              </a:extLst>
            </p:cNvPr>
            <p:cNvSpPr txBox="1"/>
            <p:nvPr/>
          </p:nvSpPr>
          <p:spPr>
            <a:xfrm>
              <a:off x="761019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  <a:endParaRPr lang="uk-UA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8DEA8E87-30F0-414B-8F49-54E09D31A602}"/>
              </a:ext>
            </a:extLst>
          </p:cNvPr>
          <p:cNvSpPr txBox="1"/>
          <p:nvPr/>
        </p:nvSpPr>
        <p:spPr>
          <a:xfrm>
            <a:off x="5535563" y="5849566"/>
            <a:ext cx="6586587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['a', 'c', 'b', 'd']</a:t>
            </a:r>
            <a:endParaRPr lang="uk-UA" sz="3200" b="1" kern="0" dirty="0">
              <a:solidFill>
                <a:srgbClr val="FFFFFF"/>
              </a:solidFill>
            </a:endParaRPr>
          </a:p>
        </p:txBody>
      </p:sp>
      <p:sp>
        <p:nvSpPr>
          <p:cNvPr id="25" name="Прямокутник 24">
            <a:extLst>
              <a:ext uri="{FF2B5EF4-FFF2-40B4-BE49-F238E27FC236}">
                <a16:creationId xmlns:a16="http://schemas.microsoft.com/office/drawing/2014/main" id="{734A3043-7997-4A92-B241-D269F42D090F}"/>
              </a:ext>
            </a:extLst>
          </p:cNvPr>
          <p:cNvSpPr/>
          <p:nvPr/>
        </p:nvSpPr>
        <p:spPr>
          <a:xfrm>
            <a:off x="69281" y="5849567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Результат: </a:t>
            </a:r>
            <a:endParaRPr lang="en-US" sz="3200" b="1" i="1" kern="0" dirty="0">
              <a:solidFill>
                <a:srgbClr val="FFFFFF"/>
              </a:solidFill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87B28BB-2DDC-4726-B054-100B3961E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1" y="4048824"/>
            <a:ext cx="5144365" cy="161241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0" name="Прямокутник 29">
            <a:extLst>
              <a:ext uri="{FF2B5EF4-FFF2-40B4-BE49-F238E27FC236}">
                <a16:creationId xmlns:a16="http://schemas.microsoft.com/office/drawing/2014/main" id="{EEFCC5AF-2F15-49FC-9ED5-796C88A634C5}"/>
              </a:ext>
            </a:extLst>
          </p:cNvPr>
          <p:cNvSpPr/>
          <p:nvPr/>
        </p:nvSpPr>
        <p:spPr>
          <a:xfrm>
            <a:off x="6141721" y="2284296"/>
            <a:ext cx="232410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B26BD43-CAFA-479F-828F-E1E92ED4026E}"/>
              </a:ext>
            </a:extLst>
          </p:cNvPr>
          <p:cNvSpPr txBox="1"/>
          <p:nvPr/>
        </p:nvSpPr>
        <p:spPr>
          <a:xfrm>
            <a:off x="6060060" y="3109225"/>
            <a:ext cx="3320753" cy="523220"/>
          </a:xfrm>
          <a:prstGeom prst="wedgeRectCallout">
            <a:avLst>
              <a:gd name="adj1" fmla="val -45258"/>
              <a:gd name="adj2" fmla="val -98918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позиція</a:t>
            </a:r>
          </a:p>
        </p:txBody>
      </p:sp>
    </p:spTree>
    <p:extLst>
      <p:ext uri="{BB962C8B-B14F-4D97-AF65-F5344CB8AC3E}">
        <p14:creationId xmlns:p14="http://schemas.microsoft.com/office/powerpoint/2010/main" val="252177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7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25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24" grpId="0" animBg="1"/>
      <p:bldP spid="25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Уведення, опрацювання і виведення значень елементів одновимірного масиву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FEECC9-3533-4F67-B41E-2355048FAE43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</a:t>
            </a:r>
            <a:r>
              <a:rPr lang="uk-UA" sz="2800" b="1" i="1" kern="0" dirty="0">
                <a:solidFill>
                  <a:srgbClr val="FFFF00"/>
                </a:solidFill>
              </a:rPr>
              <a:t>видалення</a:t>
            </a:r>
            <a:r>
              <a:rPr lang="uk-UA" sz="2800" b="1" i="1" kern="0" dirty="0">
                <a:solidFill>
                  <a:srgbClr val="FFFFFF"/>
                </a:solidFill>
              </a:rPr>
              <a:t> елемента зі списку використовують оператор </a:t>
            </a:r>
            <a:r>
              <a:rPr lang="uk-UA" sz="2800" b="1" kern="0" dirty="0" err="1">
                <a:solidFill>
                  <a:srgbClr val="FFFF00"/>
                </a:solidFill>
              </a:rPr>
              <a:t>del</a:t>
            </a:r>
            <a:r>
              <a:rPr lang="uk-UA" sz="2800" b="1" i="1" kern="0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8826C5-BC29-49DF-916C-0D3E7AD69168}"/>
              </a:ext>
            </a:extLst>
          </p:cNvPr>
          <p:cNvSpPr txBox="1"/>
          <p:nvPr/>
        </p:nvSpPr>
        <p:spPr>
          <a:xfrm>
            <a:off x="69281" y="2268479"/>
            <a:ext cx="4129339" cy="64633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600" b="1" kern="0" dirty="0" err="1">
                <a:solidFill>
                  <a:srgbClr val="FFFFFF"/>
                </a:solidFill>
              </a:rPr>
              <a:t>del</a:t>
            </a:r>
            <a:r>
              <a:rPr lang="uk-UA" sz="3600" b="1" kern="0" dirty="0">
                <a:solidFill>
                  <a:srgbClr val="FFFFFF"/>
                </a:solidFill>
              </a:rPr>
              <a:t> </a:t>
            </a:r>
            <a:r>
              <a:rPr lang="uk-UA" sz="3600" b="1" kern="0" dirty="0" err="1">
                <a:solidFill>
                  <a:srgbClr val="FFFFFF"/>
                </a:solidFill>
              </a:rPr>
              <a:t>list</a:t>
            </a:r>
            <a:r>
              <a:rPr lang="uk-UA" sz="3600" b="1" kern="0" dirty="0">
                <a:solidFill>
                  <a:srgbClr val="FFFFFF"/>
                </a:solidFill>
              </a:rPr>
              <a:t>[i] 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30153C08-5A2B-482E-B275-781F160A5FAC}"/>
              </a:ext>
            </a:extLst>
          </p:cNvPr>
          <p:cNvSpPr/>
          <p:nvPr/>
        </p:nvSpPr>
        <p:spPr>
          <a:xfrm>
            <a:off x="1825137" y="2268479"/>
            <a:ext cx="875028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D57F6-9118-4495-A54B-FAA07A9A4167}"/>
              </a:ext>
            </a:extLst>
          </p:cNvPr>
          <p:cNvSpPr txBox="1"/>
          <p:nvPr/>
        </p:nvSpPr>
        <p:spPr>
          <a:xfrm>
            <a:off x="69281" y="3045958"/>
            <a:ext cx="2678988" cy="523220"/>
          </a:xfrm>
          <a:prstGeom prst="wedgeRectCallout">
            <a:avLst>
              <a:gd name="adj1" fmla="val 30565"/>
              <a:gd name="adj2" fmla="val -100126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Список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70136137-58D4-44F9-B902-C8BA7CB583C8}"/>
              </a:ext>
            </a:extLst>
          </p:cNvPr>
          <p:cNvSpPr/>
          <p:nvPr/>
        </p:nvSpPr>
        <p:spPr>
          <a:xfrm>
            <a:off x="2700165" y="2268479"/>
            <a:ext cx="601835" cy="658208"/>
          </a:xfrm>
          <a:prstGeom prst="rect">
            <a:avLst/>
          </a:prstGeom>
          <a:solidFill>
            <a:srgbClr val="008000">
              <a:alpha val="30000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E81AD0-D76D-46D4-9B17-D89474DBFE85}"/>
              </a:ext>
            </a:extLst>
          </p:cNvPr>
          <p:cNvSpPr txBox="1"/>
          <p:nvPr/>
        </p:nvSpPr>
        <p:spPr>
          <a:xfrm>
            <a:off x="4463845" y="2270376"/>
            <a:ext cx="7658306" cy="523220"/>
          </a:xfrm>
          <a:prstGeom prst="wedgeRectCallout">
            <a:avLst>
              <a:gd name="adj1" fmla="val -67631"/>
              <a:gd name="adj2" fmla="val 22445"/>
            </a:avLst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індекс (позиція) елемента у списку</a:t>
            </a:r>
          </a:p>
        </p:txBody>
      </p:sp>
      <p:grpSp>
        <p:nvGrpSpPr>
          <p:cNvPr id="11" name="Групувати 10">
            <a:extLst>
              <a:ext uri="{FF2B5EF4-FFF2-40B4-BE49-F238E27FC236}">
                <a16:creationId xmlns:a16="http://schemas.microsoft.com/office/drawing/2014/main" id="{28FBAB91-35F7-4688-9082-798C815F2577}"/>
              </a:ext>
            </a:extLst>
          </p:cNvPr>
          <p:cNvGrpSpPr/>
          <p:nvPr/>
        </p:nvGrpSpPr>
        <p:grpSpPr>
          <a:xfrm>
            <a:off x="3482945" y="2992228"/>
            <a:ext cx="4682692" cy="892552"/>
            <a:chOff x="3754654" y="2705913"/>
            <a:chExt cx="4682692" cy="892552"/>
          </a:xfrm>
        </p:grpSpPr>
        <p:grpSp>
          <p:nvGrpSpPr>
            <p:cNvPr id="12" name="Групувати 11">
              <a:extLst>
                <a:ext uri="{FF2B5EF4-FFF2-40B4-BE49-F238E27FC236}">
                  <a16:creationId xmlns:a16="http://schemas.microsoft.com/office/drawing/2014/main" id="{9C96B510-3DDB-4646-93FC-034D06A4676A}"/>
                </a:ext>
              </a:extLst>
            </p:cNvPr>
            <p:cNvGrpSpPr/>
            <p:nvPr/>
          </p:nvGrpSpPr>
          <p:grpSpPr>
            <a:xfrm>
              <a:off x="3754654" y="2890579"/>
              <a:ext cx="4682692" cy="707886"/>
              <a:chOff x="2576052" y="2804482"/>
              <a:chExt cx="4682692" cy="707886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5F77B27-CD92-47D8-B0DF-E0DE485D093D}"/>
                  </a:ext>
                </a:extLst>
              </p:cNvPr>
              <p:cNvSpPr txBox="1"/>
              <p:nvPr/>
            </p:nvSpPr>
            <p:spPr>
              <a:xfrm>
                <a:off x="2576052" y="2804482"/>
                <a:ext cx="468269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4000" dirty="0" err="1"/>
                  <a:t>List</a:t>
                </a:r>
                <a:r>
                  <a:rPr lang="uk-UA" sz="4000" dirty="0"/>
                  <a:t> = [             ]</a:t>
                </a:r>
              </a:p>
            </p:txBody>
          </p:sp>
          <p:sp>
            <p:nvSpPr>
              <p:cNvPr id="19" name="Прямокутник: округлені кути 18">
                <a:extLst>
                  <a:ext uri="{FF2B5EF4-FFF2-40B4-BE49-F238E27FC236}">
                    <a16:creationId xmlns:a16="http://schemas.microsoft.com/office/drawing/2014/main" id="{235493EE-2509-48CD-8FB8-3E4D1C45C390}"/>
                  </a:ext>
                </a:extLst>
              </p:cNvPr>
              <p:cNvSpPr/>
              <p:nvPr/>
            </p:nvSpPr>
            <p:spPr>
              <a:xfrm>
                <a:off x="4671497" y="2954415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dirty="0"/>
              </a:p>
            </p:txBody>
          </p:sp>
          <p:sp>
            <p:nvSpPr>
              <p:cNvPr id="20" name="Прямокутник: округлені кути 19">
                <a:extLst>
                  <a:ext uri="{FF2B5EF4-FFF2-40B4-BE49-F238E27FC236}">
                    <a16:creationId xmlns:a16="http://schemas.microsoft.com/office/drawing/2014/main" id="{0CA37166-C3D8-459D-8549-3A456853861D}"/>
                  </a:ext>
                </a:extLst>
              </p:cNvPr>
              <p:cNvSpPr/>
              <p:nvPr/>
            </p:nvSpPr>
            <p:spPr>
              <a:xfrm>
                <a:off x="5227757" y="2958160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dirty="0"/>
              </a:p>
            </p:txBody>
          </p:sp>
          <p:sp>
            <p:nvSpPr>
              <p:cNvPr id="21" name="Прямокутник: округлені кути 20">
                <a:extLst>
                  <a:ext uri="{FF2B5EF4-FFF2-40B4-BE49-F238E27FC236}">
                    <a16:creationId xmlns:a16="http://schemas.microsoft.com/office/drawing/2014/main" id="{4D38635B-0C7A-4C00-907F-090F7A268990}"/>
                  </a:ext>
                </a:extLst>
              </p:cNvPr>
              <p:cNvSpPr/>
              <p:nvPr/>
            </p:nvSpPr>
            <p:spPr>
              <a:xfrm>
                <a:off x="5784017" y="2960988"/>
                <a:ext cx="484703" cy="484703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dirty="0"/>
              </a:p>
            </p:txBody>
          </p:sp>
          <p:sp>
            <p:nvSpPr>
              <p:cNvPr id="22" name="Прямокутник: округлені кути 21">
                <a:extLst>
                  <a:ext uri="{FF2B5EF4-FFF2-40B4-BE49-F238E27FC236}">
                    <a16:creationId xmlns:a16="http://schemas.microsoft.com/office/drawing/2014/main" id="{F73B96CE-DE63-4405-9DA8-2FB0D7A7B6B3}"/>
                  </a:ext>
                </a:extLst>
              </p:cNvPr>
              <p:cNvSpPr/>
              <p:nvPr/>
            </p:nvSpPr>
            <p:spPr>
              <a:xfrm>
                <a:off x="6340277" y="2960988"/>
                <a:ext cx="484703" cy="484703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dirty="0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4426F39-2327-4F41-B682-96D1DFD84519}"/>
                </a:ext>
              </a:extLst>
            </p:cNvPr>
            <p:cNvSpPr txBox="1"/>
            <p:nvPr/>
          </p:nvSpPr>
          <p:spPr>
            <a:xfrm>
              <a:off x="592637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>
                  <a:solidFill>
                    <a:schemeClr val="bg1">
                      <a:lumMod val="65000"/>
                    </a:schemeClr>
                  </a:solidFill>
                </a:rPr>
                <a:t>0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FF57D34-DEE9-4F51-9004-41B93A7090E5}"/>
                </a:ext>
              </a:extLst>
            </p:cNvPr>
            <p:cNvSpPr txBox="1"/>
            <p:nvPr/>
          </p:nvSpPr>
          <p:spPr>
            <a:xfrm>
              <a:off x="6482639" y="2707146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97DE68C-5C0D-4C09-99C7-10C42F827034}"/>
                </a:ext>
              </a:extLst>
            </p:cNvPr>
            <p:cNvSpPr txBox="1"/>
            <p:nvPr/>
          </p:nvSpPr>
          <p:spPr>
            <a:xfrm>
              <a:off x="705393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1BB923D-442F-435A-AB2B-AFD341647306}"/>
                </a:ext>
              </a:extLst>
            </p:cNvPr>
            <p:cNvSpPr txBox="1"/>
            <p:nvPr/>
          </p:nvSpPr>
          <p:spPr>
            <a:xfrm>
              <a:off x="7610192" y="2705913"/>
              <a:ext cx="332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D657A74-C097-467B-A76E-7219684FA055}"/>
              </a:ext>
            </a:extLst>
          </p:cNvPr>
          <p:cNvSpPr txBox="1"/>
          <p:nvPr/>
        </p:nvSpPr>
        <p:spPr>
          <a:xfrm>
            <a:off x="5535563" y="5849566"/>
            <a:ext cx="6586587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rgbClr val="FFFFFF"/>
                </a:solidFill>
              </a:rPr>
              <a:t>['a', 'b', 'd']</a:t>
            </a:r>
            <a:endParaRPr lang="uk-UA" sz="3200" b="1" kern="0" dirty="0">
              <a:solidFill>
                <a:srgbClr val="FFFFFF"/>
              </a:solidFill>
            </a:endParaRPr>
          </a:p>
        </p:txBody>
      </p:sp>
      <p:sp>
        <p:nvSpPr>
          <p:cNvPr id="25" name="Прямокутник 24">
            <a:extLst>
              <a:ext uri="{FF2B5EF4-FFF2-40B4-BE49-F238E27FC236}">
                <a16:creationId xmlns:a16="http://schemas.microsoft.com/office/drawing/2014/main" id="{3FD3D24B-9A34-42FA-B63E-DA94F5306661}"/>
              </a:ext>
            </a:extLst>
          </p:cNvPr>
          <p:cNvSpPr/>
          <p:nvPr/>
        </p:nvSpPr>
        <p:spPr>
          <a:xfrm>
            <a:off x="69281" y="5849567"/>
            <a:ext cx="5200809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 i="1" kern="0" dirty="0">
                <a:solidFill>
                  <a:srgbClr val="FFFFFF"/>
                </a:solidFill>
              </a:rPr>
              <a:t>Результат: 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3B8A79C-5178-4F41-ADEE-22D7F0341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0" y="4056271"/>
            <a:ext cx="6250844" cy="159335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2122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12515</TotalTime>
  <Words>744</Words>
  <Application>Microsoft Office PowerPoint</Application>
  <PresentationFormat>Широкий екран</PresentationFormat>
  <Paragraphs>130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Comic Sans MS</vt:lpstr>
      <vt:lpstr>Verdana</vt:lpstr>
      <vt:lpstr>Wingdings</vt:lpstr>
      <vt:lpstr>Тема Office</vt:lpstr>
      <vt:lpstr>Практична робота 9  Знаходження сум і кількостей значень елементів одновимірного масиву за заданими умовами</vt:lpstr>
      <vt:lpstr>Повторюємо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Уведення, опрацювання і виведення значень елементів одновимірного масиву</vt:lpstr>
      <vt:lpstr>Як описати програму зміни значення даних списку?</vt:lpstr>
      <vt:lpstr>Як виконувати дії над даними у списку? </vt:lpstr>
      <vt:lpstr>Домашнє завдання</vt:lpstr>
      <vt:lpstr>Працюємо за комп’ютером</vt:lpstr>
      <vt:lpstr>Працюємо за комп’ютером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Мацаєнко Сергій</dc:creator>
  <cp:lastModifiedBy>Сергій Мацаєнко</cp:lastModifiedBy>
  <cp:revision>454</cp:revision>
  <dcterms:created xsi:type="dcterms:W3CDTF">2016-06-06T19:48:43Z</dcterms:created>
  <dcterms:modified xsi:type="dcterms:W3CDTF">2022-10-31T21:16:15Z</dcterms:modified>
</cp:coreProperties>
</file>