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354" r:id="rId3"/>
    <p:sldId id="2355" r:id="rId4"/>
    <p:sldId id="2356" r:id="rId5"/>
    <p:sldId id="2357" r:id="rId6"/>
    <p:sldId id="2358" r:id="rId7"/>
    <p:sldId id="2361" r:id="rId8"/>
    <p:sldId id="2362" r:id="rId9"/>
    <p:sldId id="2359" r:id="rId10"/>
    <p:sldId id="2315" r:id="rId11"/>
    <p:sldId id="1008" r:id="rId12"/>
    <p:sldId id="259" r:id="rId13"/>
    <p:sldId id="261" r:id="rId14"/>
    <p:sldId id="304"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ергій Мацаєнко" initials="СМ" lastIdx="1" clrIdx="0">
    <p:extLst>
      <p:ext uri="{19B8F6BF-5375-455C-9EA6-DF929625EA0E}">
        <p15:presenceInfo xmlns:p15="http://schemas.microsoft.com/office/powerpoint/2012/main" userId="1a9c3d308a22d4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B9EDD5"/>
    <a:srgbClr val="FF0000"/>
    <a:srgbClr val="E129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4967" autoAdjust="0"/>
  </p:normalViewPr>
  <p:slideViewPr>
    <p:cSldViewPr snapToGrid="0">
      <p:cViewPr varScale="1">
        <p:scale>
          <a:sx n="81" d="100"/>
          <a:sy n="81" d="100"/>
        </p:scale>
        <p:origin x="744" y="48"/>
      </p:cViewPr>
      <p:guideLst/>
    </p:cSldViewPr>
  </p:slideViewPr>
  <p:notesTextViewPr>
    <p:cViewPr>
      <p:scale>
        <a:sx n="1" d="1"/>
        <a:sy n="1" d="1"/>
      </p:scale>
      <p:origin x="0" y="0"/>
    </p:cViewPr>
  </p:notesTextViewPr>
  <p:notesViewPr>
    <p:cSldViewPr snapToGrid="0">
      <p:cViewPr varScale="1">
        <p:scale>
          <a:sx n="62" d="100"/>
          <a:sy n="62" d="100"/>
        </p:scale>
        <p:origin x="32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50FBD1F2-4C55-4F57-89A8-2CE481D690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66AD8AF2-E2AE-4C52-B9B4-6AF1129ABC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CC7D71-3488-444E-AE19-0433C56E2C7E}" type="datetimeFigureOut">
              <a:rPr lang="uk-UA" smtClean="0"/>
              <a:t>04.11.2022</a:t>
            </a:fld>
            <a:endParaRPr lang="uk-UA"/>
          </a:p>
        </p:txBody>
      </p:sp>
      <p:sp>
        <p:nvSpPr>
          <p:cNvPr id="4" name="Місце для нижнього колонтитула 3">
            <a:extLst>
              <a:ext uri="{FF2B5EF4-FFF2-40B4-BE49-F238E27FC236}">
                <a16:creationId xmlns:a16="http://schemas.microsoft.com/office/drawing/2014/main" id="{09AD7158-BD18-4335-A692-E24BD6487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4324F83E-65E2-4AD5-8920-3D24836695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5044EC-BD58-4F28-9CE2-D871C7A72A30}" type="slidenum">
              <a:rPr lang="uk-UA" smtClean="0"/>
              <a:t>‹№›</a:t>
            </a:fld>
            <a:endParaRPr lang="uk-UA"/>
          </a:p>
        </p:txBody>
      </p:sp>
    </p:spTree>
    <p:extLst>
      <p:ext uri="{BB962C8B-B14F-4D97-AF65-F5344CB8AC3E}">
        <p14:creationId xmlns:p14="http://schemas.microsoft.com/office/powerpoint/2010/main" val="26328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C1D0A-B9C4-4548-91F6-1922859C24DA}" type="datetimeFigureOut">
              <a:rPr lang="uk-UA" smtClean="0"/>
              <a:t>04.11.2022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CB05D-96F8-4967-8A65-A7CBBD7B18D0}" type="slidenum">
              <a:rPr lang="uk-UA" smtClean="0"/>
              <a:t>‹№›</a:t>
            </a:fld>
            <a:endParaRPr lang="uk-UA"/>
          </a:p>
        </p:txBody>
      </p:sp>
    </p:spTree>
    <p:extLst>
      <p:ext uri="{BB962C8B-B14F-4D97-AF65-F5344CB8AC3E}">
        <p14:creationId xmlns:p14="http://schemas.microsoft.com/office/powerpoint/2010/main" val="394537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27" name="Rectangle 24">
            <a:extLst>
              <a:ext uri="{FF2B5EF4-FFF2-40B4-BE49-F238E27FC236}">
                <a16:creationId xmlns:a16="http://schemas.microsoft.com/office/drawing/2014/main" id="{15188BC1-6A29-4440-851D-78704FAB5400}"/>
              </a:ext>
            </a:extLst>
          </p:cNvPr>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8" name="Rectangle 17">
            <a:extLst>
              <a:ext uri="{FF2B5EF4-FFF2-40B4-BE49-F238E27FC236}">
                <a16:creationId xmlns:a16="http://schemas.microsoft.com/office/drawing/2014/main" id="{211B2550-E4FE-40D9-A53F-2775EFA85CB9}"/>
              </a:ext>
            </a:extLst>
          </p:cNvPr>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9" name="Заголовок 1">
            <a:extLst>
              <a:ext uri="{FF2B5EF4-FFF2-40B4-BE49-F238E27FC236}">
                <a16:creationId xmlns:a16="http://schemas.microsoft.com/office/drawing/2014/main" id="{6F61C30A-C0A4-4AFE-B122-7126E4E39E46}"/>
              </a:ext>
            </a:extLst>
          </p:cNvPr>
          <p:cNvSpPr>
            <a:spLocks noGrp="1"/>
          </p:cNvSpPr>
          <p:nvPr>
            <p:ph type="ctrTitle"/>
          </p:nvPr>
        </p:nvSpPr>
        <p:spPr>
          <a:xfrm>
            <a:off x="5807947" y="203189"/>
            <a:ext cx="6191410" cy="2791689"/>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30" name="Підзаголовок 2">
            <a:extLst>
              <a:ext uri="{FF2B5EF4-FFF2-40B4-BE49-F238E27FC236}">
                <a16:creationId xmlns:a16="http://schemas.microsoft.com/office/drawing/2014/main" id="{C62D65B1-DDB6-4F1A-88B0-3B1C4F1EA476}"/>
              </a:ext>
            </a:extLst>
          </p:cNvPr>
          <p:cNvSpPr>
            <a:spLocks noGrp="1"/>
          </p:cNvSpPr>
          <p:nvPr>
            <p:ph type="subTitle" idx="1" hasCustomPrompt="1"/>
          </p:nvPr>
        </p:nvSpPr>
        <p:spPr>
          <a:xfrm>
            <a:off x="5807947" y="3184362"/>
            <a:ext cx="6363424"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grpSp>
        <p:nvGrpSpPr>
          <p:cNvPr id="31" name="Групувати 30">
            <a:extLst>
              <a:ext uri="{FF2B5EF4-FFF2-40B4-BE49-F238E27FC236}">
                <a16:creationId xmlns:a16="http://schemas.microsoft.com/office/drawing/2014/main" id="{5E9ACDDD-734C-439C-A7A6-33549EC76CAD}"/>
              </a:ext>
            </a:extLst>
          </p:cNvPr>
          <p:cNvGrpSpPr/>
          <p:nvPr userDrawn="1"/>
        </p:nvGrpSpPr>
        <p:grpSpPr>
          <a:xfrm>
            <a:off x="110888" y="992033"/>
            <a:ext cx="6123569" cy="4834253"/>
            <a:chOff x="498986" y="752629"/>
            <a:chExt cx="5959414" cy="4704661"/>
          </a:xfrm>
        </p:grpSpPr>
        <p:grpSp>
          <p:nvGrpSpPr>
            <p:cNvPr id="32" name="Графіка 3">
              <a:extLst>
                <a:ext uri="{FF2B5EF4-FFF2-40B4-BE49-F238E27FC236}">
                  <a16:creationId xmlns:a16="http://schemas.microsoft.com/office/drawing/2014/main" id="{6E5CC459-AFC2-49DE-B801-EEB20CDBE33B}"/>
                </a:ext>
              </a:extLst>
            </p:cNvPr>
            <p:cNvGrpSpPr/>
            <p:nvPr/>
          </p:nvGrpSpPr>
          <p:grpSpPr>
            <a:xfrm>
              <a:off x="498986" y="752629"/>
              <a:ext cx="5959414" cy="4704661"/>
              <a:chOff x="498986" y="752629"/>
              <a:chExt cx="5959414" cy="4704661"/>
            </a:xfrm>
          </p:grpSpPr>
          <p:sp>
            <p:nvSpPr>
              <p:cNvPr id="34" name="Полілінія: фігура 33">
                <a:extLst>
                  <a:ext uri="{FF2B5EF4-FFF2-40B4-BE49-F238E27FC236}">
                    <a16:creationId xmlns:a16="http://schemas.microsoft.com/office/drawing/2014/main" id="{A2B73FD6-F47F-48EE-82AA-5A3168F3F71E}"/>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35" name="Графіка 3">
                <a:extLst>
                  <a:ext uri="{FF2B5EF4-FFF2-40B4-BE49-F238E27FC236}">
                    <a16:creationId xmlns:a16="http://schemas.microsoft.com/office/drawing/2014/main" id="{56EC3890-4041-4784-B83D-1B8D1BE6BDB2}"/>
                  </a:ext>
                </a:extLst>
              </p:cNvPr>
              <p:cNvGrpSpPr/>
              <p:nvPr/>
            </p:nvGrpSpPr>
            <p:grpSpPr>
              <a:xfrm>
                <a:off x="818828" y="752629"/>
                <a:ext cx="5132543" cy="4562847"/>
                <a:chOff x="818828" y="752629"/>
                <a:chExt cx="5132543" cy="4562847"/>
              </a:xfrm>
            </p:grpSpPr>
            <p:sp>
              <p:nvSpPr>
                <p:cNvPr id="37" name="Полілінія: фігура 36">
                  <a:extLst>
                    <a:ext uri="{FF2B5EF4-FFF2-40B4-BE49-F238E27FC236}">
                      <a16:creationId xmlns:a16="http://schemas.microsoft.com/office/drawing/2014/main" id="{64A12066-C274-4EF7-8DE1-E02EED926CDC}"/>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8" name="Полілінія: фігура 37">
                  <a:extLst>
                    <a:ext uri="{FF2B5EF4-FFF2-40B4-BE49-F238E27FC236}">
                      <a16:creationId xmlns:a16="http://schemas.microsoft.com/office/drawing/2014/main" id="{AC3714D8-4584-4F0A-800A-5261BA8EF8F4}"/>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9" name="Полілінія: фігура 38">
                  <a:extLst>
                    <a:ext uri="{FF2B5EF4-FFF2-40B4-BE49-F238E27FC236}">
                      <a16:creationId xmlns:a16="http://schemas.microsoft.com/office/drawing/2014/main" id="{0F3C65CC-7E77-4C46-89D1-D00C186A3555}"/>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40" name="Полілінія: фігура 39">
                  <a:extLst>
                    <a:ext uri="{FF2B5EF4-FFF2-40B4-BE49-F238E27FC236}">
                      <a16:creationId xmlns:a16="http://schemas.microsoft.com/office/drawing/2014/main" id="{2452FC2B-A2F2-462D-8499-66AAA65B8E78}"/>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41" name="Полілінія: фігура 40">
                  <a:extLst>
                    <a:ext uri="{FF2B5EF4-FFF2-40B4-BE49-F238E27FC236}">
                      <a16:creationId xmlns:a16="http://schemas.microsoft.com/office/drawing/2014/main" id="{E1C6528E-F6B8-4B28-8A1D-68521FC82926}"/>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36" name="Полілінія: фігура 35">
                <a:extLst>
                  <a:ext uri="{FF2B5EF4-FFF2-40B4-BE49-F238E27FC236}">
                    <a16:creationId xmlns:a16="http://schemas.microsoft.com/office/drawing/2014/main" id="{ECD90067-51ED-4A43-A3BD-CD265C378EEF}"/>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33" name="Прямокутник: округлені кути 32">
              <a:extLst>
                <a:ext uri="{FF2B5EF4-FFF2-40B4-BE49-F238E27FC236}">
                  <a16:creationId xmlns:a16="http://schemas.microsoft.com/office/drawing/2014/main" id="{1BA7FCFF-2FF9-46D6-B1B8-3DB46F728CDB}"/>
                </a:ext>
              </a:extLst>
            </p:cNvPr>
            <p:cNvSpPr/>
            <p:nvPr/>
          </p:nvSpPr>
          <p:spPr>
            <a:xfrm>
              <a:off x="1033888" y="973792"/>
              <a:ext cx="4695303" cy="2519272"/>
            </a:xfrm>
            <a:prstGeom prst="roundRect">
              <a:avLst>
                <a:gd name="adj" fmla="val 3560"/>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2" name="Прямокутник 41">
            <a:extLst>
              <a:ext uri="{FF2B5EF4-FFF2-40B4-BE49-F238E27FC236}">
                <a16:creationId xmlns:a16="http://schemas.microsoft.com/office/drawing/2014/main" id="{78DF5C15-3EF1-447F-9E8A-770F9964A14B}"/>
              </a:ext>
            </a:extLst>
          </p:cNvPr>
          <p:cNvSpPr/>
          <p:nvPr userDrawn="1"/>
        </p:nvSpPr>
        <p:spPr>
          <a:xfrm>
            <a:off x="840927" y="1370500"/>
            <a:ext cx="4408377" cy="806701"/>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40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Інформатика 9</a:t>
            </a:r>
          </a:p>
        </p:txBody>
      </p:sp>
      <p:sp>
        <p:nvSpPr>
          <p:cNvPr id="43" name="Прямокутник 42">
            <a:hlinkClick r:id="rId2"/>
            <a:extLst>
              <a:ext uri="{FF2B5EF4-FFF2-40B4-BE49-F238E27FC236}">
                <a16:creationId xmlns:a16="http://schemas.microsoft.com/office/drawing/2014/main" id="{74BFAC0B-7266-44AA-95B9-0CDD12C49151}"/>
              </a:ext>
            </a:extLst>
          </p:cNvPr>
          <p:cNvSpPr/>
          <p:nvPr userDrawn="1"/>
        </p:nvSpPr>
        <p:spPr>
          <a:xfrm>
            <a:off x="3496407" y="3413512"/>
            <a:ext cx="1991775" cy="403410"/>
          </a:xfrm>
          <a:prstGeom prst="rect">
            <a:avLst/>
          </a:prstGeom>
          <a:no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1600" b="1" kern="0" dirty="0">
                <a:solidFill>
                  <a:srgbClr val="404042"/>
                </a:solidFill>
                <a:latin typeface="Comic Sans MS" panose="030F0702030302020204" pitchFamily="66" charset="0"/>
                <a:cs typeface="Arial" panose="020B0604020202020204" pitchFamily="34" charset="0"/>
              </a:rPr>
              <a:t>teach-inf.</a:t>
            </a:r>
            <a:r>
              <a:rPr lang="en-US" sz="1600" b="1" kern="0" dirty="0">
                <a:solidFill>
                  <a:srgbClr val="404042"/>
                </a:solidFill>
                <a:latin typeface="Comic Sans MS" panose="030F0702030302020204" pitchFamily="66" charset="0"/>
                <a:cs typeface="Arial" panose="020B0604020202020204" pitchFamily="34" charset="0"/>
              </a:rPr>
              <a:t>com</a:t>
            </a:r>
            <a:r>
              <a:rPr lang="en-AU" sz="1600" b="1" kern="0" dirty="0">
                <a:solidFill>
                  <a:srgbClr val="404042"/>
                </a:solidFill>
                <a:latin typeface="Comic Sans MS" panose="030F0702030302020204" pitchFamily="66" charset="0"/>
                <a:cs typeface="Arial" panose="020B0604020202020204" pitchFamily="34" charset="0"/>
              </a:rPr>
              <a:t>.ua</a:t>
            </a:r>
            <a:endParaRPr lang="uk-UA" sz="1600" b="1" kern="0" dirty="0">
              <a:solidFill>
                <a:srgbClr val="404042"/>
              </a:solidFill>
              <a:latin typeface="Comic Sans MS" panose="030F0702030302020204" pitchFamily="66" charset="0"/>
              <a:cs typeface="Arial" panose="020B0604020202020204" pitchFamily="34" charset="0"/>
            </a:endParaRPr>
          </a:p>
        </p:txBody>
      </p:sp>
      <p:sp>
        <p:nvSpPr>
          <p:cNvPr id="44" name="Прямокутник 43">
            <a:extLst>
              <a:ext uri="{FF2B5EF4-FFF2-40B4-BE49-F238E27FC236}">
                <a16:creationId xmlns:a16="http://schemas.microsoft.com/office/drawing/2014/main" id="{64D47566-C59E-4DF7-B920-1072863AEA5B}"/>
              </a:ext>
            </a:extLst>
          </p:cNvPr>
          <p:cNvSpPr/>
          <p:nvPr userDrawn="1"/>
        </p:nvSpPr>
        <p:spPr>
          <a:xfrm>
            <a:off x="840927" y="2967652"/>
            <a:ext cx="1582233" cy="442463"/>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uk-UA"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за підручником</a:t>
            </a:r>
          </a:p>
        </p:txBody>
      </p:sp>
      <p:sp>
        <p:nvSpPr>
          <p:cNvPr id="45" name="Прямокутник 44">
            <a:extLst>
              <a:ext uri="{FF2B5EF4-FFF2-40B4-BE49-F238E27FC236}">
                <a16:creationId xmlns:a16="http://schemas.microsoft.com/office/drawing/2014/main" id="{46E86B14-EF02-42D6-B109-FEBF549788DB}"/>
              </a:ext>
            </a:extLst>
          </p:cNvPr>
          <p:cNvSpPr/>
          <p:nvPr userDrawn="1"/>
        </p:nvSpPr>
        <p:spPr>
          <a:xfrm>
            <a:off x="1133931" y="3338852"/>
            <a:ext cx="2201553" cy="381395"/>
          </a:xfrm>
          <a:prstGeom prst="rect">
            <a:avLst/>
          </a:prstGeom>
          <a:solidFill>
            <a:srgbClr val="0A657C"/>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Ривкінд</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 Й.Я. та </a:t>
            </a: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ін</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04.11.2022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04.11.2022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19" name="Rectangle 16">
            <a:extLst>
              <a:ext uri="{FF2B5EF4-FFF2-40B4-BE49-F238E27FC236}">
                <a16:creationId xmlns:a16="http://schemas.microsoft.com/office/drawing/2014/main" id="{2E85CBAB-CDEB-4DBC-AC03-90264482228A}"/>
              </a:ext>
            </a:extLst>
          </p:cNvPr>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0" name="Rectangle 15">
            <a:extLst>
              <a:ext uri="{FF2B5EF4-FFF2-40B4-BE49-F238E27FC236}">
                <a16:creationId xmlns:a16="http://schemas.microsoft.com/office/drawing/2014/main" id="{771C9307-559A-4419-95B2-3E77B2D21821}"/>
              </a:ext>
            </a:extLst>
          </p:cNvPr>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25" name="Групувати 24">
            <a:extLst>
              <a:ext uri="{FF2B5EF4-FFF2-40B4-BE49-F238E27FC236}">
                <a16:creationId xmlns:a16="http://schemas.microsoft.com/office/drawing/2014/main" id="{FC1D8954-ED9B-48A9-80B2-42A18C99F94F}"/>
              </a:ext>
            </a:extLst>
          </p:cNvPr>
          <p:cNvGrpSpPr/>
          <p:nvPr userDrawn="1"/>
        </p:nvGrpSpPr>
        <p:grpSpPr>
          <a:xfrm>
            <a:off x="47749" y="40005"/>
            <a:ext cx="1224001" cy="966288"/>
            <a:chOff x="498986" y="752629"/>
            <a:chExt cx="5959414" cy="4704661"/>
          </a:xfrm>
        </p:grpSpPr>
        <p:grpSp>
          <p:nvGrpSpPr>
            <p:cNvPr id="26" name="Графіка 3">
              <a:extLst>
                <a:ext uri="{FF2B5EF4-FFF2-40B4-BE49-F238E27FC236}">
                  <a16:creationId xmlns:a16="http://schemas.microsoft.com/office/drawing/2014/main" id="{F1FE3724-EA3E-4A0C-94A8-4AFBDC45D173}"/>
                </a:ext>
              </a:extLst>
            </p:cNvPr>
            <p:cNvGrpSpPr/>
            <p:nvPr/>
          </p:nvGrpSpPr>
          <p:grpSpPr>
            <a:xfrm>
              <a:off x="498986" y="752629"/>
              <a:ext cx="5959414" cy="4704661"/>
              <a:chOff x="498986" y="752629"/>
              <a:chExt cx="5959414" cy="4704661"/>
            </a:xfrm>
          </p:grpSpPr>
          <p:sp>
            <p:nvSpPr>
              <p:cNvPr id="28" name="Полілінія: фігура 27">
                <a:extLst>
                  <a:ext uri="{FF2B5EF4-FFF2-40B4-BE49-F238E27FC236}">
                    <a16:creationId xmlns:a16="http://schemas.microsoft.com/office/drawing/2014/main" id="{981E16ED-E14F-40A7-8B15-813654CA55EB}"/>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29" name="Графіка 3">
                <a:extLst>
                  <a:ext uri="{FF2B5EF4-FFF2-40B4-BE49-F238E27FC236}">
                    <a16:creationId xmlns:a16="http://schemas.microsoft.com/office/drawing/2014/main" id="{190B7C31-3B2A-4E5C-AC3C-33EFC28CA9FF}"/>
                  </a:ext>
                </a:extLst>
              </p:cNvPr>
              <p:cNvGrpSpPr/>
              <p:nvPr/>
            </p:nvGrpSpPr>
            <p:grpSpPr>
              <a:xfrm>
                <a:off x="818828" y="752629"/>
                <a:ext cx="5132543" cy="4562847"/>
                <a:chOff x="818828" y="752629"/>
                <a:chExt cx="5132543" cy="4562847"/>
              </a:xfrm>
            </p:grpSpPr>
            <p:sp>
              <p:nvSpPr>
                <p:cNvPr id="31" name="Полілінія: фігура 30">
                  <a:extLst>
                    <a:ext uri="{FF2B5EF4-FFF2-40B4-BE49-F238E27FC236}">
                      <a16:creationId xmlns:a16="http://schemas.microsoft.com/office/drawing/2014/main" id="{94C9460F-C214-47E8-AD0C-EDED0B9F4B57}"/>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2" name="Полілінія: фігура 31">
                  <a:extLst>
                    <a:ext uri="{FF2B5EF4-FFF2-40B4-BE49-F238E27FC236}">
                      <a16:creationId xmlns:a16="http://schemas.microsoft.com/office/drawing/2014/main" id="{54AA98C1-09FC-4562-ABF4-90551A4EA5B5}"/>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3" name="Полілінія: фігура 32">
                  <a:extLst>
                    <a:ext uri="{FF2B5EF4-FFF2-40B4-BE49-F238E27FC236}">
                      <a16:creationId xmlns:a16="http://schemas.microsoft.com/office/drawing/2014/main" id="{A0AB8D5F-4159-466B-993A-4954156D26A7}"/>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34" name="Полілінія: фігура 33">
                  <a:extLst>
                    <a:ext uri="{FF2B5EF4-FFF2-40B4-BE49-F238E27FC236}">
                      <a16:creationId xmlns:a16="http://schemas.microsoft.com/office/drawing/2014/main" id="{D5120B30-71C3-41E6-BC35-9B813C947926}"/>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35" name="Полілінія: фігура 34">
                  <a:extLst>
                    <a:ext uri="{FF2B5EF4-FFF2-40B4-BE49-F238E27FC236}">
                      <a16:creationId xmlns:a16="http://schemas.microsoft.com/office/drawing/2014/main" id="{B81C0675-9DC1-4482-85AE-41F1F5F055D5}"/>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30" name="Полілінія: фігура 29">
                <a:extLst>
                  <a:ext uri="{FF2B5EF4-FFF2-40B4-BE49-F238E27FC236}">
                    <a16:creationId xmlns:a16="http://schemas.microsoft.com/office/drawing/2014/main" id="{F0DC46B9-CC58-4BB8-B634-FD933ED38902}"/>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27" name="Прямокутник: округлені кути 26">
              <a:extLst>
                <a:ext uri="{FF2B5EF4-FFF2-40B4-BE49-F238E27FC236}">
                  <a16:creationId xmlns:a16="http://schemas.microsoft.com/office/drawing/2014/main" id="{EED26023-E18F-47A6-88CE-92751A8FAD1C}"/>
                </a:ext>
              </a:extLst>
            </p:cNvPr>
            <p:cNvSpPr/>
            <p:nvPr/>
          </p:nvSpPr>
          <p:spPr>
            <a:xfrm>
              <a:off x="1033888" y="973792"/>
              <a:ext cx="4695303" cy="2519272"/>
            </a:xfrm>
            <a:prstGeom prst="roundRect">
              <a:avLst>
                <a:gd name="adj" fmla="val 3560"/>
              </a:avLst>
            </a:prstGeom>
            <a:solidFill>
              <a:srgbClr val="00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6" name="Групувати 35">
            <a:extLst>
              <a:ext uri="{FF2B5EF4-FFF2-40B4-BE49-F238E27FC236}">
                <a16:creationId xmlns:a16="http://schemas.microsoft.com/office/drawing/2014/main" id="{9CF7F389-44D9-4E27-B849-0760F744231D}"/>
              </a:ext>
            </a:extLst>
          </p:cNvPr>
          <p:cNvGrpSpPr/>
          <p:nvPr userDrawn="1"/>
        </p:nvGrpSpPr>
        <p:grpSpPr>
          <a:xfrm>
            <a:off x="-15226" y="6550240"/>
            <a:ext cx="4779249" cy="307777"/>
            <a:chOff x="467543" y="6506203"/>
            <a:chExt cx="4779249" cy="307776"/>
          </a:xfrm>
        </p:grpSpPr>
        <p:sp>
          <p:nvSpPr>
            <p:cNvPr id="37" name="TextBox 36">
              <a:extLst>
                <a:ext uri="{FF2B5EF4-FFF2-40B4-BE49-F238E27FC236}">
                  <a16:creationId xmlns:a16="http://schemas.microsoft.com/office/drawing/2014/main" id="{8B40F268-C8DC-4A43-8D79-2ADEF9F52253}"/>
                </a:ext>
              </a:extLst>
            </p:cNvPr>
            <p:cNvSpPr txBox="1"/>
            <p:nvPr/>
          </p:nvSpPr>
          <p:spPr>
            <a:xfrm>
              <a:off x="467543" y="6506203"/>
              <a:ext cx="4779249"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0070C0"/>
                  </a:solidFill>
                  <a:latin typeface="Comic Sans MS" panose="030F0702030302020204" pitchFamily="66" charset="0"/>
                  <a:hlinkClick r:id="rId2" tooltip="Перейти на сайт">
                    <a:extLst>
                      <a:ext uri="{A12FA001-AC4F-418D-AE19-62706E023703}">
                        <ahyp:hlinkClr xmlns:ahyp="http://schemas.microsoft.com/office/drawing/2018/hyperlinkcolor" val="tx"/>
                      </a:ext>
                    </a:extLst>
                  </a:hlinkClick>
                </a:rPr>
                <a:t>teach-inf.com.ua</a:t>
              </a:r>
              <a:endParaRPr lang="ru-RU" sz="1400" b="1" i="1" dirty="0">
                <a:solidFill>
                  <a:srgbClr val="0070C0"/>
                </a:solidFill>
                <a:latin typeface="Comic Sans MS" panose="030F0702030302020204" pitchFamily="66" charset="0"/>
              </a:endParaRPr>
            </a:p>
          </p:txBody>
        </p:sp>
        <p:pic>
          <p:nvPicPr>
            <p:cNvPr id="38" name="Picture 3">
              <a:extLst>
                <a:ext uri="{FF2B5EF4-FFF2-40B4-BE49-F238E27FC236}">
                  <a16:creationId xmlns:a16="http://schemas.microsoft.com/office/drawing/2014/main" id="{99809887-F5FF-4B6D-94D2-FAA822832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021953" y="6552070"/>
              <a:ext cx="325911" cy="192357"/>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Прямокутник 38">
            <a:extLst>
              <a:ext uri="{FF2B5EF4-FFF2-40B4-BE49-F238E27FC236}">
                <a16:creationId xmlns:a16="http://schemas.microsoft.com/office/drawing/2014/main" id="{71ABBEAD-E17F-403A-9CF1-1AC97AEC0BD2}"/>
              </a:ext>
            </a:extLst>
          </p:cNvPr>
          <p:cNvSpPr/>
          <p:nvPr userDrawn="1"/>
        </p:nvSpPr>
        <p:spPr>
          <a:xfrm>
            <a:off x="116841" y="79749"/>
            <a:ext cx="1051560" cy="538985"/>
          </a:xfrm>
          <a:prstGeom prst="rect">
            <a:avLst/>
          </a:prstGeom>
          <a:no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1200" b="1" i="0" u="none" strike="noStrike" kern="0" cap="none" spc="0" normalizeH="0" baseline="0" noProof="0" dirty="0">
                <a:ln>
                  <a:noFill/>
                </a:ln>
                <a:solidFill>
                  <a:schemeClr val="bg1"/>
                </a:solidFill>
                <a:effectLst/>
                <a:uLnTx/>
                <a:uFillTx/>
                <a:latin typeface="Comic Sans MS" panose="030F0702030302020204" pitchFamily="66" charset="0"/>
                <a:ea typeface="+mn-ea"/>
                <a:cs typeface="Arial" panose="020B0604020202020204" pitchFamily="34" charset="0"/>
              </a:rPr>
              <a:t>Розділ 5</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1200" b="1" i="0" u="none" strike="noStrike" kern="0" cap="none" spc="0" normalizeH="0" baseline="0" noProof="0" dirty="0">
                <a:ln>
                  <a:noFill/>
                </a:ln>
                <a:solidFill>
                  <a:schemeClr val="bg1"/>
                </a:solidFill>
                <a:effectLst/>
                <a:uLnTx/>
                <a:uFillTx/>
                <a:latin typeface="Comic Sans MS" panose="030F0702030302020204" pitchFamily="66" charset="0"/>
                <a:ea typeface="+mn-ea"/>
                <a:cs typeface="Arial" panose="020B0604020202020204" pitchFamily="34" charset="0"/>
              </a:rPr>
              <a:t>§ 5.2</a:t>
            </a:r>
          </a:p>
        </p:txBody>
      </p:sp>
      <p:sp>
        <p:nvSpPr>
          <p:cNvPr id="23" name="Заголовок 1">
            <a:extLst>
              <a:ext uri="{FF2B5EF4-FFF2-40B4-BE49-F238E27FC236}">
                <a16:creationId xmlns:a16="http://schemas.microsoft.com/office/drawing/2014/main" id="{418C355A-BEF5-45F8-B60D-B62C58B13DDA}"/>
              </a:ext>
            </a:extLst>
          </p:cNvPr>
          <p:cNvSpPr>
            <a:spLocks noGrp="1"/>
          </p:cNvSpPr>
          <p:nvPr>
            <p:ph type="title"/>
          </p:nvPr>
        </p:nvSpPr>
        <p:spPr>
          <a:xfrm>
            <a:off x="1166149" y="162512"/>
            <a:ext cx="10721052"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04.11.2022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04.11.2022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04.11.2022</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04.11.2022</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04.11.2022</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04.11.2022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04.11.2022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04.11.2022</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4" name="Заголовок 3">
            <a:extLst>
              <a:ext uri="{FF2B5EF4-FFF2-40B4-BE49-F238E27FC236}">
                <a16:creationId xmlns:a16="http://schemas.microsoft.com/office/drawing/2014/main" id="{C7A63514-51BF-4EB1-A1B3-342E4DF89E63}"/>
              </a:ext>
            </a:extLst>
          </p:cNvPr>
          <p:cNvSpPr>
            <a:spLocks noGrp="1"/>
          </p:cNvSpPr>
          <p:nvPr>
            <p:ph type="ctrTitle"/>
          </p:nvPr>
        </p:nvSpPr>
        <p:spPr/>
        <p:txBody>
          <a:bodyPr>
            <a:noAutofit/>
          </a:bodyPr>
          <a:lstStyle/>
          <a:p>
            <a:r>
              <a:rPr lang="uk-UA" sz="3600" dirty="0"/>
              <a:t>Знаходження максимального і мінімального значень в одновимірному масиві</a:t>
            </a:r>
          </a:p>
        </p:txBody>
      </p:sp>
      <p:sp>
        <p:nvSpPr>
          <p:cNvPr id="9" name="Прямокутник 8">
            <a:extLst>
              <a:ext uri="{FF2B5EF4-FFF2-40B4-BE49-F238E27FC236}">
                <a16:creationId xmlns:a16="http://schemas.microsoft.com/office/drawing/2014/main" id="{A82FFB42-9BAA-47F7-8720-601FBE84A3B3}"/>
              </a:ext>
            </a:extLst>
          </p:cNvPr>
          <p:cNvSpPr/>
          <p:nvPr/>
        </p:nvSpPr>
        <p:spPr>
          <a:xfrm>
            <a:off x="2926948" y="2060124"/>
            <a:ext cx="2092407" cy="706854"/>
          </a:xfrm>
          <a:prstGeom prst="rect">
            <a:avLst/>
          </a:prstGeom>
          <a:solidFill>
            <a:srgbClr val="6D6E70"/>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Урок </a:t>
            </a:r>
            <a:r>
              <a:rPr lang="uk-UA" sz="3200" b="1" kern="0" dirty="0">
                <a:solidFill>
                  <a:prstClr val="white"/>
                </a:solidFill>
                <a:latin typeface="Comic Sans MS" panose="030F0702030302020204" pitchFamily="66" charset="0"/>
                <a:cs typeface="Arial" panose="020B0604020202020204" pitchFamily="34" charset="0"/>
              </a:rPr>
              <a:t>50</a:t>
            </a:r>
            <a:endPar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endParaRPr>
          </a:p>
        </p:txBody>
      </p:sp>
      <p:pic>
        <p:nvPicPr>
          <p:cNvPr id="10" name="Picture 6" descr="code, coding, custom, marketing, seo, web icon">
            <a:extLst>
              <a:ext uri="{FF2B5EF4-FFF2-40B4-BE49-F238E27FC236}">
                <a16:creationId xmlns:a16="http://schemas.microsoft.com/office/drawing/2014/main" id="{D0BC7BFC-B3D2-4930-B4C3-AA378E2A7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452" y="3937638"/>
            <a:ext cx="2336806" cy="2336808"/>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A7289B29-4688-4746-A5B0-DBDF0CBF64A3}"/>
              </a:ext>
            </a:extLst>
          </p:cNvPr>
          <p:cNvPicPr>
            <a:picLocks noChangeAspect="1"/>
          </p:cNvPicPr>
          <p:nvPr/>
        </p:nvPicPr>
        <p:blipFill>
          <a:blip r:embed="rId3"/>
          <a:stretch>
            <a:fillRect/>
          </a:stretch>
        </p:blipFill>
        <p:spPr>
          <a:xfrm>
            <a:off x="9475437" y="3936242"/>
            <a:ext cx="2336800" cy="2339600"/>
          </a:xfrm>
          <a:prstGeom prst="rect">
            <a:avLst/>
          </a:prstGeom>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Дайте відповіді на запитання</a:t>
            </a:r>
          </a:p>
        </p:txBody>
      </p:sp>
      <p:sp>
        <p:nvSpPr>
          <p:cNvPr id="4" name="TextBox 3">
            <a:extLst>
              <a:ext uri="{FF2B5EF4-FFF2-40B4-BE49-F238E27FC236}">
                <a16:creationId xmlns:a16="http://schemas.microsoft.com/office/drawing/2014/main" id="{1585A52F-5A87-49E5-B1E3-BFA1E8694642}"/>
              </a:ext>
            </a:extLst>
          </p:cNvPr>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Як потрібно змінити наведений фрагмент, щоб в ньому визначалося найменше значення елементів одновимірного масиву (списку)?</a:t>
            </a:r>
          </a:p>
          <a:p>
            <a:pPr lvl="0" algn="just" fontAlgn="base">
              <a:spcBef>
                <a:spcPct val="0"/>
              </a:spcBef>
              <a:spcAft>
                <a:spcPct val="0"/>
              </a:spcAft>
              <a:defRPr/>
            </a:pPr>
            <a:r>
              <a:rPr lang="uk-UA" sz="2800" b="1" i="1" kern="0" dirty="0">
                <a:solidFill>
                  <a:srgbClr val="FFFFFF"/>
                </a:solidFill>
              </a:rPr>
              <a:t>	</a:t>
            </a:r>
            <a:r>
              <a:rPr lang="uk-UA" sz="2800" b="1" kern="0" dirty="0" err="1">
                <a:solidFill>
                  <a:srgbClr val="FFFFFF"/>
                </a:solidFill>
              </a:rPr>
              <a:t>max</a:t>
            </a:r>
            <a:r>
              <a:rPr lang="uk-UA" sz="2800" b="1" kern="0" dirty="0">
                <a:solidFill>
                  <a:srgbClr val="FFFFFF"/>
                </a:solidFill>
              </a:rPr>
              <a:t> = a[0] </a:t>
            </a:r>
          </a:p>
          <a:p>
            <a:pPr lvl="0" algn="just" fontAlgn="base">
              <a:spcBef>
                <a:spcPct val="0"/>
              </a:spcBef>
              <a:spcAft>
                <a:spcPct val="0"/>
              </a:spcAft>
              <a:defRPr/>
            </a:pPr>
            <a:r>
              <a:rPr lang="uk-UA" sz="2800" b="1" kern="0" dirty="0">
                <a:solidFill>
                  <a:srgbClr val="FFFFFF"/>
                </a:solidFill>
              </a:rPr>
              <a:t>	</a:t>
            </a:r>
            <a:r>
              <a:rPr lang="uk-UA" sz="2800" b="1" kern="0" dirty="0" err="1">
                <a:solidFill>
                  <a:srgbClr val="FFFFFF"/>
                </a:solidFill>
              </a:rPr>
              <a:t>for</a:t>
            </a:r>
            <a:r>
              <a:rPr lang="uk-UA" sz="2800" b="1" kern="0" dirty="0">
                <a:solidFill>
                  <a:srgbClr val="FFFFFF"/>
                </a:solidFill>
              </a:rPr>
              <a:t> i </a:t>
            </a:r>
            <a:r>
              <a:rPr lang="uk-UA" sz="2800" b="1" kern="0" dirty="0" err="1">
                <a:solidFill>
                  <a:srgbClr val="FFFFFF"/>
                </a:solidFill>
              </a:rPr>
              <a:t>in</a:t>
            </a:r>
            <a:r>
              <a:rPr lang="uk-UA" sz="2800" b="1" kern="0" dirty="0">
                <a:solidFill>
                  <a:srgbClr val="FFFFFF"/>
                </a:solidFill>
              </a:rPr>
              <a:t> </a:t>
            </a:r>
            <a:r>
              <a:rPr lang="uk-UA" sz="2800" b="1" kern="0" dirty="0" err="1">
                <a:solidFill>
                  <a:srgbClr val="FFFFFF"/>
                </a:solidFill>
              </a:rPr>
              <a:t>range</a:t>
            </a:r>
            <a:r>
              <a:rPr lang="uk-UA" sz="2800" b="1" kern="0" dirty="0">
                <a:solidFill>
                  <a:srgbClr val="FFFFFF"/>
                </a:solidFill>
              </a:rPr>
              <a:t>(1, 10):</a:t>
            </a:r>
          </a:p>
          <a:p>
            <a:pPr lvl="0" algn="just" fontAlgn="base">
              <a:spcBef>
                <a:spcPct val="0"/>
              </a:spcBef>
              <a:spcAft>
                <a:spcPct val="0"/>
              </a:spcAft>
              <a:defRPr/>
            </a:pPr>
            <a:r>
              <a:rPr lang="uk-UA" sz="2800" b="1" kern="0" dirty="0">
                <a:solidFill>
                  <a:srgbClr val="FFFFFF"/>
                </a:solidFill>
              </a:rPr>
              <a:t>   		</a:t>
            </a:r>
            <a:r>
              <a:rPr lang="uk-UA" sz="2800" b="1" kern="0" dirty="0" err="1">
                <a:solidFill>
                  <a:srgbClr val="FFFFFF"/>
                </a:solidFill>
              </a:rPr>
              <a:t>if</a:t>
            </a:r>
            <a:r>
              <a:rPr lang="uk-UA" sz="2800" b="1" kern="0" dirty="0">
                <a:solidFill>
                  <a:srgbClr val="FFFFFF"/>
                </a:solidFill>
              </a:rPr>
              <a:t> a[i] &gt; </a:t>
            </a:r>
            <a:r>
              <a:rPr lang="uk-UA" sz="2800" b="1" kern="0" dirty="0" err="1">
                <a:solidFill>
                  <a:srgbClr val="FFFFFF"/>
                </a:solidFill>
              </a:rPr>
              <a:t>max</a:t>
            </a:r>
            <a:r>
              <a:rPr lang="uk-UA" sz="2800" b="1" kern="0" dirty="0">
                <a:solidFill>
                  <a:srgbClr val="FFFFFF"/>
                </a:solidFill>
              </a:rPr>
              <a:t>: </a:t>
            </a:r>
            <a:r>
              <a:rPr lang="uk-UA" sz="2800" b="1" kern="0" dirty="0" err="1">
                <a:solidFill>
                  <a:srgbClr val="FFFFFF"/>
                </a:solidFill>
              </a:rPr>
              <a:t>max</a:t>
            </a:r>
            <a:r>
              <a:rPr lang="uk-UA" sz="2800" b="1" kern="0" dirty="0">
                <a:solidFill>
                  <a:srgbClr val="FFFFFF"/>
                </a:solidFill>
              </a:rPr>
              <a:t> = a[i]</a:t>
            </a:r>
          </a:p>
        </p:txBody>
      </p:sp>
      <p:pic>
        <p:nvPicPr>
          <p:cNvPr id="5" name="Picture 2" descr="http://nvip.com.ua/sites/default/files/imagecache/original_watermark/pictures/news/qa.jpg">
            <a:extLst>
              <a:ext uri="{FF2B5EF4-FFF2-40B4-BE49-F238E27FC236}">
                <a16:creationId xmlns:a16="http://schemas.microsoft.com/office/drawing/2014/main" id="{02ACDEA9-F442-4613-B65E-0D91A214BB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8106" y="5005550"/>
            <a:ext cx="1481222" cy="1828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91EF0E-18B6-48D7-AE66-B46EEE74E70A}"/>
              </a:ext>
            </a:extLst>
          </p:cNvPr>
          <p:cNvSpPr txBox="1"/>
          <p:nvPr/>
        </p:nvSpPr>
        <p:spPr>
          <a:xfrm>
            <a:off x="72008" y="3962931"/>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Якщо в одновимірному масиві кілька елементів мають найбільше значення серед значень усіх елементів</a:t>
            </a:r>
          </a:p>
        </p:txBody>
      </p:sp>
      <p:sp>
        <p:nvSpPr>
          <p:cNvPr id="7" name="TextBox 6">
            <a:extLst>
              <a:ext uri="{FF2B5EF4-FFF2-40B4-BE49-F238E27FC236}">
                <a16:creationId xmlns:a16="http://schemas.microsoft.com/office/drawing/2014/main" id="{B9C2C2F7-72C3-454D-BDB8-BE667D157793}"/>
              </a:ext>
            </a:extLst>
          </p:cNvPr>
          <p:cNvSpPr txBox="1"/>
          <p:nvPr/>
        </p:nvSpPr>
        <p:spPr>
          <a:xfrm>
            <a:off x="4812930" y="5031596"/>
            <a:ext cx="5752556"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kern="0" dirty="0" err="1">
                <a:solidFill>
                  <a:srgbClr val="002060"/>
                </a:solidFill>
              </a:rPr>
              <a:t>max</a:t>
            </a:r>
            <a:r>
              <a:rPr lang="uk-UA" sz="2800" b="1" kern="0" dirty="0">
                <a:solidFill>
                  <a:srgbClr val="002060"/>
                </a:solidFill>
              </a:rPr>
              <a:t> = a[0] </a:t>
            </a:r>
          </a:p>
          <a:p>
            <a:pPr lvl="0" algn="just" fontAlgn="base">
              <a:spcBef>
                <a:spcPct val="0"/>
              </a:spcBef>
              <a:spcAft>
                <a:spcPct val="0"/>
              </a:spcAft>
              <a:defRPr/>
            </a:pPr>
            <a:r>
              <a:rPr lang="uk-UA" sz="2800" b="1" kern="0" dirty="0" err="1">
                <a:solidFill>
                  <a:srgbClr val="002060"/>
                </a:solidFill>
              </a:rPr>
              <a:t>for</a:t>
            </a:r>
            <a:r>
              <a:rPr lang="uk-UA" sz="2800" b="1" kern="0" dirty="0">
                <a:solidFill>
                  <a:srgbClr val="002060"/>
                </a:solidFill>
              </a:rPr>
              <a:t> i </a:t>
            </a:r>
            <a:r>
              <a:rPr lang="uk-UA" sz="2800" b="1" kern="0" dirty="0" err="1">
                <a:solidFill>
                  <a:srgbClr val="002060"/>
                </a:solidFill>
              </a:rPr>
              <a:t>in</a:t>
            </a:r>
            <a:r>
              <a:rPr lang="uk-UA" sz="2800" b="1" kern="0" dirty="0">
                <a:solidFill>
                  <a:srgbClr val="002060"/>
                </a:solidFill>
              </a:rPr>
              <a:t> </a:t>
            </a:r>
            <a:r>
              <a:rPr lang="uk-UA" sz="2800" b="1" kern="0" dirty="0" err="1">
                <a:solidFill>
                  <a:srgbClr val="002060"/>
                </a:solidFill>
              </a:rPr>
              <a:t>range</a:t>
            </a:r>
            <a:r>
              <a:rPr lang="uk-UA" sz="2800" b="1" kern="0" dirty="0">
                <a:solidFill>
                  <a:srgbClr val="002060"/>
                </a:solidFill>
              </a:rPr>
              <a:t>(1, 10):</a:t>
            </a:r>
          </a:p>
          <a:p>
            <a:pPr lvl="0" algn="just" fontAlgn="base">
              <a:spcBef>
                <a:spcPct val="0"/>
              </a:spcBef>
              <a:spcAft>
                <a:spcPct val="0"/>
              </a:spcAft>
              <a:defRPr/>
            </a:pPr>
            <a:r>
              <a:rPr lang="uk-UA" sz="2800" b="1" kern="0" dirty="0">
                <a:solidFill>
                  <a:srgbClr val="002060"/>
                </a:solidFill>
              </a:rPr>
              <a:t>   </a:t>
            </a:r>
            <a:r>
              <a:rPr lang="uk-UA" sz="2800" b="1" kern="0" dirty="0" err="1">
                <a:solidFill>
                  <a:srgbClr val="002060"/>
                </a:solidFill>
              </a:rPr>
              <a:t>if</a:t>
            </a:r>
            <a:r>
              <a:rPr lang="uk-UA" sz="2800" b="1" kern="0" dirty="0">
                <a:solidFill>
                  <a:srgbClr val="002060"/>
                </a:solidFill>
              </a:rPr>
              <a:t> a[i] &gt; </a:t>
            </a:r>
            <a:r>
              <a:rPr lang="uk-UA" sz="2800" b="1" kern="0" dirty="0" err="1">
                <a:solidFill>
                  <a:srgbClr val="002060"/>
                </a:solidFill>
              </a:rPr>
              <a:t>max</a:t>
            </a:r>
            <a:r>
              <a:rPr lang="uk-UA" sz="2800" b="1" kern="0" dirty="0">
                <a:solidFill>
                  <a:srgbClr val="002060"/>
                </a:solidFill>
              </a:rPr>
              <a:t>: </a:t>
            </a:r>
            <a:r>
              <a:rPr lang="uk-UA" sz="2800" b="1" kern="0" dirty="0" err="1">
                <a:solidFill>
                  <a:srgbClr val="002060"/>
                </a:solidFill>
              </a:rPr>
              <a:t>max</a:t>
            </a:r>
            <a:r>
              <a:rPr lang="uk-UA" sz="2800" b="1" kern="0" dirty="0">
                <a:solidFill>
                  <a:srgbClr val="002060"/>
                </a:solidFill>
              </a:rPr>
              <a:t> = a[i]</a:t>
            </a:r>
          </a:p>
        </p:txBody>
      </p:sp>
      <p:sp>
        <p:nvSpPr>
          <p:cNvPr id="8" name="TextBox 7">
            <a:extLst>
              <a:ext uri="{FF2B5EF4-FFF2-40B4-BE49-F238E27FC236}">
                <a16:creationId xmlns:a16="http://schemas.microsoft.com/office/drawing/2014/main" id="{77D2258E-9263-4F43-B3E8-ADF3B3A5F620}"/>
              </a:ext>
            </a:extLst>
          </p:cNvPr>
          <p:cNvSpPr txBox="1"/>
          <p:nvPr/>
        </p:nvSpPr>
        <p:spPr>
          <a:xfrm>
            <a:off x="69850" y="4917038"/>
            <a:ext cx="4600461"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800" b="1" i="1" kern="0" dirty="0">
                <a:solidFill>
                  <a:srgbClr val="002060"/>
                </a:solidFill>
              </a:rPr>
              <a:t>цього одновимірного масиву, то фрагмент:</a:t>
            </a:r>
          </a:p>
        </p:txBody>
      </p:sp>
    </p:spTree>
    <p:extLst>
      <p:ext uri="{BB962C8B-B14F-4D97-AF65-F5344CB8AC3E}">
        <p14:creationId xmlns:p14="http://schemas.microsoft.com/office/powerpoint/2010/main" val="3417924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Розгадайте ребус</a:t>
            </a:r>
          </a:p>
        </p:txBody>
      </p:sp>
      <p:pic>
        <p:nvPicPr>
          <p:cNvPr id="17" name="Picture 2" descr="http://www.zarobytyhroshi.com/images/243_1c7236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5400" b="1" i="1" kern="0" dirty="0">
                <a:solidFill>
                  <a:srgbClr val="FFFFFF"/>
                </a:solidFill>
                <a:cs typeface="Times New Roman" panose="02020603050405020304" pitchFamily="18" charset="0"/>
              </a:rPr>
              <a:t>Найбільше</a:t>
            </a:r>
            <a:endParaRPr kumimoji="0" lang="uk-UA" sz="5400" b="1" i="1" u="none" strike="noStrike" kern="0" cap="none" spc="0" normalizeH="0" baseline="0" dirty="0">
              <a:ln>
                <a:noFill/>
              </a:ln>
              <a:solidFill>
                <a:srgbClr val="FFFFFF"/>
              </a:solidFill>
              <a:effectLst/>
              <a:uLnTx/>
              <a:uFillTx/>
              <a:latin typeface="Verdana"/>
              <a:ea typeface="+mn-ea"/>
              <a:cs typeface="Times New Roman" panose="02020603050405020304" pitchFamily="18" charset="0"/>
            </a:endParaRPr>
          </a:p>
        </p:txBody>
      </p:sp>
      <p:sp>
        <p:nvSpPr>
          <p:cNvPr id="19" name="TextBox 18"/>
          <p:cNvSpPr txBox="1"/>
          <p:nvPr/>
        </p:nvSpPr>
        <p:spPr>
          <a:xfrm>
            <a:off x="7619293" y="6525344"/>
            <a:ext cx="4570040" cy="340519"/>
          </a:xfrm>
          <a:prstGeom prst="roundRect">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«Ребуси українською» </a:t>
            </a:r>
            <a:r>
              <a:rPr kumimoji="0" lang="en-US"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a:t>
            </a:r>
            <a:r>
              <a:rPr kumimoji="0" lang="uk-UA"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 </a:t>
            </a:r>
            <a:r>
              <a:rPr kumimoji="0" lang="en-US"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rebus1.com</a:t>
            </a:r>
          </a:p>
        </p:txBody>
      </p:sp>
      <p:pic>
        <p:nvPicPr>
          <p:cNvPr id="5" name="Рисунок 4">
            <a:extLst>
              <a:ext uri="{FF2B5EF4-FFF2-40B4-BE49-F238E27FC236}">
                <a16:creationId xmlns:a16="http://schemas.microsoft.com/office/drawing/2014/main" id="{AF44BA5A-8968-4B38-B2CB-2BF6F44CB360}"/>
              </a:ext>
            </a:extLst>
          </p:cNvPr>
          <p:cNvPicPr>
            <a:picLocks noChangeAspect="1"/>
          </p:cNvPicPr>
          <p:nvPr/>
        </p:nvPicPr>
        <p:blipFill>
          <a:blip r:embed="rId3"/>
          <a:stretch>
            <a:fillRect/>
          </a:stretch>
        </p:blipFill>
        <p:spPr>
          <a:xfrm>
            <a:off x="752674" y="1477059"/>
            <a:ext cx="10486631" cy="3540415"/>
          </a:xfrm>
          <a:prstGeom prst="rect">
            <a:avLst/>
          </a:prstGeom>
        </p:spPr>
      </p:pic>
    </p:spTree>
    <p:extLst>
      <p:ext uri="{BB962C8B-B14F-4D97-AF65-F5344CB8AC3E}">
        <p14:creationId xmlns:p14="http://schemas.microsoft.com/office/powerpoint/2010/main" val="2449156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p:blipFill>
        <p:spPr>
          <a:xfrm>
            <a:off x="2398003" y="1272161"/>
            <a:ext cx="4659625" cy="5347816"/>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5.</a:t>
            </a:r>
            <a:r>
              <a:rPr lang="uk-UA" sz="3200" i="1" kern="0" noProof="0" dirty="0">
                <a:solidFill>
                  <a:srgbClr val="FFFFFF"/>
                </a:solidFill>
                <a:latin typeface="Verdana"/>
              </a:rPr>
              <a:t>2</a:t>
            </a:r>
            <a:r>
              <a:rPr kumimoji="0" lang="uk-UA" sz="3200" b="0" i="1" u="none" strike="noStrike" kern="0" cap="none" spc="0" normalizeH="0" baseline="0" noProof="0" dirty="0">
                <a:ln>
                  <a:noFill/>
                </a:ln>
                <a:solidFill>
                  <a:srgbClr val="FFFFFF"/>
                </a:solidFill>
                <a:effectLst/>
                <a:uLnTx/>
                <a:uFillTx/>
                <a:latin typeface="Verdana"/>
                <a:ea typeface="+mn-ea"/>
                <a:cs typeface="+mn-cs"/>
              </a:rPr>
              <a:t>, с. </a:t>
            </a:r>
            <a:r>
              <a:rPr lang="uk-UA" sz="3200" i="1" kern="0" dirty="0">
                <a:solidFill>
                  <a:srgbClr val="FFFFFF"/>
                </a:solidFill>
                <a:latin typeface="Verdana"/>
              </a:rPr>
              <a:t>2</a:t>
            </a:r>
            <a:r>
              <a:rPr lang="en-US" sz="3200" i="1" kern="0" dirty="0">
                <a:solidFill>
                  <a:srgbClr val="FFFFFF"/>
                </a:solidFill>
                <a:latin typeface="Verdana"/>
              </a:rPr>
              <a:t>48</a:t>
            </a:r>
            <a:r>
              <a:rPr kumimoji="0" lang="uk-UA" sz="3200" b="0" i="1" u="none" strike="noStrike" kern="0" cap="none" spc="0" normalizeH="0" baseline="0" noProof="0" dirty="0">
                <a:ln>
                  <a:noFill/>
                </a:ln>
                <a:solidFill>
                  <a:srgbClr val="FFFFFF"/>
                </a:solidFill>
                <a:effectLst/>
                <a:uLnTx/>
                <a:uFillTx/>
                <a:latin typeface="Verdana"/>
                <a:ea typeface="+mn-ea"/>
                <a:cs typeface="+mn-cs"/>
              </a:rPr>
              <a:t>-</a:t>
            </a:r>
            <a:r>
              <a:rPr lang="uk-UA" sz="3200" i="1" kern="0" noProof="0" dirty="0">
                <a:solidFill>
                  <a:srgbClr val="FFFFFF"/>
                </a:solidFill>
                <a:latin typeface="Verdana"/>
              </a:rPr>
              <a:t>2</a:t>
            </a:r>
            <a:r>
              <a:rPr lang="en-US" sz="3200" i="1" kern="0" dirty="0">
                <a:solidFill>
                  <a:srgbClr val="FFFFFF"/>
                </a:solidFill>
                <a:latin typeface="Verdana"/>
              </a:rPr>
              <a:t>57</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70081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sz="3100" dirty="0"/>
              <a:t>Працюємо за комп’ютером</a:t>
            </a:r>
            <a:endParaRPr lang="uk-UA"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p:blipFill>
        <p:spPr>
          <a:xfrm>
            <a:off x="17659" y="1272161"/>
            <a:ext cx="4659625" cy="5347816"/>
          </a:xfrm>
          <a:prstGeom prst="rect">
            <a:avLst/>
          </a:prstGeom>
        </p:spPr>
      </p:pic>
      <p:sp>
        <p:nvSpPr>
          <p:cNvPr id="10" name="TextBox 9"/>
          <p:cNvSpPr txBox="1"/>
          <p:nvPr/>
        </p:nvSpPr>
        <p:spPr>
          <a:xfrm>
            <a:off x="3689511" y="2133942"/>
            <a:ext cx="3233804" cy="1191816"/>
          </a:xfrm>
          <a:prstGeom prst="wedgeRoundRectCallout">
            <a:avLst>
              <a:gd name="adj1" fmla="val -62679"/>
              <a:gd name="adj2" fmla="val 164747"/>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uk-UA" dirty="0"/>
              <a:t>2</a:t>
            </a:r>
            <a:r>
              <a:rPr lang="en-US" dirty="0"/>
              <a:t>5</a:t>
            </a:r>
            <a:r>
              <a:rPr lang="uk-UA"/>
              <a:t>2</a:t>
            </a:r>
            <a:r>
              <a:rPr lang="en-US"/>
              <a:t>-253</a:t>
            </a:r>
            <a:endParaRPr lang="uk-UA" dirty="0"/>
          </a:p>
        </p:txBody>
      </p:sp>
      <p:pic>
        <p:nvPicPr>
          <p:cNvPr id="11" name="Рисунок 10">
            <a:extLst>
              <a:ext uri="{FF2B5EF4-FFF2-40B4-BE49-F238E27FC236}">
                <a16:creationId xmlns:a16="http://schemas.microsoft.com/office/drawing/2014/main" id="{C87CB552-4E22-4667-A9CE-CD78F99EF574}"/>
              </a:ext>
            </a:extLst>
          </p:cNvPr>
          <p:cNvPicPr>
            <a:picLocks noChangeAspect="1"/>
          </p:cNvPicPr>
          <p:nvPr/>
        </p:nvPicPr>
        <p:blipFill rotWithShape="1">
          <a:blip r:embed="rId3"/>
          <a:srcRect l="8882" r="9530"/>
          <a:stretch/>
        </p:blipFill>
        <p:spPr>
          <a:xfrm>
            <a:off x="7228115" y="1177376"/>
            <a:ext cx="4839154" cy="5640046"/>
          </a:xfrm>
          <a:prstGeom prst="rect">
            <a:avLst/>
          </a:prstGeom>
        </p:spPr>
      </p:pic>
    </p:spTree>
    <p:extLst>
      <p:ext uri="{BB962C8B-B14F-4D97-AF65-F5344CB8AC3E}">
        <p14:creationId xmlns:p14="http://schemas.microsoft.com/office/powerpoint/2010/main" val="152235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5" name="Заголовок 4">
            <a:extLst>
              <a:ext uri="{FF2B5EF4-FFF2-40B4-BE49-F238E27FC236}">
                <a16:creationId xmlns:a16="http://schemas.microsoft.com/office/drawing/2014/main" id="{3CA54CA7-B382-49DF-896E-EC03BA8A95F0}"/>
              </a:ext>
            </a:extLst>
          </p:cNvPr>
          <p:cNvSpPr>
            <a:spLocks noGrp="1"/>
          </p:cNvSpPr>
          <p:nvPr>
            <p:ph type="ctrTitle"/>
          </p:nvPr>
        </p:nvSpPr>
        <p:spPr/>
        <p:txBody>
          <a:bodyPr>
            <a:normAutofit/>
          </a:bodyPr>
          <a:lstStyle/>
          <a:p>
            <a:r>
              <a:rPr lang="uk-UA" sz="4800" dirty="0"/>
              <a:t>Дякую за увагу!</a:t>
            </a:r>
          </a:p>
        </p:txBody>
      </p:sp>
      <p:sp>
        <p:nvSpPr>
          <p:cNvPr id="12" name="Прямокутник 11">
            <a:extLst>
              <a:ext uri="{FF2B5EF4-FFF2-40B4-BE49-F238E27FC236}">
                <a16:creationId xmlns:a16="http://schemas.microsoft.com/office/drawing/2014/main" id="{4DF1FAAC-DACA-4D88-A361-755B62ACE3DC}"/>
              </a:ext>
            </a:extLst>
          </p:cNvPr>
          <p:cNvSpPr/>
          <p:nvPr/>
        </p:nvSpPr>
        <p:spPr>
          <a:xfrm>
            <a:off x="2926948" y="2060124"/>
            <a:ext cx="2092407" cy="706854"/>
          </a:xfrm>
          <a:prstGeom prst="rect">
            <a:avLst/>
          </a:prstGeom>
          <a:solidFill>
            <a:srgbClr val="6D6E70"/>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Урок </a:t>
            </a:r>
            <a:r>
              <a:rPr lang="en-US" sz="3200" b="1" kern="0" dirty="0">
                <a:solidFill>
                  <a:prstClr val="white"/>
                </a:solidFill>
                <a:latin typeface="Comic Sans MS" panose="030F0702030302020204" pitchFamily="66" charset="0"/>
                <a:cs typeface="Arial" panose="020B0604020202020204" pitchFamily="34" charset="0"/>
              </a:rPr>
              <a:t>50</a:t>
            </a:r>
            <a:endPar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endParaRPr>
          </a:p>
        </p:txBody>
      </p:sp>
      <p:pic>
        <p:nvPicPr>
          <p:cNvPr id="10" name="Picture 6" descr="code, coding, custom, marketing, seo, web icon">
            <a:extLst>
              <a:ext uri="{FF2B5EF4-FFF2-40B4-BE49-F238E27FC236}">
                <a16:creationId xmlns:a16="http://schemas.microsoft.com/office/drawing/2014/main" id="{BE0F6EA5-ADD5-4452-B7BE-423DB2526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452" y="3937638"/>
            <a:ext cx="2336806" cy="2336808"/>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B0207AC1-A8D3-4CC3-A53B-19C07152CF1C}"/>
              </a:ext>
            </a:extLst>
          </p:cNvPr>
          <p:cNvPicPr>
            <a:picLocks noChangeAspect="1"/>
          </p:cNvPicPr>
          <p:nvPr/>
        </p:nvPicPr>
        <p:blipFill>
          <a:blip r:embed="rId3"/>
          <a:stretch>
            <a:fillRect/>
          </a:stretch>
        </p:blipFill>
        <p:spPr>
          <a:xfrm>
            <a:off x="9475437" y="3936242"/>
            <a:ext cx="2336800" cy="2339600"/>
          </a:xfrm>
          <a:prstGeom prst="rect">
            <a:avLst/>
          </a:prstGeom>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fontScale="90000"/>
          </a:bodyPr>
          <a:lstStyle/>
          <a:p>
            <a:r>
              <a:rPr lang="uk-UA" dirty="0"/>
              <a:t>Найбільший і найменший елементи одновимірного масиву</a:t>
            </a:r>
          </a:p>
        </p:txBody>
      </p:sp>
      <p:sp>
        <p:nvSpPr>
          <p:cNvPr id="9" name="TextBox 8">
            <a:extLst>
              <a:ext uri="{FF2B5EF4-FFF2-40B4-BE49-F238E27FC236}">
                <a16:creationId xmlns:a16="http://schemas.microsoft.com/office/drawing/2014/main" id="{80D3FB12-B173-48D2-B64A-629796E0632F}"/>
              </a:ext>
            </a:extLst>
          </p:cNvPr>
          <p:cNvSpPr txBox="1"/>
          <p:nvPr/>
        </p:nvSpPr>
        <p:spPr>
          <a:xfrm>
            <a:off x="72008" y="1196763"/>
            <a:ext cx="12050142"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Задача 5</a:t>
            </a:r>
            <a:r>
              <a:rPr lang="uk-UA" sz="2800" b="1" i="1" kern="0" dirty="0">
                <a:solidFill>
                  <a:srgbClr val="FFFFFF"/>
                </a:solidFill>
              </a:rPr>
              <a:t>. Визначити найбільше значення серед значень елементів одновимірного масиву.</a:t>
            </a:r>
          </a:p>
        </p:txBody>
      </p:sp>
      <p:sp>
        <p:nvSpPr>
          <p:cNvPr id="10" name="TextBox 9">
            <a:extLst>
              <a:ext uri="{FF2B5EF4-FFF2-40B4-BE49-F238E27FC236}">
                <a16:creationId xmlns:a16="http://schemas.microsoft.com/office/drawing/2014/main" id="{350CBE7D-C53D-4BB8-A6E3-5BD41401A96A}"/>
              </a:ext>
            </a:extLst>
          </p:cNvPr>
          <p:cNvSpPr txBox="1"/>
          <p:nvPr/>
        </p:nvSpPr>
        <p:spPr>
          <a:xfrm>
            <a:off x="72008" y="2248247"/>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Спочатку вважатимемо, що значення першого елемента одновимірного масиву є найбільшим.</a:t>
            </a:r>
          </a:p>
        </p:txBody>
      </p:sp>
      <p:pic>
        <p:nvPicPr>
          <p:cNvPr id="12" name="Picture 2" descr="balance scale, justice scale, law, legal, libra icon">
            <a:extLst>
              <a:ext uri="{FF2B5EF4-FFF2-40B4-BE49-F238E27FC236}">
                <a16:creationId xmlns:a16="http://schemas.microsoft.com/office/drawing/2014/main" id="{5DF80EF0-6F04-4C21-8ADC-44422459F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607" y="3299730"/>
            <a:ext cx="3108543" cy="31085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86F04D4-8644-4810-9476-57DE2B97C5C1}"/>
              </a:ext>
            </a:extLst>
          </p:cNvPr>
          <p:cNvSpPr txBox="1"/>
          <p:nvPr/>
        </p:nvSpPr>
        <p:spPr>
          <a:xfrm>
            <a:off x="72008" y="3299731"/>
            <a:ext cx="8624731"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Після чого послідовно переглядатимемо значення всіх інших елементів одновимірного масиву, і якщо трапиться значення, яке більше того, яке ми на даний момент вважаємо найбільшим, то вважатимемо тепер вже це значення найбільшим.</a:t>
            </a:r>
          </a:p>
        </p:txBody>
      </p:sp>
    </p:spTree>
    <p:extLst>
      <p:ext uri="{BB962C8B-B14F-4D97-AF65-F5344CB8AC3E}">
        <p14:creationId xmlns:p14="http://schemas.microsoft.com/office/powerpoint/2010/main" val="1949451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ppt_w</p:attrName>
                                        </p:attrNameLst>
                                      </p:cBhvr>
                                      <p:tavLst>
                                        <p:tav tm="0">
                                          <p:val>
                                            <p:fltVal val="0"/>
                                          </p:val>
                                        </p:tav>
                                        <p:tav tm="100000">
                                          <p:val>
                                            <p:strVal val="#ppt_w"/>
                                          </p:val>
                                        </p:tav>
                                      </p:tavLst>
                                    </p:anim>
                                    <p:anim calcmode="lin" valueType="num">
                                      <p:cBhvr>
                                        <p:cTn id="20" dur="750" fill="hold"/>
                                        <p:tgtEl>
                                          <p:spTgt spid="12"/>
                                        </p:tgtEl>
                                        <p:attrNameLst>
                                          <p:attrName>ppt_h</p:attrName>
                                        </p:attrNameLst>
                                      </p:cBhvr>
                                      <p:tavLst>
                                        <p:tav tm="0">
                                          <p:val>
                                            <p:fltVal val="0"/>
                                          </p:val>
                                        </p:tav>
                                        <p:tav tm="100000">
                                          <p:val>
                                            <p:strVal val="#ppt_h"/>
                                          </p:val>
                                        </p:tav>
                                      </p:tavLst>
                                    </p:anim>
                                    <p:animEffect transition="in" filter="fade">
                                      <p:cBhvr>
                                        <p:cTn id="2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Програмний код:</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fontScale="90000"/>
          </a:bodyPr>
          <a:lstStyle/>
          <a:p>
            <a:r>
              <a:rPr lang="uk-UA" dirty="0"/>
              <a:t>Найбільший і найменший елементи одновимірного масиву</a:t>
            </a:r>
          </a:p>
        </p:txBody>
      </p:sp>
      <p:pic>
        <p:nvPicPr>
          <p:cNvPr id="5" name="Рисунок 4">
            <a:extLst>
              <a:ext uri="{FF2B5EF4-FFF2-40B4-BE49-F238E27FC236}">
                <a16:creationId xmlns:a16="http://schemas.microsoft.com/office/drawing/2014/main" id="{82A33753-1259-44D1-B935-C22743132771}"/>
              </a:ext>
            </a:extLst>
          </p:cNvPr>
          <p:cNvPicPr>
            <a:picLocks noChangeAspect="1"/>
          </p:cNvPicPr>
          <p:nvPr/>
        </p:nvPicPr>
        <p:blipFill>
          <a:blip r:embed="rId2"/>
          <a:stretch>
            <a:fillRect/>
          </a:stretch>
        </p:blipFill>
        <p:spPr>
          <a:xfrm>
            <a:off x="72008" y="1849871"/>
            <a:ext cx="12050142" cy="2173329"/>
          </a:xfrm>
          <a:prstGeom prst="rect">
            <a:avLst/>
          </a:prstGeom>
          <a:ln>
            <a:noFill/>
          </a:ln>
          <a:effectLst>
            <a:outerShdw blurRad="292100" dist="139700" dir="2700000" algn="tl" rotWithShape="0">
              <a:srgbClr val="333333">
                <a:alpha val="65000"/>
              </a:srgbClr>
            </a:outerShdw>
          </a:effectLst>
        </p:spPr>
      </p:pic>
      <p:sp>
        <p:nvSpPr>
          <p:cNvPr id="7" name="Прямокутник 6">
            <a:extLst>
              <a:ext uri="{FF2B5EF4-FFF2-40B4-BE49-F238E27FC236}">
                <a16:creationId xmlns:a16="http://schemas.microsoft.com/office/drawing/2014/main" id="{44A301FF-73A3-41CA-AF35-D2F5899D2AFF}"/>
              </a:ext>
            </a:extLst>
          </p:cNvPr>
          <p:cNvSpPr/>
          <p:nvPr/>
        </p:nvSpPr>
        <p:spPr>
          <a:xfrm>
            <a:off x="3657600" y="4436006"/>
            <a:ext cx="8463471" cy="1298871"/>
          </a:xfrm>
          <a:prstGeom prst="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dirty="0">
                <a:solidFill>
                  <a:schemeClr val="tx1"/>
                </a:solidFill>
              </a:rPr>
              <a:t>Уведіть 10 значень через пропуск &gt;</a:t>
            </a:r>
          </a:p>
          <a:p>
            <a:r>
              <a:rPr lang="uk-UA" sz="2800" dirty="0">
                <a:solidFill>
                  <a:srgbClr val="0070C0"/>
                </a:solidFill>
              </a:rPr>
              <a:t>9 5 3 7 15 1 6 8 10 12</a:t>
            </a:r>
          </a:p>
          <a:p>
            <a:r>
              <a:rPr lang="uk-UA" sz="2800" dirty="0">
                <a:solidFill>
                  <a:schemeClr val="tx1"/>
                </a:solidFill>
              </a:rPr>
              <a:t>15.0 – найбільше значення</a:t>
            </a:r>
          </a:p>
        </p:txBody>
      </p:sp>
      <p:sp>
        <p:nvSpPr>
          <p:cNvPr id="8" name="Прямокутник 7">
            <a:extLst>
              <a:ext uri="{FF2B5EF4-FFF2-40B4-BE49-F238E27FC236}">
                <a16:creationId xmlns:a16="http://schemas.microsoft.com/office/drawing/2014/main" id="{84891E83-44AC-40A8-90A3-12C4A2F283C3}"/>
              </a:ext>
            </a:extLst>
          </p:cNvPr>
          <p:cNvSpPr/>
          <p:nvPr/>
        </p:nvSpPr>
        <p:spPr>
          <a:xfrm>
            <a:off x="70929" y="4436006"/>
            <a:ext cx="3457462" cy="12988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Результат виконання</a:t>
            </a:r>
          </a:p>
        </p:txBody>
      </p:sp>
    </p:spTree>
    <p:extLst>
      <p:ext uri="{BB962C8B-B14F-4D97-AF65-F5344CB8AC3E}">
        <p14:creationId xmlns:p14="http://schemas.microsoft.com/office/powerpoint/2010/main" val="2846048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fontScale="90000"/>
          </a:bodyPr>
          <a:lstStyle/>
          <a:p>
            <a:r>
              <a:rPr lang="uk-UA" dirty="0"/>
              <a:t>Найбільший і найменший елементи одновимірного масиву</a:t>
            </a:r>
          </a:p>
        </p:txBody>
      </p:sp>
      <p:pic>
        <p:nvPicPr>
          <p:cNvPr id="4" name="Рисунок 3">
            <a:extLst>
              <a:ext uri="{FF2B5EF4-FFF2-40B4-BE49-F238E27FC236}">
                <a16:creationId xmlns:a16="http://schemas.microsoft.com/office/drawing/2014/main" id="{8530AA17-D480-43DA-A2B0-652EBB3CCF43}"/>
              </a:ext>
            </a:extLst>
          </p:cNvPr>
          <p:cNvPicPr>
            <a:picLocks noChangeAspect="1"/>
          </p:cNvPicPr>
          <p:nvPr/>
        </p:nvPicPr>
        <p:blipFill>
          <a:blip r:embed="rId2"/>
          <a:stretch>
            <a:fillRect/>
          </a:stretch>
        </p:blipFill>
        <p:spPr>
          <a:xfrm>
            <a:off x="69850" y="3152821"/>
            <a:ext cx="12052300" cy="117504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5D68492-6A23-4EA0-856E-3F6C5087FE26}"/>
              </a:ext>
            </a:extLst>
          </p:cNvPr>
          <p:cNvSpPr txBox="1"/>
          <p:nvPr/>
        </p:nvSpPr>
        <p:spPr>
          <a:xfrm>
            <a:off x="1567543" y="1196763"/>
            <a:ext cx="10554607"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Зауважимо, що в мові</a:t>
            </a:r>
            <a:r>
              <a:rPr lang="en-US" sz="2800" b="1" i="1" kern="0" dirty="0">
                <a:solidFill>
                  <a:srgbClr val="FFFFFF"/>
                </a:solidFill>
              </a:rPr>
              <a:t> </a:t>
            </a:r>
            <a:r>
              <a:rPr lang="en-US" sz="2800" b="1" i="1" kern="0" dirty="0">
                <a:solidFill>
                  <a:srgbClr val="FFFF00"/>
                </a:solidFill>
              </a:rPr>
              <a:t>Python</a:t>
            </a:r>
            <a:r>
              <a:rPr lang="en-US" sz="2800" b="1" i="1" kern="0" dirty="0">
                <a:solidFill>
                  <a:srgbClr val="FFFFFF"/>
                </a:solidFill>
              </a:rPr>
              <a:t> </a:t>
            </a:r>
            <a:r>
              <a:rPr lang="uk-UA" sz="2800" b="1" i="1" kern="0" dirty="0">
                <a:solidFill>
                  <a:srgbClr val="FFFFFF"/>
                </a:solidFill>
              </a:rPr>
              <a:t>можна визначити найбільше значення серед елементів масиву, використовуючи функцію </a:t>
            </a:r>
            <a:r>
              <a:rPr lang="en-US" sz="2800" b="1" i="1" kern="0" dirty="0">
                <a:solidFill>
                  <a:srgbClr val="FFFF00"/>
                </a:solidFill>
              </a:rPr>
              <a:t>max</a:t>
            </a:r>
            <a:r>
              <a:rPr lang="en-US" sz="2800" b="1" i="1" kern="0" dirty="0">
                <a:solidFill>
                  <a:srgbClr val="FFFFFF"/>
                </a:solidFill>
              </a:rPr>
              <a:t>. </a:t>
            </a:r>
            <a:r>
              <a:rPr lang="uk-UA" sz="2800" b="1" i="1" kern="0" dirty="0">
                <a:solidFill>
                  <a:srgbClr val="FFFFFF"/>
                </a:solidFill>
              </a:rPr>
              <a:t>У цьому випадку фрагмент проєкту може бути таким:</a:t>
            </a:r>
          </a:p>
        </p:txBody>
      </p:sp>
      <p:pic>
        <p:nvPicPr>
          <p:cNvPr id="7" name="Picture 2" descr="attention, notice, warning icon">
            <a:extLst>
              <a:ext uri="{FF2B5EF4-FFF2-40B4-BE49-F238E27FC236}">
                <a16:creationId xmlns:a16="http://schemas.microsoft.com/office/drawing/2014/main" id="{721D0ABA-E67A-493E-895C-EB989A32D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196763"/>
            <a:ext cx="1349130" cy="134913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a:extLst>
              <a:ext uri="{FF2B5EF4-FFF2-40B4-BE49-F238E27FC236}">
                <a16:creationId xmlns:a16="http://schemas.microsoft.com/office/drawing/2014/main" id="{97F6503A-C644-426F-B31A-7C16CA52A5C1}"/>
              </a:ext>
            </a:extLst>
          </p:cNvPr>
          <p:cNvSpPr/>
          <p:nvPr/>
        </p:nvSpPr>
        <p:spPr>
          <a:xfrm>
            <a:off x="3657600" y="4436006"/>
            <a:ext cx="8463471" cy="1298871"/>
          </a:xfrm>
          <a:prstGeom prst="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dirty="0">
                <a:solidFill>
                  <a:schemeClr val="tx1"/>
                </a:solidFill>
              </a:rPr>
              <a:t>Уведіть 10 значень через пропуск &gt;</a:t>
            </a:r>
          </a:p>
          <a:p>
            <a:r>
              <a:rPr lang="uk-UA" sz="2800" dirty="0">
                <a:solidFill>
                  <a:srgbClr val="0070C0"/>
                </a:solidFill>
              </a:rPr>
              <a:t>9 5 3 7 15 1</a:t>
            </a:r>
            <a:r>
              <a:rPr lang="en-US" sz="2800" dirty="0">
                <a:solidFill>
                  <a:srgbClr val="0070C0"/>
                </a:solidFill>
              </a:rPr>
              <a:t>7</a:t>
            </a:r>
            <a:r>
              <a:rPr lang="uk-UA" sz="2800" dirty="0">
                <a:solidFill>
                  <a:srgbClr val="0070C0"/>
                </a:solidFill>
              </a:rPr>
              <a:t> 6 8 10 12</a:t>
            </a:r>
          </a:p>
          <a:p>
            <a:r>
              <a:rPr lang="uk-UA" sz="2800" dirty="0">
                <a:solidFill>
                  <a:schemeClr val="tx1"/>
                </a:solidFill>
              </a:rPr>
              <a:t>1</a:t>
            </a:r>
            <a:r>
              <a:rPr lang="en-US" sz="2800" dirty="0">
                <a:solidFill>
                  <a:schemeClr val="tx1"/>
                </a:solidFill>
              </a:rPr>
              <a:t>7</a:t>
            </a:r>
            <a:r>
              <a:rPr lang="uk-UA" sz="2800" dirty="0">
                <a:solidFill>
                  <a:schemeClr val="tx1"/>
                </a:solidFill>
              </a:rPr>
              <a:t>.0 – найбільше значення</a:t>
            </a:r>
          </a:p>
        </p:txBody>
      </p:sp>
      <p:sp>
        <p:nvSpPr>
          <p:cNvPr id="9" name="Прямокутник 8">
            <a:extLst>
              <a:ext uri="{FF2B5EF4-FFF2-40B4-BE49-F238E27FC236}">
                <a16:creationId xmlns:a16="http://schemas.microsoft.com/office/drawing/2014/main" id="{EABA62B4-1014-4C4A-98F4-51849A3639D9}"/>
              </a:ext>
            </a:extLst>
          </p:cNvPr>
          <p:cNvSpPr/>
          <p:nvPr/>
        </p:nvSpPr>
        <p:spPr>
          <a:xfrm>
            <a:off x="70929" y="4436006"/>
            <a:ext cx="3457462" cy="12988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Результат виконання</a:t>
            </a:r>
          </a:p>
        </p:txBody>
      </p:sp>
    </p:spTree>
    <p:extLst>
      <p:ext uri="{BB962C8B-B14F-4D97-AF65-F5344CB8AC3E}">
        <p14:creationId xmlns:p14="http://schemas.microsoft.com/office/powerpoint/2010/main" val="3305918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Effect transition="in" filter="fade">
                                      <p:cBhvr>
                                        <p:cTn id="25" dur="750"/>
                                        <p:tgtEl>
                                          <p:spTgt spid="9"/>
                                        </p:tgtEl>
                                      </p:cBhvr>
                                    </p:animEffect>
                                  </p:childTnLst>
                                </p:cTn>
                              </p:par>
                            </p:childTnLst>
                          </p:cTn>
                        </p:par>
                        <p:par>
                          <p:cTn id="26" fill="hold">
                            <p:stCondLst>
                              <p:cond delay="32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AD18576-6468-4DD9-86C9-2AAC91738192}"/>
              </a:ext>
            </a:extLst>
          </p:cNvPr>
          <p:cNvPicPr>
            <a:picLocks noChangeAspect="1"/>
          </p:cNvPicPr>
          <p:nvPr/>
        </p:nvPicPr>
        <p:blipFill>
          <a:blip r:embed="rId2"/>
          <a:stretch>
            <a:fillRect/>
          </a:stretch>
        </p:blipFill>
        <p:spPr>
          <a:xfrm>
            <a:off x="69850" y="3152821"/>
            <a:ext cx="12050141" cy="119746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0649128"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Пропонуємо вам подумати, як зміниться наведений фрагмент проєкту, якщо потрібно визначити найменше значення серед значень елементів одновимірного масиву.</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fontScale="90000"/>
          </a:bodyPr>
          <a:lstStyle/>
          <a:p>
            <a:r>
              <a:rPr lang="uk-UA" dirty="0"/>
              <a:t>Найбільший і найменший елементи одновимірного масиву</a:t>
            </a:r>
          </a:p>
        </p:txBody>
      </p:sp>
      <p:sp>
        <p:nvSpPr>
          <p:cNvPr id="7" name="Прямокутник 6">
            <a:extLst>
              <a:ext uri="{FF2B5EF4-FFF2-40B4-BE49-F238E27FC236}">
                <a16:creationId xmlns:a16="http://schemas.microsoft.com/office/drawing/2014/main" id="{C1D7712E-D69E-43EC-95B0-C5CE35218009}"/>
              </a:ext>
            </a:extLst>
          </p:cNvPr>
          <p:cNvSpPr/>
          <p:nvPr/>
        </p:nvSpPr>
        <p:spPr>
          <a:xfrm>
            <a:off x="1008669" y="3570810"/>
            <a:ext cx="581371" cy="315390"/>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a:p>
        </p:txBody>
      </p:sp>
      <p:sp>
        <p:nvSpPr>
          <p:cNvPr id="12" name="Прямокутник 11">
            <a:extLst>
              <a:ext uri="{FF2B5EF4-FFF2-40B4-BE49-F238E27FC236}">
                <a16:creationId xmlns:a16="http://schemas.microsoft.com/office/drawing/2014/main" id="{0B0B52AE-6E1F-489D-B841-8C77AA47BF89}"/>
              </a:ext>
            </a:extLst>
          </p:cNvPr>
          <p:cNvSpPr/>
          <p:nvPr/>
        </p:nvSpPr>
        <p:spPr>
          <a:xfrm>
            <a:off x="3657600" y="4436006"/>
            <a:ext cx="8463471" cy="1298871"/>
          </a:xfrm>
          <a:prstGeom prst="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800" dirty="0">
                <a:solidFill>
                  <a:schemeClr val="tx1"/>
                </a:solidFill>
              </a:rPr>
              <a:t>Уведіть 10 значень через пропуск &gt;</a:t>
            </a:r>
          </a:p>
          <a:p>
            <a:r>
              <a:rPr lang="uk-UA" sz="2800" dirty="0">
                <a:solidFill>
                  <a:srgbClr val="0070C0"/>
                </a:solidFill>
              </a:rPr>
              <a:t>9 5 3 7 15 1</a:t>
            </a:r>
            <a:r>
              <a:rPr lang="en-US" sz="2800" dirty="0">
                <a:solidFill>
                  <a:srgbClr val="0070C0"/>
                </a:solidFill>
              </a:rPr>
              <a:t>7</a:t>
            </a:r>
            <a:r>
              <a:rPr lang="uk-UA" sz="2800" dirty="0">
                <a:solidFill>
                  <a:srgbClr val="0070C0"/>
                </a:solidFill>
              </a:rPr>
              <a:t> 6 8 10 12</a:t>
            </a:r>
          </a:p>
          <a:p>
            <a:r>
              <a:rPr lang="uk-UA" sz="2800" dirty="0">
                <a:solidFill>
                  <a:schemeClr val="tx1"/>
                </a:solidFill>
              </a:rPr>
              <a:t>3.0 – найменше значення</a:t>
            </a:r>
          </a:p>
        </p:txBody>
      </p:sp>
      <p:sp>
        <p:nvSpPr>
          <p:cNvPr id="13" name="Прямокутник 12">
            <a:extLst>
              <a:ext uri="{FF2B5EF4-FFF2-40B4-BE49-F238E27FC236}">
                <a16:creationId xmlns:a16="http://schemas.microsoft.com/office/drawing/2014/main" id="{0DD8F749-BBC2-4899-9589-EFCD5DD3F27C}"/>
              </a:ext>
            </a:extLst>
          </p:cNvPr>
          <p:cNvSpPr/>
          <p:nvPr/>
        </p:nvSpPr>
        <p:spPr>
          <a:xfrm>
            <a:off x="70929" y="4436006"/>
            <a:ext cx="3457462" cy="12988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Результат виконання</a:t>
            </a:r>
          </a:p>
        </p:txBody>
      </p:sp>
      <p:pic>
        <p:nvPicPr>
          <p:cNvPr id="14" name="Picture 2" descr="http://nvip.com.ua/sites/default/files/imagecache/original_watermark/pictures/news/qa.jpg">
            <a:extLst>
              <a:ext uri="{FF2B5EF4-FFF2-40B4-BE49-F238E27FC236}">
                <a16:creationId xmlns:a16="http://schemas.microsoft.com/office/drawing/2014/main" id="{C76D3E01-5136-4F36-B389-D5B413BA28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136" y="1196763"/>
            <a:ext cx="1470864" cy="181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674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750" fill="hold"/>
                                        <p:tgtEl>
                                          <p:spTgt spid="14"/>
                                        </p:tgtEl>
                                        <p:attrNameLst>
                                          <p:attrName>ppt_w</p:attrName>
                                        </p:attrNameLst>
                                      </p:cBhvr>
                                      <p:tavLst>
                                        <p:tav tm="0">
                                          <p:val>
                                            <p:fltVal val="0"/>
                                          </p:val>
                                        </p:tav>
                                        <p:tav tm="100000">
                                          <p:val>
                                            <p:strVal val="#ppt_w"/>
                                          </p:val>
                                        </p:tav>
                                      </p:tavLst>
                                    </p:anim>
                                    <p:anim calcmode="lin" valueType="num">
                                      <p:cBhvr>
                                        <p:cTn id="12" dur="750" fill="hold"/>
                                        <p:tgtEl>
                                          <p:spTgt spid="14"/>
                                        </p:tgtEl>
                                        <p:attrNameLst>
                                          <p:attrName>ppt_h</p:attrName>
                                        </p:attrNameLst>
                                      </p:cBhvr>
                                      <p:tavLst>
                                        <p:tav tm="0">
                                          <p:val>
                                            <p:fltVal val="0"/>
                                          </p:val>
                                        </p:tav>
                                        <p:tav tm="100000">
                                          <p:val>
                                            <p:strVal val="#ppt_h"/>
                                          </p:val>
                                        </p:tav>
                                      </p:tavLst>
                                    </p:anim>
                                    <p:animEffect transition="in" filter="fade">
                                      <p:cBhvr>
                                        <p:cTn id="13" dur="7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1000"/>
                                        <p:tgtEl>
                                          <p:spTgt spid="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750" fill="hold"/>
                                        <p:tgtEl>
                                          <p:spTgt spid="13"/>
                                        </p:tgtEl>
                                        <p:attrNameLst>
                                          <p:attrName>ppt_w</p:attrName>
                                        </p:attrNameLst>
                                      </p:cBhvr>
                                      <p:tavLst>
                                        <p:tav tm="0">
                                          <p:val>
                                            <p:fltVal val="0"/>
                                          </p:val>
                                        </p:tav>
                                        <p:tav tm="100000">
                                          <p:val>
                                            <p:strVal val="#ppt_w"/>
                                          </p:val>
                                        </p:tav>
                                      </p:tavLst>
                                    </p:anim>
                                    <p:anim calcmode="lin" valueType="num">
                                      <p:cBhvr>
                                        <p:cTn id="29" dur="750" fill="hold"/>
                                        <p:tgtEl>
                                          <p:spTgt spid="13"/>
                                        </p:tgtEl>
                                        <p:attrNameLst>
                                          <p:attrName>ppt_h</p:attrName>
                                        </p:attrNameLst>
                                      </p:cBhvr>
                                      <p:tavLst>
                                        <p:tav tm="0">
                                          <p:val>
                                            <p:fltVal val="0"/>
                                          </p:val>
                                        </p:tav>
                                        <p:tav tm="100000">
                                          <p:val>
                                            <p:strVal val="#ppt_h"/>
                                          </p:val>
                                        </p:tav>
                                      </p:tavLst>
                                    </p:anim>
                                    <p:animEffect transition="in" filter="fade">
                                      <p:cBhvr>
                                        <p:cTn id="30" dur="750"/>
                                        <p:tgtEl>
                                          <p:spTgt spid="13"/>
                                        </p:tgtEl>
                                      </p:cBhvr>
                                    </p:animEffect>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fontScale="90000"/>
          </a:bodyPr>
          <a:lstStyle/>
          <a:p>
            <a:r>
              <a:rPr lang="uk-UA" dirty="0"/>
              <a:t>Найбільший і найменший елементи одновимірного масиву</a:t>
            </a:r>
          </a:p>
        </p:txBody>
      </p:sp>
      <p:sp>
        <p:nvSpPr>
          <p:cNvPr id="4" name="TextBox 3">
            <a:extLst>
              <a:ext uri="{FF2B5EF4-FFF2-40B4-BE49-F238E27FC236}">
                <a16:creationId xmlns:a16="http://schemas.microsoft.com/office/drawing/2014/main" id="{EF40773A-65BE-41A7-AED6-8F43A2B71DEE}"/>
              </a:ext>
            </a:extLst>
          </p:cNvPr>
          <p:cNvSpPr txBox="1"/>
          <p:nvPr/>
        </p:nvSpPr>
        <p:spPr>
          <a:xfrm>
            <a:off x="72008" y="1196763"/>
            <a:ext cx="12050142"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Задача 6</a:t>
            </a:r>
            <a:r>
              <a:rPr lang="uk-UA" sz="2800" b="1" i="1" kern="0" dirty="0">
                <a:solidFill>
                  <a:srgbClr val="FFFFFF"/>
                </a:solidFill>
              </a:rPr>
              <a:t>. Дано одновимірний масив, значення всіх елементів якого різні. Визначити найбільше та найменше значення серед елементів цього одновимірного масиву і обміняти їх місцями.</a:t>
            </a:r>
          </a:p>
        </p:txBody>
      </p:sp>
      <p:sp>
        <p:nvSpPr>
          <p:cNvPr id="5" name="TextBox 4">
            <a:extLst>
              <a:ext uri="{FF2B5EF4-FFF2-40B4-BE49-F238E27FC236}">
                <a16:creationId xmlns:a16="http://schemas.microsoft.com/office/drawing/2014/main" id="{980F9D58-3C99-4647-966D-C81457142BB0}"/>
              </a:ext>
            </a:extLst>
          </p:cNvPr>
          <p:cNvSpPr txBox="1"/>
          <p:nvPr/>
        </p:nvSpPr>
        <p:spPr>
          <a:xfrm>
            <a:off x="72008" y="3085198"/>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Оскільки потрібно обміняти місцями найбільше та найменше значення серед значень елементів одновимірного масиву, то потрібно визначити не тільки самі ці значення, а ще й номер елемента, значення якого найбільше, і номер елемента, значення якого найменше.</a:t>
            </a:r>
          </a:p>
        </p:txBody>
      </p:sp>
      <p:sp>
        <p:nvSpPr>
          <p:cNvPr id="6" name="TextBox 5">
            <a:extLst>
              <a:ext uri="{FF2B5EF4-FFF2-40B4-BE49-F238E27FC236}">
                <a16:creationId xmlns:a16="http://schemas.microsoft.com/office/drawing/2014/main" id="{3BE95E41-EDD4-4E1D-AB1B-9D9F8A191723}"/>
              </a:ext>
            </a:extLst>
          </p:cNvPr>
          <p:cNvSpPr txBox="1"/>
          <p:nvPr/>
        </p:nvSpPr>
        <p:spPr>
          <a:xfrm>
            <a:off x="72008" y="5835407"/>
            <a:ext cx="11000183"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Визначимо все це, переглядаючи значення елементів одновимірного масиву лише один раз. </a:t>
            </a:r>
          </a:p>
        </p:txBody>
      </p:sp>
      <p:pic>
        <p:nvPicPr>
          <p:cNvPr id="7" name="Picture 2" descr="article, magnifying, search article, tab, web icon">
            <a:extLst>
              <a:ext uri="{FF2B5EF4-FFF2-40B4-BE49-F238E27FC236}">
                <a16:creationId xmlns:a16="http://schemas.microsoft.com/office/drawing/2014/main" id="{44709C5F-04B9-4D0E-9DF0-3DBC42EBA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042" y="5835407"/>
            <a:ext cx="954107"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29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fontScale="90000"/>
          </a:bodyPr>
          <a:lstStyle/>
          <a:p>
            <a:r>
              <a:rPr lang="uk-UA" dirty="0"/>
              <a:t>Найбільший і найменший елементи одновимірного масиву</a:t>
            </a:r>
          </a:p>
        </p:txBody>
      </p:sp>
      <p:sp>
        <p:nvSpPr>
          <p:cNvPr id="4" name="TextBox 3">
            <a:extLst>
              <a:ext uri="{FF2B5EF4-FFF2-40B4-BE49-F238E27FC236}">
                <a16:creationId xmlns:a16="http://schemas.microsoft.com/office/drawing/2014/main" id="{FEA3A156-F00D-429A-9B13-C5F1A30F3553}"/>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Спочатку вважатимемо, що значення першого елемента і найбільше, і найменше, а</a:t>
            </a:r>
            <a:r>
              <a:rPr lang="en-US" sz="2800" b="1" i="1" kern="0" dirty="0">
                <a:solidFill>
                  <a:srgbClr val="FFFFFF"/>
                </a:solidFill>
              </a:rPr>
              <a:t> </a:t>
            </a:r>
            <a:r>
              <a:rPr lang="uk-UA" sz="2800" b="1" i="1" kern="0" dirty="0">
                <a:solidFill>
                  <a:srgbClr val="FFFFFF"/>
                </a:solidFill>
              </a:rPr>
              <a:t>номер найбільшого та найменшого елемента:</a:t>
            </a:r>
          </a:p>
        </p:txBody>
      </p:sp>
      <p:pic>
        <p:nvPicPr>
          <p:cNvPr id="5" name="Picture 2" descr="calendar, calendar date, day, event, schedule icon">
            <a:extLst>
              <a:ext uri="{FF2B5EF4-FFF2-40B4-BE49-F238E27FC236}">
                <a16:creationId xmlns:a16="http://schemas.microsoft.com/office/drawing/2014/main" id="{B156D3D0-A915-499E-A079-4B190BFD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290" y="2687633"/>
            <a:ext cx="3946424" cy="394642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кутник 5">
            <a:extLst>
              <a:ext uri="{FF2B5EF4-FFF2-40B4-BE49-F238E27FC236}">
                <a16:creationId xmlns:a16="http://schemas.microsoft.com/office/drawing/2014/main" id="{F50A0CA1-900C-44EE-8B7E-753792C74E0B}"/>
              </a:ext>
            </a:extLst>
          </p:cNvPr>
          <p:cNvSpPr/>
          <p:nvPr/>
        </p:nvSpPr>
        <p:spPr>
          <a:xfrm>
            <a:off x="777687" y="2687633"/>
            <a:ext cx="5662870" cy="363365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700" b="1" kern="0" dirty="0">
                <a:solidFill>
                  <a:srgbClr val="FFFFFF"/>
                </a:solidFill>
              </a:rPr>
              <a:t>0</a:t>
            </a:r>
          </a:p>
        </p:txBody>
      </p:sp>
    </p:spTree>
    <p:extLst>
      <p:ext uri="{BB962C8B-B14F-4D97-AF65-F5344CB8AC3E}">
        <p14:creationId xmlns:p14="http://schemas.microsoft.com/office/powerpoint/2010/main" val="1522295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fontScale="90000"/>
          </a:bodyPr>
          <a:lstStyle/>
          <a:p>
            <a:r>
              <a:rPr lang="uk-UA" dirty="0"/>
              <a:t>Найбільший і найменший елементи одновимірного масиву</a:t>
            </a:r>
          </a:p>
        </p:txBody>
      </p:sp>
      <p:sp>
        <p:nvSpPr>
          <p:cNvPr id="5" name="TextBox 4">
            <a:extLst>
              <a:ext uri="{FF2B5EF4-FFF2-40B4-BE49-F238E27FC236}">
                <a16:creationId xmlns:a16="http://schemas.microsoft.com/office/drawing/2014/main" id="{62709CEB-F58A-4F51-8F1E-C579812B1BDD}"/>
              </a:ext>
            </a:extLst>
          </p:cNvPr>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Після чого послідовно переглядатимемо всі інші елементи одновимірного масиву. Якщо значення чергового елемента одновимірного масиву більше того значення, яке ми на той момент вважаємо найбільшим, то замінюємо найбільше значення серед уже переглянутих і номер найбільшого елемента.</a:t>
            </a:r>
          </a:p>
        </p:txBody>
      </p:sp>
      <p:pic>
        <p:nvPicPr>
          <p:cNvPr id="6" name="Picture 2" descr="calendar icon">
            <a:extLst>
              <a:ext uri="{FF2B5EF4-FFF2-40B4-BE49-F238E27FC236}">
                <a16:creationId xmlns:a16="http://schemas.microsoft.com/office/drawing/2014/main" id="{28C7D3F4-3CCB-463A-8580-33445F761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2781" y="3798983"/>
            <a:ext cx="3042453" cy="30424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414E89-D3C1-41D9-A267-0496EDE19720}"/>
              </a:ext>
            </a:extLst>
          </p:cNvPr>
          <p:cNvSpPr txBox="1"/>
          <p:nvPr/>
        </p:nvSpPr>
        <p:spPr>
          <a:xfrm>
            <a:off x="72007" y="3969780"/>
            <a:ext cx="9270775"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ні, то може це значення менше ніж те, яке ми поки що вважаємо найменшим. І якщо це так, то замінюємо найменше значення серед уже переглянутих і номер найменшого елемента.</a:t>
            </a:r>
          </a:p>
        </p:txBody>
      </p:sp>
    </p:spTree>
    <p:extLst>
      <p:ext uri="{BB962C8B-B14F-4D97-AF65-F5344CB8AC3E}">
        <p14:creationId xmlns:p14="http://schemas.microsoft.com/office/powerpoint/2010/main" val="1213232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fontScale="90000"/>
          </a:bodyPr>
          <a:lstStyle/>
          <a:p>
            <a:r>
              <a:rPr lang="uk-UA" dirty="0"/>
              <a:t>Найбільший і найменший елементи одновимірного масиву</a:t>
            </a:r>
          </a:p>
        </p:txBody>
      </p:sp>
      <p:sp>
        <p:nvSpPr>
          <p:cNvPr id="4" name="TextBox 3">
            <a:extLst>
              <a:ext uri="{FF2B5EF4-FFF2-40B4-BE49-F238E27FC236}">
                <a16:creationId xmlns:a16="http://schemas.microsoft.com/office/drawing/2014/main" id="{36A77E76-AFC0-4585-B180-474D41C13458}"/>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Програмний код:</a:t>
            </a:r>
          </a:p>
        </p:txBody>
      </p:sp>
      <p:pic>
        <p:nvPicPr>
          <p:cNvPr id="5" name="Рисунок 4">
            <a:extLst>
              <a:ext uri="{FF2B5EF4-FFF2-40B4-BE49-F238E27FC236}">
                <a16:creationId xmlns:a16="http://schemas.microsoft.com/office/drawing/2014/main" id="{C47F21EB-F920-4438-B0EF-83AA29E3FE53}"/>
              </a:ext>
            </a:extLst>
          </p:cNvPr>
          <p:cNvPicPr>
            <a:picLocks noChangeAspect="1"/>
          </p:cNvPicPr>
          <p:nvPr/>
        </p:nvPicPr>
        <p:blipFill>
          <a:blip r:embed="rId2"/>
          <a:stretch>
            <a:fillRect/>
          </a:stretch>
        </p:blipFill>
        <p:spPr>
          <a:xfrm>
            <a:off x="72008" y="1802795"/>
            <a:ext cx="12050142" cy="4091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6953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32498</TotalTime>
  <Words>573</Words>
  <Application>Microsoft Office PowerPoint</Application>
  <PresentationFormat>Широкий екран</PresentationFormat>
  <Paragraphs>59</Paragraphs>
  <Slides>14</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14</vt:i4>
      </vt:variant>
    </vt:vector>
  </HeadingPairs>
  <TitlesOfParts>
    <vt:vector size="20" baseType="lpstr">
      <vt:lpstr>Arial</vt:lpstr>
      <vt:lpstr>Calibri</vt:lpstr>
      <vt:lpstr>Comic Sans MS</vt:lpstr>
      <vt:lpstr>Verdana</vt:lpstr>
      <vt:lpstr>Wingdings</vt:lpstr>
      <vt:lpstr>Тема Office</vt:lpstr>
      <vt:lpstr>Знаходження максимального і мінімального значень в одновимірному масиві</vt:lpstr>
      <vt:lpstr>Найбільший і найменший елементи одновимірного масиву</vt:lpstr>
      <vt:lpstr>Найбільший і найменший елементи одновимірного масиву</vt:lpstr>
      <vt:lpstr>Найбільший і найменший елементи одновимірного масиву</vt:lpstr>
      <vt:lpstr>Найбільший і найменший елементи одновимірного масиву</vt:lpstr>
      <vt:lpstr>Найбільший і найменший елементи одновимірного масиву</vt:lpstr>
      <vt:lpstr>Найбільший і найменший елементи одновимірного масиву</vt:lpstr>
      <vt:lpstr>Найбільший і найменший елементи одновимірного масиву</vt:lpstr>
      <vt:lpstr>Найбільший і найменший елементи одновимірного масиву</vt:lpstr>
      <vt:lpstr>Дайте відповіді на запитання</vt:lpstr>
      <vt:lpstr>Розгадайте ребус</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Сергій Мацаєнко</cp:lastModifiedBy>
  <cp:revision>1512</cp:revision>
  <dcterms:created xsi:type="dcterms:W3CDTF">2016-06-06T19:48:43Z</dcterms:created>
  <dcterms:modified xsi:type="dcterms:W3CDTF">2022-11-04T21:45:41Z</dcterms:modified>
</cp:coreProperties>
</file>