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6.svg" ContentType="image/svg+xml"/>
  <Override PartName="/ppt/media/image28.svg" ContentType="image/svg+xml"/>
  <Override PartName="/ppt/media/image35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8288000" cy="10287000"/>
  <p:notesSz cx="6858000" cy="9144000"/>
  <p:embeddedFontLst>
    <p:embeddedFont>
      <p:font typeface="Comic Sans Bold" panose="03000902030302020204"/>
      <p:bold r:id="rId20"/>
    </p:embeddedFont>
    <p:embeddedFont>
      <p:font typeface="Comic Sans" panose="03000702030302020204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sv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svg"/><Relationship Id="rId7" Type="http://schemas.openxmlformats.org/officeDocument/2006/relationships/image" Target="../media/image53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8.svg"/><Relationship Id="rId11" Type="http://schemas.openxmlformats.org/officeDocument/2006/relationships/image" Target="../media/image57.png"/><Relationship Id="rId10" Type="http://schemas.openxmlformats.org/officeDocument/2006/relationships/image" Target="../media/image56.svg"/><Relationship Id="rId1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1.png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svg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65.svg"/><Relationship Id="rId7" Type="http://schemas.openxmlformats.org/officeDocument/2006/relationships/image" Target="../media/image64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70.jpeg"/><Relationship Id="rId12" Type="http://schemas.openxmlformats.org/officeDocument/2006/relationships/image" Target="../media/image69.svg"/><Relationship Id="rId11" Type="http://schemas.openxmlformats.org/officeDocument/2006/relationships/image" Target="../media/image68.png"/><Relationship Id="rId10" Type="http://schemas.openxmlformats.org/officeDocument/2006/relationships/image" Target="../media/image67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19.svg"/><Relationship Id="rId11" Type="http://schemas.openxmlformats.org/officeDocument/2006/relationships/image" Target="../media/image18.png"/><Relationship Id="rId10" Type="http://schemas.openxmlformats.org/officeDocument/2006/relationships/image" Target="../media/image17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3.jpeg"/><Relationship Id="rId7" Type="http://schemas.openxmlformats.org/officeDocument/2006/relationships/image" Target="../media/image19.svg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jpe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sv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8.sv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sv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2.svg"/><Relationship Id="rId12" Type="http://schemas.openxmlformats.org/officeDocument/2006/relationships/image" Target="../media/image41.png"/><Relationship Id="rId11" Type="http://schemas.openxmlformats.org/officeDocument/2006/relationships/image" Target="../media/image40.svg"/><Relationship Id="rId10" Type="http://schemas.openxmlformats.org/officeDocument/2006/relationships/image" Target="../media/image39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sv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2.svg"/><Relationship Id="rId12" Type="http://schemas.openxmlformats.org/officeDocument/2006/relationships/image" Target="../media/image41.png"/><Relationship Id="rId11" Type="http://schemas.openxmlformats.org/officeDocument/2006/relationships/image" Target="../media/image40.svg"/><Relationship Id="rId10" Type="http://schemas.openxmlformats.org/officeDocument/2006/relationships/image" Target="../media/image39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7219798" y="8918206"/>
            <a:ext cx="3065263" cy="644647"/>
            <a:chOff x="0" y="0"/>
            <a:chExt cx="807312" cy="1697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7312" cy="169783"/>
            </a:xfrm>
            <a:custGeom>
              <a:avLst/>
              <a:gdLst/>
              <a:ahLst/>
              <a:cxnLst/>
              <a:rect l="l" t="t" r="r" b="b"/>
              <a:pathLst>
                <a:path w="807312" h="169783">
                  <a:moveTo>
                    <a:pt x="84892" y="0"/>
                  </a:moveTo>
                  <a:lnTo>
                    <a:pt x="722420" y="0"/>
                  </a:lnTo>
                  <a:cubicBezTo>
                    <a:pt x="744935" y="0"/>
                    <a:pt x="766528" y="8944"/>
                    <a:pt x="782448" y="24864"/>
                  </a:cubicBezTo>
                  <a:cubicBezTo>
                    <a:pt x="798368" y="40785"/>
                    <a:pt x="807312" y="62377"/>
                    <a:pt x="807312" y="84892"/>
                  </a:cubicBezTo>
                  <a:lnTo>
                    <a:pt x="807312" y="84892"/>
                  </a:lnTo>
                  <a:cubicBezTo>
                    <a:pt x="807312" y="131776"/>
                    <a:pt x="769305" y="169783"/>
                    <a:pt x="722420" y="169783"/>
                  </a:cubicBezTo>
                  <a:lnTo>
                    <a:pt x="84892" y="169783"/>
                  </a:lnTo>
                  <a:cubicBezTo>
                    <a:pt x="62377" y="169783"/>
                    <a:pt x="40785" y="160840"/>
                    <a:pt x="24864" y="144919"/>
                  </a:cubicBezTo>
                  <a:cubicBezTo>
                    <a:pt x="8944" y="128999"/>
                    <a:pt x="0" y="107406"/>
                    <a:pt x="0" y="84892"/>
                  </a:cubicBezTo>
                  <a:lnTo>
                    <a:pt x="0" y="84892"/>
                  </a:lnTo>
                  <a:cubicBezTo>
                    <a:pt x="0" y="62377"/>
                    <a:pt x="8944" y="40785"/>
                    <a:pt x="24864" y="24864"/>
                  </a:cubicBezTo>
                  <a:cubicBezTo>
                    <a:pt x="40785" y="8944"/>
                    <a:pt x="62377" y="0"/>
                    <a:pt x="84892" y="0"/>
                  </a:cubicBezTo>
                  <a:close/>
                </a:path>
              </a:pathLst>
            </a:custGeom>
            <a:solidFill>
              <a:srgbClr val="BDC43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07312" cy="207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95371" y="8968443"/>
            <a:ext cx="2948726" cy="48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5"/>
              </a:lnSpc>
              <a:spcBef>
                <a:spcPct val="0"/>
              </a:spcBef>
            </a:pPr>
            <a:r>
              <a:rPr lang="en-US" sz="2875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875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647231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0" y="0"/>
                </a:moveTo>
                <a:lnTo>
                  <a:pt x="3409012" y="0"/>
                </a:lnTo>
                <a:lnTo>
                  <a:pt x="3409012" y="1921443"/>
                </a:lnTo>
                <a:lnTo>
                  <a:pt x="0" y="192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554794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3409012" y="0"/>
                </a:moveTo>
                <a:lnTo>
                  <a:pt x="0" y="0"/>
                </a:lnTo>
                <a:lnTo>
                  <a:pt x="0" y="1921443"/>
                </a:lnTo>
                <a:lnTo>
                  <a:pt x="3409012" y="1921443"/>
                </a:lnTo>
                <a:lnTo>
                  <a:pt x="34090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10127">
            <a:off x="7568905" y="8767205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81366" y="2550538"/>
            <a:ext cx="2776884" cy="4111532"/>
          </a:xfrm>
          <a:custGeom>
            <a:avLst/>
            <a:gdLst/>
            <a:ahLst/>
            <a:cxnLst/>
            <a:rect l="l" t="t" r="r" b="b"/>
            <a:pathLst>
              <a:path w="2776884" h="4111532">
                <a:moveTo>
                  <a:pt x="0" y="0"/>
                </a:moveTo>
                <a:lnTo>
                  <a:pt x="2776884" y="0"/>
                </a:lnTo>
                <a:lnTo>
                  <a:pt x="2776884" y="4111532"/>
                </a:lnTo>
                <a:lnTo>
                  <a:pt x="0" y="41115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576691" y="659483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7 КЛАС НУШ 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99733" y="2200633"/>
            <a:ext cx="13391275" cy="5434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0"/>
              </a:lnSpc>
              <a:spcBef>
                <a:spcPct val="0"/>
              </a:spcBef>
            </a:pPr>
            <a:r>
              <a:rPr lang="en-US" sz="77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Хордові - тварини із внутрішнім скелетом.Головохордові - примітивні хордові тварини</a:t>
            </a:r>
            <a:endParaRPr lang="en-US" sz="77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907577" y="7104782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С. 210 - 212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10775254" cy="8229600"/>
          </a:xfrm>
          <a:custGeom>
            <a:avLst/>
            <a:gdLst/>
            <a:ahLst/>
            <a:cxnLst/>
            <a:rect l="l" t="t" r="r" b="b"/>
            <a:pathLst>
              <a:path w="10775254" h="8229600">
                <a:moveTo>
                  <a:pt x="0" y="0"/>
                </a:moveTo>
                <a:lnTo>
                  <a:pt x="10775254" y="0"/>
                </a:lnTo>
                <a:lnTo>
                  <a:pt x="107752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07971" y="3401986"/>
            <a:ext cx="4943731" cy="2879723"/>
          </a:xfrm>
          <a:custGeom>
            <a:avLst/>
            <a:gdLst/>
            <a:ahLst/>
            <a:cxnLst/>
            <a:rect l="l" t="t" r="r" b="b"/>
            <a:pathLst>
              <a:path w="4943731" h="2879723">
                <a:moveTo>
                  <a:pt x="0" y="0"/>
                </a:moveTo>
                <a:lnTo>
                  <a:pt x="4943731" y="0"/>
                </a:lnTo>
                <a:lnTo>
                  <a:pt x="4943731" y="2879723"/>
                </a:lnTo>
                <a:lnTo>
                  <a:pt x="0" y="2879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91458" y="6281709"/>
            <a:ext cx="3573018" cy="3926393"/>
          </a:xfrm>
          <a:custGeom>
            <a:avLst/>
            <a:gdLst/>
            <a:ahLst/>
            <a:cxnLst/>
            <a:rect l="l" t="t" r="r" b="b"/>
            <a:pathLst>
              <a:path w="3573018" h="3926393">
                <a:moveTo>
                  <a:pt x="0" y="0"/>
                </a:moveTo>
                <a:lnTo>
                  <a:pt x="3573018" y="0"/>
                </a:lnTo>
                <a:lnTo>
                  <a:pt x="3573018" y="3926393"/>
                </a:lnTo>
                <a:lnTo>
                  <a:pt x="0" y="39263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96314" y="1028700"/>
            <a:ext cx="3661635" cy="3195609"/>
          </a:xfrm>
          <a:custGeom>
            <a:avLst/>
            <a:gdLst/>
            <a:ahLst/>
            <a:cxnLst/>
            <a:rect l="l" t="t" r="r" b="b"/>
            <a:pathLst>
              <a:path w="3661635" h="3195609">
                <a:moveTo>
                  <a:pt x="0" y="0"/>
                </a:moveTo>
                <a:lnTo>
                  <a:pt x="3661636" y="0"/>
                </a:lnTo>
                <a:lnTo>
                  <a:pt x="3661636" y="3195609"/>
                </a:lnTo>
                <a:lnTo>
                  <a:pt x="0" y="3195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3042095"/>
            <a:ext cx="8615214" cy="568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У хребетних тварин хорда в дорослому стані замінюється на хребет. Центральна нервова система складається з головного і спинного мозку. Мають травні залози,кровоносні система замкнена,має серце,яке  поділене на камери.</a:t>
            </a:r>
            <a:endParaRPr lang="en-US" sz="40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040" y="6537401"/>
            <a:ext cx="4733351" cy="3422103"/>
          </a:xfrm>
          <a:custGeom>
            <a:avLst/>
            <a:gdLst/>
            <a:ahLst/>
            <a:cxnLst/>
            <a:rect l="l" t="t" r="r" b="b"/>
            <a:pathLst>
              <a:path w="4733351" h="3422103">
                <a:moveTo>
                  <a:pt x="0" y="0"/>
                </a:moveTo>
                <a:lnTo>
                  <a:pt x="4733351" y="0"/>
                </a:lnTo>
                <a:lnTo>
                  <a:pt x="4733351" y="3422102"/>
                </a:lnTo>
                <a:lnTo>
                  <a:pt x="0" y="342210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27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24792" y="7384852"/>
            <a:ext cx="7510960" cy="1408405"/>
          </a:xfrm>
          <a:custGeom>
            <a:avLst/>
            <a:gdLst/>
            <a:ahLst/>
            <a:cxnLst/>
            <a:rect l="l" t="t" r="r" b="b"/>
            <a:pathLst>
              <a:path w="7510960" h="1408405">
                <a:moveTo>
                  <a:pt x="0" y="0"/>
                </a:moveTo>
                <a:lnTo>
                  <a:pt x="7510961" y="0"/>
                </a:lnTo>
                <a:lnTo>
                  <a:pt x="7510961" y="1408405"/>
                </a:lnTo>
                <a:lnTo>
                  <a:pt x="0" y="140840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87618" b="-28556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8391" y="6753650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9"/>
                </a:lnTo>
                <a:lnTo>
                  <a:pt x="0" y="44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8391" y="7717937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8"/>
                </a:lnTo>
                <a:lnTo>
                  <a:pt x="0" y="44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64393" y="7510786"/>
            <a:ext cx="919962" cy="852054"/>
          </a:xfrm>
          <a:custGeom>
            <a:avLst/>
            <a:gdLst/>
            <a:ahLst/>
            <a:cxnLst/>
            <a:rect l="l" t="t" r="r" b="b"/>
            <a:pathLst>
              <a:path w="919962" h="852054">
                <a:moveTo>
                  <a:pt x="0" y="0"/>
                </a:moveTo>
                <a:lnTo>
                  <a:pt x="919962" y="0"/>
                </a:lnTo>
                <a:lnTo>
                  <a:pt x="919962" y="852054"/>
                </a:lnTo>
                <a:lnTo>
                  <a:pt x="0" y="85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65501" y="2285563"/>
            <a:ext cx="698891" cy="2148590"/>
          </a:xfrm>
          <a:custGeom>
            <a:avLst/>
            <a:gdLst/>
            <a:ahLst/>
            <a:cxnLst/>
            <a:rect l="l" t="t" r="r" b="b"/>
            <a:pathLst>
              <a:path w="698891" h="2148590">
                <a:moveTo>
                  <a:pt x="0" y="0"/>
                </a:moveTo>
                <a:lnTo>
                  <a:pt x="698890" y="0"/>
                </a:lnTo>
                <a:lnTo>
                  <a:pt x="698890" y="2148590"/>
                </a:lnTo>
                <a:lnTo>
                  <a:pt x="0" y="21485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92497" y="1337366"/>
            <a:ext cx="6224647" cy="3497120"/>
          </a:xfrm>
          <a:custGeom>
            <a:avLst/>
            <a:gdLst/>
            <a:ahLst/>
            <a:cxnLst/>
            <a:rect l="l" t="t" r="r" b="b"/>
            <a:pathLst>
              <a:path w="6224647" h="3497120">
                <a:moveTo>
                  <a:pt x="0" y="0"/>
                </a:moveTo>
                <a:lnTo>
                  <a:pt x="6224647" y="0"/>
                </a:lnTo>
                <a:lnTo>
                  <a:pt x="6224647" y="3497120"/>
                </a:lnTo>
                <a:lnTo>
                  <a:pt x="0" y="34971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0091" y="-183321"/>
            <a:ext cx="4274566" cy="3178722"/>
          </a:xfrm>
          <a:custGeom>
            <a:avLst/>
            <a:gdLst/>
            <a:ahLst/>
            <a:cxnLst/>
            <a:rect l="l" t="t" r="r" b="b"/>
            <a:pathLst>
              <a:path w="4274566" h="3178722">
                <a:moveTo>
                  <a:pt x="0" y="0"/>
                </a:moveTo>
                <a:lnTo>
                  <a:pt x="4274566" y="0"/>
                </a:lnTo>
                <a:lnTo>
                  <a:pt x="4274566" y="3178722"/>
                </a:lnTo>
                <a:lnTo>
                  <a:pt x="0" y="31787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80273" y="-651360"/>
            <a:ext cx="4236983" cy="4114800"/>
          </a:xfrm>
          <a:custGeom>
            <a:avLst/>
            <a:gdLst/>
            <a:ahLst/>
            <a:cxnLst/>
            <a:rect l="l" t="t" r="r" b="b"/>
            <a:pathLst>
              <a:path w="4236983" h="4114800">
                <a:moveTo>
                  <a:pt x="0" y="0"/>
                </a:moveTo>
                <a:lnTo>
                  <a:pt x="4236982" y="0"/>
                </a:lnTo>
                <a:lnTo>
                  <a:pt x="42369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3474" y="4709202"/>
            <a:ext cx="9555108" cy="185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5"/>
              </a:lnSpc>
              <a:spcBef>
                <a:spcPct val="0"/>
              </a:spcBef>
            </a:pPr>
            <a:r>
              <a:rPr lang="en-US" sz="10855" b="1">
                <a:solidFill>
                  <a:srgbClr val="4C956C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Головогруди</a:t>
            </a:r>
            <a:endParaRPr lang="en-US" sz="10855" b="1">
              <a:solidFill>
                <a:srgbClr val="4C956C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9680" y="6429745"/>
            <a:ext cx="4409182" cy="76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5"/>
              </a:lnSpc>
              <a:spcBef>
                <a:spcPct val="0"/>
              </a:spcBef>
            </a:pPr>
            <a:r>
              <a:rPr lang="en-US" sz="444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Прості очі</a:t>
            </a:r>
            <a:endParaRPr lang="en-US" sz="444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1665" y="7576046"/>
            <a:ext cx="3125212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8 ходильних ніг</a:t>
            </a:r>
            <a:endParaRPr lang="en-US" sz="31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351130" y="5135314"/>
            <a:ext cx="6084622" cy="2064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40"/>
              </a:lnSpc>
              <a:spcBef>
                <a:spcPct val="0"/>
              </a:spcBef>
            </a:pPr>
            <a:r>
              <a:rPr lang="en-US" sz="1210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Черевце  </a:t>
            </a:r>
            <a:endParaRPr lang="en-US" sz="1210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582200" y="7357257"/>
            <a:ext cx="5677100" cy="73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0"/>
              </a:lnSpc>
              <a:spcBef>
                <a:spcPct val="0"/>
              </a:spcBef>
            </a:pPr>
            <a:r>
              <a:rPr lang="en-US" sz="4265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Павутинні бородавки</a:t>
            </a:r>
            <a:endParaRPr lang="en-US" sz="4265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849927" y="1514362"/>
            <a:ext cx="5557312" cy="28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5"/>
              </a:lnSpc>
              <a:spcBef>
                <a:spcPct val="0"/>
              </a:spcBef>
            </a:pPr>
            <a:r>
              <a:rPr lang="en-US" sz="4130">
                <a:solidFill>
                  <a:srgbClr val="98251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Ззовні скелет вкритий </a:t>
            </a:r>
            <a:r>
              <a:rPr lang="en-US" sz="4130" b="1">
                <a:solidFill>
                  <a:srgbClr val="FF313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кутикулою</a:t>
            </a:r>
            <a:r>
              <a:rPr lang="en-US" sz="4130">
                <a:solidFill>
                  <a:srgbClr val="98251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,яка складається з </a:t>
            </a:r>
            <a:r>
              <a:rPr lang="en-US" sz="4130" b="1">
                <a:solidFill>
                  <a:srgbClr val="FF313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хітину</a:t>
            </a:r>
            <a:endParaRPr lang="en-US" sz="4130" b="1">
              <a:solidFill>
                <a:srgbClr val="FF3131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9734" y="8381142"/>
            <a:ext cx="3125212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Хеліцери </a:t>
            </a:r>
            <a:endParaRPr lang="en-US" sz="43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89734" y="9240048"/>
            <a:ext cx="3125212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Ногощупальці</a:t>
            </a:r>
            <a:endParaRPr lang="en-US" sz="33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898391" y="8475935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9"/>
                </a:lnTo>
                <a:lnTo>
                  <a:pt x="0" y="44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98391" y="9436334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8"/>
                </a:lnTo>
                <a:lnTo>
                  <a:pt x="0" y="44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4944" y="2249449"/>
            <a:ext cx="7607609" cy="7479990"/>
          </a:xfrm>
          <a:custGeom>
            <a:avLst/>
            <a:gdLst/>
            <a:ahLst/>
            <a:cxnLst/>
            <a:rect l="l" t="t" r="r" b="b"/>
            <a:pathLst>
              <a:path w="7607609" h="7479990">
                <a:moveTo>
                  <a:pt x="0" y="0"/>
                </a:moveTo>
                <a:lnTo>
                  <a:pt x="7607609" y="0"/>
                </a:lnTo>
                <a:lnTo>
                  <a:pt x="7607609" y="7479990"/>
                </a:lnTo>
                <a:lnTo>
                  <a:pt x="0" y="747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9355" r="-17764" b="-8680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2700923"/>
            <a:ext cx="8891641" cy="6577041"/>
          </a:xfrm>
          <a:custGeom>
            <a:avLst/>
            <a:gdLst/>
            <a:ahLst/>
            <a:cxnLst/>
            <a:rect l="l" t="t" r="r" b="b"/>
            <a:pathLst>
              <a:path w="8891641" h="6577041">
                <a:moveTo>
                  <a:pt x="0" y="0"/>
                </a:moveTo>
                <a:lnTo>
                  <a:pt x="8891641" y="0"/>
                </a:lnTo>
                <a:lnTo>
                  <a:pt x="8891641" y="6577041"/>
                </a:lnTo>
                <a:lnTo>
                  <a:pt x="0" y="65770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3594" b="-7744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27916" y="198571"/>
            <a:ext cx="1531384" cy="2640317"/>
          </a:xfrm>
          <a:custGeom>
            <a:avLst/>
            <a:gdLst/>
            <a:ahLst/>
            <a:cxnLst/>
            <a:rect l="l" t="t" r="r" b="b"/>
            <a:pathLst>
              <a:path w="1531384" h="2640317">
                <a:moveTo>
                  <a:pt x="0" y="0"/>
                </a:moveTo>
                <a:lnTo>
                  <a:pt x="1531384" y="0"/>
                </a:lnTo>
                <a:lnTo>
                  <a:pt x="1531384" y="2640317"/>
                </a:lnTo>
                <a:lnTo>
                  <a:pt x="0" y="2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4944" y="2249449"/>
            <a:ext cx="7607609" cy="7479990"/>
          </a:xfrm>
          <a:custGeom>
            <a:avLst/>
            <a:gdLst/>
            <a:ahLst/>
            <a:cxnLst/>
            <a:rect l="l" t="t" r="r" b="b"/>
            <a:pathLst>
              <a:path w="7607609" h="7479990">
                <a:moveTo>
                  <a:pt x="0" y="0"/>
                </a:moveTo>
                <a:lnTo>
                  <a:pt x="7607609" y="0"/>
                </a:lnTo>
                <a:lnTo>
                  <a:pt x="7607609" y="7479990"/>
                </a:lnTo>
                <a:lnTo>
                  <a:pt x="0" y="747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9355" r="-17764" b="-8680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2700923"/>
            <a:ext cx="8891641" cy="6577041"/>
          </a:xfrm>
          <a:custGeom>
            <a:avLst/>
            <a:gdLst/>
            <a:ahLst/>
            <a:cxnLst/>
            <a:rect l="l" t="t" r="r" b="b"/>
            <a:pathLst>
              <a:path w="8891641" h="6577041">
                <a:moveTo>
                  <a:pt x="0" y="0"/>
                </a:moveTo>
                <a:lnTo>
                  <a:pt x="8891641" y="0"/>
                </a:lnTo>
                <a:lnTo>
                  <a:pt x="8891641" y="6577041"/>
                </a:lnTo>
                <a:lnTo>
                  <a:pt x="0" y="65770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3594" b="-7744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27916" y="198571"/>
            <a:ext cx="1531384" cy="2640317"/>
          </a:xfrm>
          <a:custGeom>
            <a:avLst/>
            <a:gdLst/>
            <a:ahLst/>
            <a:cxnLst/>
            <a:rect l="l" t="t" r="r" b="b"/>
            <a:pathLst>
              <a:path w="1531384" h="2640317">
                <a:moveTo>
                  <a:pt x="0" y="0"/>
                </a:moveTo>
                <a:lnTo>
                  <a:pt x="1531384" y="0"/>
                </a:lnTo>
                <a:lnTo>
                  <a:pt x="1531384" y="2640317"/>
                </a:lnTo>
                <a:lnTo>
                  <a:pt x="0" y="2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87533" y="6708937"/>
            <a:ext cx="845347" cy="845347"/>
          </a:xfrm>
          <a:custGeom>
            <a:avLst/>
            <a:gdLst/>
            <a:ahLst/>
            <a:cxnLst/>
            <a:rect l="l" t="t" r="r" b="b"/>
            <a:pathLst>
              <a:path w="845347" h="845347">
                <a:moveTo>
                  <a:pt x="0" y="0"/>
                </a:moveTo>
                <a:lnTo>
                  <a:pt x="845346" y="0"/>
                </a:lnTo>
                <a:lnTo>
                  <a:pt x="845346" y="845347"/>
                </a:lnTo>
                <a:lnTo>
                  <a:pt x="0" y="845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684039" y="7131611"/>
            <a:ext cx="845347" cy="845347"/>
          </a:xfrm>
          <a:custGeom>
            <a:avLst/>
            <a:gdLst/>
            <a:ahLst/>
            <a:cxnLst/>
            <a:rect l="l" t="t" r="r" b="b"/>
            <a:pathLst>
              <a:path w="845347" h="845347">
                <a:moveTo>
                  <a:pt x="0" y="0"/>
                </a:moveTo>
                <a:lnTo>
                  <a:pt x="845347" y="0"/>
                </a:lnTo>
                <a:lnTo>
                  <a:pt x="845347" y="845346"/>
                </a:lnTo>
                <a:lnTo>
                  <a:pt x="0" y="8453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45705" y="-82679"/>
            <a:ext cx="3507618" cy="3507618"/>
          </a:xfrm>
          <a:custGeom>
            <a:avLst/>
            <a:gdLst/>
            <a:ahLst/>
            <a:cxnLst/>
            <a:rect l="l" t="t" r="r" b="b"/>
            <a:pathLst>
              <a:path w="3507618" h="3507618">
                <a:moveTo>
                  <a:pt x="0" y="0"/>
                </a:moveTo>
                <a:lnTo>
                  <a:pt x="3507618" y="0"/>
                </a:lnTo>
                <a:lnTo>
                  <a:pt x="3507618" y="3507618"/>
                </a:lnTo>
                <a:lnTo>
                  <a:pt x="0" y="35076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716282">
            <a:off x="15827519" y="171091"/>
            <a:ext cx="3471074" cy="2057400"/>
          </a:xfrm>
          <a:custGeom>
            <a:avLst/>
            <a:gdLst/>
            <a:ahLst/>
            <a:cxnLst/>
            <a:rect l="l" t="t" r="r" b="b"/>
            <a:pathLst>
              <a:path w="3471074" h="2057400">
                <a:moveTo>
                  <a:pt x="0" y="0"/>
                </a:moveTo>
                <a:lnTo>
                  <a:pt x="3471074" y="0"/>
                </a:lnTo>
                <a:lnTo>
                  <a:pt x="34710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604930">
            <a:off x="-382187" y="2433896"/>
            <a:ext cx="2818716" cy="2557344"/>
          </a:xfrm>
          <a:custGeom>
            <a:avLst/>
            <a:gdLst/>
            <a:ahLst/>
            <a:cxnLst/>
            <a:rect l="l" t="t" r="r" b="b"/>
            <a:pathLst>
              <a:path w="2818716" h="2557344">
                <a:moveTo>
                  <a:pt x="0" y="0"/>
                </a:moveTo>
                <a:lnTo>
                  <a:pt x="2818716" y="0"/>
                </a:lnTo>
                <a:lnTo>
                  <a:pt x="2818716" y="2557344"/>
                </a:lnTo>
                <a:lnTo>
                  <a:pt x="0" y="2557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55103" y="3409447"/>
            <a:ext cx="4588800" cy="6506918"/>
          </a:xfrm>
          <a:custGeom>
            <a:avLst/>
            <a:gdLst/>
            <a:ahLst/>
            <a:cxnLst/>
            <a:rect l="l" t="t" r="r" b="b"/>
            <a:pathLst>
              <a:path w="4588800" h="6506918">
                <a:moveTo>
                  <a:pt x="0" y="0"/>
                </a:moveTo>
                <a:lnTo>
                  <a:pt x="4588800" y="0"/>
                </a:lnTo>
                <a:lnTo>
                  <a:pt x="4588800" y="6506918"/>
                </a:lnTo>
                <a:lnTo>
                  <a:pt x="0" y="65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12971" y="3186401"/>
            <a:ext cx="10075029" cy="6071899"/>
          </a:xfrm>
          <a:custGeom>
            <a:avLst/>
            <a:gdLst/>
            <a:ahLst/>
            <a:cxnLst/>
            <a:rect l="l" t="t" r="r" b="b"/>
            <a:pathLst>
              <a:path w="10075029" h="6071899">
                <a:moveTo>
                  <a:pt x="0" y="0"/>
                </a:moveTo>
                <a:lnTo>
                  <a:pt x="10075029" y="0"/>
                </a:lnTo>
                <a:lnTo>
                  <a:pt x="10075029" y="6071899"/>
                </a:lnTo>
                <a:lnTo>
                  <a:pt x="0" y="60718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72478" b="-196252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18857" y="4467268"/>
            <a:ext cx="8309722" cy="448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40"/>
              </a:lnSpc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Д /З: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marL="0" lvl="0" indent="0" algn="l">
              <a:lnSpc>
                <a:spcPts val="18240"/>
              </a:lnSpc>
              <a:spcBef>
                <a:spcPct val="0"/>
              </a:spcBef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§ 50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43903" y="1383808"/>
            <a:ext cx="12481742" cy="155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740"/>
              </a:lnSpc>
              <a:spcBef>
                <a:spcPct val="0"/>
              </a:spcBef>
            </a:pPr>
            <a:r>
              <a:rPr lang="en-US" sz="910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Виконай завдання</a:t>
            </a:r>
            <a:endParaRPr lang="en-US" sz="910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9116" y="1002689"/>
            <a:ext cx="15597428" cy="8222112"/>
          </a:xfrm>
          <a:custGeom>
            <a:avLst/>
            <a:gdLst/>
            <a:ahLst/>
            <a:cxnLst/>
            <a:rect l="l" t="t" r="r" b="b"/>
            <a:pathLst>
              <a:path w="15597428" h="8222112">
                <a:moveTo>
                  <a:pt x="0" y="0"/>
                </a:moveTo>
                <a:lnTo>
                  <a:pt x="15597429" y="0"/>
                </a:lnTo>
                <a:lnTo>
                  <a:pt x="15597429" y="8222112"/>
                </a:lnTo>
                <a:lnTo>
                  <a:pt x="0" y="8222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3087" y="3371890"/>
            <a:ext cx="1481308" cy="6915110"/>
          </a:xfrm>
          <a:custGeom>
            <a:avLst/>
            <a:gdLst/>
            <a:ahLst/>
            <a:cxnLst/>
            <a:rect l="l" t="t" r="r" b="b"/>
            <a:pathLst>
              <a:path w="1481308" h="6915110">
                <a:moveTo>
                  <a:pt x="0" y="0"/>
                </a:moveTo>
                <a:lnTo>
                  <a:pt x="1481307" y="0"/>
                </a:lnTo>
                <a:lnTo>
                  <a:pt x="1481307" y="6915110"/>
                </a:lnTo>
                <a:lnTo>
                  <a:pt x="0" y="6915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213695" y="6281709"/>
            <a:ext cx="5074305" cy="4114800"/>
          </a:xfrm>
          <a:custGeom>
            <a:avLst/>
            <a:gdLst/>
            <a:ahLst/>
            <a:cxnLst/>
            <a:rect l="l" t="t" r="r" b="b"/>
            <a:pathLst>
              <a:path w="5074305" h="4114800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261383" y="833430"/>
            <a:ext cx="3990319" cy="4114800"/>
          </a:xfrm>
          <a:custGeom>
            <a:avLst/>
            <a:gdLst/>
            <a:ahLst/>
            <a:cxnLst/>
            <a:rect l="l" t="t" r="r" b="b"/>
            <a:pathLst>
              <a:path w="3990319" h="4114800">
                <a:moveTo>
                  <a:pt x="0" y="0"/>
                </a:moveTo>
                <a:lnTo>
                  <a:pt x="3990319" y="0"/>
                </a:lnTo>
                <a:lnTo>
                  <a:pt x="3990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54383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474347" y="3849674"/>
            <a:ext cx="10996406" cy="239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5"/>
              </a:lnSpc>
              <a:spcBef>
                <a:spcPct val="0"/>
              </a:spcBef>
            </a:pPr>
            <a:r>
              <a:rPr lang="en-US" sz="4575">
                <a:solidFill>
                  <a:srgbClr val="E87C67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це група тварин,у яких опорою для тіла є внутрішній скелет (хорда або хребет)</a:t>
            </a:r>
            <a:endParaRPr lang="en-US" sz="4575">
              <a:solidFill>
                <a:srgbClr val="E87C67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54383" y="2271086"/>
            <a:ext cx="8686583" cy="152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0"/>
              </a:lnSpc>
              <a:spcBef>
                <a:spcPct val="0"/>
              </a:spcBef>
            </a:pPr>
            <a:r>
              <a:rPr lang="en-US" sz="8935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Хордові </a:t>
            </a:r>
            <a:endParaRPr lang="en-US" sz="8935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9260785" cy="7072924"/>
          </a:xfrm>
          <a:custGeom>
            <a:avLst/>
            <a:gdLst/>
            <a:ahLst/>
            <a:cxnLst/>
            <a:rect l="l" t="t" r="r" b="b"/>
            <a:pathLst>
              <a:path w="9260785" h="7072924">
                <a:moveTo>
                  <a:pt x="0" y="0"/>
                </a:moveTo>
                <a:lnTo>
                  <a:pt x="9260785" y="0"/>
                </a:lnTo>
                <a:lnTo>
                  <a:pt x="9260785" y="7072924"/>
                </a:lnTo>
                <a:lnTo>
                  <a:pt x="0" y="70729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796314" y="1123591"/>
            <a:ext cx="8615214" cy="68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Хордові</a:t>
            </a:r>
            <a:endParaRPr lang="en-US" sz="4035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AutoShape 9"/>
          <p:cNvSpPr/>
          <p:nvPr/>
        </p:nvSpPr>
        <p:spPr>
          <a:xfrm flipH="1">
            <a:off x="11498022" y="2005722"/>
            <a:ext cx="1713801" cy="209185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AutoShape 10"/>
          <p:cNvSpPr/>
          <p:nvPr/>
        </p:nvSpPr>
        <p:spPr>
          <a:xfrm>
            <a:off x="15385848" y="1821702"/>
            <a:ext cx="1431216" cy="229446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1" name="Freeform 11"/>
          <p:cNvSpPr/>
          <p:nvPr/>
        </p:nvSpPr>
        <p:spPr>
          <a:xfrm>
            <a:off x="9340158" y="6120320"/>
            <a:ext cx="3990319" cy="4114800"/>
          </a:xfrm>
          <a:custGeom>
            <a:avLst/>
            <a:gdLst/>
            <a:ahLst/>
            <a:cxnLst/>
            <a:rect l="l" t="t" r="r" b="b"/>
            <a:pathLst>
              <a:path w="3990319" h="4114800">
                <a:moveTo>
                  <a:pt x="0" y="0"/>
                </a:moveTo>
                <a:lnTo>
                  <a:pt x="3990319" y="0"/>
                </a:lnTo>
                <a:lnTo>
                  <a:pt x="3990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41710" y="6499802"/>
            <a:ext cx="4046290" cy="2091852"/>
          </a:xfrm>
          <a:custGeom>
            <a:avLst/>
            <a:gdLst/>
            <a:ahLst/>
            <a:cxnLst/>
            <a:rect l="l" t="t" r="r" b="b"/>
            <a:pathLst>
              <a:path w="4046290" h="2091852">
                <a:moveTo>
                  <a:pt x="0" y="0"/>
                </a:moveTo>
                <a:lnTo>
                  <a:pt x="4046290" y="0"/>
                </a:lnTo>
                <a:lnTo>
                  <a:pt x="4046290" y="2091852"/>
                </a:lnTo>
                <a:lnTo>
                  <a:pt x="0" y="20918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1945" b="-27790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24944" y="2975448"/>
            <a:ext cx="8615214" cy="425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До типу Хордових зараховують 69 тис видів. Вони проживають у водному,наземно - повітряному,грунтовому середовищах. Виділяють дві групи : головохордові і хребетні.</a:t>
            </a:r>
            <a:endParaRPr lang="en-US" sz="40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56136" y="4239188"/>
            <a:ext cx="6407678" cy="157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5"/>
              </a:lnSpc>
            </a:pPr>
            <a:r>
              <a:rPr lang="en-US" sz="30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Хребетні</a:t>
            </a:r>
            <a:endParaRPr lang="en-US" sz="30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4205"/>
              </a:lnSpc>
            </a:pPr>
            <a:r>
              <a:rPr lang="en-US" sz="30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( риби,амфібії,</a:t>
            </a:r>
            <a:endParaRPr lang="en-US" sz="30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рептилії,птахи,ссавці)</a:t>
            </a:r>
            <a:endParaRPr lang="en-US" sz="30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509456" y="4404198"/>
            <a:ext cx="8615214" cy="1402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</a:pPr>
            <a:r>
              <a:rPr lang="en-US" sz="4035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Головохордові </a:t>
            </a:r>
            <a:endParaRPr lang="en-US" sz="4035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(ланцетники)</a:t>
            </a:r>
            <a:endParaRPr lang="en-US" sz="4035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2356463"/>
            <a:ext cx="15699718" cy="7320809"/>
          </a:xfrm>
          <a:custGeom>
            <a:avLst/>
            <a:gdLst/>
            <a:ahLst/>
            <a:cxnLst/>
            <a:rect l="l" t="t" r="r" b="b"/>
            <a:pathLst>
              <a:path w="15699718" h="7320809">
                <a:moveTo>
                  <a:pt x="0" y="0"/>
                </a:moveTo>
                <a:lnTo>
                  <a:pt x="15699718" y="0"/>
                </a:lnTo>
                <a:lnTo>
                  <a:pt x="15699718" y="7320809"/>
                </a:lnTo>
                <a:lnTo>
                  <a:pt x="0" y="7320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439" t="-85645" r="-17364" b="-51261"/>
            </a:stretch>
          </a:blipFill>
        </p:spPr>
      </p:sp>
      <p:sp>
        <p:nvSpPr>
          <p:cNvPr id="8" name="TextBox 8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62090" y="-142875"/>
            <a:ext cx="7913370" cy="253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80"/>
              </a:lnSpc>
              <a:spcBef>
                <a:spcPct val="0"/>
              </a:spcBef>
            </a:pPr>
            <a:r>
              <a:rPr lang="en-US" sz="1413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Будова</a:t>
            </a:r>
            <a:endParaRPr lang="en-US" sz="1413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3833146" cy="5967688"/>
          </a:xfrm>
          <a:custGeom>
            <a:avLst/>
            <a:gdLst/>
            <a:ahLst/>
            <a:cxnLst/>
            <a:rect l="l" t="t" r="r" b="b"/>
            <a:pathLst>
              <a:path w="13833146" h="5967688">
                <a:moveTo>
                  <a:pt x="0" y="0"/>
                </a:moveTo>
                <a:lnTo>
                  <a:pt x="13833146" y="0"/>
                </a:lnTo>
                <a:lnTo>
                  <a:pt x="13833146" y="5967688"/>
                </a:lnTo>
                <a:lnTo>
                  <a:pt x="0" y="596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76025" y="254485"/>
            <a:ext cx="1973384" cy="9778030"/>
          </a:xfrm>
          <a:custGeom>
            <a:avLst/>
            <a:gdLst/>
            <a:ahLst/>
            <a:cxnLst/>
            <a:rect l="l" t="t" r="r" b="b"/>
            <a:pathLst>
              <a:path w="1973384" h="9778030">
                <a:moveTo>
                  <a:pt x="0" y="0"/>
                </a:moveTo>
                <a:lnTo>
                  <a:pt x="1973385" y="0"/>
                </a:lnTo>
                <a:lnTo>
                  <a:pt x="1973385" y="9778030"/>
                </a:lnTo>
                <a:lnTo>
                  <a:pt x="0" y="9778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90618" y="1920484"/>
            <a:ext cx="11963864" cy="2506976"/>
          </a:xfrm>
          <a:custGeom>
            <a:avLst/>
            <a:gdLst/>
            <a:ahLst/>
            <a:cxnLst/>
            <a:rect l="l" t="t" r="r" b="b"/>
            <a:pathLst>
              <a:path w="11963864" h="2506976">
                <a:moveTo>
                  <a:pt x="0" y="0"/>
                </a:moveTo>
                <a:lnTo>
                  <a:pt x="11963864" y="0"/>
                </a:lnTo>
                <a:lnTo>
                  <a:pt x="11963864" y="2506975"/>
                </a:lnTo>
                <a:lnTo>
                  <a:pt x="0" y="25069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88295" b="-772200"/>
            </a:stretch>
          </a:blipFill>
        </p:spPr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96564" y="4891707"/>
            <a:ext cx="11332009" cy="374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5"/>
              </a:lnSpc>
              <a:spcBef>
                <a:spcPct val="0"/>
              </a:spcBef>
            </a:pPr>
            <a:r>
              <a:rPr lang="en-US" sz="5330">
                <a:solidFill>
                  <a:srgbClr val="A0281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Хорда</a:t>
            </a:r>
            <a:r>
              <a:rPr lang="en-US" sz="533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у вигляді суцільного стрижня,який слугує опорою. У більшості хорда замінюється на хребті в дорослому віці. </a:t>
            </a:r>
            <a:endParaRPr lang="en-US" sz="5330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3833146" cy="5967688"/>
          </a:xfrm>
          <a:custGeom>
            <a:avLst/>
            <a:gdLst/>
            <a:ahLst/>
            <a:cxnLst/>
            <a:rect l="l" t="t" r="r" b="b"/>
            <a:pathLst>
              <a:path w="13833146" h="5967688">
                <a:moveTo>
                  <a:pt x="0" y="0"/>
                </a:moveTo>
                <a:lnTo>
                  <a:pt x="13833146" y="0"/>
                </a:lnTo>
                <a:lnTo>
                  <a:pt x="13833146" y="5967688"/>
                </a:lnTo>
                <a:lnTo>
                  <a:pt x="0" y="596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30689" y="538670"/>
            <a:ext cx="7832367" cy="3889357"/>
          </a:xfrm>
          <a:custGeom>
            <a:avLst/>
            <a:gdLst/>
            <a:ahLst/>
            <a:cxnLst/>
            <a:rect l="l" t="t" r="r" b="b"/>
            <a:pathLst>
              <a:path w="7832367" h="3889357">
                <a:moveTo>
                  <a:pt x="0" y="0"/>
                </a:moveTo>
                <a:lnTo>
                  <a:pt x="7832367" y="0"/>
                </a:lnTo>
                <a:lnTo>
                  <a:pt x="7832367" y="3889357"/>
                </a:lnTo>
                <a:lnTo>
                  <a:pt x="0" y="38893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4998" b="-28251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46872" y="6743700"/>
            <a:ext cx="4174651" cy="3037058"/>
          </a:xfrm>
          <a:custGeom>
            <a:avLst/>
            <a:gdLst/>
            <a:ahLst/>
            <a:cxnLst/>
            <a:rect l="l" t="t" r="r" b="b"/>
            <a:pathLst>
              <a:path w="4174651" h="3037058">
                <a:moveTo>
                  <a:pt x="0" y="0"/>
                </a:moveTo>
                <a:lnTo>
                  <a:pt x="4174651" y="0"/>
                </a:lnTo>
                <a:lnTo>
                  <a:pt x="4174651" y="3037058"/>
                </a:lnTo>
                <a:lnTo>
                  <a:pt x="0" y="30370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725363" y="538670"/>
            <a:ext cx="3990168" cy="3945279"/>
          </a:xfrm>
          <a:custGeom>
            <a:avLst/>
            <a:gdLst/>
            <a:ahLst/>
            <a:cxnLst/>
            <a:rect l="l" t="t" r="r" b="b"/>
            <a:pathLst>
              <a:path w="3990168" h="3945279">
                <a:moveTo>
                  <a:pt x="0" y="0"/>
                </a:moveTo>
                <a:lnTo>
                  <a:pt x="3990169" y="0"/>
                </a:lnTo>
                <a:lnTo>
                  <a:pt x="3990169" y="3945279"/>
                </a:lnTo>
                <a:lnTo>
                  <a:pt x="0" y="39452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66543" y="5248609"/>
            <a:ext cx="11192051" cy="400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5"/>
              </a:lnSpc>
              <a:spcBef>
                <a:spcPct val="0"/>
              </a:spcBef>
            </a:pP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У хребетних тварин передня частина </a:t>
            </a:r>
            <a:r>
              <a:rPr lang="en-US" sz="457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нервової трубки 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розширена і утворює </a:t>
            </a:r>
            <a:r>
              <a:rPr lang="en-US" sz="457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головний мозок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,який захищає череп. Ось звідки походить їхня друга назва - </a:t>
            </a:r>
            <a:r>
              <a:rPr lang="en-US" sz="457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черепні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.</a:t>
            </a:r>
            <a:endParaRPr lang="en-US" sz="457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1518730"/>
            <a:ext cx="17563056" cy="7576789"/>
          </a:xfrm>
          <a:custGeom>
            <a:avLst/>
            <a:gdLst/>
            <a:ahLst/>
            <a:cxnLst/>
            <a:rect l="l" t="t" r="r" b="b"/>
            <a:pathLst>
              <a:path w="17563056" h="7576789">
                <a:moveTo>
                  <a:pt x="0" y="0"/>
                </a:moveTo>
                <a:lnTo>
                  <a:pt x="17563056" y="0"/>
                </a:lnTo>
                <a:lnTo>
                  <a:pt x="17563056" y="7576789"/>
                </a:lnTo>
                <a:lnTo>
                  <a:pt x="0" y="7576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66197" y="-607873"/>
            <a:ext cx="3385505" cy="3919542"/>
          </a:xfrm>
          <a:custGeom>
            <a:avLst/>
            <a:gdLst/>
            <a:ahLst/>
            <a:cxnLst/>
            <a:rect l="l" t="t" r="r" b="b"/>
            <a:pathLst>
              <a:path w="3385505" h="3919542">
                <a:moveTo>
                  <a:pt x="0" y="0"/>
                </a:moveTo>
                <a:lnTo>
                  <a:pt x="3385505" y="0"/>
                </a:lnTo>
                <a:lnTo>
                  <a:pt x="3385505" y="3919542"/>
                </a:lnTo>
                <a:lnTo>
                  <a:pt x="0" y="39195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61980" y="3235469"/>
            <a:ext cx="14537417" cy="562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5"/>
              </a:lnSpc>
              <a:spcBef>
                <a:spcPct val="0"/>
              </a:spcBef>
            </a:pP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Дихають хордові </a:t>
            </a:r>
            <a:r>
              <a:rPr lang="en-US" sz="457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зябрами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(ланцетники і риби) або </a:t>
            </a:r>
            <a:r>
              <a:rPr lang="en-US" sz="457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легенями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( амфібії, рептилії, птахи, ссавці). Мають </a:t>
            </a:r>
            <a:r>
              <a:rPr lang="en-US" sz="4570" b="1">
                <a:solidFill>
                  <a:srgbClr val="FF313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замкнену кровоносну систему і серце. 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Мають наскрізну кишку,яка відкривається  </a:t>
            </a:r>
            <a:r>
              <a:rPr lang="en-US" sz="4570" b="1">
                <a:solidFill>
                  <a:srgbClr val="A0281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анальним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r>
              <a:rPr lang="en-US" sz="4570" b="1">
                <a:solidFill>
                  <a:srgbClr val="A0281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отвором або в клоаку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( розширення,в яке відкриваються вивідні протоки інших систем органів,наприклад виділеної)</a:t>
            </a:r>
            <a:endParaRPr lang="en-US" sz="457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096691" y="6087335"/>
            <a:ext cx="2932730" cy="4114800"/>
          </a:xfrm>
          <a:custGeom>
            <a:avLst/>
            <a:gdLst/>
            <a:ahLst/>
            <a:cxnLst/>
            <a:rect l="l" t="t" r="r" b="b"/>
            <a:pathLst>
              <a:path w="2932730" h="4114800">
                <a:moveTo>
                  <a:pt x="0" y="0"/>
                </a:moveTo>
                <a:lnTo>
                  <a:pt x="2932730" y="0"/>
                </a:lnTo>
                <a:lnTo>
                  <a:pt x="2932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892" y="7721516"/>
            <a:ext cx="2543698" cy="2282969"/>
          </a:xfrm>
          <a:custGeom>
            <a:avLst/>
            <a:gdLst/>
            <a:ahLst/>
            <a:cxnLst/>
            <a:rect l="l" t="t" r="r" b="b"/>
            <a:pathLst>
              <a:path w="2543698" h="2282969">
                <a:moveTo>
                  <a:pt x="0" y="0"/>
                </a:moveTo>
                <a:lnTo>
                  <a:pt x="2543697" y="0"/>
                </a:lnTo>
                <a:lnTo>
                  <a:pt x="2543697" y="2282969"/>
                </a:lnTo>
                <a:lnTo>
                  <a:pt x="0" y="2282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3662" y="0"/>
            <a:ext cx="4068888" cy="3336488"/>
          </a:xfrm>
          <a:custGeom>
            <a:avLst/>
            <a:gdLst/>
            <a:ahLst/>
            <a:cxnLst/>
            <a:rect l="l" t="t" r="r" b="b"/>
            <a:pathLst>
              <a:path w="4068888" h="3336488">
                <a:moveTo>
                  <a:pt x="0" y="0"/>
                </a:moveTo>
                <a:lnTo>
                  <a:pt x="4068888" y="0"/>
                </a:lnTo>
                <a:lnTo>
                  <a:pt x="4068888" y="3336488"/>
                </a:lnTo>
                <a:lnTo>
                  <a:pt x="0" y="33364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1518730"/>
            <a:ext cx="17563056" cy="7576789"/>
          </a:xfrm>
          <a:custGeom>
            <a:avLst/>
            <a:gdLst/>
            <a:ahLst/>
            <a:cxnLst/>
            <a:rect l="l" t="t" r="r" b="b"/>
            <a:pathLst>
              <a:path w="17563056" h="7576789">
                <a:moveTo>
                  <a:pt x="0" y="0"/>
                </a:moveTo>
                <a:lnTo>
                  <a:pt x="17563056" y="0"/>
                </a:lnTo>
                <a:lnTo>
                  <a:pt x="17563056" y="7576789"/>
                </a:lnTo>
                <a:lnTo>
                  <a:pt x="0" y="7576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892" y="7721516"/>
            <a:ext cx="2543698" cy="2282969"/>
          </a:xfrm>
          <a:custGeom>
            <a:avLst/>
            <a:gdLst/>
            <a:ahLst/>
            <a:cxnLst/>
            <a:rect l="l" t="t" r="r" b="b"/>
            <a:pathLst>
              <a:path w="2543698" h="2282969">
                <a:moveTo>
                  <a:pt x="0" y="0"/>
                </a:moveTo>
                <a:lnTo>
                  <a:pt x="2543697" y="0"/>
                </a:lnTo>
                <a:lnTo>
                  <a:pt x="2543697" y="2282969"/>
                </a:lnTo>
                <a:lnTo>
                  <a:pt x="0" y="22829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03662" y="0"/>
            <a:ext cx="4068888" cy="3336488"/>
          </a:xfrm>
          <a:custGeom>
            <a:avLst/>
            <a:gdLst/>
            <a:ahLst/>
            <a:cxnLst/>
            <a:rect l="l" t="t" r="r" b="b"/>
            <a:pathLst>
              <a:path w="4068888" h="3336488">
                <a:moveTo>
                  <a:pt x="0" y="0"/>
                </a:moveTo>
                <a:lnTo>
                  <a:pt x="4068888" y="0"/>
                </a:lnTo>
                <a:lnTo>
                  <a:pt x="4068888" y="3336488"/>
                </a:lnTo>
                <a:lnTo>
                  <a:pt x="0" y="3336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56012" y="6494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0" y="0"/>
                </a:moveTo>
                <a:lnTo>
                  <a:pt x="3231988" y="0"/>
                </a:lnTo>
                <a:lnTo>
                  <a:pt x="3231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71342" y="7712443"/>
            <a:ext cx="2375915" cy="2766153"/>
          </a:xfrm>
          <a:custGeom>
            <a:avLst/>
            <a:gdLst/>
            <a:ahLst/>
            <a:cxnLst/>
            <a:rect l="l" t="t" r="r" b="b"/>
            <a:pathLst>
              <a:path w="2375915" h="2766153">
                <a:moveTo>
                  <a:pt x="0" y="0"/>
                </a:moveTo>
                <a:lnTo>
                  <a:pt x="2375916" y="0"/>
                </a:lnTo>
                <a:lnTo>
                  <a:pt x="2375916" y="2766153"/>
                </a:lnTo>
                <a:lnTo>
                  <a:pt x="0" y="2766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21883" y="4045094"/>
            <a:ext cx="14537417" cy="481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5"/>
              </a:lnSpc>
              <a:spcBef>
                <a:spcPct val="0"/>
              </a:spcBef>
            </a:pP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Ланцетники мають напівпрозорі покриви,через які можна побачити органи. На задній частині тіла є ланцетоподібний хвостовий плавець. Живляться за допомогою фільтрації і споживають мікроскопічні організми. Газообмін здійснюється через покриви тіла.</a:t>
            </a:r>
            <a:endParaRPr lang="en-US" sz="457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1518730"/>
            <a:ext cx="17563056" cy="7576789"/>
          </a:xfrm>
          <a:custGeom>
            <a:avLst/>
            <a:gdLst/>
            <a:ahLst/>
            <a:cxnLst/>
            <a:rect l="l" t="t" r="r" b="b"/>
            <a:pathLst>
              <a:path w="17563056" h="7576789">
                <a:moveTo>
                  <a:pt x="0" y="0"/>
                </a:moveTo>
                <a:lnTo>
                  <a:pt x="17563056" y="0"/>
                </a:lnTo>
                <a:lnTo>
                  <a:pt x="17563056" y="7576789"/>
                </a:lnTo>
                <a:lnTo>
                  <a:pt x="0" y="7576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892" y="7721516"/>
            <a:ext cx="2543698" cy="2282969"/>
          </a:xfrm>
          <a:custGeom>
            <a:avLst/>
            <a:gdLst/>
            <a:ahLst/>
            <a:cxnLst/>
            <a:rect l="l" t="t" r="r" b="b"/>
            <a:pathLst>
              <a:path w="2543698" h="2282969">
                <a:moveTo>
                  <a:pt x="0" y="0"/>
                </a:moveTo>
                <a:lnTo>
                  <a:pt x="2543697" y="0"/>
                </a:lnTo>
                <a:lnTo>
                  <a:pt x="2543697" y="2282969"/>
                </a:lnTo>
                <a:lnTo>
                  <a:pt x="0" y="22829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03662" y="0"/>
            <a:ext cx="4068888" cy="3336488"/>
          </a:xfrm>
          <a:custGeom>
            <a:avLst/>
            <a:gdLst/>
            <a:ahLst/>
            <a:cxnLst/>
            <a:rect l="l" t="t" r="r" b="b"/>
            <a:pathLst>
              <a:path w="4068888" h="3336488">
                <a:moveTo>
                  <a:pt x="0" y="0"/>
                </a:moveTo>
                <a:lnTo>
                  <a:pt x="4068888" y="0"/>
                </a:lnTo>
                <a:lnTo>
                  <a:pt x="4068888" y="3336488"/>
                </a:lnTo>
                <a:lnTo>
                  <a:pt x="0" y="3336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56012" y="6494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0" y="0"/>
                </a:moveTo>
                <a:lnTo>
                  <a:pt x="3231988" y="0"/>
                </a:lnTo>
                <a:lnTo>
                  <a:pt x="3231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71342" y="7712443"/>
            <a:ext cx="2375915" cy="2766153"/>
          </a:xfrm>
          <a:custGeom>
            <a:avLst/>
            <a:gdLst/>
            <a:ahLst/>
            <a:cxnLst/>
            <a:rect l="l" t="t" r="r" b="b"/>
            <a:pathLst>
              <a:path w="2375915" h="2766153">
                <a:moveTo>
                  <a:pt x="0" y="0"/>
                </a:moveTo>
                <a:lnTo>
                  <a:pt x="2375916" y="0"/>
                </a:lnTo>
                <a:lnTo>
                  <a:pt x="2375916" y="2766153"/>
                </a:lnTo>
                <a:lnTo>
                  <a:pt x="0" y="2766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309177" y="4006994"/>
            <a:ext cx="13362829" cy="423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5"/>
              </a:lnSpc>
              <a:spcBef>
                <a:spcPct val="0"/>
              </a:spcBef>
            </a:pPr>
            <a:r>
              <a:rPr lang="en-US" sz="6025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Ланцетники - роздільностатеві. Розвиток непрямий,з яйця виходить рухома личинка,яка забезпечує розселення.</a:t>
            </a:r>
            <a:endParaRPr lang="en-US" sz="6025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1887</Words>
  <Application>WPS Presentation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Bold</vt:lpstr>
      <vt:lpstr>Comic Sans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Хордові</dc:title>
  <dc:creator/>
  <cp:lastModifiedBy>Acer</cp:lastModifiedBy>
  <cp:revision>2</cp:revision>
  <dcterms:created xsi:type="dcterms:W3CDTF">2006-08-16T00:00:00Z</dcterms:created>
  <dcterms:modified xsi:type="dcterms:W3CDTF">2024-12-28T16:23:14Z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F8E09EA2AD174C92B9D99C8419A88DA5_12</vt:lpwstr>
  </property>
  <property fmtid="{D5CDD505-2E9C-101B-9397-08002B2CF9AE}" pid="3" name="KSOProductBuildVer">
    <vt:lpwstr>1033-12.2.0.19307</vt:lpwstr>
  </property>
</Properties>
</file>