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media/image11.svg" ContentType="image/svg+xml"/>
  <Override PartName="/ppt/media/image13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.svg" ContentType="image/svg+xml"/>
  <Override PartName="/ppt/media/image21.svg" ContentType="image/svg+xml"/>
  <Override PartName="/ppt/media/image26.svg" ContentType="image/svg+xml"/>
  <Override PartName="/ppt/media/image28.svg" ContentType="image/svg+xml"/>
  <Override PartName="/ppt/media/image35.svg" ContentType="image/svg+xml"/>
  <Override PartName="/ppt/media/image38.svg" ContentType="image/svg+xml"/>
  <Override PartName="/ppt/media/image4.svg" ContentType="image/svg+xml"/>
  <Override PartName="/ppt/media/image40.svg" ContentType="image/svg+xml"/>
  <Override PartName="/ppt/media/image42.svg" ContentType="image/svg+xml"/>
  <Override PartName="/ppt/media/image46.svg" ContentType="image/svg+xml"/>
  <Override PartName="/ppt/media/image48.svg" ContentType="image/svg+xml"/>
  <Override PartName="/ppt/media/image50.svg" ContentType="image/svg+xml"/>
  <Override PartName="/ppt/media/image52.svg" ContentType="image/svg+xml"/>
  <Override PartName="/ppt/media/image54.svg" ContentType="image/svg+xml"/>
  <Override PartName="/ppt/media/image56.svg" ContentType="image/svg+xml"/>
  <Override PartName="/ppt/media/image58.svg" ContentType="image/svg+xml"/>
  <Override PartName="/ppt/media/image6.svg" ContentType="image/svg+xml"/>
  <Override PartName="/ppt/media/image63.svg" ContentType="image/svg+xml"/>
  <Override PartName="/ppt/media/image65.svg" ContentType="image/svg+xml"/>
  <Override PartName="/ppt/media/image67.svg" ContentType="image/svg+xml"/>
  <Override PartName="/ppt/media/image69.svg" ContentType="image/svg+xml"/>
  <Override PartName="/ppt/media/image8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8288000" cy="10287000"/>
  <p:notesSz cx="6858000" cy="9144000"/>
  <p:embeddedFontLst>
    <p:embeddedFont>
      <p:font typeface="Comic Sans Bold" panose="03000902030302020204"/>
      <p:bold r:id="rId20"/>
    </p:embeddedFont>
    <p:embeddedFont>
      <p:font typeface="Comic Sans" panose="03000702030302020204"/>
      <p:regular r:id="rId21"/>
    </p:embeddedFont>
    <p:embeddedFont>
      <p:font typeface="Calibri" panose="020F0502020204030204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font" Target="fonts/font6.fntdata"/><Relationship Id="rId24" Type="http://schemas.openxmlformats.org/officeDocument/2006/relationships/font" Target="fonts/font5.fntdata"/><Relationship Id="rId23" Type="http://schemas.openxmlformats.org/officeDocument/2006/relationships/font" Target="fonts/font4.fntdata"/><Relationship Id="rId22" Type="http://schemas.openxmlformats.org/officeDocument/2006/relationships/font" Target="fonts/font3.fntdata"/><Relationship Id="rId21" Type="http://schemas.openxmlformats.org/officeDocument/2006/relationships/font" Target="fonts/font2.fntdata"/><Relationship Id="rId20" Type="http://schemas.openxmlformats.org/officeDocument/2006/relationships/font" Target="fonts/font1.fntdata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8" Type="http://schemas.openxmlformats.org/officeDocument/2006/relationships/image" Target="../media/image8.svg"/><Relationship Id="rId7" Type="http://schemas.openxmlformats.org/officeDocument/2006/relationships/image" Target="../media/image7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46.svg"/><Relationship Id="rId8" Type="http://schemas.openxmlformats.org/officeDocument/2006/relationships/image" Target="../media/image45.png"/><Relationship Id="rId7" Type="http://schemas.openxmlformats.org/officeDocument/2006/relationships/image" Target="../media/image44.png"/><Relationship Id="rId6" Type="http://schemas.openxmlformats.org/officeDocument/2006/relationships/image" Target="../media/image43.png"/><Relationship Id="rId5" Type="http://schemas.openxmlformats.org/officeDocument/2006/relationships/image" Target="../media/image22.pn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8.sv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5.png"/><Relationship Id="rId8" Type="http://schemas.openxmlformats.org/officeDocument/2006/relationships/image" Target="../media/image54.svg"/><Relationship Id="rId7" Type="http://schemas.openxmlformats.org/officeDocument/2006/relationships/image" Target="../media/image53.png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50.svg"/><Relationship Id="rId3" Type="http://schemas.openxmlformats.org/officeDocument/2006/relationships/image" Target="../media/image49.png"/><Relationship Id="rId2" Type="http://schemas.openxmlformats.org/officeDocument/2006/relationships/image" Target="../media/image48.svg"/><Relationship Id="rId13" Type="http://schemas.openxmlformats.org/officeDocument/2006/relationships/slideLayout" Target="../slideLayouts/slideLayout7.xml"/><Relationship Id="rId12" Type="http://schemas.openxmlformats.org/officeDocument/2006/relationships/image" Target="../media/image58.svg"/><Relationship Id="rId11" Type="http://schemas.openxmlformats.org/officeDocument/2006/relationships/image" Target="../media/image57.png"/><Relationship Id="rId10" Type="http://schemas.openxmlformats.org/officeDocument/2006/relationships/image" Target="../media/image56.svg"/><Relationship Id="rId1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61.png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63.svg"/><Relationship Id="rId8" Type="http://schemas.openxmlformats.org/officeDocument/2006/relationships/image" Target="../media/image62.png"/><Relationship Id="rId7" Type="http://schemas.openxmlformats.org/officeDocument/2006/relationships/image" Target="../media/image61.png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8.sv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66.png"/><Relationship Id="rId8" Type="http://schemas.openxmlformats.org/officeDocument/2006/relationships/image" Target="../media/image65.svg"/><Relationship Id="rId7" Type="http://schemas.openxmlformats.org/officeDocument/2006/relationships/image" Target="../media/image64.png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8.svg"/><Relationship Id="rId3" Type="http://schemas.openxmlformats.org/officeDocument/2006/relationships/image" Target="../media/image7.png"/><Relationship Id="rId2" Type="http://schemas.openxmlformats.org/officeDocument/2006/relationships/image" Target="../media/image2.svg"/><Relationship Id="rId14" Type="http://schemas.openxmlformats.org/officeDocument/2006/relationships/slideLayout" Target="../slideLayouts/slideLayout7.xml"/><Relationship Id="rId13" Type="http://schemas.openxmlformats.org/officeDocument/2006/relationships/image" Target="../media/image70.jpeg"/><Relationship Id="rId12" Type="http://schemas.openxmlformats.org/officeDocument/2006/relationships/image" Target="../media/image69.svg"/><Relationship Id="rId11" Type="http://schemas.openxmlformats.org/officeDocument/2006/relationships/image" Target="../media/image68.png"/><Relationship Id="rId10" Type="http://schemas.openxmlformats.org/officeDocument/2006/relationships/image" Target="../media/image67.sv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image" Target="../media/image15.svg"/><Relationship Id="rId7" Type="http://schemas.openxmlformats.org/officeDocument/2006/relationships/image" Target="../media/image14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8.svg"/><Relationship Id="rId15" Type="http://schemas.openxmlformats.org/officeDocument/2006/relationships/slideLayout" Target="../slideLayouts/slideLayout7.xml"/><Relationship Id="rId14" Type="http://schemas.openxmlformats.org/officeDocument/2006/relationships/image" Target="../media/image21.svg"/><Relationship Id="rId13" Type="http://schemas.openxmlformats.org/officeDocument/2006/relationships/image" Target="../media/image20.png"/><Relationship Id="rId12" Type="http://schemas.openxmlformats.org/officeDocument/2006/relationships/image" Target="../media/image19.svg"/><Relationship Id="rId11" Type="http://schemas.openxmlformats.org/officeDocument/2006/relationships/image" Target="../media/image18.png"/><Relationship Id="rId10" Type="http://schemas.openxmlformats.org/officeDocument/2006/relationships/image" Target="../media/image17.svg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23.jpeg"/><Relationship Id="rId7" Type="http://schemas.openxmlformats.org/officeDocument/2006/relationships/image" Target="../media/image19.svg"/><Relationship Id="rId6" Type="http://schemas.openxmlformats.org/officeDocument/2006/relationships/image" Target="../media/image18.png"/><Relationship Id="rId5" Type="http://schemas.openxmlformats.org/officeDocument/2006/relationships/image" Target="../media/image22.pn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jpeg"/><Relationship Id="rId8" Type="http://schemas.openxmlformats.org/officeDocument/2006/relationships/image" Target="../media/image28.svg"/><Relationship Id="rId7" Type="http://schemas.openxmlformats.org/officeDocument/2006/relationships/image" Target="../media/image27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8.sv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png"/><Relationship Id="rId8" Type="http://schemas.openxmlformats.org/officeDocument/2006/relationships/image" Target="../media/image31.png"/><Relationship Id="rId7" Type="http://schemas.openxmlformats.org/officeDocument/2006/relationships/image" Target="../media/image30.jpe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8.sv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svg"/><Relationship Id="rId8" Type="http://schemas.openxmlformats.org/officeDocument/2006/relationships/image" Target="../media/image34.png"/><Relationship Id="rId7" Type="http://schemas.openxmlformats.org/officeDocument/2006/relationships/image" Target="../media/image33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8.svg"/><Relationship Id="rId13" Type="http://schemas.openxmlformats.org/officeDocument/2006/relationships/slideLayout" Target="../slideLayouts/slideLayout7.xml"/><Relationship Id="rId12" Type="http://schemas.openxmlformats.org/officeDocument/2006/relationships/image" Target="../media/image38.svg"/><Relationship Id="rId11" Type="http://schemas.openxmlformats.org/officeDocument/2006/relationships/image" Target="../media/image37.png"/><Relationship Id="rId10" Type="http://schemas.openxmlformats.org/officeDocument/2006/relationships/image" Target="../media/image36.png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8.svg"/><Relationship Id="rId8" Type="http://schemas.openxmlformats.org/officeDocument/2006/relationships/image" Target="../media/image37.png"/><Relationship Id="rId7" Type="http://schemas.openxmlformats.org/officeDocument/2006/relationships/image" Target="../media/image36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8.svg"/><Relationship Id="rId14" Type="http://schemas.openxmlformats.org/officeDocument/2006/relationships/slideLayout" Target="../slideLayouts/slideLayout7.xml"/><Relationship Id="rId13" Type="http://schemas.openxmlformats.org/officeDocument/2006/relationships/image" Target="../media/image42.svg"/><Relationship Id="rId12" Type="http://schemas.openxmlformats.org/officeDocument/2006/relationships/image" Target="../media/image41.png"/><Relationship Id="rId11" Type="http://schemas.openxmlformats.org/officeDocument/2006/relationships/image" Target="../media/image40.svg"/><Relationship Id="rId10" Type="http://schemas.openxmlformats.org/officeDocument/2006/relationships/image" Target="../media/image39.png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8.svg"/><Relationship Id="rId8" Type="http://schemas.openxmlformats.org/officeDocument/2006/relationships/image" Target="../media/image37.png"/><Relationship Id="rId7" Type="http://schemas.openxmlformats.org/officeDocument/2006/relationships/image" Target="../media/image36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8.svg"/><Relationship Id="rId14" Type="http://schemas.openxmlformats.org/officeDocument/2006/relationships/slideLayout" Target="../slideLayouts/slideLayout7.xml"/><Relationship Id="rId13" Type="http://schemas.openxmlformats.org/officeDocument/2006/relationships/image" Target="../media/image42.svg"/><Relationship Id="rId12" Type="http://schemas.openxmlformats.org/officeDocument/2006/relationships/image" Target="../media/image41.png"/><Relationship Id="rId11" Type="http://schemas.openxmlformats.org/officeDocument/2006/relationships/image" Target="../media/image40.svg"/><Relationship Id="rId10" Type="http://schemas.openxmlformats.org/officeDocument/2006/relationships/image" Target="../media/image39.png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-1641107" y="6836973"/>
            <a:ext cx="12485204" cy="3768262"/>
          </a:xfrm>
          <a:custGeom>
            <a:avLst/>
            <a:gdLst/>
            <a:ahLst/>
            <a:cxnLst/>
            <a:rect l="l" t="t" r="r" b="b"/>
            <a:pathLst>
              <a:path w="12485204" h="3768262">
                <a:moveTo>
                  <a:pt x="0" y="0"/>
                </a:moveTo>
                <a:lnTo>
                  <a:pt x="12485204" y="0"/>
                </a:lnTo>
                <a:lnTo>
                  <a:pt x="12485204" y="3768262"/>
                </a:lnTo>
                <a:lnTo>
                  <a:pt x="0" y="37682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443903" y="6836973"/>
            <a:ext cx="12485204" cy="3768262"/>
          </a:xfrm>
          <a:custGeom>
            <a:avLst/>
            <a:gdLst/>
            <a:ahLst/>
            <a:cxnLst/>
            <a:rect l="l" t="t" r="r" b="b"/>
            <a:pathLst>
              <a:path w="12485204" h="3768262">
                <a:moveTo>
                  <a:pt x="0" y="0"/>
                </a:moveTo>
                <a:lnTo>
                  <a:pt x="12485204" y="0"/>
                </a:lnTo>
                <a:lnTo>
                  <a:pt x="12485204" y="3768262"/>
                </a:lnTo>
                <a:lnTo>
                  <a:pt x="0" y="37682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2956312" y="4779573"/>
            <a:ext cx="4517246" cy="4114800"/>
          </a:xfrm>
          <a:custGeom>
            <a:avLst/>
            <a:gdLst/>
            <a:ahLst/>
            <a:cxnLst/>
            <a:rect l="l" t="t" r="r" b="b"/>
            <a:pathLst>
              <a:path w="4517246" h="4114800">
                <a:moveTo>
                  <a:pt x="0" y="0"/>
                </a:moveTo>
                <a:lnTo>
                  <a:pt x="4517246" y="0"/>
                </a:lnTo>
                <a:lnTo>
                  <a:pt x="45172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474886" y="4606304"/>
            <a:ext cx="4517246" cy="4114800"/>
          </a:xfrm>
          <a:custGeom>
            <a:avLst/>
            <a:gdLst/>
            <a:ahLst/>
            <a:cxnLst/>
            <a:rect l="l" t="t" r="r" b="b"/>
            <a:pathLst>
              <a:path w="4517246" h="4114800">
                <a:moveTo>
                  <a:pt x="0" y="0"/>
                </a:moveTo>
                <a:lnTo>
                  <a:pt x="4517245" y="0"/>
                </a:lnTo>
                <a:lnTo>
                  <a:pt x="451724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 rot="0">
            <a:off x="7219798" y="8918206"/>
            <a:ext cx="3065263" cy="644647"/>
            <a:chOff x="0" y="0"/>
            <a:chExt cx="807312" cy="16978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07312" cy="169783"/>
            </a:xfrm>
            <a:custGeom>
              <a:avLst/>
              <a:gdLst/>
              <a:ahLst/>
              <a:cxnLst/>
              <a:rect l="l" t="t" r="r" b="b"/>
              <a:pathLst>
                <a:path w="807312" h="169783">
                  <a:moveTo>
                    <a:pt x="84892" y="0"/>
                  </a:moveTo>
                  <a:lnTo>
                    <a:pt x="722420" y="0"/>
                  </a:lnTo>
                  <a:cubicBezTo>
                    <a:pt x="744935" y="0"/>
                    <a:pt x="766528" y="8944"/>
                    <a:pt x="782448" y="24864"/>
                  </a:cubicBezTo>
                  <a:cubicBezTo>
                    <a:pt x="798368" y="40785"/>
                    <a:pt x="807312" y="62377"/>
                    <a:pt x="807312" y="84892"/>
                  </a:cubicBezTo>
                  <a:lnTo>
                    <a:pt x="807312" y="84892"/>
                  </a:lnTo>
                  <a:cubicBezTo>
                    <a:pt x="807312" y="131776"/>
                    <a:pt x="769305" y="169783"/>
                    <a:pt x="722420" y="169783"/>
                  </a:cubicBezTo>
                  <a:lnTo>
                    <a:pt x="84892" y="169783"/>
                  </a:lnTo>
                  <a:cubicBezTo>
                    <a:pt x="62377" y="169783"/>
                    <a:pt x="40785" y="160840"/>
                    <a:pt x="24864" y="144919"/>
                  </a:cubicBezTo>
                  <a:cubicBezTo>
                    <a:pt x="8944" y="128999"/>
                    <a:pt x="0" y="107406"/>
                    <a:pt x="0" y="84892"/>
                  </a:cubicBezTo>
                  <a:lnTo>
                    <a:pt x="0" y="84892"/>
                  </a:lnTo>
                  <a:cubicBezTo>
                    <a:pt x="0" y="62377"/>
                    <a:pt x="8944" y="40785"/>
                    <a:pt x="24864" y="24864"/>
                  </a:cubicBezTo>
                  <a:cubicBezTo>
                    <a:pt x="40785" y="8944"/>
                    <a:pt x="62377" y="0"/>
                    <a:pt x="84892" y="0"/>
                  </a:cubicBezTo>
                  <a:close/>
                </a:path>
              </a:pathLst>
            </a:custGeom>
            <a:solidFill>
              <a:srgbClr val="BDC43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07312" cy="2078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7895371" y="8968443"/>
            <a:ext cx="2948726" cy="488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25"/>
              </a:lnSpc>
              <a:spcBef>
                <a:spcPct val="0"/>
              </a:spcBef>
            </a:pPr>
            <a:r>
              <a:rPr lang="en-US" sz="2875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</a:t>
            </a:r>
            <a:endParaRPr lang="en-US" sz="2875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-647231" y="8365557"/>
            <a:ext cx="3409012" cy="1921443"/>
          </a:xfrm>
          <a:custGeom>
            <a:avLst/>
            <a:gdLst/>
            <a:ahLst/>
            <a:cxnLst/>
            <a:rect l="l" t="t" r="r" b="b"/>
            <a:pathLst>
              <a:path w="3409012" h="1921443">
                <a:moveTo>
                  <a:pt x="0" y="0"/>
                </a:moveTo>
                <a:lnTo>
                  <a:pt x="3409012" y="0"/>
                </a:lnTo>
                <a:lnTo>
                  <a:pt x="3409012" y="1921443"/>
                </a:lnTo>
                <a:lnTo>
                  <a:pt x="0" y="19214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flipH="1">
            <a:off x="15554794" y="8365557"/>
            <a:ext cx="3409012" cy="1921443"/>
          </a:xfrm>
          <a:custGeom>
            <a:avLst/>
            <a:gdLst/>
            <a:ahLst/>
            <a:cxnLst/>
            <a:rect l="l" t="t" r="r" b="b"/>
            <a:pathLst>
              <a:path w="3409012" h="1921443">
                <a:moveTo>
                  <a:pt x="3409012" y="0"/>
                </a:moveTo>
                <a:lnTo>
                  <a:pt x="0" y="0"/>
                </a:lnTo>
                <a:lnTo>
                  <a:pt x="0" y="1921443"/>
                </a:lnTo>
                <a:lnTo>
                  <a:pt x="3409012" y="1921443"/>
                </a:lnTo>
                <a:lnTo>
                  <a:pt x="3409012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510127">
            <a:off x="7568905" y="8767205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5381366" y="2550538"/>
            <a:ext cx="2776884" cy="4111532"/>
          </a:xfrm>
          <a:custGeom>
            <a:avLst/>
            <a:gdLst/>
            <a:ahLst/>
            <a:cxnLst/>
            <a:rect l="l" t="t" r="r" b="b"/>
            <a:pathLst>
              <a:path w="2776884" h="4111532">
                <a:moveTo>
                  <a:pt x="0" y="0"/>
                </a:moveTo>
                <a:lnTo>
                  <a:pt x="2776884" y="0"/>
                </a:lnTo>
                <a:lnTo>
                  <a:pt x="2776884" y="4111532"/>
                </a:lnTo>
                <a:lnTo>
                  <a:pt x="0" y="411153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6576691" y="659483"/>
            <a:ext cx="5134618" cy="66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15"/>
              </a:lnSpc>
              <a:spcBef>
                <a:spcPct val="0"/>
              </a:spcBef>
            </a:pPr>
            <a:r>
              <a:rPr lang="en-US" sz="3940" b="1">
                <a:solidFill>
                  <a:srgbClr val="10100F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7 КЛАС НУШ </a:t>
            </a:r>
            <a:endParaRPr lang="en-US" sz="3940" b="1">
              <a:solidFill>
                <a:srgbClr val="10100F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199733" y="2200633"/>
            <a:ext cx="13391275" cy="5434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50"/>
              </a:lnSpc>
              <a:spcBef>
                <a:spcPct val="0"/>
              </a:spcBef>
            </a:pPr>
            <a:r>
              <a:rPr lang="en-US" sz="775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Хордові - тварини із внутрішнім скелетом.Головохордові - примітивні хордові тварини</a:t>
            </a:r>
            <a:endParaRPr lang="en-US" sz="775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3907577" y="7104782"/>
            <a:ext cx="5134618" cy="662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15"/>
              </a:lnSpc>
              <a:spcBef>
                <a:spcPct val="0"/>
              </a:spcBef>
            </a:pPr>
            <a:r>
              <a:rPr lang="en-US" sz="3940" b="1">
                <a:solidFill>
                  <a:srgbClr val="10100F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С. 210 - 212</a:t>
            </a:r>
            <a:endParaRPr lang="en-US" sz="3940" b="1">
              <a:solidFill>
                <a:srgbClr val="10100F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83129" y="1518730"/>
            <a:ext cx="10775254" cy="8229600"/>
          </a:xfrm>
          <a:custGeom>
            <a:avLst/>
            <a:gdLst/>
            <a:ahLst/>
            <a:cxnLst/>
            <a:rect l="l" t="t" r="r" b="b"/>
            <a:pathLst>
              <a:path w="10775254" h="8229600">
                <a:moveTo>
                  <a:pt x="0" y="0"/>
                </a:moveTo>
                <a:lnTo>
                  <a:pt x="10775254" y="0"/>
                </a:lnTo>
                <a:lnTo>
                  <a:pt x="107752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307971" y="3401986"/>
            <a:ext cx="4943731" cy="2879723"/>
          </a:xfrm>
          <a:custGeom>
            <a:avLst/>
            <a:gdLst/>
            <a:ahLst/>
            <a:cxnLst/>
            <a:rect l="l" t="t" r="r" b="b"/>
            <a:pathLst>
              <a:path w="4943731" h="2879723">
                <a:moveTo>
                  <a:pt x="0" y="0"/>
                </a:moveTo>
                <a:lnTo>
                  <a:pt x="4943731" y="0"/>
                </a:lnTo>
                <a:lnTo>
                  <a:pt x="4943731" y="2879723"/>
                </a:lnTo>
                <a:lnTo>
                  <a:pt x="0" y="28797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691458" y="6281709"/>
            <a:ext cx="3573018" cy="3926393"/>
          </a:xfrm>
          <a:custGeom>
            <a:avLst/>
            <a:gdLst/>
            <a:ahLst/>
            <a:cxnLst/>
            <a:rect l="l" t="t" r="r" b="b"/>
            <a:pathLst>
              <a:path w="3573018" h="3926393">
                <a:moveTo>
                  <a:pt x="0" y="0"/>
                </a:moveTo>
                <a:lnTo>
                  <a:pt x="3573018" y="0"/>
                </a:lnTo>
                <a:lnTo>
                  <a:pt x="3573018" y="3926393"/>
                </a:lnTo>
                <a:lnTo>
                  <a:pt x="0" y="392639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796314" y="1028700"/>
            <a:ext cx="3661635" cy="3195609"/>
          </a:xfrm>
          <a:custGeom>
            <a:avLst/>
            <a:gdLst/>
            <a:ahLst/>
            <a:cxnLst/>
            <a:rect l="l" t="t" r="r" b="b"/>
            <a:pathLst>
              <a:path w="3661635" h="3195609">
                <a:moveTo>
                  <a:pt x="0" y="0"/>
                </a:moveTo>
                <a:lnTo>
                  <a:pt x="3661636" y="0"/>
                </a:lnTo>
                <a:lnTo>
                  <a:pt x="3661636" y="3195609"/>
                </a:lnTo>
                <a:lnTo>
                  <a:pt x="0" y="31956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028700" y="3042095"/>
            <a:ext cx="8615214" cy="5688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0"/>
              </a:lnSpc>
              <a:spcBef>
                <a:spcPct val="0"/>
              </a:spcBef>
            </a:pPr>
            <a:r>
              <a:rPr lang="en-US" sz="403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У хребетних тварин хорда в дорослому стані замінюється на хребет. Центральна нервова система складається з головного і спинного мозку. Мають травні залози,кровоносні система замкнена,має серце,яке  поділене на камери.</a:t>
            </a:r>
            <a:endParaRPr lang="en-US" sz="4035">
              <a:solidFill>
                <a:srgbClr val="16646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2" name="TextBox 12"/>
          <p:cNvSpPr txBox="1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1040" y="6537401"/>
            <a:ext cx="4733351" cy="3422103"/>
          </a:xfrm>
          <a:custGeom>
            <a:avLst/>
            <a:gdLst/>
            <a:ahLst/>
            <a:cxnLst/>
            <a:rect l="l" t="t" r="r" b="b"/>
            <a:pathLst>
              <a:path w="4733351" h="3422103">
                <a:moveTo>
                  <a:pt x="0" y="0"/>
                </a:moveTo>
                <a:lnTo>
                  <a:pt x="4733351" y="0"/>
                </a:lnTo>
                <a:lnTo>
                  <a:pt x="4733351" y="3422102"/>
                </a:lnTo>
                <a:lnTo>
                  <a:pt x="0" y="342210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2272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924792" y="7384852"/>
            <a:ext cx="7510960" cy="1408405"/>
          </a:xfrm>
          <a:custGeom>
            <a:avLst/>
            <a:gdLst/>
            <a:ahLst/>
            <a:cxnLst/>
            <a:rect l="l" t="t" r="r" b="b"/>
            <a:pathLst>
              <a:path w="7510960" h="1408405">
                <a:moveTo>
                  <a:pt x="0" y="0"/>
                </a:moveTo>
                <a:lnTo>
                  <a:pt x="7510961" y="0"/>
                </a:lnTo>
                <a:lnTo>
                  <a:pt x="7510961" y="1408405"/>
                </a:lnTo>
                <a:lnTo>
                  <a:pt x="0" y="1408405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87618" b="-285560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98391" y="6753650"/>
            <a:ext cx="481599" cy="446049"/>
          </a:xfrm>
          <a:custGeom>
            <a:avLst/>
            <a:gdLst/>
            <a:ahLst/>
            <a:cxnLst/>
            <a:rect l="l" t="t" r="r" b="b"/>
            <a:pathLst>
              <a:path w="481599" h="446049">
                <a:moveTo>
                  <a:pt x="0" y="0"/>
                </a:moveTo>
                <a:lnTo>
                  <a:pt x="481598" y="0"/>
                </a:lnTo>
                <a:lnTo>
                  <a:pt x="481598" y="446049"/>
                </a:lnTo>
                <a:lnTo>
                  <a:pt x="0" y="4460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98391" y="7717937"/>
            <a:ext cx="481599" cy="446049"/>
          </a:xfrm>
          <a:custGeom>
            <a:avLst/>
            <a:gdLst/>
            <a:ahLst/>
            <a:cxnLst/>
            <a:rect l="l" t="t" r="r" b="b"/>
            <a:pathLst>
              <a:path w="481599" h="446049">
                <a:moveTo>
                  <a:pt x="0" y="0"/>
                </a:moveTo>
                <a:lnTo>
                  <a:pt x="481598" y="0"/>
                </a:lnTo>
                <a:lnTo>
                  <a:pt x="481598" y="446048"/>
                </a:lnTo>
                <a:lnTo>
                  <a:pt x="0" y="4460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264393" y="7510786"/>
            <a:ext cx="919962" cy="852054"/>
          </a:xfrm>
          <a:custGeom>
            <a:avLst/>
            <a:gdLst/>
            <a:ahLst/>
            <a:cxnLst/>
            <a:rect l="l" t="t" r="r" b="b"/>
            <a:pathLst>
              <a:path w="919962" h="852054">
                <a:moveTo>
                  <a:pt x="0" y="0"/>
                </a:moveTo>
                <a:lnTo>
                  <a:pt x="919962" y="0"/>
                </a:lnTo>
                <a:lnTo>
                  <a:pt x="919962" y="852054"/>
                </a:lnTo>
                <a:lnTo>
                  <a:pt x="0" y="8520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765501" y="2285563"/>
            <a:ext cx="698891" cy="2148590"/>
          </a:xfrm>
          <a:custGeom>
            <a:avLst/>
            <a:gdLst/>
            <a:ahLst/>
            <a:cxnLst/>
            <a:rect l="l" t="t" r="r" b="b"/>
            <a:pathLst>
              <a:path w="698891" h="2148590">
                <a:moveTo>
                  <a:pt x="0" y="0"/>
                </a:moveTo>
                <a:lnTo>
                  <a:pt x="698890" y="0"/>
                </a:lnTo>
                <a:lnTo>
                  <a:pt x="698890" y="2148590"/>
                </a:lnTo>
                <a:lnTo>
                  <a:pt x="0" y="21485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792497" y="1337366"/>
            <a:ext cx="6224647" cy="3497120"/>
          </a:xfrm>
          <a:custGeom>
            <a:avLst/>
            <a:gdLst/>
            <a:ahLst/>
            <a:cxnLst/>
            <a:rect l="l" t="t" r="r" b="b"/>
            <a:pathLst>
              <a:path w="6224647" h="3497120">
                <a:moveTo>
                  <a:pt x="0" y="0"/>
                </a:moveTo>
                <a:lnTo>
                  <a:pt x="6224647" y="0"/>
                </a:lnTo>
                <a:lnTo>
                  <a:pt x="6224647" y="3497120"/>
                </a:lnTo>
                <a:lnTo>
                  <a:pt x="0" y="349712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50091" y="-183321"/>
            <a:ext cx="4274566" cy="3178722"/>
          </a:xfrm>
          <a:custGeom>
            <a:avLst/>
            <a:gdLst/>
            <a:ahLst/>
            <a:cxnLst/>
            <a:rect l="l" t="t" r="r" b="b"/>
            <a:pathLst>
              <a:path w="4274566" h="3178722">
                <a:moveTo>
                  <a:pt x="0" y="0"/>
                </a:moveTo>
                <a:lnTo>
                  <a:pt x="4274566" y="0"/>
                </a:lnTo>
                <a:lnTo>
                  <a:pt x="4274566" y="3178722"/>
                </a:lnTo>
                <a:lnTo>
                  <a:pt x="0" y="317872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680273" y="-651360"/>
            <a:ext cx="4236983" cy="4114800"/>
          </a:xfrm>
          <a:custGeom>
            <a:avLst/>
            <a:gdLst/>
            <a:ahLst/>
            <a:cxnLst/>
            <a:rect l="l" t="t" r="r" b="b"/>
            <a:pathLst>
              <a:path w="4236983" h="4114800">
                <a:moveTo>
                  <a:pt x="0" y="0"/>
                </a:moveTo>
                <a:lnTo>
                  <a:pt x="4236982" y="0"/>
                </a:lnTo>
                <a:lnTo>
                  <a:pt x="42369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73474" y="4709202"/>
            <a:ext cx="9555108" cy="1853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95"/>
              </a:lnSpc>
              <a:spcBef>
                <a:spcPct val="0"/>
              </a:spcBef>
            </a:pPr>
            <a:r>
              <a:rPr lang="en-US" sz="10855" b="1">
                <a:solidFill>
                  <a:srgbClr val="4C956C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Головогруди</a:t>
            </a:r>
            <a:endParaRPr lang="en-US" sz="10855" b="1">
              <a:solidFill>
                <a:srgbClr val="4C956C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249680" y="6429745"/>
            <a:ext cx="4409182" cy="769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15"/>
              </a:lnSpc>
              <a:spcBef>
                <a:spcPct val="0"/>
              </a:spcBef>
            </a:pPr>
            <a:r>
              <a:rPr lang="en-US" sz="4440">
                <a:solidFill>
                  <a:srgbClr val="4C956C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Прості очі</a:t>
            </a:r>
            <a:endParaRPr lang="en-US" sz="4440">
              <a:solidFill>
                <a:srgbClr val="4C956C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891665" y="7576046"/>
            <a:ext cx="3125212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  <a:spcBef>
                <a:spcPct val="0"/>
              </a:spcBef>
            </a:pPr>
            <a:r>
              <a:rPr lang="en-US" sz="3100">
                <a:solidFill>
                  <a:srgbClr val="4C956C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8 ходильних ніг</a:t>
            </a:r>
            <a:endParaRPr lang="en-US" sz="3100">
              <a:solidFill>
                <a:srgbClr val="4C956C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1351130" y="5135314"/>
            <a:ext cx="6084622" cy="2064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40"/>
              </a:lnSpc>
              <a:spcBef>
                <a:spcPct val="0"/>
              </a:spcBef>
            </a:pPr>
            <a:r>
              <a:rPr lang="en-US" sz="1210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Черевце  </a:t>
            </a:r>
            <a:endParaRPr lang="en-US" sz="1210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1582200" y="7357257"/>
            <a:ext cx="5677100" cy="730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0"/>
              </a:lnSpc>
              <a:spcBef>
                <a:spcPct val="0"/>
              </a:spcBef>
            </a:pPr>
            <a:r>
              <a:rPr lang="en-US" sz="4265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Павутинні бородавки</a:t>
            </a:r>
            <a:endParaRPr lang="en-US" sz="4265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849927" y="1514362"/>
            <a:ext cx="5557312" cy="2895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85"/>
              </a:lnSpc>
              <a:spcBef>
                <a:spcPct val="0"/>
              </a:spcBef>
            </a:pPr>
            <a:r>
              <a:rPr lang="en-US" sz="4130">
                <a:solidFill>
                  <a:srgbClr val="982510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Ззовні скелет вкритий </a:t>
            </a:r>
            <a:r>
              <a:rPr lang="en-US" sz="4130" b="1">
                <a:solidFill>
                  <a:srgbClr val="FF3131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кутикулою</a:t>
            </a:r>
            <a:r>
              <a:rPr lang="en-US" sz="4130">
                <a:solidFill>
                  <a:srgbClr val="982510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,яка складається з </a:t>
            </a:r>
            <a:r>
              <a:rPr lang="en-US" sz="4130" b="1">
                <a:solidFill>
                  <a:srgbClr val="FF3131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хітину</a:t>
            </a:r>
            <a:endParaRPr lang="en-US" sz="4130" b="1">
              <a:solidFill>
                <a:srgbClr val="FF3131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989734" y="8381142"/>
            <a:ext cx="3125212" cy="738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20"/>
              </a:lnSpc>
              <a:spcBef>
                <a:spcPct val="0"/>
              </a:spcBef>
            </a:pPr>
            <a:r>
              <a:rPr lang="en-US" sz="4300">
                <a:solidFill>
                  <a:srgbClr val="4C956C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Хеліцери </a:t>
            </a:r>
            <a:endParaRPr lang="en-US" sz="4300">
              <a:solidFill>
                <a:srgbClr val="4C956C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989734" y="9240048"/>
            <a:ext cx="3125212" cy="56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>
                <a:solidFill>
                  <a:srgbClr val="4C956C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Ногощупальці</a:t>
            </a:r>
            <a:endParaRPr lang="en-US" sz="3300">
              <a:solidFill>
                <a:srgbClr val="4C956C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898391" y="8475935"/>
            <a:ext cx="481599" cy="446049"/>
          </a:xfrm>
          <a:custGeom>
            <a:avLst/>
            <a:gdLst/>
            <a:ahLst/>
            <a:cxnLst/>
            <a:rect l="l" t="t" r="r" b="b"/>
            <a:pathLst>
              <a:path w="481599" h="446049">
                <a:moveTo>
                  <a:pt x="0" y="0"/>
                </a:moveTo>
                <a:lnTo>
                  <a:pt x="481598" y="0"/>
                </a:lnTo>
                <a:lnTo>
                  <a:pt x="481598" y="446049"/>
                </a:lnTo>
                <a:lnTo>
                  <a:pt x="0" y="4460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898391" y="9436334"/>
            <a:ext cx="481599" cy="446049"/>
          </a:xfrm>
          <a:custGeom>
            <a:avLst/>
            <a:gdLst/>
            <a:ahLst/>
            <a:cxnLst/>
            <a:rect l="l" t="t" r="r" b="b"/>
            <a:pathLst>
              <a:path w="481599" h="446049">
                <a:moveTo>
                  <a:pt x="0" y="0"/>
                </a:moveTo>
                <a:lnTo>
                  <a:pt x="481598" y="0"/>
                </a:lnTo>
                <a:lnTo>
                  <a:pt x="481598" y="446048"/>
                </a:lnTo>
                <a:lnTo>
                  <a:pt x="0" y="4460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24944" y="2249449"/>
            <a:ext cx="7607609" cy="7479990"/>
          </a:xfrm>
          <a:custGeom>
            <a:avLst/>
            <a:gdLst/>
            <a:ahLst/>
            <a:cxnLst/>
            <a:rect l="l" t="t" r="r" b="b"/>
            <a:pathLst>
              <a:path w="7607609" h="7479990">
                <a:moveTo>
                  <a:pt x="0" y="0"/>
                </a:moveTo>
                <a:lnTo>
                  <a:pt x="7607609" y="0"/>
                </a:lnTo>
                <a:lnTo>
                  <a:pt x="7607609" y="7479990"/>
                </a:lnTo>
                <a:lnTo>
                  <a:pt x="0" y="74799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9355" r="-17764" b="-8680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144000" y="2700923"/>
            <a:ext cx="8891641" cy="6577041"/>
          </a:xfrm>
          <a:custGeom>
            <a:avLst/>
            <a:gdLst/>
            <a:ahLst/>
            <a:cxnLst/>
            <a:rect l="l" t="t" r="r" b="b"/>
            <a:pathLst>
              <a:path w="8891641" h="6577041">
                <a:moveTo>
                  <a:pt x="0" y="0"/>
                </a:moveTo>
                <a:lnTo>
                  <a:pt x="8891641" y="0"/>
                </a:lnTo>
                <a:lnTo>
                  <a:pt x="8891641" y="6577041"/>
                </a:lnTo>
                <a:lnTo>
                  <a:pt x="0" y="65770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23594" b="-77441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5727916" y="198571"/>
            <a:ext cx="1531384" cy="2640317"/>
          </a:xfrm>
          <a:custGeom>
            <a:avLst/>
            <a:gdLst/>
            <a:ahLst/>
            <a:cxnLst/>
            <a:rect l="l" t="t" r="r" b="b"/>
            <a:pathLst>
              <a:path w="1531384" h="2640317">
                <a:moveTo>
                  <a:pt x="0" y="0"/>
                </a:moveTo>
                <a:lnTo>
                  <a:pt x="1531384" y="0"/>
                </a:lnTo>
                <a:lnTo>
                  <a:pt x="1531384" y="2640317"/>
                </a:lnTo>
                <a:lnTo>
                  <a:pt x="0" y="264031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693950" y="166221"/>
            <a:ext cx="7980179" cy="11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40"/>
              </a:lnSpc>
              <a:spcBef>
                <a:spcPct val="0"/>
              </a:spcBef>
            </a:pPr>
            <a:r>
              <a:rPr lang="en-US" sz="6530">
                <a:solidFill>
                  <a:srgbClr val="929CEF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Попрактикуймося ! </a:t>
            </a:r>
            <a:endParaRPr lang="en-US" sz="6530">
              <a:solidFill>
                <a:srgbClr val="929CEF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24944" y="2249449"/>
            <a:ext cx="7607609" cy="7479990"/>
          </a:xfrm>
          <a:custGeom>
            <a:avLst/>
            <a:gdLst/>
            <a:ahLst/>
            <a:cxnLst/>
            <a:rect l="l" t="t" r="r" b="b"/>
            <a:pathLst>
              <a:path w="7607609" h="7479990">
                <a:moveTo>
                  <a:pt x="0" y="0"/>
                </a:moveTo>
                <a:lnTo>
                  <a:pt x="7607609" y="0"/>
                </a:lnTo>
                <a:lnTo>
                  <a:pt x="7607609" y="7479990"/>
                </a:lnTo>
                <a:lnTo>
                  <a:pt x="0" y="74799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9355" r="-17764" b="-86809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144000" y="2700923"/>
            <a:ext cx="8891641" cy="6577041"/>
          </a:xfrm>
          <a:custGeom>
            <a:avLst/>
            <a:gdLst/>
            <a:ahLst/>
            <a:cxnLst/>
            <a:rect l="l" t="t" r="r" b="b"/>
            <a:pathLst>
              <a:path w="8891641" h="6577041">
                <a:moveTo>
                  <a:pt x="0" y="0"/>
                </a:moveTo>
                <a:lnTo>
                  <a:pt x="8891641" y="0"/>
                </a:lnTo>
                <a:lnTo>
                  <a:pt x="8891641" y="6577041"/>
                </a:lnTo>
                <a:lnTo>
                  <a:pt x="0" y="65770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23594" b="-77441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5727916" y="198571"/>
            <a:ext cx="1531384" cy="2640317"/>
          </a:xfrm>
          <a:custGeom>
            <a:avLst/>
            <a:gdLst/>
            <a:ahLst/>
            <a:cxnLst/>
            <a:rect l="l" t="t" r="r" b="b"/>
            <a:pathLst>
              <a:path w="1531384" h="2640317">
                <a:moveTo>
                  <a:pt x="0" y="0"/>
                </a:moveTo>
                <a:lnTo>
                  <a:pt x="1531384" y="0"/>
                </a:lnTo>
                <a:lnTo>
                  <a:pt x="1531384" y="2640317"/>
                </a:lnTo>
                <a:lnTo>
                  <a:pt x="0" y="264031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693950" y="166221"/>
            <a:ext cx="7980179" cy="11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40"/>
              </a:lnSpc>
              <a:spcBef>
                <a:spcPct val="0"/>
              </a:spcBef>
            </a:pPr>
            <a:r>
              <a:rPr lang="en-US" sz="6530">
                <a:solidFill>
                  <a:srgbClr val="929CEF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Попрактикуймося ! </a:t>
            </a:r>
            <a:endParaRPr lang="en-US" sz="6530">
              <a:solidFill>
                <a:srgbClr val="929CEF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1287533" y="6708937"/>
            <a:ext cx="845347" cy="845347"/>
          </a:xfrm>
          <a:custGeom>
            <a:avLst/>
            <a:gdLst/>
            <a:ahLst/>
            <a:cxnLst/>
            <a:rect l="l" t="t" r="r" b="b"/>
            <a:pathLst>
              <a:path w="845347" h="845347">
                <a:moveTo>
                  <a:pt x="0" y="0"/>
                </a:moveTo>
                <a:lnTo>
                  <a:pt x="845346" y="0"/>
                </a:lnTo>
                <a:lnTo>
                  <a:pt x="845346" y="845347"/>
                </a:lnTo>
                <a:lnTo>
                  <a:pt x="0" y="8453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684039" y="7131611"/>
            <a:ext cx="845347" cy="845347"/>
          </a:xfrm>
          <a:custGeom>
            <a:avLst/>
            <a:gdLst/>
            <a:ahLst/>
            <a:cxnLst/>
            <a:rect l="l" t="t" r="r" b="b"/>
            <a:pathLst>
              <a:path w="845347" h="845347">
                <a:moveTo>
                  <a:pt x="0" y="0"/>
                </a:moveTo>
                <a:lnTo>
                  <a:pt x="845347" y="0"/>
                </a:lnTo>
                <a:lnTo>
                  <a:pt x="845347" y="845346"/>
                </a:lnTo>
                <a:lnTo>
                  <a:pt x="0" y="84534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5245705" y="-82679"/>
            <a:ext cx="3507618" cy="3507618"/>
          </a:xfrm>
          <a:custGeom>
            <a:avLst/>
            <a:gdLst/>
            <a:ahLst/>
            <a:cxnLst/>
            <a:rect l="l" t="t" r="r" b="b"/>
            <a:pathLst>
              <a:path w="3507618" h="3507618">
                <a:moveTo>
                  <a:pt x="0" y="0"/>
                </a:moveTo>
                <a:lnTo>
                  <a:pt x="3507618" y="0"/>
                </a:lnTo>
                <a:lnTo>
                  <a:pt x="3507618" y="3507618"/>
                </a:lnTo>
                <a:lnTo>
                  <a:pt x="0" y="35076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-1641107" y="6836973"/>
            <a:ext cx="12485204" cy="3768262"/>
          </a:xfrm>
          <a:custGeom>
            <a:avLst/>
            <a:gdLst/>
            <a:ahLst/>
            <a:cxnLst/>
            <a:rect l="l" t="t" r="r" b="b"/>
            <a:pathLst>
              <a:path w="12485204" h="3768262">
                <a:moveTo>
                  <a:pt x="0" y="0"/>
                </a:moveTo>
                <a:lnTo>
                  <a:pt x="12485204" y="0"/>
                </a:lnTo>
                <a:lnTo>
                  <a:pt x="12485204" y="3768262"/>
                </a:lnTo>
                <a:lnTo>
                  <a:pt x="0" y="37682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443903" y="6836973"/>
            <a:ext cx="12485204" cy="3768262"/>
          </a:xfrm>
          <a:custGeom>
            <a:avLst/>
            <a:gdLst/>
            <a:ahLst/>
            <a:cxnLst/>
            <a:rect l="l" t="t" r="r" b="b"/>
            <a:pathLst>
              <a:path w="12485204" h="3768262">
                <a:moveTo>
                  <a:pt x="0" y="0"/>
                </a:moveTo>
                <a:lnTo>
                  <a:pt x="12485204" y="0"/>
                </a:lnTo>
                <a:lnTo>
                  <a:pt x="12485204" y="3768262"/>
                </a:lnTo>
                <a:lnTo>
                  <a:pt x="0" y="37682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2956312" y="4779573"/>
            <a:ext cx="4517246" cy="4114800"/>
          </a:xfrm>
          <a:custGeom>
            <a:avLst/>
            <a:gdLst/>
            <a:ahLst/>
            <a:cxnLst/>
            <a:rect l="l" t="t" r="r" b="b"/>
            <a:pathLst>
              <a:path w="4517246" h="4114800">
                <a:moveTo>
                  <a:pt x="0" y="0"/>
                </a:moveTo>
                <a:lnTo>
                  <a:pt x="4517246" y="0"/>
                </a:lnTo>
                <a:lnTo>
                  <a:pt x="45172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474886" y="4606304"/>
            <a:ext cx="4517246" cy="4114800"/>
          </a:xfrm>
          <a:custGeom>
            <a:avLst/>
            <a:gdLst/>
            <a:ahLst/>
            <a:cxnLst/>
            <a:rect l="l" t="t" r="r" b="b"/>
            <a:pathLst>
              <a:path w="4517246" h="4114800">
                <a:moveTo>
                  <a:pt x="0" y="0"/>
                </a:moveTo>
                <a:lnTo>
                  <a:pt x="4517245" y="0"/>
                </a:lnTo>
                <a:lnTo>
                  <a:pt x="451724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716282">
            <a:off x="15827519" y="171091"/>
            <a:ext cx="3471074" cy="2057400"/>
          </a:xfrm>
          <a:custGeom>
            <a:avLst/>
            <a:gdLst/>
            <a:ahLst/>
            <a:cxnLst/>
            <a:rect l="l" t="t" r="r" b="b"/>
            <a:pathLst>
              <a:path w="3471074" h="2057400">
                <a:moveTo>
                  <a:pt x="0" y="0"/>
                </a:moveTo>
                <a:lnTo>
                  <a:pt x="3471074" y="0"/>
                </a:lnTo>
                <a:lnTo>
                  <a:pt x="3471074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1604930">
            <a:off x="-382187" y="2433896"/>
            <a:ext cx="2818716" cy="2557344"/>
          </a:xfrm>
          <a:custGeom>
            <a:avLst/>
            <a:gdLst/>
            <a:ahLst/>
            <a:cxnLst/>
            <a:rect l="l" t="t" r="r" b="b"/>
            <a:pathLst>
              <a:path w="2818716" h="2557344">
                <a:moveTo>
                  <a:pt x="0" y="0"/>
                </a:moveTo>
                <a:lnTo>
                  <a:pt x="2818716" y="0"/>
                </a:lnTo>
                <a:lnTo>
                  <a:pt x="2818716" y="2557344"/>
                </a:lnTo>
                <a:lnTo>
                  <a:pt x="0" y="255734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855103" y="3409447"/>
            <a:ext cx="4588800" cy="6506918"/>
          </a:xfrm>
          <a:custGeom>
            <a:avLst/>
            <a:gdLst/>
            <a:ahLst/>
            <a:cxnLst/>
            <a:rect l="l" t="t" r="r" b="b"/>
            <a:pathLst>
              <a:path w="4588800" h="6506918">
                <a:moveTo>
                  <a:pt x="0" y="0"/>
                </a:moveTo>
                <a:lnTo>
                  <a:pt x="4588800" y="0"/>
                </a:lnTo>
                <a:lnTo>
                  <a:pt x="4588800" y="6506918"/>
                </a:lnTo>
                <a:lnTo>
                  <a:pt x="0" y="650691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8212971" y="3186401"/>
            <a:ext cx="10075029" cy="6071899"/>
          </a:xfrm>
          <a:custGeom>
            <a:avLst/>
            <a:gdLst/>
            <a:ahLst/>
            <a:cxnLst/>
            <a:rect l="l" t="t" r="r" b="b"/>
            <a:pathLst>
              <a:path w="10075029" h="6071899">
                <a:moveTo>
                  <a:pt x="0" y="0"/>
                </a:moveTo>
                <a:lnTo>
                  <a:pt x="10075029" y="0"/>
                </a:lnTo>
                <a:lnTo>
                  <a:pt x="10075029" y="6071899"/>
                </a:lnTo>
                <a:lnTo>
                  <a:pt x="0" y="607189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72478" b="-196252"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862324" y="795330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3118857" y="4467268"/>
            <a:ext cx="8309722" cy="4482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240"/>
              </a:lnSpc>
            </a:pPr>
            <a:r>
              <a:rPr lang="en-US" sz="1303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Д /З:</a:t>
            </a:r>
            <a:endParaRPr lang="en-US" sz="1303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  <a:p>
            <a:pPr marL="0" lvl="0" indent="0" algn="l">
              <a:lnSpc>
                <a:spcPts val="18240"/>
              </a:lnSpc>
              <a:spcBef>
                <a:spcPct val="0"/>
              </a:spcBef>
            </a:pPr>
            <a:r>
              <a:rPr lang="en-US" sz="1303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§ 50</a:t>
            </a:r>
            <a:endParaRPr lang="en-US" sz="1303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443903" y="1383808"/>
            <a:ext cx="12481742" cy="1550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740"/>
              </a:lnSpc>
              <a:spcBef>
                <a:spcPct val="0"/>
              </a:spcBef>
            </a:pPr>
            <a:r>
              <a:rPr lang="en-US" sz="910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Виконай завдання</a:t>
            </a:r>
            <a:endParaRPr lang="en-US" sz="910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69116" y="1002689"/>
            <a:ext cx="15597428" cy="8222112"/>
          </a:xfrm>
          <a:custGeom>
            <a:avLst/>
            <a:gdLst/>
            <a:ahLst/>
            <a:cxnLst/>
            <a:rect l="l" t="t" r="r" b="b"/>
            <a:pathLst>
              <a:path w="15597428" h="8222112">
                <a:moveTo>
                  <a:pt x="0" y="0"/>
                </a:moveTo>
                <a:lnTo>
                  <a:pt x="15597429" y="0"/>
                </a:lnTo>
                <a:lnTo>
                  <a:pt x="15597429" y="8222112"/>
                </a:lnTo>
                <a:lnTo>
                  <a:pt x="0" y="82221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43087" y="3371890"/>
            <a:ext cx="1481308" cy="6915110"/>
          </a:xfrm>
          <a:custGeom>
            <a:avLst/>
            <a:gdLst/>
            <a:ahLst/>
            <a:cxnLst/>
            <a:rect l="l" t="t" r="r" b="b"/>
            <a:pathLst>
              <a:path w="1481308" h="6915110">
                <a:moveTo>
                  <a:pt x="0" y="0"/>
                </a:moveTo>
                <a:lnTo>
                  <a:pt x="1481307" y="0"/>
                </a:lnTo>
                <a:lnTo>
                  <a:pt x="1481307" y="6915110"/>
                </a:lnTo>
                <a:lnTo>
                  <a:pt x="0" y="691511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213695" y="6281709"/>
            <a:ext cx="5074305" cy="4114800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261383" y="833430"/>
            <a:ext cx="3990319" cy="4114800"/>
          </a:xfrm>
          <a:custGeom>
            <a:avLst/>
            <a:gdLst/>
            <a:ahLst/>
            <a:cxnLst/>
            <a:rect l="l" t="t" r="r" b="b"/>
            <a:pathLst>
              <a:path w="3990319" h="4114800">
                <a:moveTo>
                  <a:pt x="0" y="0"/>
                </a:moveTo>
                <a:lnTo>
                  <a:pt x="3990319" y="0"/>
                </a:lnTo>
                <a:lnTo>
                  <a:pt x="39903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054383" y="61722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3474347" y="3849674"/>
            <a:ext cx="10996406" cy="2398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5"/>
              </a:lnSpc>
              <a:spcBef>
                <a:spcPct val="0"/>
              </a:spcBef>
            </a:pPr>
            <a:r>
              <a:rPr lang="en-US" sz="4575">
                <a:solidFill>
                  <a:srgbClr val="E87C67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це група тварин,у яких опорою для тіла є внутрішній скелет (хорда або хребет)</a:t>
            </a:r>
            <a:endParaRPr lang="en-US" sz="4575">
              <a:solidFill>
                <a:srgbClr val="E87C67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4054383" y="2271086"/>
            <a:ext cx="8686583" cy="1525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10"/>
              </a:lnSpc>
              <a:spcBef>
                <a:spcPct val="0"/>
              </a:spcBef>
            </a:pPr>
            <a:r>
              <a:rPr lang="en-US" sz="8935">
                <a:solidFill>
                  <a:srgbClr val="929CEF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Хордові </a:t>
            </a:r>
            <a:endParaRPr lang="en-US" sz="8935">
              <a:solidFill>
                <a:srgbClr val="929CEF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862324" y="795330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83129" y="1518730"/>
            <a:ext cx="9260785" cy="7072924"/>
          </a:xfrm>
          <a:custGeom>
            <a:avLst/>
            <a:gdLst/>
            <a:ahLst/>
            <a:cxnLst/>
            <a:rect l="l" t="t" r="r" b="b"/>
            <a:pathLst>
              <a:path w="9260785" h="7072924">
                <a:moveTo>
                  <a:pt x="0" y="0"/>
                </a:moveTo>
                <a:lnTo>
                  <a:pt x="9260785" y="0"/>
                </a:lnTo>
                <a:lnTo>
                  <a:pt x="9260785" y="7072924"/>
                </a:lnTo>
                <a:lnTo>
                  <a:pt x="0" y="70729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9796314" y="1123591"/>
            <a:ext cx="8615214" cy="688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0"/>
              </a:lnSpc>
              <a:spcBef>
                <a:spcPct val="0"/>
              </a:spcBef>
            </a:pPr>
            <a:r>
              <a:rPr lang="en-US" sz="4035" b="1">
                <a:solidFill>
                  <a:srgbClr val="166469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Хордові</a:t>
            </a:r>
            <a:endParaRPr lang="en-US" sz="4035" b="1">
              <a:solidFill>
                <a:srgbClr val="166469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9" name="AutoShape 9"/>
          <p:cNvSpPr/>
          <p:nvPr/>
        </p:nvSpPr>
        <p:spPr>
          <a:xfrm flipH="1">
            <a:off x="11498022" y="2005722"/>
            <a:ext cx="1713801" cy="209185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10" name="AutoShape 10"/>
          <p:cNvSpPr/>
          <p:nvPr/>
        </p:nvSpPr>
        <p:spPr>
          <a:xfrm>
            <a:off x="15385848" y="1821702"/>
            <a:ext cx="1431216" cy="2294468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11" name="Freeform 11"/>
          <p:cNvSpPr/>
          <p:nvPr/>
        </p:nvSpPr>
        <p:spPr>
          <a:xfrm>
            <a:off x="9340158" y="6120320"/>
            <a:ext cx="3990319" cy="4114800"/>
          </a:xfrm>
          <a:custGeom>
            <a:avLst/>
            <a:gdLst/>
            <a:ahLst/>
            <a:cxnLst/>
            <a:rect l="l" t="t" r="r" b="b"/>
            <a:pathLst>
              <a:path w="3990319" h="4114800">
                <a:moveTo>
                  <a:pt x="0" y="0"/>
                </a:moveTo>
                <a:lnTo>
                  <a:pt x="3990319" y="0"/>
                </a:lnTo>
                <a:lnTo>
                  <a:pt x="39903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241710" y="6499802"/>
            <a:ext cx="4046290" cy="2091852"/>
          </a:xfrm>
          <a:custGeom>
            <a:avLst/>
            <a:gdLst/>
            <a:ahLst/>
            <a:cxnLst/>
            <a:rect l="l" t="t" r="r" b="b"/>
            <a:pathLst>
              <a:path w="4046290" h="2091852">
                <a:moveTo>
                  <a:pt x="0" y="0"/>
                </a:moveTo>
                <a:lnTo>
                  <a:pt x="4046290" y="0"/>
                </a:lnTo>
                <a:lnTo>
                  <a:pt x="4046290" y="2091852"/>
                </a:lnTo>
                <a:lnTo>
                  <a:pt x="0" y="209185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1945" b="-277900"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724944" y="2975448"/>
            <a:ext cx="8615214" cy="4259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0"/>
              </a:lnSpc>
              <a:spcBef>
                <a:spcPct val="0"/>
              </a:spcBef>
            </a:pPr>
            <a:r>
              <a:rPr lang="en-US" sz="403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До типу Хордових зараховують 69 тис видів. Вони проживають у водному,наземно - повітряному,грунтовому середовищах. Виділяють дві групи : головохордові і хребетні.</a:t>
            </a:r>
            <a:endParaRPr lang="en-US" sz="4035">
              <a:solidFill>
                <a:srgbClr val="16646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4" name="TextBox 14"/>
          <p:cNvSpPr txBox="1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556136" y="4239188"/>
            <a:ext cx="6407678" cy="1574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5"/>
              </a:lnSpc>
            </a:pPr>
            <a:r>
              <a:rPr lang="en-US" sz="300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Хребетні</a:t>
            </a:r>
            <a:endParaRPr lang="en-US" sz="300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4205"/>
              </a:lnSpc>
            </a:pPr>
            <a:r>
              <a:rPr lang="en-US" sz="300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( риби,амфібії,</a:t>
            </a:r>
            <a:endParaRPr lang="en-US" sz="300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4205"/>
              </a:lnSpc>
              <a:spcBef>
                <a:spcPct val="0"/>
              </a:spcBef>
            </a:pPr>
            <a:r>
              <a:rPr lang="en-US" sz="300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рептилії,птахи,ссавці)</a:t>
            </a:r>
            <a:endParaRPr lang="en-US" sz="300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2509456" y="4404198"/>
            <a:ext cx="8615214" cy="1402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0"/>
              </a:lnSpc>
            </a:pPr>
            <a:r>
              <a:rPr lang="en-US" sz="4035">
                <a:solidFill>
                  <a:srgbClr val="929CEF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Головохордові </a:t>
            </a:r>
            <a:endParaRPr lang="en-US" sz="4035">
              <a:solidFill>
                <a:srgbClr val="929CEF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5650"/>
              </a:lnSpc>
              <a:spcBef>
                <a:spcPct val="0"/>
              </a:spcBef>
            </a:pPr>
            <a:r>
              <a:rPr lang="en-US" sz="4035">
                <a:solidFill>
                  <a:srgbClr val="929CEF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(ланцетники)</a:t>
            </a:r>
            <a:endParaRPr lang="en-US" sz="4035">
              <a:solidFill>
                <a:srgbClr val="929CEF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8700" y="2356463"/>
            <a:ext cx="15699718" cy="7320809"/>
          </a:xfrm>
          <a:custGeom>
            <a:avLst/>
            <a:gdLst/>
            <a:ahLst/>
            <a:cxnLst/>
            <a:rect l="l" t="t" r="r" b="b"/>
            <a:pathLst>
              <a:path w="15699718" h="7320809">
                <a:moveTo>
                  <a:pt x="0" y="0"/>
                </a:moveTo>
                <a:lnTo>
                  <a:pt x="15699718" y="0"/>
                </a:lnTo>
                <a:lnTo>
                  <a:pt x="15699718" y="7320809"/>
                </a:lnTo>
                <a:lnTo>
                  <a:pt x="0" y="73208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9439" t="-85645" r="-17364" b="-51261"/>
            </a:stretch>
          </a:blipFill>
        </p:spPr>
      </p:sp>
      <p:sp>
        <p:nvSpPr>
          <p:cNvPr id="8" name="TextBox 8"/>
          <p:cNvSpPr txBox="1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562090" y="-142875"/>
            <a:ext cx="7913370" cy="25361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780"/>
              </a:lnSpc>
              <a:spcBef>
                <a:spcPct val="0"/>
              </a:spcBef>
            </a:pPr>
            <a:r>
              <a:rPr lang="en-US" sz="1413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Будова</a:t>
            </a:r>
            <a:endParaRPr lang="en-US" sz="1413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3297865"/>
            <a:ext cx="13833146" cy="5967688"/>
          </a:xfrm>
          <a:custGeom>
            <a:avLst/>
            <a:gdLst/>
            <a:ahLst/>
            <a:cxnLst/>
            <a:rect l="l" t="t" r="r" b="b"/>
            <a:pathLst>
              <a:path w="13833146" h="5967688">
                <a:moveTo>
                  <a:pt x="0" y="0"/>
                </a:moveTo>
                <a:lnTo>
                  <a:pt x="13833146" y="0"/>
                </a:lnTo>
                <a:lnTo>
                  <a:pt x="13833146" y="5967688"/>
                </a:lnTo>
                <a:lnTo>
                  <a:pt x="0" y="59676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376025" y="254485"/>
            <a:ext cx="1973384" cy="9778030"/>
          </a:xfrm>
          <a:custGeom>
            <a:avLst/>
            <a:gdLst/>
            <a:ahLst/>
            <a:cxnLst/>
            <a:rect l="l" t="t" r="r" b="b"/>
            <a:pathLst>
              <a:path w="1973384" h="9778030">
                <a:moveTo>
                  <a:pt x="0" y="0"/>
                </a:moveTo>
                <a:lnTo>
                  <a:pt x="1973385" y="0"/>
                </a:lnTo>
                <a:lnTo>
                  <a:pt x="1973385" y="9778030"/>
                </a:lnTo>
                <a:lnTo>
                  <a:pt x="0" y="977803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990618" y="1920484"/>
            <a:ext cx="11963864" cy="2506976"/>
          </a:xfrm>
          <a:custGeom>
            <a:avLst/>
            <a:gdLst/>
            <a:ahLst/>
            <a:cxnLst/>
            <a:rect l="l" t="t" r="r" b="b"/>
            <a:pathLst>
              <a:path w="11963864" h="2506976">
                <a:moveTo>
                  <a:pt x="0" y="0"/>
                </a:moveTo>
                <a:lnTo>
                  <a:pt x="11963864" y="0"/>
                </a:lnTo>
                <a:lnTo>
                  <a:pt x="11963864" y="2506975"/>
                </a:lnTo>
                <a:lnTo>
                  <a:pt x="0" y="250697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88295" b="-772200"/>
            </a:stretch>
          </a:blipFill>
        </p:spPr>
      </p:sp>
      <p:sp>
        <p:nvSpPr>
          <p:cNvPr id="10" name="TextBox 10"/>
          <p:cNvSpPr txBox="1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996564" y="4891707"/>
            <a:ext cx="11332009" cy="3749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65"/>
              </a:lnSpc>
              <a:spcBef>
                <a:spcPct val="0"/>
              </a:spcBef>
            </a:pPr>
            <a:r>
              <a:rPr lang="en-US" sz="5330">
                <a:solidFill>
                  <a:srgbClr val="A0281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Хорда</a:t>
            </a:r>
            <a:r>
              <a:rPr lang="en-US" sz="5330" b="1">
                <a:solidFill>
                  <a:srgbClr val="166469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 у вигляді суцільного стрижня,який слугує опорою. У більшості хорда замінюється на хребті в дорослому віці. </a:t>
            </a:r>
            <a:endParaRPr lang="en-US" sz="5330" b="1">
              <a:solidFill>
                <a:srgbClr val="166469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3297865"/>
            <a:ext cx="13833146" cy="5967688"/>
          </a:xfrm>
          <a:custGeom>
            <a:avLst/>
            <a:gdLst/>
            <a:ahLst/>
            <a:cxnLst/>
            <a:rect l="l" t="t" r="r" b="b"/>
            <a:pathLst>
              <a:path w="13833146" h="5967688">
                <a:moveTo>
                  <a:pt x="0" y="0"/>
                </a:moveTo>
                <a:lnTo>
                  <a:pt x="13833146" y="0"/>
                </a:lnTo>
                <a:lnTo>
                  <a:pt x="13833146" y="5967688"/>
                </a:lnTo>
                <a:lnTo>
                  <a:pt x="0" y="59676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730689" y="538670"/>
            <a:ext cx="7832367" cy="3889357"/>
          </a:xfrm>
          <a:custGeom>
            <a:avLst/>
            <a:gdLst/>
            <a:ahLst/>
            <a:cxnLst/>
            <a:rect l="l" t="t" r="r" b="b"/>
            <a:pathLst>
              <a:path w="7832367" h="3889357">
                <a:moveTo>
                  <a:pt x="0" y="0"/>
                </a:moveTo>
                <a:lnTo>
                  <a:pt x="7832367" y="0"/>
                </a:lnTo>
                <a:lnTo>
                  <a:pt x="7832367" y="3889357"/>
                </a:lnTo>
                <a:lnTo>
                  <a:pt x="0" y="388935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64998" b="-282511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646872" y="6743700"/>
            <a:ext cx="4174651" cy="3037058"/>
          </a:xfrm>
          <a:custGeom>
            <a:avLst/>
            <a:gdLst/>
            <a:ahLst/>
            <a:cxnLst/>
            <a:rect l="l" t="t" r="r" b="b"/>
            <a:pathLst>
              <a:path w="4174651" h="3037058">
                <a:moveTo>
                  <a:pt x="0" y="0"/>
                </a:moveTo>
                <a:lnTo>
                  <a:pt x="4174651" y="0"/>
                </a:lnTo>
                <a:lnTo>
                  <a:pt x="4174651" y="3037058"/>
                </a:lnTo>
                <a:lnTo>
                  <a:pt x="0" y="303705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725363" y="538670"/>
            <a:ext cx="3990168" cy="3945279"/>
          </a:xfrm>
          <a:custGeom>
            <a:avLst/>
            <a:gdLst/>
            <a:ahLst/>
            <a:cxnLst/>
            <a:rect l="l" t="t" r="r" b="b"/>
            <a:pathLst>
              <a:path w="3990168" h="3945279">
                <a:moveTo>
                  <a:pt x="0" y="0"/>
                </a:moveTo>
                <a:lnTo>
                  <a:pt x="3990169" y="0"/>
                </a:lnTo>
                <a:lnTo>
                  <a:pt x="3990169" y="3945279"/>
                </a:lnTo>
                <a:lnTo>
                  <a:pt x="0" y="394527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066543" y="5248609"/>
            <a:ext cx="11192051" cy="4008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95"/>
              </a:lnSpc>
              <a:spcBef>
                <a:spcPct val="0"/>
              </a:spcBef>
            </a:pPr>
            <a:r>
              <a:rPr lang="en-US" sz="4570">
                <a:solidFill>
                  <a:srgbClr val="000000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У хребетних тварин передня частина </a:t>
            </a:r>
            <a:r>
              <a:rPr lang="en-US" sz="4570">
                <a:solidFill>
                  <a:srgbClr val="929CEF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нервової трубки </a:t>
            </a:r>
            <a:r>
              <a:rPr lang="en-US" sz="4570">
                <a:solidFill>
                  <a:srgbClr val="000000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розширена і утворює </a:t>
            </a:r>
            <a:r>
              <a:rPr lang="en-US" sz="457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головний мозок</a:t>
            </a:r>
            <a:r>
              <a:rPr lang="en-US" sz="4570">
                <a:solidFill>
                  <a:srgbClr val="000000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,який захищає череп. Ось звідки походить їхня друга назва - </a:t>
            </a:r>
            <a:r>
              <a:rPr lang="en-US" sz="4570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черепні</a:t>
            </a:r>
            <a:r>
              <a:rPr lang="en-US" sz="4570">
                <a:solidFill>
                  <a:srgbClr val="000000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 .</a:t>
            </a:r>
            <a:endParaRPr lang="en-US" sz="4570">
              <a:solidFill>
                <a:srgbClr val="000000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1518730"/>
            <a:ext cx="17563056" cy="7576789"/>
          </a:xfrm>
          <a:custGeom>
            <a:avLst/>
            <a:gdLst/>
            <a:ahLst/>
            <a:cxnLst/>
            <a:rect l="l" t="t" r="r" b="b"/>
            <a:pathLst>
              <a:path w="17563056" h="7576789">
                <a:moveTo>
                  <a:pt x="0" y="0"/>
                </a:moveTo>
                <a:lnTo>
                  <a:pt x="17563056" y="0"/>
                </a:lnTo>
                <a:lnTo>
                  <a:pt x="17563056" y="7576789"/>
                </a:lnTo>
                <a:lnTo>
                  <a:pt x="0" y="757678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866197" y="-607873"/>
            <a:ext cx="3385505" cy="3919542"/>
          </a:xfrm>
          <a:custGeom>
            <a:avLst/>
            <a:gdLst/>
            <a:ahLst/>
            <a:cxnLst/>
            <a:rect l="l" t="t" r="r" b="b"/>
            <a:pathLst>
              <a:path w="3385505" h="3919542">
                <a:moveTo>
                  <a:pt x="0" y="0"/>
                </a:moveTo>
                <a:lnTo>
                  <a:pt x="3385505" y="0"/>
                </a:lnTo>
                <a:lnTo>
                  <a:pt x="3385505" y="3919542"/>
                </a:lnTo>
                <a:lnTo>
                  <a:pt x="0" y="391954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461980" y="3235469"/>
            <a:ext cx="14537417" cy="5627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95"/>
              </a:lnSpc>
              <a:spcBef>
                <a:spcPct val="0"/>
              </a:spcBef>
            </a:pPr>
            <a:r>
              <a:rPr lang="en-US" sz="4570">
                <a:solidFill>
                  <a:srgbClr val="000000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Дихають хордові </a:t>
            </a:r>
            <a:r>
              <a:rPr lang="en-US" sz="4570" b="1">
                <a:solidFill>
                  <a:srgbClr val="166469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зябрами</a:t>
            </a:r>
            <a:r>
              <a:rPr lang="en-US" sz="4570">
                <a:solidFill>
                  <a:srgbClr val="000000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 (ланцетники і риби) або </a:t>
            </a:r>
            <a:r>
              <a:rPr lang="en-US" sz="4570" b="1">
                <a:solidFill>
                  <a:srgbClr val="166469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легенями</a:t>
            </a:r>
            <a:r>
              <a:rPr lang="en-US" sz="4570">
                <a:solidFill>
                  <a:srgbClr val="000000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 ( амфібії, рептилії, птахи, ссавці). Мають </a:t>
            </a:r>
            <a:r>
              <a:rPr lang="en-US" sz="4570" b="1">
                <a:solidFill>
                  <a:srgbClr val="FF3131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замкнену кровоносну систему і серце. </a:t>
            </a:r>
            <a:r>
              <a:rPr lang="en-US" sz="4570">
                <a:solidFill>
                  <a:srgbClr val="000000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Мають наскрізну кишку,яка відкривається  </a:t>
            </a:r>
            <a:r>
              <a:rPr lang="en-US" sz="4570" b="1">
                <a:solidFill>
                  <a:srgbClr val="A0281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анальним</a:t>
            </a:r>
            <a:r>
              <a:rPr lang="en-US" sz="4570">
                <a:solidFill>
                  <a:srgbClr val="000000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 </a:t>
            </a:r>
            <a:r>
              <a:rPr lang="en-US" sz="4570" b="1">
                <a:solidFill>
                  <a:srgbClr val="A0281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отвором або в клоаку</a:t>
            </a:r>
            <a:r>
              <a:rPr lang="en-US" sz="4570">
                <a:solidFill>
                  <a:srgbClr val="000000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 ( розширення,в яке відкриваються вивідні протоки інших систем органів,наприклад виділеної)</a:t>
            </a:r>
            <a:endParaRPr lang="en-US" sz="4570">
              <a:solidFill>
                <a:srgbClr val="000000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6096691" y="6087335"/>
            <a:ext cx="2932730" cy="4114800"/>
          </a:xfrm>
          <a:custGeom>
            <a:avLst/>
            <a:gdLst/>
            <a:ahLst/>
            <a:cxnLst/>
            <a:rect l="l" t="t" r="r" b="b"/>
            <a:pathLst>
              <a:path w="2932730" h="4114800">
                <a:moveTo>
                  <a:pt x="0" y="0"/>
                </a:moveTo>
                <a:lnTo>
                  <a:pt x="2932730" y="0"/>
                </a:lnTo>
                <a:lnTo>
                  <a:pt x="29327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11892" y="7721516"/>
            <a:ext cx="2543698" cy="2282969"/>
          </a:xfrm>
          <a:custGeom>
            <a:avLst/>
            <a:gdLst/>
            <a:ahLst/>
            <a:cxnLst/>
            <a:rect l="l" t="t" r="r" b="b"/>
            <a:pathLst>
              <a:path w="2543698" h="2282969">
                <a:moveTo>
                  <a:pt x="0" y="0"/>
                </a:moveTo>
                <a:lnTo>
                  <a:pt x="2543697" y="0"/>
                </a:lnTo>
                <a:lnTo>
                  <a:pt x="2543697" y="2282969"/>
                </a:lnTo>
                <a:lnTo>
                  <a:pt x="0" y="228296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4903662" y="0"/>
            <a:ext cx="4068888" cy="3336488"/>
          </a:xfrm>
          <a:custGeom>
            <a:avLst/>
            <a:gdLst/>
            <a:ahLst/>
            <a:cxnLst/>
            <a:rect l="l" t="t" r="r" b="b"/>
            <a:pathLst>
              <a:path w="4068888" h="3336488">
                <a:moveTo>
                  <a:pt x="0" y="0"/>
                </a:moveTo>
                <a:lnTo>
                  <a:pt x="4068888" y="0"/>
                </a:lnTo>
                <a:lnTo>
                  <a:pt x="4068888" y="3336488"/>
                </a:lnTo>
                <a:lnTo>
                  <a:pt x="0" y="333648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1518730"/>
            <a:ext cx="17563056" cy="7576789"/>
          </a:xfrm>
          <a:custGeom>
            <a:avLst/>
            <a:gdLst/>
            <a:ahLst/>
            <a:cxnLst/>
            <a:rect l="l" t="t" r="r" b="b"/>
            <a:pathLst>
              <a:path w="17563056" h="7576789">
                <a:moveTo>
                  <a:pt x="0" y="0"/>
                </a:moveTo>
                <a:lnTo>
                  <a:pt x="17563056" y="0"/>
                </a:lnTo>
                <a:lnTo>
                  <a:pt x="17563056" y="7576789"/>
                </a:lnTo>
                <a:lnTo>
                  <a:pt x="0" y="757678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1892" y="7721516"/>
            <a:ext cx="2543698" cy="2282969"/>
          </a:xfrm>
          <a:custGeom>
            <a:avLst/>
            <a:gdLst/>
            <a:ahLst/>
            <a:cxnLst/>
            <a:rect l="l" t="t" r="r" b="b"/>
            <a:pathLst>
              <a:path w="2543698" h="2282969">
                <a:moveTo>
                  <a:pt x="0" y="0"/>
                </a:moveTo>
                <a:lnTo>
                  <a:pt x="2543697" y="0"/>
                </a:lnTo>
                <a:lnTo>
                  <a:pt x="2543697" y="2282969"/>
                </a:lnTo>
                <a:lnTo>
                  <a:pt x="0" y="228296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4903662" y="0"/>
            <a:ext cx="4068888" cy="3336488"/>
          </a:xfrm>
          <a:custGeom>
            <a:avLst/>
            <a:gdLst/>
            <a:ahLst/>
            <a:cxnLst/>
            <a:rect l="l" t="t" r="r" b="b"/>
            <a:pathLst>
              <a:path w="4068888" h="3336488">
                <a:moveTo>
                  <a:pt x="0" y="0"/>
                </a:moveTo>
                <a:lnTo>
                  <a:pt x="4068888" y="0"/>
                </a:lnTo>
                <a:lnTo>
                  <a:pt x="4068888" y="3336488"/>
                </a:lnTo>
                <a:lnTo>
                  <a:pt x="0" y="33364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056012" y="6494"/>
            <a:ext cx="3231988" cy="4114800"/>
          </a:xfrm>
          <a:custGeom>
            <a:avLst/>
            <a:gdLst/>
            <a:ahLst/>
            <a:cxnLst/>
            <a:rect l="l" t="t" r="r" b="b"/>
            <a:pathLst>
              <a:path w="3231988" h="4114800">
                <a:moveTo>
                  <a:pt x="0" y="0"/>
                </a:moveTo>
                <a:lnTo>
                  <a:pt x="3231988" y="0"/>
                </a:lnTo>
                <a:lnTo>
                  <a:pt x="323198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6071342" y="7712443"/>
            <a:ext cx="2375915" cy="2766153"/>
          </a:xfrm>
          <a:custGeom>
            <a:avLst/>
            <a:gdLst/>
            <a:ahLst/>
            <a:cxnLst/>
            <a:rect l="l" t="t" r="r" b="b"/>
            <a:pathLst>
              <a:path w="2375915" h="2766153">
                <a:moveTo>
                  <a:pt x="0" y="0"/>
                </a:moveTo>
                <a:lnTo>
                  <a:pt x="2375916" y="0"/>
                </a:lnTo>
                <a:lnTo>
                  <a:pt x="2375916" y="2766153"/>
                </a:lnTo>
                <a:lnTo>
                  <a:pt x="0" y="27661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721883" y="4045094"/>
            <a:ext cx="14537417" cy="4817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95"/>
              </a:lnSpc>
              <a:spcBef>
                <a:spcPct val="0"/>
              </a:spcBef>
            </a:pPr>
            <a:r>
              <a:rPr lang="en-US" sz="4570">
                <a:solidFill>
                  <a:srgbClr val="000000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Ланцетники мають напівпрозорі покриви,через які можна побачити органи. На задній частині тіла є ланцетоподібний хвостовий плавець. Живляться за допомогою фільтрації і споживають мікроскопічні організми. Газообмін здійснюється через покриви тіла.</a:t>
            </a:r>
            <a:endParaRPr lang="en-US" sz="4570">
              <a:solidFill>
                <a:srgbClr val="000000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3" name="TextBox 13"/>
          <p:cNvSpPr txBox="1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724944" y="538670"/>
            <a:ext cx="16838112" cy="980060"/>
            <a:chOff x="0" y="0"/>
            <a:chExt cx="4434729" cy="2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34729" cy="258123"/>
            </a:xfrm>
            <a:custGeom>
              <a:avLst/>
              <a:gdLst/>
              <a:ahLst/>
              <a:cxnLst/>
              <a:rect l="l" t="t" r="r" b="b"/>
              <a:pathLst>
                <a:path w="4434729" h="258123">
                  <a:moveTo>
                    <a:pt x="13334" y="0"/>
                  </a:moveTo>
                  <a:lnTo>
                    <a:pt x="4421395" y="0"/>
                  </a:lnTo>
                  <a:cubicBezTo>
                    <a:pt x="4424931" y="0"/>
                    <a:pt x="4428323" y="1405"/>
                    <a:pt x="4430824" y="3905"/>
                  </a:cubicBezTo>
                  <a:cubicBezTo>
                    <a:pt x="4433324" y="6406"/>
                    <a:pt x="4434729" y="9797"/>
                    <a:pt x="4434729" y="13334"/>
                  </a:cubicBezTo>
                  <a:lnTo>
                    <a:pt x="4434729" y="244789"/>
                  </a:lnTo>
                  <a:cubicBezTo>
                    <a:pt x="4434729" y="248325"/>
                    <a:pt x="4433324" y="251717"/>
                    <a:pt x="4430824" y="254217"/>
                  </a:cubicBezTo>
                  <a:cubicBezTo>
                    <a:pt x="4428323" y="256718"/>
                    <a:pt x="4424931" y="258123"/>
                    <a:pt x="4421395" y="258123"/>
                  </a:cubicBezTo>
                  <a:lnTo>
                    <a:pt x="13334" y="258123"/>
                  </a:lnTo>
                  <a:cubicBezTo>
                    <a:pt x="9797" y="258123"/>
                    <a:pt x="6406" y="256718"/>
                    <a:pt x="3905" y="254217"/>
                  </a:cubicBezTo>
                  <a:cubicBezTo>
                    <a:pt x="1405" y="251717"/>
                    <a:pt x="0" y="248325"/>
                    <a:pt x="0" y="244789"/>
                  </a:cubicBezTo>
                  <a:lnTo>
                    <a:pt x="0" y="13334"/>
                  </a:lnTo>
                  <a:cubicBezTo>
                    <a:pt x="0" y="9797"/>
                    <a:pt x="1405" y="6406"/>
                    <a:pt x="3905" y="3905"/>
                  </a:cubicBezTo>
                  <a:cubicBezTo>
                    <a:pt x="6406" y="1405"/>
                    <a:pt x="9797" y="0"/>
                    <a:pt x="13334" y="0"/>
                  </a:cubicBezTo>
                  <a:close/>
                </a:path>
              </a:pathLst>
            </a:custGeom>
            <a:solidFill>
              <a:srgbClr val="E1E4A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34729" cy="296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</a:p>
          </p:txBody>
        </p:sp>
      </p:grpSp>
      <p:sp>
        <p:nvSpPr>
          <p:cNvPr id="5" name="Freeform 5"/>
          <p:cNvSpPr/>
          <p:nvPr/>
        </p:nvSpPr>
        <p:spPr>
          <a:xfrm>
            <a:off x="1057275" y="805587"/>
            <a:ext cx="652931" cy="394204"/>
          </a:xfrm>
          <a:custGeom>
            <a:avLst/>
            <a:gdLst/>
            <a:ahLst/>
            <a:cxnLst/>
            <a:rect l="l" t="t" r="r" b="b"/>
            <a:pathLst>
              <a:path w="652931" h="394204">
                <a:moveTo>
                  <a:pt x="0" y="0"/>
                </a:moveTo>
                <a:lnTo>
                  <a:pt x="652931" y="0"/>
                </a:lnTo>
                <a:lnTo>
                  <a:pt x="652931" y="394204"/>
                </a:lnTo>
                <a:lnTo>
                  <a:pt x="0" y="39420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306602" y="6281709"/>
            <a:ext cx="18558304" cy="5162583"/>
          </a:xfrm>
          <a:custGeom>
            <a:avLst/>
            <a:gdLst/>
            <a:ahLst/>
            <a:cxnLst/>
            <a:rect l="l" t="t" r="r" b="b"/>
            <a:pathLst>
              <a:path w="18558304" h="5162583">
                <a:moveTo>
                  <a:pt x="0" y="0"/>
                </a:moveTo>
                <a:lnTo>
                  <a:pt x="18558304" y="0"/>
                </a:lnTo>
                <a:lnTo>
                  <a:pt x="18558304" y="5162583"/>
                </a:lnTo>
                <a:lnTo>
                  <a:pt x="0" y="51625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1518730"/>
            <a:ext cx="17563056" cy="7576789"/>
          </a:xfrm>
          <a:custGeom>
            <a:avLst/>
            <a:gdLst/>
            <a:ahLst/>
            <a:cxnLst/>
            <a:rect l="l" t="t" r="r" b="b"/>
            <a:pathLst>
              <a:path w="17563056" h="7576789">
                <a:moveTo>
                  <a:pt x="0" y="0"/>
                </a:moveTo>
                <a:lnTo>
                  <a:pt x="17563056" y="0"/>
                </a:lnTo>
                <a:lnTo>
                  <a:pt x="17563056" y="7576789"/>
                </a:lnTo>
                <a:lnTo>
                  <a:pt x="0" y="757678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1892" y="7721516"/>
            <a:ext cx="2543698" cy="2282969"/>
          </a:xfrm>
          <a:custGeom>
            <a:avLst/>
            <a:gdLst/>
            <a:ahLst/>
            <a:cxnLst/>
            <a:rect l="l" t="t" r="r" b="b"/>
            <a:pathLst>
              <a:path w="2543698" h="2282969">
                <a:moveTo>
                  <a:pt x="0" y="0"/>
                </a:moveTo>
                <a:lnTo>
                  <a:pt x="2543697" y="0"/>
                </a:lnTo>
                <a:lnTo>
                  <a:pt x="2543697" y="2282969"/>
                </a:lnTo>
                <a:lnTo>
                  <a:pt x="0" y="228296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4903662" y="0"/>
            <a:ext cx="4068888" cy="3336488"/>
          </a:xfrm>
          <a:custGeom>
            <a:avLst/>
            <a:gdLst/>
            <a:ahLst/>
            <a:cxnLst/>
            <a:rect l="l" t="t" r="r" b="b"/>
            <a:pathLst>
              <a:path w="4068888" h="3336488">
                <a:moveTo>
                  <a:pt x="0" y="0"/>
                </a:moveTo>
                <a:lnTo>
                  <a:pt x="4068888" y="0"/>
                </a:lnTo>
                <a:lnTo>
                  <a:pt x="4068888" y="3336488"/>
                </a:lnTo>
                <a:lnTo>
                  <a:pt x="0" y="33364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056012" y="6494"/>
            <a:ext cx="3231988" cy="4114800"/>
          </a:xfrm>
          <a:custGeom>
            <a:avLst/>
            <a:gdLst/>
            <a:ahLst/>
            <a:cxnLst/>
            <a:rect l="l" t="t" r="r" b="b"/>
            <a:pathLst>
              <a:path w="3231988" h="4114800">
                <a:moveTo>
                  <a:pt x="0" y="0"/>
                </a:moveTo>
                <a:lnTo>
                  <a:pt x="3231988" y="0"/>
                </a:lnTo>
                <a:lnTo>
                  <a:pt x="323198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6071342" y="7712443"/>
            <a:ext cx="2375915" cy="2766153"/>
          </a:xfrm>
          <a:custGeom>
            <a:avLst/>
            <a:gdLst/>
            <a:ahLst/>
            <a:cxnLst/>
            <a:rect l="l" t="t" r="r" b="b"/>
            <a:pathLst>
              <a:path w="2375915" h="2766153">
                <a:moveTo>
                  <a:pt x="0" y="0"/>
                </a:moveTo>
                <a:lnTo>
                  <a:pt x="2375916" y="0"/>
                </a:lnTo>
                <a:lnTo>
                  <a:pt x="2375916" y="2766153"/>
                </a:lnTo>
                <a:lnTo>
                  <a:pt x="0" y="27661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3309177" y="4006994"/>
            <a:ext cx="13362829" cy="4232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35"/>
              </a:lnSpc>
              <a:spcBef>
                <a:spcPct val="0"/>
              </a:spcBef>
            </a:pPr>
            <a:r>
              <a:rPr lang="en-US" sz="6025">
                <a:solidFill>
                  <a:srgbClr val="000000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Ланцетники - роздільностатеві. Розвиток непрямий,з яйця виходить рухома личинка,яка забезпечує розселення.</a:t>
            </a:r>
            <a:endParaRPr lang="en-US" sz="6025">
              <a:solidFill>
                <a:srgbClr val="000000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3" name="TextBox 13"/>
          <p:cNvSpPr txBox="1"/>
          <p:nvPr/>
        </p:nvSpPr>
        <p:spPr>
          <a:xfrm rot="-143264">
            <a:off x="1869085" y="743939"/>
            <a:ext cx="2513066" cy="404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30"/>
              </a:lnSpc>
              <a:spcBef>
                <a:spcPct val="0"/>
              </a:spcBef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1887</Words>
  <Application>WPS Presentation</Application>
  <PresentationFormat>On-screen Show (4:3)</PresentationFormat>
  <Paragraphs>86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3" baseType="lpstr">
      <vt:lpstr>Arial</vt:lpstr>
      <vt:lpstr>SimSun</vt:lpstr>
      <vt:lpstr>Wingdings</vt:lpstr>
      <vt:lpstr>Comic Sans Bold</vt:lpstr>
      <vt:lpstr>Comic Sans</vt:lpstr>
      <vt:lpstr>Microsoft YaHei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18. Хордові</dc:title>
  <dc:creator/>
  <cp:lastModifiedBy>Acer</cp:lastModifiedBy>
  <cp:revision>2</cp:revision>
  <dcterms:created xsi:type="dcterms:W3CDTF">2006-08-16T00:00:00Z</dcterms:created>
  <dcterms:modified xsi:type="dcterms:W3CDTF">2024-12-28T16:23:14Z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F8E09EA2AD174C92B9D99C8419A88DA5_12</vt:lpwstr>
  </property>
  <property fmtid="{D5CDD505-2E9C-101B-9397-08002B2CF9AE}" pid="3" name="KSOProductBuildVer">
    <vt:lpwstr>1033-12.2.0.19307</vt:lpwstr>
  </property>
</Properties>
</file>