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1.svg" ContentType="image/svg+xml"/>
  <Override PartName="/ppt/media/image13.svg" ContentType="image/svg+xml"/>
  <Override PartName="/ppt/media/image16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9.svg" ContentType="image/svg+xml"/>
  <Override PartName="/ppt/media/image31.svg" ContentType="image/svg+xml"/>
  <Override PartName="/ppt/media/image34.svg" ContentType="image/svg+xml"/>
  <Override PartName="/ppt/media/image37.svg" ContentType="image/svg+xml"/>
  <Override PartName="/ppt/media/image4.svg" ContentType="image/svg+xml"/>
  <Override PartName="/ppt/media/image40.svg" ContentType="image/svg+xml"/>
  <Override PartName="/ppt/media/image51.svg" ContentType="image/svg+xml"/>
  <Override PartName="/ppt/media/image55.svg" ContentType="image/svg+xml"/>
  <Override PartName="/ppt/media/image57.svg" ContentType="image/svg+xml"/>
  <Override PartName="/ppt/media/image6.svg" ContentType="image/svg+xml"/>
  <Override PartName="/ppt/media/image64.svg" ContentType="image/svg+xml"/>
  <Override PartName="/ppt/media/image67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Comic Sans Bold" panose="03000902030302020204"/>
      <p:bold r:id="rId32"/>
    </p:embeddedFont>
    <p:embeddedFont>
      <p:font typeface="Comic Sans" panose="03000702030302020204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3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6" Type="http://schemas.openxmlformats.org/officeDocument/2006/relationships/image" Target="../media/image26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1.png"/><Relationship Id="rId7" Type="http://schemas.openxmlformats.org/officeDocument/2006/relationships/image" Target="../media/image49.jpeg"/><Relationship Id="rId6" Type="http://schemas.openxmlformats.org/officeDocument/2006/relationships/image" Target="../media/image26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svg"/><Relationship Id="rId8" Type="http://schemas.openxmlformats.org/officeDocument/2006/relationships/image" Target="../media/image50.png"/><Relationship Id="rId7" Type="http://schemas.openxmlformats.org/officeDocument/2006/relationships/image" Target="../media/image43.png"/><Relationship Id="rId6" Type="http://schemas.openxmlformats.org/officeDocument/2006/relationships/image" Target="../media/image26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2.jpeg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3.png"/><Relationship Id="rId7" Type="http://schemas.openxmlformats.org/officeDocument/2006/relationships/image" Target="../media/image42.png"/><Relationship Id="rId6" Type="http://schemas.openxmlformats.org/officeDocument/2006/relationships/image" Target="../media/image26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svg"/><Relationship Id="rId7" Type="http://schemas.openxmlformats.org/officeDocument/2006/relationships/image" Target="../media/image54.png"/><Relationship Id="rId6" Type="http://schemas.openxmlformats.org/officeDocument/2006/relationships/image" Target="../media/image26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7.sv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image" Target="../media/image59.jpeg"/><Relationship Id="rId7" Type="http://schemas.openxmlformats.org/officeDocument/2006/relationships/image" Target="../media/image58.jpeg"/><Relationship Id="rId6" Type="http://schemas.openxmlformats.org/officeDocument/2006/relationships/image" Target="../media/image26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2.jpeg"/><Relationship Id="rId7" Type="http://schemas.openxmlformats.org/officeDocument/2006/relationships/image" Target="../media/image61.jpeg"/><Relationship Id="rId6" Type="http://schemas.openxmlformats.org/officeDocument/2006/relationships/image" Target="../media/image26.svg"/><Relationship Id="rId5" Type="http://schemas.openxmlformats.org/officeDocument/2006/relationships/image" Target="../media/image47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7.sv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7.sv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7.sv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.svg"/><Relationship Id="rId3" Type="http://schemas.openxmlformats.org/officeDocument/2006/relationships/image" Target="../media/image46.png"/><Relationship Id="rId2" Type="http://schemas.openxmlformats.org/officeDocument/2006/relationships/image" Target="../media/image8.svg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svg"/><Relationship Id="rId7" Type="http://schemas.openxmlformats.org/officeDocument/2006/relationships/image" Target="../media/image70.png"/><Relationship Id="rId6" Type="http://schemas.openxmlformats.org/officeDocument/2006/relationships/image" Target="../media/image4.svg"/><Relationship Id="rId5" Type="http://schemas.openxmlformats.org/officeDocument/2006/relationships/image" Target="../media/image69.png"/><Relationship Id="rId4" Type="http://schemas.openxmlformats.org/officeDocument/2006/relationships/image" Target="../media/image8.svg"/><Relationship Id="rId3" Type="http://schemas.openxmlformats.org/officeDocument/2006/relationships/image" Target="../media/image45.png"/><Relationship Id="rId2" Type="http://schemas.openxmlformats.org/officeDocument/2006/relationships/image" Target="../media/image2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76.png"/><Relationship Id="rId12" Type="http://schemas.openxmlformats.org/officeDocument/2006/relationships/image" Target="../media/image75.svg"/><Relationship Id="rId11" Type="http://schemas.openxmlformats.org/officeDocument/2006/relationships/image" Target="../media/image74.png"/><Relationship Id="rId10" Type="http://schemas.openxmlformats.org/officeDocument/2006/relationships/image" Target="../media/image73.svg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.svg"/><Relationship Id="rId7" Type="http://schemas.openxmlformats.org/officeDocument/2006/relationships/image" Target="../media/image23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sv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1.svg"/><Relationship Id="rId10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8.png"/><Relationship Id="rId7" Type="http://schemas.openxmlformats.org/officeDocument/2006/relationships/image" Target="../media/image37.svg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1641107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43903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956312" y="4779573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51086" y="4606304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0">
            <a:off x="7219798" y="8918206"/>
            <a:ext cx="3065263" cy="644647"/>
            <a:chOff x="0" y="0"/>
            <a:chExt cx="807312" cy="1697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7312" cy="169783"/>
            </a:xfrm>
            <a:custGeom>
              <a:avLst/>
              <a:gdLst/>
              <a:ahLst/>
              <a:cxnLst/>
              <a:rect l="l" t="t" r="r" b="b"/>
              <a:pathLst>
                <a:path w="807312" h="169783">
                  <a:moveTo>
                    <a:pt x="84892" y="0"/>
                  </a:moveTo>
                  <a:lnTo>
                    <a:pt x="722420" y="0"/>
                  </a:lnTo>
                  <a:cubicBezTo>
                    <a:pt x="744935" y="0"/>
                    <a:pt x="766528" y="8944"/>
                    <a:pt x="782448" y="24864"/>
                  </a:cubicBezTo>
                  <a:cubicBezTo>
                    <a:pt x="798368" y="40785"/>
                    <a:pt x="807312" y="62377"/>
                    <a:pt x="807312" y="84892"/>
                  </a:cubicBezTo>
                  <a:lnTo>
                    <a:pt x="807312" y="84892"/>
                  </a:lnTo>
                  <a:cubicBezTo>
                    <a:pt x="807312" y="131776"/>
                    <a:pt x="769305" y="169783"/>
                    <a:pt x="722420" y="169783"/>
                  </a:cubicBezTo>
                  <a:lnTo>
                    <a:pt x="84892" y="169783"/>
                  </a:lnTo>
                  <a:cubicBezTo>
                    <a:pt x="62377" y="169783"/>
                    <a:pt x="40785" y="160840"/>
                    <a:pt x="24864" y="144919"/>
                  </a:cubicBezTo>
                  <a:cubicBezTo>
                    <a:pt x="8944" y="128999"/>
                    <a:pt x="0" y="107406"/>
                    <a:pt x="0" y="84892"/>
                  </a:cubicBezTo>
                  <a:lnTo>
                    <a:pt x="0" y="84892"/>
                  </a:lnTo>
                  <a:cubicBezTo>
                    <a:pt x="0" y="62377"/>
                    <a:pt x="8944" y="40785"/>
                    <a:pt x="24864" y="24864"/>
                  </a:cubicBezTo>
                  <a:cubicBezTo>
                    <a:pt x="40785" y="8944"/>
                    <a:pt x="62377" y="0"/>
                    <a:pt x="84892" y="0"/>
                  </a:cubicBezTo>
                  <a:close/>
                </a:path>
              </a:pathLst>
            </a:custGeom>
            <a:solidFill>
              <a:srgbClr val="BDC43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07312" cy="207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895371" y="8968443"/>
            <a:ext cx="2948726" cy="488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87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647231" y="8365557"/>
            <a:ext cx="3409012" cy="1921443"/>
          </a:xfrm>
          <a:custGeom>
            <a:avLst/>
            <a:gdLst/>
            <a:ahLst/>
            <a:cxnLst/>
            <a:rect l="l" t="t" r="r" b="b"/>
            <a:pathLst>
              <a:path w="3409012" h="1921443">
                <a:moveTo>
                  <a:pt x="0" y="0"/>
                </a:moveTo>
                <a:lnTo>
                  <a:pt x="3409012" y="0"/>
                </a:lnTo>
                <a:lnTo>
                  <a:pt x="3409012" y="1921443"/>
                </a:lnTo>
                <a:lnTo>
                  <a:pt x="0" y="1921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5554794" y="8365557"/>
            <a:ext cx="3409012" cy="1921443"/>
          </a:xfrm>
          <a:custGeom>
            <a:avLst/>
            <a:gdLst/>
            <a:ahLst/>
            <a:cxnLst/>
            <a:rect l="l" t="t" r="r" b="b"/>
            <a:pathLst>
              <a:path w="3409012" h="1921443">
                <a:moveTo>
                  <a:pt x="3409012" y="0"/>
                </a:moveTo>
                <a:lnTo>
                  <a:pt x="0" y="0"/>
                </a:lnTo>
                <a:lnTo>
                  <a:pt x="0" y="1921443"/>
                </a:lnTo>
                <a:lnTo>
                  <a:pt x="3409012" y="1921443"/>
                </a:lnTo>
                <a:lnTo>
                  <a:pt x="34090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10127">
            <a:off x="7568905" y="8767205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381366" y="2550538"/>
            <a:ext cx="2776884" cy="4111532"/>
          </a:xfrm>
          <a:custGeom>
            <a:avLst/>
            <a:gdLst/>
            <a:ahLst/>
            <a:cxnLst/>
            <a:rect l="l" t="t" r="r" b="b"/>
            <a:pathLst>
              <a:path w="2776884" h="4111532">
                <a:moveTo>
                  <a:pt x="0" y="0"/>
                </a:moveTo>
                <a:lnTo>
                  <a:pt x="2776884" y="0"/>
                </a:lnTo>
                <a:lnTo>
                  <a:pt x="2776884" y="4111532"/>
                </a:lnTo>
                <a:lnTo>
                  <a:pt x="0" y="41115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576691" y="659483"/>
            <a:ext cx="5134618" cy="66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15"/>
              </a:lnSpc>
              <a:spcBef>
                <a:spcPct val="0"/>
              </a:spcBef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7 КЛАС НУШ 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8605" y="2239823"/>
            <a:ext cx="16117569" cy="502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0"/>
              </a:lnSpc>
            </a:pPr>
            <a:r>
              <a:rPr lang="en-US" sz="93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Різноманітність риб.</a:t>
            </a:r>
            <a:endParaRPr lang="en-US" sz="933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13060"/>
              </a:lnSpc>
            </a:pPr>
            <a:r>
              <a:rPr lang="en-US" sz="93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Кісткові та хрящові</a:t>
            </a:r>
            <a:endParaRPr lang="en-US" sz="933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13060"/>
              </a:lnSpc>
              <a:spcBef>
                <a:spcPct val="0"/>
              </a:spcBef>
            </a:pPr>
            <a:r>
              <a:rPr lang="en-US" sz="93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риби 🐟</a:t>
            </a:r>
            <a:r>
              <a:rPr lang="uk-UA" altLang="en-US" sz="93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 </a:t>
            </a:r>
            <a:r>
              <a:rPr lang="en-US" sz="93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🦈</a:t>
            </a:r>
            <a:endParaRPr lang="en-US" sz="933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907577" y="7104782"/>
            <a:ext cx="5134618" cy="66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15"/>
              </a:lnSpc>
              <a:spcBef>
                <a:spcPct val="0"/>
              </a:spcBef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С. 215 - 219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3129" y="1518730"/>
            <a:ext cx="9260785" cy="7072924"/>
          </a:xfrm>
          <a:custGeom>
            <a:avLst/>
            <a:gdLst/>
            <a:ahLst/>
            <a:cxnLst/>
            <a:rect l="l" t="t" r="r" b="b"/>
            <a:pathLst>
              <a:path w="9260785" h="7072924">
                <a:moveTo>
                  <a:pt x="0" y="0"/>
                </a:moveTo>
                <a:lnTo>
                  <a:pt x="9260785" y="0"/>
                </a:lnTo>
                <a:lnTo>
                  <a:pt x="9260785" y="7072924"/>
                </a:lnTo>
                <a:lnTo>
                  <a:pt x="0" y="7072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3038698"/>
            <a:ext cx="8090197" cy="459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0"/>
              </a:lnSpc>
            </a:pPr>
            <a:r>
              <a:rPr lang="en-US" sz="524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Розвиток </a:t>
            </a:r>
            <a:r>
              <a:rPr lang="en-US" sz="5245" b="1">
                <a:solidFill>
                  <a:srgbClr val="A0281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непрямий.</a:t>
            </a:r>
            <a:endParaRPr lang="en-US" sz="5245" b="1">
              <a:solidFill>
                <a:srgbClr val="A0281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7340"/>
              </a:lnSpc>
              <a:spcBef>
                <a:spcPct val="0"/>
              </a:spcBef>
            </a:pPr>
            <a:r>
              <a:rPr lang="en-US" sz="5245" b="1">
                <a:solidFill>
                  <a:srgbClr val="A0281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Самки відкладають ікринки у воду,далі утворюються личинки,а потім мальки.</a:t>
            </a:r>
            <a:endParaRPr lang="en-US" sz="5245" b="1">
              <a:solidFill>
                <a:srgbClr val="A0281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97420" y="2217983"/>
            <a:ext cx="7865636" cy="5851035"/>
          </a:xfrm>
          <a:custGeom>
            <a:avLst/>
            <a:gdLst/>
            <a:ahLst/>
            <a:cxnLst/>
            <a:rect l="l" t="t" r="r" b="b"/>
            <a:pathLst>
              <a:path w="7865636" h="5851035">
                <a:moveTo>
                  <a:pt x="0" y="0"/>
                </a:moveTo>
                <a:lnTo>
                  <a:pt x="7865636" y="0"/>
                </a:lnTo>
                <a:lnTo>
                  <a:pt x="7865636" y="5851034"/>
                </a:lnTo>
                <a:lnTo>
                  <a:pt x="0" y="5851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46450" y="-142875"/>
            <a:ext cx="13643610" cy="2536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80"/>
              </a:lnSpc>
              <a:spcBef>
                <a:spcPct val="0"/>
              </a:spcBef>
            </a:pPr>
            <a:r>
              <a:rPr lang="en-US" sz="141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Представники</a:t>
            </a:r>
            <a:endParaRPr lang="en-US" sz="1413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2133904" y="2477422"/>
            <a:ext cx="10520632" cy="116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5"/>
              </a:lnSpc>
              <a:spcBef>
                <a:spcPct val="0"/>
              </a:spcBef>
            </a:pPr>
            <a:r>
              <a:rPr lang="en-US" sz="682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Променепері :</a:t>
            </a:r>
            <a:endParaRPr lang="en-US" sz="682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92500" y="4015856"/>
            <a:ext cx="10188454" cy="112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5"/>
              </a:lnSpc>
              <a:spcBef>
                <a:spcPct val="0"/>
              </a:spcBef>
            </a:pPr>
            <a:r>
              <a:rPr lang="en-US" sz="6605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Осетроподібні</a:t>
            </a:r>
            <a:endParaRPr lang="en-US" sz="6605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72550" y="5019675"/>
            <a:ext cx="10188454" cy="112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5"/>
              </a:lnSpc>
              <a:spcBef>
                <a:spcPct val="0"/>
              </a:spcBef>
            </a:pPr>
            <a:r>
              <a:rPr lang="en-US" sz="6605">
                <a:solidFill>
                  <a:srgbClr val="2F4052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Коропоподібні</a:t>
            </a:r>
            <a:endParaRPr lang="en-US" sz="6605">
              <a:solidFill>
                <a:srgbClr val="2F4052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5521584"/>
            <a:ext cx="10188454" cy="112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5"/>
              </a:lnSpc>
              <a:spcBef>
                <a:spcPct val="0"/>
              </a:spcBef>
            </a:pPr>
            <a:r>
              <a:rPr lang="en-US" sz="6605">
                <a:solidFill>
                  <a:srgbClr val="5C7996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Оселедцеподібні</a:t>
            </a:r>
            <a:endParaRPr lang="en-US" sz="6605">
              <a:solidFill>
                <a:srgbClr val="5C7996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386728" y="6858778"/>
            <a:ext cx="10188454" cy="112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5"/>
              </a:lnSpc>
              <a:spcBef>
                <a:spcPct val="0"/>
              </a:spcBef>
            </a:pPr>
            <a:r>
              <a:rPr lang="en-US" sz="6605">
                <a:solidFill>
                  <a:srgbClr val="899B8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Лососеподібні</a:t>
            </a:r>
            <a:endParaRPr lang="en-US" sz="6605">
              <a:solidFill>
                <a:srgbClr val="899B8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83741" y="7862597"/>
            <a:ext cx="10188454" cy="112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5"/>
              </a:lnSpc>
              <a:spcBef>
                <a:spcPct val="0"/>
              </a:spcBef>
            </a:pPr>
            <a:r>
              <a:rPr lang="en-US" sz="6605">
                <a:solidFill>
                  <a:srgbClr val="899B8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Окунеподібні</a:t>
            </a:r>
            <a:endParaRPr lang="en-US" sz="6605">
              <a:solidFill>
                <a:srgbClr val="899B8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4517565"/>
            <a:ext cx="13373594" cy="5769435"/>
          </a:xfrm>
          <a:custGeom>
            <a:avLst/>
            <a:gdLst/>
            <a:ahLst/>
            <a:cxnLst/>
            <a:rect l="l" t="t" r="r" b="b"/>
            <a:pathLst>
              <a:path w="13373594" h="5769435">
                <a:moveTo>
                  <a:pt x="0" y="0"/>
                </a:moveTo>
                <a:lnTo>
                  <a:pt x="13373594" y="0"/>
                </a:lnTo>
                <a:lnTo>
                  <a:pt x="13373594" y="5769435"/>
                </a:lnTo>
                <a:lnTo>
                  <a:pt x="0" y="5769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80426" y="1200573"/>
            <a:ext cx="8978874" cy="4489437"/>
          </a:xfrm>
          <a:custGeom>
            <a:avLst/>
            <a:gdLst/>
            <a:ahLst/>
            <a:cxnLst/>
            <a:rect l="l" t="t" r="r" b="b"/>
            <a:pathLst>
              <a:path w="8978874" h="4489437">
                <a:moveTo>
                  <a:pt x="0" y="0"/>
                </a:moveTo>
                <a:lnTo>
                  <a:pt x="8978874" y="0"/>
                </a:lnTo>
                <a:lnTo>
                  <a:pt x="8978874" y="4489437"/>
                </a:lnTo>
                <a:lnTo>
                  <a:pt x="0" y="4489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98720" y="6473969"/>
            <a:ext cx="11074874" cy="238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 променеперих скелет складається з </a:t>
            </a: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кісткових</a:t>
            </a:r>
            <a:r>
              <a:rPr lang="en-US" sz="457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</a:t>
            </a: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променів</a:t>
            </a:r>
            <a:r>
              <a:rPr lang="en-US" sz="457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,між ними є згортки шкіри.</a:t>
            </a:r>
            <a:endParaRPr lang="en-US" sz="4570">
              <a:solidFill>
                <a:srgbClr val="00000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92185" y="0"/>
            <a:ext cx="13449859" cy="5802336"/>
          </a:xfrm>
          <a:custGeom>
            <a:avLst/>
            <a:gdLst/>
            <a:ahLst/>
            <a:cxnLst/>
            <a:rect l="l" t="t" r="r" b="b"/>
            <a:pathLst>
              <a:path w="13449859" h="5802336">
                <a:moveTo>
                  <a:pt x="0" y="0"/>
                </a:moveTo>
                <a:lnTo>
                  <a:pt x="13449860" y="0"/>
                </a:lnTo>
                <a:lnTo>
                  <a:pt x="13449860" y="5802336"/>
                </a:lnTo>
                <a:lnTo>
                  <a:pt x="0" y="58023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1264" y="3425655"/>
            <a:ext cx="4580921" cy="3435691"/>
          </a:xfrm>
          <a:custGeom>
            <a:avLst/>
            <a:gdLst/>
            <a:ahLst/>
            <a:cxnLst/>
            <a:rect l="l" t="t" r="r" b="b"/>
            <a:pathLst>
              <a:path w="4580921" h="3435691">
                <a:moveTo>
                  <a:pt x="0" y="0"/>
                </a:moveTo>
                <a:lnTo>
                  <a:pt x="4580921" y="0"/>
                </a:lnTo>
                <a:lnTo>
                  <a:pt x="4580921" y="3435690"/>
                </a:lnTo>
                <a:lnTo>
                  <a:pt x="0" y="3435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19632" y="6636375"/>
            <a:ext cx="9375264" cy="2226625"/>
          </a:xfrm>
          <a:custGeom>
            <a:avLst/>
            <a:gdLst/>
            <a:ahLst/>
            <a:cxnLst/>
            <a:rect l="l" t="t" r="r" b="b"/>
            <a:pathLst>
              <a:path w="9375264" h="2226625">
                <a:moveTo>
                  <a:pt x="0" y="0"/>
                </a:moveTo>
                <a:lnTo>
                  <a:pt x="9375264" y="0"/>
                </a:lnTo>
                <a:lnTo>
                  <a:pt x="9375264" y="2226625"/>
                </a:lnTo>
                <a:lnTo>
                  <a:pt x="0" y="22266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33235" y="1063091"/>
            <a:ext cx="10748057" cy="473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0"/>
              </a:lnSpc>
              <a:spcBef>
                <a:spcPct val="0"/>
              </a:spcBef>
            </a:pPr>
            <a:r>
              <a:rPr lang="en-US" sz="538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 осетроподібних скелет хрящовий.Хвостовий плавець у вигляді півмісяця.Сюди належать осетри,стерлядь,бістер.</a:t>
            </a:r>
            <a:endParaRPr lang="en-US" sz="538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518730"/>
            <a:ext cx="11040623" cy="4762979"/>
          </a:xfrm>
          <a:custGeom>
            <a:avLst/>
            <a:gdLst/>
            <a:ahLst/>
            <a:cxnLst/>
            <a:rect l="l" t="t" r="r" b="b"/>
            <a:pathLst>
              <a:path w="11040623" h="4762979">
                <a:moveTo>
                  <a:pt x="0" y="0"/>
                </a:moveTo>
                <a:lnTo>
                  <a:pt x="11040623" y="0"/>
                </a:lnTo>
                <a:lnTo>
                  <a:pt x="11040623" y="4762979"/>
                </a:lnTo>
                <a:lnTo>
                  <a:pt x="0" y="4762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15657" y="879925"/>
            <a:ext cx="7547399" cy="4339755"/>
          </a:xfrm>
          <a:custGeom>
            <a:avLst/>
            <a:gdLst/>
            <a:ahLst/>
            <a:cxnLst/>
            <a:rect l="l" t="t" r="r" b="b"/>
            <a:pathLst>
              <a:path w="7547399" h="4339755">
                <a:moveTo>
                  <a:pt x="0" y="0"/>
                </a:moveTo>
                <a:lnTo>
                  <a:pt x="7547399" y="0"/>
                </a:lnTo>
                <a:lnTo>
                  <a:pt x="7547399" y="4339754"/>
                </a:lnTo>
                <a:lnTo>
                  <a:pt x="0" y="43397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6281709"/>
            <a:ext cx="7315200" cy="3709324"/>
          </a:xfrm>
          <a:custGeom>
            <a:avLst/>
            <a:gdLst/>
            <a:ahLst/>
            <a:cxnLst/>
            <a:rect l="l" t="t" r="r" b="b"/>
            <a:pathLst>
              <a:path w="7315200" h="3709324">
                <a:moveTo>
                  <a:pt x="0" y="0"/>
                </a:moveTo>
                <a:lnTo>
                  <a:pt x="7315200" y="0"/>
                </a:lnTo>
                <a:lnTo>
                  <a:pt x="7315200" y="3709324"/>
                </a:lnTo>
                <a:lnTo>
                  <a:pt x="0" y="37093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6632271"/>
            <a:ext cx="9144000" cy="2821178"/>
          </a:xfrm>
          <a:custGeom>
            <a:avLst/>
            <a:gdLst/>
            <a:ahLst/>
            <a:cxnLst/>
            <a:rect l="l" t="t" r="r" b="b"/>
            <a:pathLst>
              <a:path w="9144000" h="2821178">
                <a:moveTo>
                  <a:pt x="0" y="0"/>
                </a:moveTo>
                <a:lnTo>
                  <a:pt x="9144000" y="0"/>
                </a:lnTo>
                <a:lnTo>
                  <a:pt x="9144000" y="2821178"/>
                </a:lnTo>
                <a:lnTo>
                  <a:pt x="0" y="2821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7546" b="-49271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40104" y="2954552"/>
            <a:ext cx="6895121" cy="332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Серед  </a:t>
            </a:r>
            <a:r>
              <a:rPr lang="en-US" sz="476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КОРОПОПОДІБНИХ </a:t>
            </a: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Є І ХИЖАКИ І РОСЛИНОЇДНІ ВИДИ.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341795" y="5048250"/>
            <a:ext cx="6895121" cy="8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Карась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807457" y="9178476"/>
            <a:ext cx="6895121" cy="8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Короп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667934" y="9178476"/>
            <a:ext cx="6895121" cy="8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Товстолобик білий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518730"/>
            <a:ext cx="9535225" cy="4113543"/>
          </a:xfrm>
          <a:custGeom>
            <a:avLst/>
            <a:gdLst/>
            <a:ahLst/>
            <a:cxnLst/>
            <a:rect l="l" t="t" r="r" b="b"/>
            <a:pathLst>
              <a:path w="9535225" h="4113543">
                <a:moveTo>
                  <a:pt x="0" y="0"/>
                </a:moveTo>
                <a:lnTo>
                  <a:pt x="9535225" y="0"/>
                </a:lnTo>
                <a:lnTo>
                  <a:pt x="9535225" y="4113543"/>
                </a:lnTo>
                <a:lnTo>
                  <a:pt x="0" y="4113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5978460"/>
            <a:ext cx="9267601" cy="2884541"/>
          </a:xfrm>
          <a:custGeom>
            <a:avLst/>
            <a:gdLst/>
            <a:ahLst/>
            <a:cxnLst/>
            <a:rect l="l" t="t" r="r" b="b"/>
            <a:pathLst>
              <a:path w="9267601" h="2884541">
                <a:moveTo>
                  <a:pt x="0" y="0"/>
                </a:moveTo>
                <a:lnTo>
                  <a:pt x="9267601" y="0"/>
                </a:lnTo>
                <a:lnTo>
                  <a:pt x="9267601" y="2884540"/>
                </a:lnTo>
                <a:lnTo>
                  <a:pt x="0" y="28845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50116" y="2796118"/>
            <a:ext cx="10001586" cy="1937807"/>
          </a:xfrm>
          <a:custGeom>
            <a:avLst/>
            <a:gdLst/>
            <a:ahLst/>
            <a:cxnLst/>
            <a:rect l="l" t="t" r="r" b="b"/>
            <a:pathLst>
              <a:path w="10001586" h="1937807">
                <a:moveTo>
                  <a:pt x="0" y="0"/>
                </a:moveTo>
                <a:lnTo>
                  <a:pt x="10001586" y="0"/>
                </a:lnTo>
                <a:lnTo>
                  <a:pt x="10001586" y="1937807"/>
                </a:lnTo>
                <a:lnTo>
                  <a:pt x="0" y="19378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10206" y="2373286"/>
            <a:ext cx="6895121" cy="332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 оселедцеподібних тіло вкрите лускою,сріблястого кольору. 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341795" y="5048250"/>
            <a:ext cx="6895121" cy="8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Хамса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24944" y="8999545"/>
            <a:ext cx="6895121" cy="8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Оселедець 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518730"/>
            <a:ext cx="9535225" cy="4113543"/>
          </a:xfrm>
          <a:custGeom>
            <a:avLst/>
            <a:gdLst/>
            <a:ahLst/>
            <a:cxnLst/>
            <a:rect l="l" t="t" r="r" b="b"/>
            <a:pathLst>
              <a:path w="9535225" h="4113543">
                <a:moveTo>
                  <a:pt x="0" y="0"/>
                </a:moveTo>
                <a:lnTo>
                  <a:pt x="9535225" y="0"/>
                </a:lnTo>
                <a:lnTo>
                  <a:pt x="9535225" y="4113543"/>
                </a:lnTo>
                <a:lnTo>
                  <a:pt x="0" y="4113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41795" y="2154251"/>
            <a:ext cx="6206269" cy="6332928"/>
          </a:xfrm>
          <a:custGeom>
            <a:avLst/>
            <a:gdLst/>
            <a:ahLst/>
            <a:cxnLst/>
            <a:rect l="l" t="t" r="r" b="b"/>
            <a:pathLst>
              <a:path w="6206269" h="6332928">
                <a:moveTo>
                  <a:pt x="0" y="0"/>
                </a:moveTo>
                <a:lnTo>
                  <a:pt x="6206270" y="0"/>
                </a:lnTo>
                <a:lnTo>
                  <a:pt x="6206270" y="6332928"/>
                </a:lnTo>
                <a:lnTo>
                  <a:pt x="0" y="6332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27326" y="5143500"/>
            <a:ext cx="4490357" cy="4114800"/>
          </a:xfrm>
          <a:custGeom>
            <a:avLst/>
            <a:gdLst/>
            <a:ahLst/>
            <a:cxnLst/>
            <a:rect l="l" t="t" r="r" b="b"/>
            <a:pathLst>
              <a:path w="4490357" h="4114800">
                <a:moveTo>
                  <a:pt x="0" y="0"/>
                </a:moveTo>
                <a:lnTo>
                  <a:pt x="4490357" y="0"/>
                </a:lnTo>
                <a:lnTo>
                  <a:pt x="4490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10206" y="2373286"/>
            <a:ext cx="6895121" cy="2488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 лососеподібних на спині є жировий плавець,без променів .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65381" y="7674621"/>
            <a:ext cx="6895121" cy="8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Форель 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24944" y="8999545"/>
            <a:ext cx="6895121" cy="8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Харіус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518730"/>
            <a:ext cx="9535225" cy="4113543"/>
          </a:xfrm>
          <a:custGeom>
            <a:avLst/>
            <a:gdLst/>
            <a:ahLst/>
            <a:cxnLst/>
            <a:rect l="l" t="t" r="r" b="b"/>
            <a:pathLst>
              <a:path w="9535225" h="4113543">
                <a:moveTo>
                  <a:pt x="0" y="0"/>
                </a:moveTo>
                <a:lnTo>
                  <a:pt x="9535225" y="0"/>
                </a:lnTo>
                <a:lnTo>
                  <a:pt x="9535225" y="4113543"/>
                </a:lnTo>
                <a:lnTo>
                  <a:pt x="0" y="4113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541" y="6163572"/>
            <a:ext cx="8195928" cy="3094728"/>
          </a:xfrm>
          <a:custGeom>
            <a:avLst/>
            <a:gdLst/>
            <a:ahLst/>
            <a:cxnLst/>
            <a:rect l="l" t="t" r="r" b="b"/>
            <a:pathLst>
              <a:path w="8195928" h="3094728">
                <a:moveTo>
                  <a:pt x="0" y="0"/>
                </a:moveTo>
                <a:lnTo>
                  <a:pt x="8195928" y="0"/>
                </a:lnTo>
                <a:lnTo>
                  <a:pt x="8195928" y="3094728"/>
                </a:lnTo>
                <a:lnTo>
                  <a:pt x="0" y="3094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16827" y="1518730"/>
            <a:ext cx="7442473" cy="4086594"/>
          </a:xfrm>
          <a:custGeom>
            <a:avLst/>
            <a:gdLst/>
            <a:ahLst/>
            <a:cxnLst/>
            <a:rect l="l" t="t" r="r" b="b"/>
            <a:pathLst>
              <a:path w="7442473" h="4086594">
                <a:moveTo>
                  <a:pt x="0" y="0"/>
                </a:moveTo>
                <a:lnTo>
                  <a:pt x="7442473" y="0"/>
                </a:lnTo>
                <a:lnTo>
                  <a:pt x="7442473" y="4086594"/>
                </a:lnTo>
                <a:lnTo>
                  <a:pt x="0" y="40865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63840" y="7022451"/>
            <a:ext cx="7395460" cy="2229333"/>
          </a:xfrm>
          <a:custGeom>
            <a:avLst/>
            <a:gdLst/>
            <a:ahLst/>
            <a:cxnLst/>
            <a:rect l="l" t="t" r="r" b="b"/>
            <a:pathLst>
              <a:path w="7395460" h="2229333">
                <a:moveTo>
                  <a:pt x="0" y="0"/>
                </a:moveTo>
                <a:lnTo>
                  <a:pt x="7395460" y="0"/>
                </a:lnTo>
                <a:lnTo>
                  <a:pt x="7395460" y="2229333"/>
                </a:lnTo>
                <a:lnTo>
                  <a:pt x="0" y="22293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6746" b="-7175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10206" y="2373286"/>
            <a:ext cx="6895121" cy="332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 окунеподібних є жорсткі промені пальців. Усі вони хижаки.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70469" y="5548043"/>
            <a:ext cx="11792228" cy="137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5"/>
              </a:lnSpc>
              <a:spcBef>
                <a:spcPct val="0"/>
              </a:spcBef>
            </a:pPr>
            <a:r>
              <a:rPr lang="en-US" sz="814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Окунь </a:t>
            </a:r>
            <a:endParaRPr lang="en-US" sz="814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4944" y="8999545"/>
            <a:ext cx="6895121" cy="8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Ставрида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605327" y="8907841"/>
            <a:ext cx="11792228" cy="137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5"/>
              </a:lnSpc>
              <a:spcBef>
                <a:spcPct val="0"/>
              </a:spcBef>
            </a:pPr>
            <a:r>
              <a:rPr lang="en-US" sz="814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Скумбрія</a:t>
            </a:r>
            <a:endParaRPr lang="en-US" sz="814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42615" y="538670"/>
            <a:ext cx="12285230" cy="5299909"/>
          </a:xfrm>
          <a:custGeom>
            <a:avLst/>
            <a:gdLst/>
            <a:ahLst/>
            <a:cxnLst/>
            <a:rect l="l" t="t" r="r" b="b"/>
            <a:pathLst>
              <a:path w="12285230" h="5299909">
                <a:moveTo>
                  <a:pt x="0" y="0"/>
                </a:moveTo>
                <a:lnTo>
                  <a:pt x="12285230" y="0"/>
                </a:lnTo>
                <a:lnTo>
                  <a:pt x="12285230" y="5299909"/>
                </a:lnTo>
                <a:lnTo>
                  <a:pt x="0" y="5299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541" y="6163572"/>
            <a:ext cx="8195928" cy="3094728"/>
          </a:xfrm>
          <a:custGeom>
            <a:avLst/>
            <a:gdLst/>
            <a:ahLst/>
            <a:cxnLst/>
            <a:rect l="l" t="t" r="r" b="b"/>
            <a:pathLst>
              <a:path w="8195928" h="3094728">
                <a:moveTo>
                  <a:pt x="0" y="0"/>
                </a:moveTo>
                <a:lnTo>
                  <a:pt x="8195928" y="0"/>
                </a:lnTo>
                <a:lnTo>
                  <a:pt x="8195928" y="3094728"/>
                </a:lnTo>
                <a:lnTo>
                  <a:pt x="0" y="3094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3423" b="-3342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33935" y="2549047"/>
            <a:ext cx="9125365" cy="2488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 лопатеперих є лопаті з розвиненою мускулатурою.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Це дводишні,цалакантоподібні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4944" y="8999545"/>
            <a:ext cx="6895121" cy="8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Дводишні</a:t>
            </a:r>
            <a:endParaRPr lang="en-US" sz="476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33935" y="8710600"/>
            <a:ext cx="11792228" cy="137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5"/>
              </a:lnSpc>
              <a:spcBef>
                <a:spcPct val="0"/>
              </a:spcBef>
            </a:pPr>
            <a:r>
              <a:rPr lang="en-US" sz="814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Цалакантоподібні </a:t>
            </a:r>
            <a:endParaRPr lang="en-US" sz="814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55774" y="5965513"/>
            <a:ext cx="8195928" cy="3094728"/>
          </a:xfrm>
          <a:custGeom>
            <a:avLst/>
            <a:gdLst/>
            <a:ahLst/>
            <a:cxnLst/>
            <a:rect l="l" t="t" r="r" b="b"/>
            <a:pathLst>
              <a:path w="8195928" h="3094728">
                <a:moveTo>
                  <a:pt x="0" y="0"/>
                </a:moveTo>
                <a:lnTo>
                  <a:pt x="8195928" y="0"/>
                </a:lnTo>
                <a:lnTo>
                  <a:pt x="8195928" y="3094728"/>
                </a:lnTo>
                <a:lnTo>
                  <a:pt x="0" y="3094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01" r="-2201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55980" y="1159459"/>
            <a:ext cx="7376041" cy="10244501"/>
          </a:xfrm>
          <a:custGeom>
            <a:avLst/>
            <a:gdLst/>
            <a:ahLst/>
            <a:cxnLst/>
            <a:rect l="l" t="t" r="r" b="b"/>
            <a:pathLst>
              <a:path w="7376041" h="10244501">
                <a:moveTo>
                  <a:pt x="0" y="0"/>
                </a:moveTo>
                <a:lnTo>
                  <a:pt x="7376040" y="0"/>
                </a:lnTo>
                <a:lnTo>
                  <a:pt x="7376040" y="10244501"/>
                </a:lnTo>
                <a:lnTo>
                  <a:pt x="0" y="10244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98949" y="2464647"/>
            <a:ext cx="3886613" cy="703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Кісткові</a:t>
            </a:r>
            <a:endParaRPr lang="en-US" sz="4415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✅зяброві кришки,</a:t>
            </a:r>
            <a:endParaRPr lang="en-US" sz="4415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плавальний міхур</a:t>
            </a:r>
            <a:endParaRPr lang="en-US" sz="4415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❌ Клоаки</a:t>
            </a:r>
            <a:endParaRPr lang="en-US" sz="4415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🐟Непрямий</a:t>
            </a:r>
            <a:endParaRPr lang="en-US" sz="4415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розвиток</a:t>
            </a:r>
            <a:endParaRPr lang="en-US" sz="4415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  <a:spcBef>
                <a:spcPct val="0"/>
              </a:spcBef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8658597" y="2464647"/>
            <a:ext cx="3886613" cy="703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918B53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Хрящові</a:t>
            </a:r>
            <a:endParaRPr lang="en-US" sz="4415" b="1">
              <a:solidFill>
                <a:srgbClr val="918B53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918B53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❌зяброві кришки,</a:t>
            </a:r>
            <a:endParaRPr lang="en-US" sz="4415" b="1">
              <a:solidFill>
                <a:srgbClr val="918B53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918B53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плавальний</a:t>
            </a:r>
            <a:endParaRPr lang="en-US" sz="4415" b="1">
              <a:solidFill>
                <a:srgbClr val="918B53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918B53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міхур</a:t>
            </a:r>
            <a:endParaRPr lang="en-US" sz="4415" b="1">
              <a:solidFill>
                <a:srgbClr val="918B53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918B53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✅клоака</a:t>
            </a:r>
            <a:endParaRPr lang="en-US" sz="4415" b="1">
              <a:solidFill>
                <a:srgbClr val="918B53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918B53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🐟прямий</a:t>
            </a:r>
            <a:endParaRPr lang="en-US" sz="4415" b="1">
              <a:solidFill>
                <a:srgbClr val="918B53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</a:pPr>
            <a:r>
              <a:rPr lang="en-US" sz="4415" b="1">
                <a:solidFill>
                  <a:srgbClr val="918B53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ровзиток</a:t>
            </a:r>
            <a:endParaRPr lang="en-US" sz="4415" b="1">
              <a:solidFill>
                <a:srgbClr val="918B53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180"/>
              </a:lnSpc>
              <a:spcBef>
                <a:spcPct val="0"/>
              </a:spcBef>
            </a:pPr>
            <a:r>
              <a:rPr lang="en-US" sz="4415" b="1">
                <a:solidFill>
                  <a:srgbClr val="918B53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🦈 </a:t>
            </a:r>
            <a:endParaRPr lang="en-US" sz="4415" b="1">
              <a:solidFill>
                <a:srgbClr val="918B53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9116" y="1002689"/>
            <a:ext cx="15597428" cy="8222112"/>
          </a:xfrm>
          <a:custGeom>
            <a:avLst/>
            <a:gdLst/>
            <a:ahLst/>
            <a:cxnLst/>
            <a:rect l="l" t="t" r="r" b="b"/>
            <a:pathLst>
              <a:path w="15597428" h="8222112">
                <a:moveTo>
                  <a:pt x="0" y="0"/>
                </a:moveTo>
                <a:lnTo>
                  <a:pt x="15597429" y="0"/>
                </a:lnTo>
                <a:lnTo>
                  <a:pt x="15597429" y="8222112"/>
                </a:lnTo>
                <a:lnTo>
                  <a:pt x="0" y="8222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75845" y="1518730"/>
            <a:ext cx="4783455" cy="8229600"/>
          </a:xfrm>
          <a:custGeom>
            <a:avLst/>
            <a:gdLst/>
            <a:ahLst/>
            <a:cxnLst/>
            <a:rect l="l" t="t" r="r" b="b"/>
            <a:pathLst>
              <a:path w="4783455" h="8229600">
                <a:moveTo>
                  <a:pt x="0" y="0"/>
                </a:moveTo>
                <a:lnTo>
                  <a:pt x="4783455" y="0"/>
                </a:lnTo>
                <a:lnTo>
                  <a:pt x="47834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6434" y="6663899"/>
            <a:ext cx="3167912" cy="4042580"/>
          </a:xfrm>
          <a:custGeom>
            <a:avLst/>
            <a:gdLst/>
            <a:ahLst/>
            <a:cxnLst/>
            <a:rect l="l" t="t" r="r" b="b"/>
            <a:pathLst>
              <a:path w="3167912" h="4042580">
                <a:moveTo>
                  <a:pt x="0" y="0"/>
                </a:moveTo>
                <a:lnTo>
                  <a:pt x="3167913" y="0"/>
                </a:lnTo>
                <a:lnTo>
                  <a:pt x="3167913" y="4042580"/>
                </a:lnTo>
                <a:lnTo>
                  <a:pt x="0" y="4042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691668" y="2442536"/>
            <a:ext cx="6067058" cy="2085551"/>
          </a:xfrm>
          <a:custGeom>
            <a:avLst/>
            <a:gdLst/>
            <a:ahLst/>
            <a:cxnLst/>
            <a:rect l="l" t="t" r="r" b="b"/>
            <a:pathLst>
              <a:path w="6067058" h="2085551">
                <a:moveTo>
                  <a:pt x="0" y="0"/>
                </a:moveTo>
                <a:lnTo>
                  <a:pt x="6067058" y="0"/>
                </a:lnTo>
                <a:lnTo>
                  <a:pt x="6067058" y="2085551"/>
                </a:lnTo>
                <a:lnTo>
                  <a:pt x="0" y="2085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66164" y="833430"/>
            <a:ext cx="4052143" cy="2456612"/>
          </a:xfrm>
          <a:custGeom>
            <a:avLst/>
            <a:gdLst/>
            <a:ahLst/>
            <a:cxnLst/>
            <a:rect l="l" t="t" r="r" b="b"/>
            <a:pathLst>
              <a:path w="4052143" h="2456612">
                <a:moveTo>
                  <a:pt x="0" y="0"/>
                </a:moveTo>
                <a:lnTo>
                  <a:pt x="4052144" y="0"/>
                </a:lnTo>
                <a:lnTo>
                  <a:pt x="4052144" y="2456612"/>
                </a:lnTo>
                <a:lnTo>
                  <a:pt x="0" y="24566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63832" y="7104187"/>
            <a:ext cx="5222528" cy="3162004"/>
          </a:xfrm>
          <a:custGeom>
            <a:avLst/>
            <a:gdLst/>
            <a:ahLst/>
            <a:cxnLst/>
            <a:rect l="l" t="t" r="r" b="b"/>
            <a:pathLst>
              <a:path w="5222528" h="3162004">
                <a:moveTo>
                  <a:pt x="0" y="0"/>
                </a:moveTo>
                <a:lnTo>
                  <a:pt x="5222528" y="0"/>
                </a:lnTo>
                <a:lnTo>
                  <a:pt x="5222528" y="3162004"/>
                </a:lnTo>
                <a:lnTo>
                  <a:pt x="0" y="3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74347" y="3849674"/>
            <a:ext cx="10996406" cy="239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5"/>
              </a:lnSpc>
              <a:spcBef>
                <a:spcPct val="0"/>
              </a:spcBef>
            </a:pPr>
            <a:r>
              <a:rPr lang="en-US" sz="4575">
                <a:solidFill>
                  <a:srgbClr val="E87C67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це хребетні тварини,які пристосувалися до життя у водному середовищі.</a:t>
            </a:r>
            <a:endParaRPr lang="en-US" sz="4575">
              <a:solidFill>
                <a:srgbClr val="E87C67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54383" y="2271086"/>
            <a:ext cx="8686583" cy="152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0"/>
              </a:lnSpc>
              <a:spcBef>
                <a:spcPct val="0"/>
              </a:spcBef>
            </a:pPr>
            <a:r>
              <a:rPr lang="en-US" sz="8935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Риби </a:t>
            </a:r>
            <a:endParaRPr lang="en-US" sz="8935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62324" y="795330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3940" y="2783241"/>
            <a:ext cx="15937220" cy="687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Яка з характеристик </a:t>
            </a:r>
            <a:r>
              <a:rPr lang="en-US" sz="653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 </a:t>
            </a: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характерна для хрящових риб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А) Відсутність зябрових кришок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Б) Різнолопатевий хвостовий плавець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В) Прямий розвиток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Г)Наявність плавального міхура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2783241"/>
            <a:ext cx="17945100" cy="687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Яка з характеристик </a:t>
            </a:r>
            <a:r>
              <a:rPr lang="en-US" sz="653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 </a:t>
            </a: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характерна для хрящових риб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А) Відсутність зябрових кришок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Б) Різнолопатевий хвостовий плавець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В) Прямий розвиток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Г)Наявність плавального міхура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88202" y="8689195"/>
            <a:ext cx="1138209" cy="1138209"/>
          </a:xfrm>
          <a:custGeom>
            <a:avLst/>
            <a:gdLst/>
            <a:ahLst/>
            <a:cxnLst/>
            <a:rect l="l" t="t" r="r" b="b"/>
            <a:pathLst>
              <a:path w="1138209" h="1138209">
                <a:moveTo>
                  <a:pt x="0" y="0"/>
                </a:moveTo>
                <a:lnTo>
                  <a:pt x="1138210" y="0"/>
                </a:lnTo>
                <a:lnTo>
                  <a:pt x="1138210" y="1138210"/>
                </a:lnTo>
                <a:lnTo>
                  <a:pt x="0" y="1138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8159" y="0"/>
            <a:ext cx="3256941" cy="3256941"/>
          </a:xfrm>
          <a:custGeom>
            <a:avLst/>
            <a:gdLst/>
            <a:ahLst/>
            <a:cxnLst/>
            <a:rect l="l" t="t" r="r" b="b"/>
            <a:pathLst>
              <a:path w="3256941" h="3256941">
                <a:moveTo>
                  <a:pt x="0" y="0"/>
                </a:moveTo>
                <a:lnTo>
                  <a:pt x="3256941" y="0"/>
                </a:lnTo>
                <a:lnTo>
                  <a:pt x="3256941" y="3256941"/>
                </a:lnTo>
                <a:lnTo>
                  <a:pt x="0" y="3256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2783241"/>
            <a:ext cx="17945100" cy="687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Яка з характеристик </a:t>
            </a:r>
            <a:r>
              <a:rPr lang="en-US" sz="653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 </a:t>
            </a: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характерна для кісткових риб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А) Відсутність плавального міхура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Б) Наявність зябрових кришок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В) Непрямий розвиток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Г) Розмноження ікрою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2783241"/>
            <a:ext cx="17945100" cy="687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Яка з характеристик </a:t>
            </a:r>
            <a:r>
              <a:rPr lang="en-US" sz="653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 </a:t>
            </a: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характерна для кісткових риб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А) Відсутність плавального міхура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Б) Наявність зябрових кришок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В) Непрямий розвиток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Г) Розмноження ікрою 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63338" y="5143500"/>
            <a:ext cx="1138209" cy="1138209"/>
          </a:xfrm>
          <a:custGeom>
            <a:avLst/>
            <a:gdLst/>
            <a:ahLst/>
            <a:cxnLst/>
            <a:rect l="l" t="t" r="r" b="b"/>
            <a:pathLst>
              <a:path w="1138209" h="1138209">
                <a:moveTo>
                  <a:pt x="0" y="0"/>
                </a:moveTo>
                <a:lnTo>
                  <a:pt x="1138209" y="0"/>
                </a:lnTo>
                <a:lnTo>
                  <a:pt x="1138209" y="1138209"/>
                </a:lnTo>
                <a:lnTo>
                  <a:pt x="0" y="113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79054" y="198571"/>
            <a:ext cx="2966046" cy="2966046"/>
          </a:xfrm>
          <a:custGeom>
            <a:avLst/>
            <a:gdLst/>
            <a:ahLst/>
            <a:cxnLst/>
            <a:rect l="l" t="t" r="r" b="b"/>
            <a:pathLst>
              <a:path w="2966046" h="2966046">
                <a:moveTo>
                  <a:pt x="0" y="0"/>
                </a:moveTo>
                <a:lnTo>
                  <a:pt x="2966046" y="0"/>
                </a:lnTo>
                <a:lnTo>
                  <a:pt x="2966046" y="2966046"/>
                </a:lnTo>
                <a:lnTo>
                  <a:pt x="0" y="2966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2221294"/>
            <a:ext cx="9894168" cy="572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Встановіть відповідність: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 1. Осетроподібні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     2. Лососеподібних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3.Окунеподібні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 4.Коропоподібні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78755" y="3574337"/>
            <a:ext cx="7580545" cy="418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5"/>
              </a:lnSpc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А. Шпроти,сардини,кілька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675"/>
              </a:lnSpc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Б. Карась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675"/>
              </a:lnSpc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В. Судак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675"/>
              </a:lnSpc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Г. Форель 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675"/>
              </a:lnSpc>
              <a:spcBef>
                <a:spcPct val="0"/>
              </a:spcBef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Д. Більша,стерлядь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2221294"/>
            <a:ext cx="9894168" cy="572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Встановіть відповідність: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 1. Осетроподібні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     2. Лососеподібних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3.Окунеподібні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 4.Коропоподібні</a:t>
            </a:r>
            <a:endParaRPr lang="en-US" sz="65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78755" y="3574337"/>
            <a:ext cx="7580545" cy="418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5"/>
              </a:lnSpc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А. Шпроти,сардини,кілька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675"/>
              </a:lnSpc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Б. Карась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675"/>
              </a:lnSpc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В. Судак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675"/>
              </a:lnSpc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Г. Форель 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675"/>
              </a:lnSpc>
              <a:spcBef>
                <a:spcPct val="0"/>
              </a:spcBef>
            </a:pPr>
            <a:r>
              <a:rPr lang="en-US" sz="476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Д. Більша,стерлядь</a:t>
            </a:r>
            <a:endParaRPr lang="en-US" sz="476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92193" y="8420642"/>
            <a:ext cx="8486563" cy="150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45"/>
              </a:lnSpc>
              <a:spcBef>
                <a:spcPct val="0"/>
              </a:spcBef>
            </a:pPr>
            <a:r>
              <a:rPr lang="en-US" sz="8820">
                <a:solidFill>
                  <a:srgbClr val="FF3131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1 Д,2- Г,3-В,4-Б</a:t>
            </a:r>
            <a:endParaRPr lang="en-US" sz="8820">
              <a:solidFill>
                <a:srgbClr val="FF3131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597009" y="198571"/>
            <a:ext cx="2966046" cy="2966046"/>
          </a:xfrm>
          <a:custGeom>
            <a:avLst/>
            <a:gdLst/>
            <a:ahLst/>
            <a:cxnLst/>
            <a:rect l="l" t="t" r="r" b="b"/>
            <a:pathLst>
              <a:path w="2966046" h="2966046">
                <a:moveTo>
                  <a:pt x="0" y="0"/>
                </a:moveTo>
                <a:lnTo>
                  <a:pt x="2966047" y="0"/>
                </a:lnTo>
                <a:lnTo>
                  <a:pt x="2966047" y="2966046"/>
                </a:lnTo>
                <a:lnTo>
                  <a:pt x="0" y="2966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1641107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43903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956312" y="4779573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74886" y="4606304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16282">
            <a:off x="15827519" y="171091"/>
            <a:ext cx="3471074" cy="2057400"/>
          </a:xfrm>
          <a:custGeom>
            <a:avLst/>
            <a:gdLst/>
            <a:ahLst/>
            <a:cxnLst/>
            <a:rect l="l" t="t" r="r" b="b"/>
            <a:pathLst>
              <a:path w="3471074" h="2057400">
                <a:moveTo>
                  <a:pt x="0" y="0"/>
                </a:moveTo>
                <a:lnTo>
                  <a:pt x="3471074" y="0"/>
                </a:lnTo>
                <a:lnTo>
                  <a:pt x="34710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04930">
            <a:off x="-382187" y="2433896"/>
            <a:ext cx="2818716" cy="2557344"/>
          </a:xfrm>
          <a:custGeom>
            <a:avLst/>
            <a:gdLst/>
            <a:ahLst/>
            <a:cxnLst/>
            <a:rect l="l" t="t" r="r" b="b"/>
            <a:pathLst>
              <a:path w="2818716" h="2557344">
                <a:moveTo>
                  <a:pt x="0" y="0"/>
                </a:moveTo>
                <a:lnTo>
                  <a:pt x="2818716" y="0"/>
                </a:lnTo>
                <a:lnTo>
                  <a:pt x="2818716" y="2557344"/>
                </a:lnTo>
                <a:lnTo>
                  <a:pt x="0" y="2557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55103" y="3409447"/>
            <a:ext cx="4588800" cy="6506918"/>
          </a:xfrm>
          <a:custGeom>
            <a:avLst/>
            <a:gdLst/>
            <a:ahLst/>
            <a:cxnLst/>
            <a:rect l="l" t="t" r="r" b="b"/>
            <a:pathLst>
              <a:path w="4588800" h="6506918">
                <a:moveTo>
                  <a:pt x="0" y="0"/>
                </a:moveTo>
                <a:lnTo>
                  <a:pt x="4588800" y="0"/>
                </a:lnTo>
                <a:lnTo>
                  <a:pt x="4588800" y="6506918"/>
                </a:lnTo>
                <a:lnTo>
                  <a:pt x="0" y="6506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85113" y="4779573"/>
            <a:ext cx="5461735" cy="5461735"/>
          </a:xfrm>
          <a:custGeom>
            <a:avLst/>
            <a:gdLst/>
            <a:ahLst/>
            <a:cxnLst/>
            <a:rect l="l" t="t" r="r" b="b"/>
            <a:pathLst>
              <a:path w="5461735" h="5461735">
                <a:moveTo>
                  <a:pt x="0" y="0"/>
                </a:moveTo>
                <a:lnTo>
                  <a:pt x="5461735" y="0"/>
                </a:lnTo>
                <a:lnTo>
                  <a:pt x="5461735" y="5461735"/>
                </a:lnTo>
                <a:lnTo>
                  <a:pt x="0" y="54617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62324" y="795330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118857" y="4467268"/>
            <a:ext cx="8309722" cy="448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40"/>
              </a:lnSpc>
            </a:pPr>
            <a:r>
              <a:rPr lang="en-US" sz="130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 /З:</a:t>
            </a:r>
            <a:endParaRPr lang="en-US" sz="130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marL="0" lvl="0" indent="0" algn="l">
              <a:lnSpc>
                <a:spcPts val="18240"/>
              </a:lnSpc>
              <a:spcBef>
                <a:spcPct val="0"/>
              </a:spcBef>
            </a:pPr>
            <a:r>
              <a:rPr lang="en-US" sz="130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§ 52</a:t>
            </a:r>
            <a:endParaRPr lang="en-US" sz="130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269768" y="2152602"/>
            <a:ext cx="12142840" cy="238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80"/>
              </a:lnSpc>
              <a:spcBef>
                <a:spcPct val="0"/>
              </a:spcBef>
            </a:pPr>
            <a:r>
              <a:rPr lang="en-US" sz="684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Відскануй QR -код та пройди гру : </a:t>
            </a:r>
            <a:endParaRPr lang="en-US" sz="684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77995" y="414302"/>
            <a:ext cx="11332009" cy="91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0" b="1">
                <a:solidFill>
                  <a:srgbClr val="A0281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Риби</a:t>
            </a:r>
            <a:r>
              <a:rPr lang="en-US" sz="533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</a:t>
            </a:r>
            <a:endParaRPr lang="en-US" sz="5330">
              <a:solidFill>
                <a:srgbClr val="00000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1276519" y="1328773"/>
            <a:ext cx="11332009" cy="468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5"/>
              </a:lnSpc>
            </a:pPr>
            <a:r>
              <a:rPr lang="en-US" sz="5330" b="1">
                <a:solidFill>
                  <a:srgbClr val="8399C4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Хрящові</a:t>
            </a:r>
            <a:endParaRPr lang="en-US" sz="5330" b="1">
              <a:solidFill>
                <a:srgbClr val="8399C4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7465"/>
              </a:lnSpc>
            </a:pPr>
            <a:r>
              <a:rPr lang="en-US" sz="5330" b="1">
                <a:solidFill>
                  <a:srgbClr val="8399C4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Скелет утворений з </a:t>
            </a:r>
            <a:endParaRPr lang="en-US" sz="5330" b="1">
              <a:solidFill>
                <a:srgbClr val="8399C4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7465"/>
              </a:lnSpc>
            </a:pPr>
            <a:r>
              <a:rPr lang="en-US" sz="5330" b="1">
                <a:solidFill>
                  <a:srgbClr val="A0281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‼️хрящової тканини‼️</a:t>
            </a:r>
            <a:endParaRPr lang="en-US" sz="5330" b="1">
              <a:solidFill>
                <a:srgbClr val="A0281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7465"/>
              </a:lnSpc>
            </a:pPr>
          </a:p>
          <a:p>
            <a:pPr algn="ctr">
              <a:lnSpc>
                <a:spcPts val="7465"/>
              </a:lnSpc>
              <a:spcBef>
                <a:spcPct val="0"/>
              </a:spcBef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8167142" y="1328773"/>
            <a:ext cx="11332009" cy="279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5"/>
              </a:lnSpc>
            </a:pPr>
            <a:r>
              <a:rPr lang="en-US" sz="5330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Кісткові</a:t>
            </a:r>
            <a:endParaRPr lang="en-US" sz="5330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7465"/>
              </a:lnSpc>
            </a:pPr>
            <a:r>
              <a:rPr lang="en-US" sz="5330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Скелет утворений з </a:t>
            </a:r>
            <a:endParaRPr lang="en-US" sz="5330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0" b="1">
                <a:solidFill>
                  <a:srgbClr val="A0281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‼️кісткової тканини ‼️ </a:t>
            </a:r>
            <a:endParaRPr lang="en-US" sz="5330" b="1">
              <a:solidFill>
                <a:srgbClr val="A0281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0825755" y="1132508"/>
            <a:ext cx="1623060" cy="3990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AutoShape 12"/>
          <p:cNvSpPr/>
          <p:nvPr/>
        </p:nvSpPr>
        <p:spPr>
          <a:xfrm flipH="1">
            <a:off x="6147918" y="1114009"/>
            <a:ext cx="1544390" cy="63907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Freeform 13"/>
          <p:cNvSpPr/>
          <p:nvPr/>
        </p:nvSpPr>
        <p:spPr>
          <a:xfrm>
            <a:off x="1383741" y="4772668"/>
            <a:ext cx="5383915" cy="4953202"/>
          </a:xfrm>
          <a:custGeom>
            <a:avLst/>
            <a:gdLst/>
            <a:ahLst/>
            <a:cxnLst/>
            <a:rect l="l" t="t" r="r" b="b"/>
            <a:pathLst>
              <a:path w="5383915" h="4953202">
                <a:moveTo>
                  <a:pt x="0" y="0"/>
                </a:moveTo>
                <a:lnTo>
                  <a:pt x="5383915" y="0"/>
                </a:lnTo>
                <a:lnTo>
                  <a:pt x="5383915" y="4953202"/>
                </a:lnTo>
                <a:lnTo>
                  <a:pt x="0" y="4953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612646" y="4772668"/>
            <a:ext cx="6646654" cy="5365663"/>
          </a:xfrm>
          <a:custGeom>
            <a:avLst/>
            <a:gdLst/>
            <a:ahLst/>
            <a:cxnLst/>
            <a:rect l="l" t="t" r="r" b="b"/>
            <a:pathLst>
              <a:path w="6646654" h="5365663">
                <a:moveTo>
                  <a:pt x="0" y="0"/>
                </a:moveTo>
                <a:lnTo>
                  <a:pt x="6646654" y="0"/>
                </a:lnTo>
                <a:lnTo>
                  <a:pt x="6646654" y="5365663"/>
                </a:lnTo>
                <a:lnTo>
                  <a:pt x="0" y="53656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297865"/>
            <a:ext cx="13833146" cy="5967688"/>
          </a:xfrm>
          <a:custGeom>
            <a:avLst/>
            <a:gdLst/>
            <a:ahLst/>
            <a:cxnLst/>
            <a:rect l="l" t="t" r="r" b="b"/>
            <a:pathLst>
              <a:path w="13833146" h="5967688">
                <a:moveTo>
                  <a:pt x="0" y="0"/>
                </a:moveTo>
                <a:lnTo>
                  <a:pt x="13833146" y="0"/>
                </a:lnTo>
                <a:lnTo>
                  <a:pt x="13833146" y="5967688"/>
                </a:lnTo>
                <a:lnTo>
                  <a:pt x="0" y="5967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24116" y="160727"/>
            <a:ext cx="7327586" cy="5253009"/>
          </a:xfrm>
          <a:custGeom>
            <a:avLst/>
            <a:gdLst/>
            <a:ahLst/>
            <a:cxnLst/>
            <a:rect l="l" t="t" r="r" b="b"/>
            <a:pathLst>
              <a:path w="7327586" h="5253009">
                <a:moveTo>
                  <a:pt x="0" y="0"/>
                </a:moveTo>
                <a:lnTo>
                  <a:pt x="7327586" y="0"/>
                </a:lnTo>
                <a:lnTo>
                  <a:pt x="7327586" y="5253009"/>
                </a:lnTo>
                <a:lnTo>
                  <a:pt x="0" y="52530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4" r="-4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89485" y="729831"/>
            <a:ext cx="3329247" cy="4114800"/>
          </a:xfrm>
          <a:custGeom>
            <a:avLst/>
            <a:gdLst/>
            <a:ahLst/>
            <a:cxnLst/>
            <a:rect l="l" t="t" r="r" b="b"/>
            <a:pathLst>
              <a:path w="3329247" h="4114800">
                <a:moveTo>
                  <a:pt x="0" y="0"/>
                </a:moveTo>
                <a:lnTo>
                  <a:pt x="3329248" y="0"/>
                </a:lnTo>
                <a:lnTo>
                  <a:pt x="3329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41095" y="5067300"/>
            <a:ext cx="11192051" cy="3198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</a:pPr>
            <a:r>
              <a:rPr lang="en-US" sz="4570" b="1">
                <a:solidFill>
                  <a:srgbClr val="8399C4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Шкіра хрящових риб вкрита </a:t>
            </a:r>
            <a:r>
              <a:rPr lang="en-US" sz="4570">
                <a:solidFill>
                  <a:srgbClr val="8399C4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</a:t>
            </a:r>
            <a:r>
              <a:rPr lang="en-US" sz="4570">
                <a:solidFill>
                  <a:srgbClr val="A80B2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лусками,</a:t>
            </a:r>
            <a:endParaRPr lang="en-US" sz="4570">
              <a:solidFill>
                <a:srgbClr val="A80B2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>
                <a:solidFill>
                  <a:srgbClr val="5C7996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Для них характерна відсутність зябрових кришок і плавального міхура,але є наявна клоака. </a:t>
            </a:r>
            <a:endParaRPr lang="en-US" sz="4570">
              <a:solidFill>
                <a:srgbClr val="5C7996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419951" y="5791679"/>
            <a:ext cx="4143104" cy="4128039"/>
          </a:xfrm>
          <a:custGeom>
            <a:avLst/>
            <a:gdLst/>
            <a:ahLst/>
            <a:cxnLst/>
            <a:rect l="l" t="t" r="r" b="b"/>
            <a:pathLst>
              <a:path w="4143104" h="4128039">
                <a:moveTo>
                  <a:pt x="0" y="0"/>
                </a:moveTo>
                <a:lnTo>
                  <a:pt x="4143105" y="0"/>
                </a:lnTo>
                <a:lnTo>
                  <a:pt x="4143105" y="4128039"/>
                </a:lnTo>
                <a:lnTo>
                  <a:pt x="0" y="41280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3129" y="1518730"/>
            <a:ext cx="9260785" cy="7072924"/>
          </a:xfrm>
          <a:custGeom>
            <a:avLst/>
            <a:gdLst/>
            <a:ahLst/>
            <a:cxnLst/>
            <a:rect l="l" t="t" r="r" b="b"/>
            <a:pathLst>
              <a:path w="9260785" h="7072924">
                <a:moveTo>
                  <a:pt x="0" y="0"/>
                </a:moveTo>
                <a:lnTo>
                  <a:pt x="9260785" y="0"/>
                </a:lnTo>
                <a:lnTo>
                  <a:pt x="9260785" y="7072924"/>
                </a:lnTo>
                <a:lnTo>
                  <a:pt x="0" y="7072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39700" y="1216765"/>
            <a:ext cx="5948300" cy="4747825"/>
          </a:xfrm>
          <a:custGeom>
            <a:avLst/>
            <a:gdLst/>
            <a:ahLst/>
            <a:cxnLst/>
            <a:rect l="l" t="t" r="r" b="b"/>
            <a:pathLst>
              <a:path w="5948300" h="4747825">
                <a:moveTo>
                  <a:pt x="0" y="0"/>
                </a:moveTo>
                <a:lnTo>
                  <a:pt x="5948300" y="0"/>
                </a:lnTo>
                <a:lnTo>
                  <a:pt x="5948300" y="4747825"/>
                </a:lnTo>
                <a:lnTo>
                  <a:pt x="0" y="4747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68397" y="5867563"/>
            <a:ext cx="3880655" cy="4150433"/>
          </a:xfrm>
          <a:custGeom>
            <a:avLst/>
            <a:gdLst/>
            <a:ahLst/>
            <a:cxnLst/>
            <a:rect l="l" t="t" r="r" b="b"/>
            <a:pathLst>
              <a:path w="3880655" h="4150433">
                <a:moveTo>
                  <a:pt x="0" y="0"/>
                </a:moveTo>
                <a:lnTo>
                  <a:pt x="3880656" y="0"/>
                </a:lnTo>
                <a:lnTo>
                  <a:pt x="3880656" y="4150434"/>
                </a:lnTo>
                <a:lnTo>
                  <a:pt x="0" y="415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038698"/>
            <a:ext cx="8090197" cy="555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0"/>
              </a:lnSpc>
              <a:spcBef>
                <a:spcPct val="0"/>
              </a:spcBef>
            </a:pPr>
            <a:r>
              <a:rPr lang="en-US" sz="524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Розвиток  </a:t>
            </a:r>
            <a:r>
              <a:rPr lang="en-US" sz="5245" b="1">
                <a:solidFill>
                  <a:srgbClr val="A0281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прямий</a:t>
            </a:r>
            <a:r>
              <a:rPr lang="en-US" sz="524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. Самки відкладають ікринки,з яких народжуються риби,схожі на дорослих особин.</a:t>
            </a:r>
            <a:endParaRPr lang="en-US" sz="524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828574" y="68345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13496" y="4297805"/>
            <a:ext cx="4845804" cy="5989195"/>
          </a:xfrm>
          <a:custGeom>
            <a:avLst/>
            <a:gdLst/>
            <a:ahLst/>
            <a:cxnLst/>
            <a:rect l="l" t="t" r="r" b="b"/>
            <a:pathLst>
              <a:path w="4845804" h="5989195">
                <a:moveTo>
                  <a:pt x="0" y="0"/>
                </a:moveTo>
                <a:lnTo>
                  <a:pt x="4845804" y="0"/>
                </a:lnTo>
                <a:lnTo>
                  <a:pt x="4845804" y="5989195"/>
                </a:lnTo>
                <a:lnTo>
                  <a:pt x="0" y="59891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63338" y="4739278"/>
            <a:ext cx="5567969" cy="5547722"/>
          </a:xfrm>
          <a:custGeom>
            <a:avLst/>
            <a:gdLst/>
            <a:ahLst/>
            <a:cxnLst/>
            <a:rect l="l" t="t" r="r" b="b"/>
            <a:pathLst>
              <a:path w="5567969" h="5547722">
                <a:moveTo>
                  <a:pt x="0" y="0"/>
                </a:moveTo>
                <a:lnTo>
                  <a:pt x="5567969" y="0"/>
                </a:lnTo>
                <a:lnTo>
                  <a:pt x="5567969" y="5547722"/>
                </a:lnTo>
                <a:lnTo>
                  <a:pt x="0" y="5547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46450" y="-142875"/>
            <a:ext cx="14164310" cy="2536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80"/>
              </a:lnSpc>
              <a:spcBef>
                <a:spcPct val="0"/>
              </a:spcBef>
            </a:pPr>
            <a:r>
              <a:rPr lang="en-US" sz="141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Представники</a:t>
            </a:r>
            <a:endParaRPr lang="en-US" sz="1413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4468526" y="2029425"/>
            <a:ext cx="19304924" cy="11028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20"/>
              </a:lnSpc>
            </a:pPr>
            <a:r>
              <a:rPr lang="en-US" sz="1251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Акули </a:t>
            </a:r>
            <a:endParaRPr lang="en-US" sz="1251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17520"/>
              </a:lnSpc>
            </a:pPr>
          </a:p>
          <a:p>
            <a:pPr algn="ctr">
              <a:lnSpc>
                <a:spcPts val="17520"/>
              </a:lnSpc>
            </a:pPr>
          </a:p>
          <a:p>
            <a:pPr algn="ctr">
              <a:lnSpc>
                <a:spcPts val="17520"/>
              </a:lnSpc>
            </a:pPr>
          </a:p>
          <a:p>
            <a:pPr algn="ctr">
              <a:lnSpc>
                <a:spcPts val="17520"/>
              </a:lnSpc>
              <a:spcBef>
                <a:spcPct val="0"/>
              </a:spcBef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4647323" y="2038950"/>
            <a:ext cx="19181809" cy="212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0"/>
              </a:lnSpc>
              <a:spcBef>
                <a:spcPct val="0"/>
              </a:spcBef>
            </a:pPr>
            <a:r>
              <a:rPr lang="en-US" sz="1243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Скати</a:t>
            </a:r>
            <a:endParaRPr lang="en-US" sz="1243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3129" y="1518730"/>
            <a:ext cx="10775254" cy="8229600"/>
          </a:xfrm>
          <a:custGeom>
            <a:avLst/>
            <a:gdLst/>
            <a:ahLst/>
            <a:cxnLst/>
            <a:rect l="l" t="t" r="r" b="b"/>
            <a:pathLst>
              <a:path w="10775254" h="8229600">
                <a:moveTo>
                  <a:pt x="0" y="0"/>
                </a:moveTo>
                <a:lnTo>
                  <a:pt x="10775254" y="0"/>
                </a:lnTo>
                <a:lnTo>
                  <a:pt x="10775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83146" y="2351055"/>
            <a:ext cx="4804854" cy="7935945"/>
          </a:xfrm>
          <a:custGeom>
            <a:avLst/>
            <a:gdLst/>
            <a:ahLst/>
            <a:cxnLst/>
            <a:rect l="l" t="t" r="r" b="b"/>
            <a:pathLst>
              <a:path w="4804854" h="7935945">
                <a:moveTo>
                  <a:pt x="0" y="0"/>
                </a:moveTo>
                <a:lnTo>
                  <a:pt x="4804854" y="0"/>
                </a:lnTo>
                <a:lnTo>
                  <a:pt x="4804854" y="7935945"/>
                </a:lnTo>
                <a:lnTo>
                  <a:pt x="0" y="7935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58383" y="5633530"/>
            <a:ext cx="3524719" cy="3485066"/>
          </a:xfrm>
          <a:custGeom>
            <a:avLst/>
            <a:gdLst/>
            <a:ahLst/>
            <a:cxnLst/>
            <a:rect l="l" t="t" r="r" b="b"/>
            <a:pathLst>
              <a:path w="3524719" h="3485066">
                <a:moveTo>
                  <a:pt x="0" y="0"/>
                </a:moveTo>
                <a:lnTo>
                  <a:pt x="3524719" y="0"/>
                </a:lnTo>
                <a:lnTo>
                  <a:pt x="3524719" y="3485066"/>
                </a:lnTo>
                <a:lnTo>
                  <a:pt x="0" y="34850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042095"/>
            <a:ext cx="8615214" cy="497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0"/>
              </a:lnSpc>
              <a:spcBef>
                <a:spcPct val="0"/>
              </a:spcBef>
            </a:pPr>
            <a:r>
              <a:rPr lang="en-US" sz="403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 </a:t>
            </a:r>
            <a:r>
              <a:rPr lang="en-US" sz="4035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акул </a:t>
            </a:r>
            <a:r>
              <a:rPr lang="en-US" sz="403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обтічна форма тіла,рот у формі півмісяця,хвостовий плавкець у вигляді півмісяця Акули - хижаки,які живляться дрібними організмами. В Чорному морі поширені катран чи морський собака.</a:t>
            </a:r>
            <a:endParaRPr lang="en-US" sz="403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3129" y="1518730"/>
            <a:ext cx="10775254" cy="8229600"/>
          </a:xfrm>
          <a:custGeom>
            <a:avLst/>
            <a:gdLst/>
            <a:ahLst/>
            <a:cxnLst/>
            <a:rect l="l" t="t" r="r" b="b"/>
            <a:pathLst>
              <a:path w="10775254" h="8229600">
                <a:moveTo>
                  <a:pt x="0" y="0"/>
                </a:moveTo>
                <a:lnTo>
                  <a:pt x="10775254" y="0"/>
                </a:lnTo>
                <a:lnTo>
                  <a:pt x="10775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35565" y="3633994"/>
            <a:ext cx="7852435" cy="5624306"/>
          </a:xfrm>
          <a:custGeom>
            <a:avLst/>
            <a:gdLst/>
            <a:ahLst/>
            <a:cxnLst/>
            <a:rect l="l" t="t" r="r" b="b"/>
            <a:pathLst>
              <a:path w="7852435" h="5624306">
                <a:moveTo>
                  <a:pt x="0" y="0"/>
                </a:moveTo>
                <a:lnTo>
                  <a:pt x="7852435" y="0"/>
                </a:lnTo>
                <a:lnTo>
                  <a:pt x="7852435" y="5624306"/>
                </a:lnTo>
                <a:lnTo>
                  <a:pt x="0" y="5624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61783" y="340593"/>
            <a:ext cx="3568054" cy="4869553"/>
          </a:xfrm>
          <a:custGeom>
            <a:avLst/>
            <a:gdLst/>
            <a:ahLst/>
            <a:cxnLst/>
            <a:rect l="l" t="t" r="r" b="b"/>
            <a:pathLst>
              <a:path w="3568054" h="4869553">
                <a:moveTo>
                  <a:pt x="0" y="0"/>
                </a:moveTo>
                <a:lnTo>
                  <a:pt x="3568054" y="0"/>
                </a:lnTo>
                <a:lnTo>
                  <a:pt x="3568054" y="4869554"/>
                </a:lnTo>
                <a:lnTo>
                  <a:pt x="0" y="4869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042095"/>
            <a:ext cx="8615214" cy="4259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0"/>
              </a:lnSpc>
              <a:spcBef>
                <a:spcPct val="0"/>
              </a:spcBef>
            </a:pPr>
            <a:r>
              <a:rPr lang="en-US" sz="403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 </a:t>
            </a:r>
            <a:r>
              <a:rPr lang="en-US" sz="4035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скатів </a:t>
            </a:r>
            <a:r>
              <a:rPr lang="en-US" sz="403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тіло сплощене зверху вниз( ніби приплюснуте зверху вниз). Рухаються завдяки широким грудним плавцям. В Чорному чи Азовському морі присутні морський кіт чи морська лисиця.</a:t>
            </a:r>
            <a:endParaRPr lang="en-US" sz="403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297865"/>
            <a:ext cx="13833146" cy="5967688"/>
          </a:xfrm>
          <a:custGeom>
            <a:avLst/>
            <a:gdLst/>
            <a:ahLst/>
            <a:cxnLst/>
            <a:rect l="l" t="t" r="r" b="b"/>
            <a:pathLst>
              <a:path w="13833146" h="5967688">
                <a:moveTo>
                  <a:pt x="0" y="0"/>
                </a:moveTo>
                <a:lnTo>
                  <a:pt x="13833146" y="0"/>
                </a:lnTo>
                <a:lnTo>
                  <a:pt x="13833146" y="5967688"/>
                </a:lnTo>
                <a:lnTo>
                  <a:pt x="0" y="5967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15450" y="2354533"/>
            <a:ext cx="7943850" cy="1886664"/>
          </a:xfrm>
          <a:custGeom>
            <a:avLst/>
            <a:gdLst/>
            <a:ahLst/>
            <a:cxnLst/>
            <a:rect l="l" t="t" r="r" b="b"/>
            <a:pathLst>
              <a:path w="7943850" h="1886664">
                <a:moveTo>
                  <a:pt x="0" y="0"/>
                </a:moveTo>
                <a:lnTo>
                  <a:pt x="7943850" y="0"/>
                </a:lnTo>
                <a:lnTo>
                  <a:pt x="7943850" y="1886664"/>
                </a:lnTo>
                <a:lnTo>
                  <a:pt x="0" y="188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3509761" y="6501178"/>
            <a:ext cx="5163015" cy="1606988"/>
          </a:xfrm>
          <a:custGeom>
            <a:avLst/>
            <a:gdLst/>
            <a:ahLst/>
            <a:cxnLst/>
            <a:rect l="l" t="t" r="r" b="b"/>
            <a:pathLst>
              <a:path w="5163015" h="1606988">
                <a:moveTo>
                  <a:pt x="0" y="0"/>
                </a:moveTo>
                <a:lnTo>
                  <a:pt x="5163014" y="0"/>
                </a:lnTo>
                <a:lnTo>
                  <a:pt x="5163014" y="1606988"/>
                </a:lnTo>
                <a:lnTo>
                  <a:pt x="0" y="16069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87826" y="1028700"/>
            <a:ext cx="4928747" cy="2834030"/>
          </a:xfrm>
          <a:custGeom>
            <a:avLst/>
            <a:gdLst/>
            <a:ahLst/>
            <a:cxnLst/>
            <a:rect l="l" t="t" r="r" b="b"/>
            <a:pathLst>
              <a:path w="4928747" h="2834030">
                <a:moveTo>
                  <a:pt x="0" y="0"/>
                </a:moveTo>
                <a:lnTo>
                  <a:pt x="4928747" y="0"/>
                </a:lnTo>
                <a:lnTo>
                  <a:pt x="4928747" y="2834030"/>
                </a:lnTo>
                <a:lnTo>
                  <a:pt x="0" y="2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41095" y="5067300"/>
            <a:ext cx="11192051" cy="3198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</a:pPr>
            <a:r>
              <a:rPr lang="en-US" sz="457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Кістковим рибам притаманний плавальний міхур,зяброва кришка, Відсутність клоаки.</a:t>
            </a:r>
            <a:endParaRPr lang="en-US" sz="4570">
              <a:solidFill>
                <a:srgbClr val="00000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 скелеті присутня кісткова тканина.</a:t>
            </a:r>
            <a:endParaRPr lang="en-US" sz="4570">
              <a:solidFill>
                <a:srgbClr val="00000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3252</Words>
  <Application>WPS Presentation</Application>
  <PresentationFormat>On-screen Show (4:3)</PresentationFormat>
  <Paragraphs>238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Arial</vt:lpstr>
      <vt:lpstr>SimSun</vt:lpstr>
      <vt:lpstr>Wingdings</vt:lpstr>
      <vt:lpstr>Comic Sans Bold</vt:lpstr>
      <vt:lpstr>Comic Sans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20. Різноманітність риб </dc:title>
  <dc:creator/>
  <cp:lastModifiedBy>Acer</cp:lastModifiedBy>
  <cp:revision>2</cp:revision>
  <dcterms:created xsi:type="dcterms:W3CDTF">2006-08-16T00:00:00Z</dcterms:created>
  <dcterms:modified xsi:type="dcterms:W3CDTF">2024-12-28T16:25:39Z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1405EA68FA4549F98CFA254E61D85680_12</vt:lpwstr>
  </property>
  <property fmtid="{D5CDD505-2E9C-101B-9397-08002B2CF9AE}" pid="3" name="KSOProductBuildVer">
    <vt:lpwstr>1033-12.2.0.19307</vt:lpwstr>
  </property>
</Properties>
</file>