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88" r:id="rId2"/>
    <p:sldId id="302" r:id="rId3"/>
    <p:sldId id="319" r:id="rId4"/>
    <p:sldId id="324" r:id="rId5"/>
    <p:sldId id="318" r:id="rId6"/>
    <p:sldId id="322" r:id="rId7"/>
    <p:sldId id="317" r:id="rId8"/>
    <p:sldId id="296" r:id="rId9"/>
    <p:sldId id="284" r:id="rId10"/>
    <p:sldId id="290" r:id="rId11"/>
    <p:sldId id="285" r:id="rId12"/>
    <p:sldId id="289" r:id="rId13"/>
    <p:sldId id="292" r:id="rId14"/>
    <p:sldId id="291" r:id="rId15"/>
    <p:sldId id="304" r:id="rId16"/>
    <p:sldId id="293" r:id="rId17"/>
    <p:sldId id="323" r:id="rId18"/>
    <p:sldId id="294" r:id="rId19"/>
    <p:sldId id="305" r:id="rId20"/>
    <p:sldId id="295" r:id="rId21"/>
    <p:sldId id="297" r:id="rId22"/>
    <p:sldId id="312" r:id="rId23"/>
    <p:sldId id="311" r:id="rId24"/>
    <p:sldId id="313" r:id="rId25"/>
    <p:sldId id="283" r:id="rId26"/>
    <p:sldId id="269" r:id="rId27"/>
    <p:sldId id="303" r:id="rId28"/>
    <p:sldId id="287" r:id="rId29"/>
    <p:sldId id="286" r:id="rId30"/>
    <p:sldId id="282" r:id="rId31"/>
    <p:sldId id="307" r:id="rId32"/>
    <p:sldId id="299" r:id="rId33"/>
    <p:sldId id="326" r:id="rId34"/>
    <p:sldId id="306" r:id="rId35"/>
    <p:sldId id="298" r:id="rId36"/>
    <p:sldId id="300" r:id="rId37"/>
    <p:sldId id="309" r:id="rId38"/>
    <p:sldId id="308" r:id="rId39"/>
    <p:sldId id="310" r:id="rId40"/>
    <p:sldId id="315" r:id="rId41"/>
    <p:sldId id="314" r:id="rId42"/>
    <p:sldId id="316" r:id="rId43"/>
    <p:sldId id="325" r:id="rId44"/>
  </p:sldIdLst>
  <p:sldSz cx="12188825" cy="6858000"/>
  <p:notesSz cx="6858000" cy="9144000"/>
  <p:custDataLst>
    <p:tags r:id="rId47"/>
  </p:custDataLst>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50" autoAdjust="0"/>
  </p:normalViewPr>
  <p:slideViewPr>
    <p:cSldViewPr showGuides="1">
      <p:cViewPr varScale="1">
        <p:scale>
          <a:sx n="120" d="100"/>
          <a:sy n="120" d="100"/>
        </p:scale>
        <p:origin x="256" y="184"/>
      </p:cViewPr>
      <p:guideLst>
        <p:guide orient="horz" pos="2160"/>
        <p:guide pos="3839"/>
      </p:guideLst>
    </p:cSldViewPr>
  </p:slideViewPr>
  <p:outlineViewPr>
    <p:cViewPr>
      <p:scale>
        <a:sx n="33" d="100"/>
        <a:sy n="33" d="100"/>
      </p:scale>
      <p:origin x="0" y="-701"/>
    </p:cViewPr>
  </p:outlineViewPr>
  <p:notesTextViewPr>
    <p:cViewPr>
      <p:scale>
        <a:sx n="1" d="1"/>
        <a:sy n="1" d="1"/>
      </p:scale>
      <p:origin x="0" y="0"/>
    </p:cViewPr>
  </p:notesTextViewPr>
  <p:notesViewPr>
    <p:cSldViewPr showGuides="1">
      <p:cViewPr varScale="1">
        <p:scale>
          <a:sx n="81" d="100"/>
          <a:sy n="81"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C1F195A-FB6F-44B3-ABEA-AA97E16E50FD}" type="datetime1">
              <a:rPr lang="ru-RU" smtClean="0"/>
              <a:t>12.03.2025</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3386A95-D0A4-44B9-98DA-3665758D8262}" type="slidenum">
              <a:rPr lang="ru-RU"/>
              <a:t>‹#›</a:t>
            </a:fld>
            <a:endParaRPr lang="ru-RU"/>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1290391D-C593-421F-A9BE-302B9ABEE3EC}" type="datetime1">
              <a:rPr lang="ru-RU" noProof="0" smtClean="0"/>
              <a:t>12.03.2025</a:t>
            </a:fld>
            <a:endParaRPr lang="ru-RU" noProof="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C3821A9-1C31-4760-BDBC-9A0BA471B1B7}" type="slidenum">
              <a:rPr lang="ru-RU" noProof="0"/>
              <a:t>‹#›</a:t>
            </a:fld>
            <a:endParaRPr lang="ru-RU" noProof="0"/>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2588" y="685800"/>
            <a:ext cx="6092825" cy="3429000"/>
          </a:xfrm>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3A2CC701-D80A-463B-8415-A85485312088}" type="slidenum">
              <a:rPr lang="ru-RU" smtClean="0"/>
              <a:t>26</a:t>
            </a:fld>
            <a:endParaRPr lang="ru-RU"/>
          </a:p>
        </p:txBody>
      </p:sp>
    </p:spTree>
    <p:extLst>
      <p:ext uri="{BB962C8B-B14F-4D97-AF65-F5344CB8AC3E}">
        <p14:creationId xmlns:p14="http://schemas.microsoft.com/office/powerpoint/2010/main" val="390327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2412" y="1643064"/>
            <a:ext cx="9144002" cy="2928936"/>
          </a:xfrm>
        </p:spPr>
        <p:txBody>
          <a:bodyPr rtlCol="0">
            <a:noAutofit/>
          </a:bodyPr>
          <a:lstStyle>
            <a:lvl1pPr algn="ctr">
              <a:lnSpc>
                <a:spcPct val="80000"/>
              </a:lnSpc>
              <a:defRPr sz="5600">
                <a:solidFill>
                  <a:schemeClr val="tx1">
                    <a:lumMod val="75000"/>
                    <a:lumOff val="25000"/>
                  </a:schemeClr>
                </a:solidFill>
              </a:defRPr>
            </a:lvl1pPr>
          </a:lstStyle>
          <a:p>
            <a:pPr rtl="0"/>
            <a:r>
              <a:rPr lang="ru-RU" noProof="0"/>
              <a:t>Образец заголовка</a:t>
            </a:r>
          </a:p>
        </p:txBody>
      </p:sp>
      <p:sp>
        <p:nvSpPr>
          <p:cNvPr id="3" name="Подзаголовок 2"/>
          <p:cNvSpPr>
            <a:spLocks noGrp="1"/>
          </p:cNvSpPr>
          <p:nvPr>
            <p:ph type="subTitle" idx="1"/>
          </p:nvPr>
        </p:nvSpPr>
        <p:spPr>
          <a:xfrm>
            <a:off x="1522413" y="4572000"/>
            <a:ext cx="9144000" cy="1066799"/>
          </a:xfrm>
        </p:spPr>
        <p:txBody>
          <a:bodyPr rtlCol="0">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a:t>Образец подзаголовка</a:t>
            </a:r>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4" name="Дата 3"/>
          <p:cNvSpPr>
            <a:spLocks noGrp="1"/>
          </p:cNvSpPr>
          <p:nvPr>
            <p:ph type="dt" sz="half" idx="10"/>
          </p:nvPr>
        </p:nvSpPr>
        <p:spPr/>
        <p:txBody>
          <a:bodyPr rtlCol="0"/>
          <a:lstStyle/>
          <a:p>
            <a:pPr rtl="0"/>
            <a:fld id="{6E2F087F-C664-A54B-BF05-80AE5591E0E4}" type="datetime1">
              <a:rPr lang="ru-RU" noProof="0" smtClean="0"/>
              <a:t>12.03.2025</a:t>
            </a:fld>
            <a:endParaRPr lang="ru-RU" noProof="0"/>
          </a:p>
        </p:txBody>
      </p:sp>
      <p:sp>
        <p:nvSpPr>
          <p:cNvPr id="6" name="Номер слайда 5"/>
          <p:cNvSpPr>
            <a:spLocks noGrp="1"/>
          </p:cNvSpPr>
          <p:nvPr>
            <p:ph type="sldNum" sz="quarter" idx="12"/>
          </p:nvPr>
        </p:nvSpPr>
        <p:spPr/>
        <p:txBody>
          <a:bodyPr rtlCol="0"/>
          <a:lstStyle/>
          <a:p>
            <a:pPr rtl="0"/>
            <a:fld id="{F25A965E-3C11-4F28-82DC-E30D63FAC43C}" type="slidenum">
              <a:rPr lang="ru-RU" noProof="0"/>
              <a:t>‹#›</a:t>
            </a:fld>
            <a:endParaRPr lang="ru-RU" noProof="0"/>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pPr rtl="0"/>
            <a:endParaRPr lang="ru-RU" noProof="0"/>
          </a:p>
        </p:txBody>
      </p:sp>
      <p:sp>
        <p:nvSpPr>
          <p:cNvPr id="2" name="Дата 1"/>
          <p:cNvSpPr>
            <a:spLocks noGrp="1"/>
          </p:cNvSpPr>
          <p:nvPr>
            <p:ph type="dt" sz="half" idx="10"/>
          </p:nvPr>
        </p:nvSpPr>
        <p:spPr/>
        <p:txBody>
          <a:bodyPr rtlCol="0"/>
          <a:lstStyle/>
          <a:p>
            <a:pPr rtl="0"/>
            <a:fld id="{940DC2A1-8E04-F44E-B876-B8154E7C0409}" type="datetime1">
              <a:rPr lang="ru-RU" noProof="0" smtClean="0"/>
              <a:t>12.03.2025</a:t>
            </a:fld>
            <a:endParaRPr lang="ru-RU" noProof="0"/>
          </a:p>
        </p:txBody>
      </p:sp>
      <p:sp>
        <p:nvSpPr>
          <p:cNvPr id="4" name="Номер слайда 3"/>
          <p:cNvSpPr>
            <a:spLocks noGrp="1"/>
          </p:cNvSpPr>
          <p:nvPr>
            <p:ph type="sldNum" sz="quarter" idx="12"/>
          </p:nvPr>
        </p:nvSpPr>
        <p:spPr/>
        <p:txBody>
          <a:bodyPr rtlCol="0"/>
          <a:lstStyle/>
          <a:p>
            <a:pPr rtl="0"/>
            <a:fld id="{F25A965E-3C11-4F28-82DC-E30D63FAC43C}" type="slidenum">
              <a:rPr lang="ru-RU" noProof="0"/>
              <a:t>‹#›</a:t>
            </a:fld>
            <a:endParaRPr lang="ru-RU" noProof="0"/>
          </a:p>
        </p:txBody>
      </p:sp>
      <p:sp>
        <p:nvSpPr>
          <p:cNvPr id="5" name="Заголовок 4">
            <a:extLst>
              <a:ext uri="{FF2B5EF4-FFF2-40B4-BE49-F238E27FC236}">
                <a16:creationId xmlns:a16="http://schemas.microsoft.com/office/drawing/2014/main" id="{7581AE08-7FAC-4698-880E-24B2619E5D5C}"/>
              </a:ext>
            </a:extLst>
          </p:cNvPr>
          <p:cNvSpPr>
            <a:spLocks noGrp="1"/>
          </p:cNvSpPr>
          <p:nvPr>
            <p:ph type="title"/>
          </p:nvPr>
        </p:nvSpPr>
        <p:spPr/>
        <p:txBody>
          <a:bodyPr rtlCol="0"/>
          <a:lstStyle/>
          <a:p>
            <a:pPr rtl="0"/>
            <a:r>
              <a:rPr lang="ru-RU" noProof="0"/>
              <a:t>Образец заголовка</a:t>
            </a:r>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3212" y="1462088"/>
            <a:ext cx="3124201" cy="1966912"/>
          </a:xfrm>
        </p:spPr>
        <p:txBody>
          <a:bodyPr rtlCol="0" anchor="b">
            <a:normAutofit/>
          </a:bodyPr>
          <a:lstStyle>
            <a:lvl1pPr algn="l">
              <a:defRPr sz="3600" b="0"/>
            </a:lvl1pPr>
          </a:lstStyle>
          <a:p>
            <a:pPr rtl="0"/>
            <a:r>
              <a:rPr lang="ru-RU" noProof="0"/>
              <a:t>Образец заголовка</a:t>
            </a:r>
          </a:p>
        </p:txBody>
      </p:sp>
      <p:sp>
        <p:nvSpPr>
          <p:cNvPr id="3" name="Объект 2"/>
          <p:cNvSpPr>
            <a:spLocks noGrp="1"/>
          </p:cNvSpPr>
          <p:nvPr>
            <p:ph idx="1" hasCustomPrompt="1"/>
          </p:nvPr>
        </p:nvSpPr>
        <p:spPr>
          <a:xfrm>
            <a:off x="1141413" y="685800"/>
            <a:ext cx="64770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hasCustomPrompt="1"/>
          </p:nvPr>
        </p:nvSpPr>
        <p:spPr>
          <a:xfrm>
            <a:off x="7923211" y="3429000"/>
            <a:ext cx="3124201" cy="1828800"/>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5" name="Дата 4"/>
          <p:cNvSpPr>
            <a:spLocks noGrp="1"/>
          </p:cNvSpPr>
          <p:nvPr>
            <p:ph type="dt" sz="half" idx="10"/>
          </p:nvPr>
        </p:nvSpPr>
        <p:spPr/>
        <p:txBody>
          <a:bodyPr rtlCol="0"/>
          <a:lstStyle/>
          <a:p>
            <a:pPr rtl="0"/>
            <a:fld id="{4A66D404-F6E0-6E44-810E-DBC5F077FB5D}" type="datetime1">
              <a:rPr lang="ru-RU" noProof="0" smtClean="0"/>
              <a:t>12.03.2025</a:t>
            </a:fld>
            <a:endParaRPr lang="ru-RU" noProof="0"/>
          </a:p>
        </p:txBody>
      </p:sp>
      <p:sp>
        <p:nvSpPr>
          <p:cNvPr id="7" name="Номер слайда 6"/>
          <p:cNvSpPr>
            <a:spLocks noGrp="1"/>
          </p:cNvSpPr>
          <p:nvPr>
            <p:ph type="sldNum" sz="quarter" idx="12"/>
          </p:nvPr>
        </p:nvSpPr>
        <p:spPr/>
        <p:txBody>
          <a:bodyPr rtlCol="0"/>
          <a:lstStyle/>
          <a:p>
            <a:pPr rtl="0"/>
            <a:fld id="{F25A965E-3C11-4F28-82DC-E30D63FAC43C}" type="slidenum">
              <a:rPr lang="ru-RU" noProof="0"/>
              <a:t>‹#›</a:t>
            </a:fld>
            <a:endParaRPr lang="ru-RU" noProof="0"/>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0" name="Прямоугольник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cxnSp>
        <p:nvCxnSpPr>
          <p:cNvPr id="11" name="Прямая соединительная линия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Заголовок 1"/>
          <p:cNvSpPr>
            <a:spLocks noGrp="1"/>
          </p:cNvSpPr>
          <p:nvPr>
            <p:ph type="title"/>
          </p:nvPr>
        </p:nvSpPr>
        <p:spPr>
          <a:xfrm>
            <a:off x="7923212" y="1643063"/>
            <a:ext cx="3124201" cy="2776537"/>
          </a:xfrm>
        </p:spPr>
        <p:txBody>
          <a:bodyPr rtlCol="0" anchor="b">
            <a:normAutofit/>
          </a:bodyPr>
          <a:lstStyle>
            <a:lvl1pPr algn="l">
              <a:defRPr sz="3600" b="0"/>
            </a:lvl1pPr>
          </a:lstStyle>
          <a:p>
            <a:pPr rtl="0"/>
            <a:r>
              <a:rPr lang="ru-RU" noProof="0"/>
              <a:t>Образец заголовка</a:t>
            </a:r>
          </a:p>
        </p:txBody>
      </p:sp>
      <p:sp>
        <p:nvSpPr>
          <p:cNvPr id="15" name="Прямоугольник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p>
        </p:txBody>
      </p:sp>
      <p:sp>
        <p:nvSpPr>
          <p:cNvPr id="4" name="Текст 3"/>
          <p:cNvSpPr>
            <a:spLocks noGrp="1"/>
          </p:cNvSpPr>
          <p:nvPr>
            <p:ph type="body" sz="half" idx="2" hasCustomPrompt="1"/>
          </p:nvPr>
        </p:nvSpPr>
        <p:spPr>
          <a:xfrm>
            <a:off x="7923212" y="4423913"/>
            <a:ext cx="3124201" cy="1748287"/>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
        <p:nvSpPr>
          <p:cNvPr id="13" name="Нижний колонтитул 12"/>
          <p:cNvSpPr>
            <a:spLocks noGrp="1"/>
          </p:cNvSpPr>
          <p:nvPr>
            <p:ph type="ftr" sz="quarter" idx="11"/>
          </p:nvPr>
        </p:nvSpPr>
        <p:spPr/>
        <p:txBody>
          <a:bodyPr rtlCol="0"/>
          <a:lstStyle/>
          <a:p>
            <a:pPr rtl="0"/>
            <a:endParaRPr lang="ru-RU" noProof="0"/>
          </a:p>
        </p:txBody>
      </p:sp>
      <p:sp>
        <p:nvSpPr>
          <p:cNvPr id="12" name="Дата 11"/>
          <p:cNvSpPr>
            <a:spLocks noGrp="1"/>
          </p:cNvSpPr>
          <p:nvPr>
            <p:ph type="dt" sz="half" idx="10"/>
          </p:nvPr>
        </p:nvSpPr>
        <p:spPr/>
        <p:txBody>
          <a:bodyPr rtlCol="0"/>
          <a:lstStyle/>
          <a:p>
            <a:pPr rtl="0"/>
            <a:fld id="{CC8FFEFA-5FBE-814A-8773-DC04DB2C1A85}" type="datetime1">
              <a:rPr lang="ru-RU" noProof="0" smtClean="0"/>
              <a:t>12.03.2025</a:t>
            </a:fld>
            <a:endParaRPr lang="ru-RU" noProof="0"/>
          </a:p>
        </p:txBody>
      </p:sp>
      <p:sp>
        <p:nvSpPr>
          <p:cNvPr id="14" name="Номер слайда 13"/>
          <p:cNvSpPr>
            <a:spLocks noGrp="1"/>
          </p:cNvSpPr>
          <p:nvPr>
            <p:ph type="sldNum" sz="quarter" idx="12"/>
          </p:nvPr>
        </p:nvSpPr>
        <p:spPr/>
        <p:txBody>
          <a:bodyPr rtlCol="0"/>
          <a:lstStyle/>
          <a:p>
            <a:pPr rtl="0"/>
            <a:fld id="{F25A965E-3C11-4F28-82DC-E30D63FAC43C}" type="slidenum">
              <a:rPr lang="ru-RU" noProof="0"/>
              <a:pPr/>
              <a:t>‹#›</a:t>
            </a:fld>
            <a:endParaRPr lang="ru-RU" noProof="0"/>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Вертикальный текст 2"/>
          <p:cNvSpPr>
            <a:spLocks noGrp="1"/>
          </p:cNvSpPr>
          <p:nvPr>
            <p:ph type="body" orient="vert" idx="1" hasCustomPrompt="1"/>
          </p:nvPr>
        </p:nvSpPr>
        <p:spPr/>
        <p:txBody>
          <a:bodyPr vert="eaVert"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4" name="Дата 3"/>
          <p:cNvSpPr>
            <a:spLocks noGrp="1"/>
          </p:cNvSpPr>
          <p:nvPr>
            <p:ph type="dt" sz="half" idx="10"/>
          </p:nvPr>
        </p:nvSpPr>
        <p:spPr/>
        <p:txBody>
          <a:bodyPr rtlCol="0"/>
          <a:lstStyle/>
          <a:p>
            <a:pPr rtl="0"/>
            <a:fld id="{3F223E76-F36A-254E-95B2-6F2B5E01D383}" type="datetime1">
              <a:rPr lang="ru-RU" noProof="0" smtClean="0"/>
              <a:t>12.03.2025</a:t>
            </a:fld>
            <a:endParaRPr lang="ru-RU" noProof="0"/>
          </a:p>
        </p:txBody>
      </p:sp>
      <p:sp>
        <p:nvSpPr>
          <p:cNvPr id="6" name="Номер слайда 5"/>
          <p:cNvSpPr>
            <a:spLocks noGrp="1"/>
          </p:cNvSpPr>
          <p:nvPr>
            <p:ph type="sldNum" sz="quarter" idx="12"/>
          </p:nvPr>
        </p:nvSpPr>
        <p:spPr/>
        <p:txBody>
          <a:bodyPr rtlCol="0"/>
          <a:lstStyle/>
          <a:p>
            <a:pPr rtl="0"/>
            <a:fld id="{F25A965E-3C11-4F28-82DC-E30D63FAC43C}" type="slidenum">
              <a:rPr lang="ru-RU" noProof="0"/>
              <a:t>‹#›</a:t>
            </a:fld>
            <a:endParaRPr lang="ru-RU" noProof="0"/>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18612" y="685801"/>
            <a:ext cx="1828801" cy="5486400"/>
          </a:xfrm>
        </p:spPr>
        <p:txBody>
          <a:bodyPr vert="eaVert" rtlCol="0"/>
          <a:lstStyle/>
          <a:p>
            <a:pPr rtl="0"/>
            <a:r>
              <a:rPr lang="ru-RU" noProof="0"/>
              <a:t>Образец заголовка</a:t>
            </a:r>
          </a:p>
        </p:txBody>
      </p:sp>
      <p:sp>
        <p:nvSpPr>
          <p:cNvPr id="3" name="Вертикальный текст 2"/>
          <p:cNvSpPr>
            <a:spLocks noGrp="1"/>
          </p:cNvSpPr>
          <p:nvPr>
            <p:ph type="body" orient="vert" idx="1" hasCustomPrompt="1"/>
          </p:nvPr>
        </p:nvSpPr>
        <p:spPr>
          <a:xfrm>
            <a:off x="1141413" y="685800"/>
            <a:ext cx="7924799" cy="5486400"/>
          </a:xfrm>
        </p:spPr>
        <p:txBody>
          <a:bodyPr vert="eaVert"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4" name="Дата 3"/>
          <p:cNvSpPr>
            <a:spLocks noGrp="1"/>
          </p:cNvSpPr>
          <p:nvPr>
            <p:ph type="dt" sz="half" idx="10"/>
          </p:nvPr>
        </p:nvSpPr>
        <p:spPr/>
        <p:txBody>
          <a:bodyPr rtlCol="0"/>
          <a:lstStyle/>
          <a:p>
            <a:pPr rtl="0"/>
            <a:fld id="{F3AD3271-2BAD-8547-A998-D1AE5875A033}" type="datetime1">
              <a:rPr lang="ru-RU" noProof="0" smtClean="0"/>
              <a:t>12.03.2025</a:t>
            </a:fld>
            <a:endParaRPr lang="ru-RU" noProof="0"/>
          </a:p>
        </p:txBody>
      </p:sp>
      <p:sp>
        <p:nvSpPr>
          <p:cNvPr id="6" name="Номер слайда 5"/>
          <p:cNvSpPr>
            <a:spLocks noGrp="1"/>
          </p:cNvSpPr>
          <p:nvPr>
            <p:ph type="sldNum" sz="quarter" idx="12"/>
          </p:nvPr>
        </p:nvSpPr>
        <p:spPr/>
        <p:txBody>
          <a:bodyPr rtlCol="0"/>
          <a:lstStyle/>
          <a:p>
            <a:pPr rtl="0"/>
            <a:fld id="{F25A965E-3C11-4F28-82DC-E30D63FAC43C}" type="slidenum">
              <a:rPr lang="ru-RU" noProof="0"/>
              <a:t>‹#›</a:t>
            </a:fld>
            <a:endParaRPr lang="ru-RU" noProof="0"/>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ами">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2412" y="4843464"/>
            <a:ext cx="9144002" cy="947736"/>
          </a:xfrm>
        </p:spPr>
        <p:txBody>
          <a:bodyPr rtlCol="0">
            <a:normAutofit/>
          </a:bodyPr>
          <a:lstStyle>
            <a:lvl1pPr algn="ctr">
              <a:lnSpc>
                <a:spcPct val="80000"/>
              </a:lnSpc>
              <a:defRPr sz="5600">
                <a:solidFill>
                  <a:schemeClr val="tx1">
                    <a:lumMod val="75000"/>
                    <a:lumOff val="25000"/>
                  </a:schemeClr>
                </a:solidFill>
              </a:defRPr>
            </a:lvl1pPr>
          </a:lstStyle>
          <a:p>
            <a:pPr rtl="0"/>
            <a:r>
              <a:rPr lang="ru-RU" noProof="0"/>
              <a:t>Образец заголовка</a:t>
            </a:r>
          </a:p>
        </p:txBody>
      </p:sp>
      <p:sp>
        <p:nvSpPr>
          <p:cNvPr id="3" name="Подзаголовок 2"/>
          <p:cNvSpPr>
            <a:spLocks noGrp="1"/>
          </p:cNvSpPr>
          <p:nvPr>
            <p:ph type="subTitle" idx="1"/>
          </p:nvPr>
        </p:nvSpPr>
        <p:spPr>
          <a:xfrm>
            <a:off x="1522413" y="5791200"/>
            <a:ext cx="9144000" cy="457200"/>
          </a:xfrm>
        </p:spPr>
        <p:txBody>
          <a:bodyPr wrap="square" rtlCol="0">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a:t>Образец подзаголовка</a:t>
            </a:r>
          </a:p>
        </p:txBody>
      </p:sp>
      <p:sp>
        <p:nvSpPr>
          <p:cNvPr id="8" name="Прямоугольник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1" name="Рисунок 10"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rtlCol="0"/>
          <a:lstStyle>
            <a:lvl1pPr marL="45720" indent="0" algn="ctr">
              <a:buNone/>
              <a:defRPr/>
            </a:lvl1pPr>
          </a:lstStyle>
          <a:p>
            <a:pPr rtl="0"/>
            <a:r>
              <a:rPr lang="ru-RU" noProof="0"/>
              <a:t>Вставка рисунка</a:t>
            </a:r>
          </a:p>
        </p:txBody>
      </p:sp>
      <p:sp>
        <p:nvSpPr>
          <p:cNvPr id="7" name="Прямоугольник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2" name="Рисунок 10"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rtlCol="0"/>
          <a:lstStyle>
            <a:lvl1pPr marL="45720" indent="0" algn="ctr">
              <a:buNone/>
              <a:defRPr/>
            </a:lvl1pPr>
          </a:lstStyle>
          <a:p>
            <a:pPr rtl="0"/>
            <a:r>
              <a:rPr lang="ru-RU" noProof="0"/>
              <a:t>Вставка рисунка</a:t>
            </a:r>
          </a:p>
        </p:txBody>
      </p:sp>
      <p:sp>
        <p:nvSpPr>
          <p:cNvPr id="9" name="Прямоугольник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3" name="Рисунок 10"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rtlCol="0"/>
          <a:lstStyle>
            <a:lvl1pPr marL="45720" indent="0" algn="ctr">
              <a:buNone/>
              <a:defRPr/>
            </a:lvl1pPr>
          </a:lstStyle>
          <a:p>
            <a:pPr rtl="0"/>
            <a:r>
              <a:rPr lang="ru-RU" noProof="0"/>
              <a:t>Вставка рисунка</a:t>
            </a:r>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4" name="Дата 3"/>
          <p:cNvSpPr>
            <a:spLocks noGrp="1"/>
          </p:cNvSpPr>
          <p:nvPr>
            <p:ph type="dt" sz="half" idx="10"/>
          </p:nvPr>
        </p:nvSpPr>
        <p:spPr/>
        <p:txBody>
          <a:bodyPr rtlCol="0"/>
          <a:lstStyle/>
          <a:p>
            <a:pPr rtl="0"/>
            <a:fld id="{400BDACB-3D91-2B46-9B4B-A9AE3062409C}" type="datetime1">
              <a:rPr lang="ru-RU" noProof="0" smtClean="0"/>
              <a:t>12.03.2025</a:t>
            </a:fld>
            <a:endParaRPr lang="ru-RU" noProof="0"/>
          </a:p>
        </p:txBody>
      </p:sp>
      <p:sp>
        <p:nvSpPr>
          <p:cNvPr id="6" name="Номер слайда 5"/>
          <p:cNvSpPr>
            <a:spLocks noGrp="1"/>
          </p:cNvSpPr>
          <p:nvPr>
            <p:ph type="sldNum" sz="quarter" idx="12"/>
          </p:nvPr>
        </p:nvSpPr>
        <p:spPr/>
        <p:txBody>
          <a:bodyPr rtlCol="0"/>
          <a:lstStyle/>
          <a:p>
            <a:pPr rtl="0"/>
            <a:fld id="{F25A965E-3C11-4F28-82DC-E30D63FAC43C}" type="slidenum">
              <a:rPr lang="ru-RU" noProof="0"/>
              <a:t>‹#›</a:t>
            </a:fld>
            <a:endParaRPr lang="ru-RU" noProof="0"/>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Альтернативный титульный слайд с рисунками">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2413" y="4843464"/>
            <a:ext cx="9144002" cy="947736"/>
          </a:xfrm>
        </p:spPr>
        <p:txBody>
          <a:bodyPr rtlCol="0">
            <a:normAutofit/>
          </a:bodyPr>
          <a:lstStyle>
            <a:lvl1pPr algn="ctr">
              <a:lnSpc>
                <a:spcPct val="80000"/>
              </a:lnSpc>
              <a:defRPr sz="5600">
                <a:solidFill>
                  <a:schemeClr val="tx1">
                    <a:lumMod val="75000"/>
                    <a:lumOff val="25000"/>
                  </a:schemeClr>
                </a:solidFill>
              </a:defRPr>
            </a:lvl1pPr>
          </a:lstStyle>
          <a:p>
            <a:pPr rtl="0"/>
            <a:r>
              <a:rPr lang="ru-RU" noProof="0"/>
              <a:t>Образец заголовка</a:t>
            </a:r>
          </a:p>
        </p:txBody>
      </p:sp>
      <p:sp>
        <p:nvSpPr>
          <p:cNvPr id="3" name="Подзаголовок 2"/>
          <p:cNvSpPr>
            <a:spLocks noGrp="1"/>
          </p:cNvSpPr>
          <p:nvPr>
            <p:ph type="subTitle" idx="1"/>
          </p:nvPr>
        </p:nvSpPr>
        <p:spPr>
          <a:xfrm>
            <a:off x="1522413" y="5791200"/>
            <a:ext cx="9144000" cy="457200"/>
          </a:xfrm>
        </p:spPr>
        <p:txBody>
          <a:bodyPr wrap="square" rtlCol="0">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a:t>Образец подзаголовка</a:t>
            </a:r>
          </a:p>
        </p:txBody>
      </p:sp>
      <p:sp>
        <p:nvSpPr>
          <p:cNvPr id="11" name="Рисунок 10"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rtlCol="0"/>
          <a:lstStyle>
            <a:lvl1pPr marL="0" indent="0" algn="ctr">
              <a:buNone/>
              <a:defRPr/>
            </a:lvl1pPr>
          </a:lstStyle>
          <a:p>
            <a:pPr rtl="0"/>
            <a:r>
              <a:rPr lang="ru-RU" noProof="0"/>
              <a:t>Вставка рисунка</a:t>
            </a:r>
          </a:p>
        </p:txBody>
      </p:sp>
      <p:sp>
        <p:nvSpPr>
          <p:cNvPr id="12" name="Рисунок 10"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rtl="0"/>
            <a:r>
              <a:rPr lang="ru-RU" noProof="0"/>
              <a:t>Вставка рисунка</a:t>
            </a:r>
          </a:p>
        </p:txBody>
      </p:sp>
      <p:sp>
        <p:nvSpPr>
          <p:cNvPr id="13" name="Рисунок 10"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rtl="0"/>
            <a:r>
              <a:rPr lang="ru-RU" noProof="0"/>
              <a:t>Вставка рисунка</a:t>
            </a:r>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4" name="Дата 3"/>
          <p:cNvSpPr>
            <a:spLocks noGrp="1"/>
          </p:cNvSpPr>
          <p:nvPr>
            <p:ph type="dt" sz="half" idx="10"/>
          </p:nvPr>
        </p:nvSpPr>
        <p:spPr/>
        <p:txBody>
          <a:bodyPr rtlCol="0"/>
          <a:lstStyle/>
          <a:p>
            <a:pPr rtl="0"/>
            <a:fld id="{240E63B9-D8BE-FE4C-9C1F-A0A9BBA7FB77}" type="datetime1">
              <a:rPr lang="ru-RU" noProof="0" smtClean="0"/>
              <a:t>12.03.2025</a:t>
            </a:fld>
            <a:endParaRPr lang="ru-RU" noProof="0"/>
          </a:p>
        </p:txBody>
      </p:sp>
      <p:sp>
        <p:nvSpPr>
          <p:cNvPr id="6" name="Номер слайда 5"/>
          <p:cNvSpPr>
            <a:spLocks noGrp="1"/>
          </p:cNvSpPr>
          <p:nvPr>
            <p:ph type="sldNum" sz="quarter" idx="12"/>
          </p:nvPr>
        </p:nvSpPr>
        <p:spPr/>
        <p:txBody>
          <a:bodyPr rtlCol="0"/>
          <a:lstStyle/>
          <a:p>
            <a:pPr rtl="0"/>
            <a:fld id="{F25A965E-3C11-4F28-82DC-E30D63FAC43C}" type="slidenum">
              <a:rPr lang="ru-RU" noProof="0"/>
              <a:t>‹#›</a:t>
            </a:fld>
            <a:endParaRPr lang="ru-RU" noProof="0"/>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idx="1" hasCustomPrompt="1"/>
          </p:nvPr>
        </p:nvSpPr>
        <p:spPr/>
        <p:txBody>
          <a:bodyPr rtlCol="0"/>
          <a:lstStyle>
            <a:lvl5pPr>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4" name="Дата 3"/>
          <p:cNvSpPr>
            <a:spLocks noGrp="1"/>
          </p:cNvSpPr>
          <p:nvPr>
            <p:ph type="dt" sz="half" idx="10"/>
          </p:nvPr>
        </p:nvSpPr>
        <p:spPr/>
        <p:txBody>
          <a:bodyPr rtlCol="0"/>
          <a:lstStyle/>
          <a:p>
            <a:pPr rtl="0"/>
            <a:fld id="{70CE0D12-C0EC-F142-9606-10873579986E}" type="datetime1">
              <a:rPr lang="ru-RU" noProof="0" smtClean="0"/>
              <a:t>12.03.2025</a:t>
            </a:fld>
            <a:endParaRPr lang="ru-RU" noProof="0"/>
          </a:p>
        </p:txBody>
      </p:sp>
      <p:sp>
        <p:nvSpPr>
          <p:cNvPr id="6" name="Номер слайда 5"/>
          <p:cNvSpPr>
            <a:spLocks noGrp="1"/>
          </p:cNvSpPr>
          <p:nvPr>
            <p:ph type="sldNum" sz="quarter" idx="12"/>
          </p:nvPr>
        </p:nvSpPr>
        <p:spPr/>
        <p:txBody>
          <a:bodyPr rtlCol="0"/>
          <a:lstStyle/>
          <a:p>
            <a:pPr rtl="0"/>
            <a:fld id="{F25A965E-3C11-4F28-82DC-E30D63FAC43C}" type="slidenum">
              <a:rPr lang="ru-RU" noProof="0"/>
              <a:t>‹#›</a:t>
            </a:fld>
            <a:endParaRPr lang="ru-RU" noProof="0"/>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Заголовок и объект с рисунком">
    <p:spTree>
      <p:nvGrpSpPr>
        <p:cNvPr id="1" name=""/>
        <p:cNvGrpSpPr/>
        <p:nvPr/>
      </p:nvGrpSpPr>
      <p:grpSpPr>
        <a:xfrm>
          <a:off x="0" y="0"/>
          <a:ext cx="0" cy="0"/>
          <a:chOff x="0" y="0"/>
          <a:chExt cx="0" cy="0"/>
        </a:xfrm>
      </p:grpSpPr>
      <p:sp>
        <p:nvSpPr>
          <p:cNvPr id="7" name="Скругленный прямоугольник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p:cNvSpPr>
            <a:spLocks noGrp="1"/>
          </p:cNvSpPr>
          <p:nvPr>
            <p:ph type="title"/>
          </p:nvPr>
        </p:nvSpPr>
        <p:spPr>
          <a:xfrm>
            <a:off x="2995612" y="319088"/>
            <a:ext cx="7670802" cy="1143000"/>
          </a:xfrm>
        </p:spPr>
        <p:txBody>
          <a:bodyPr rtlCol="0"/>
          <a:lstStyle/>
          <a:p>
            <a:pPr rtl="0"/>
            <a:r>
              <a:rPr lang="ru-RU" noProof="0"/>
              <a:t>Образец заголовка</a:t>
            </a:r>
          </a:p>
        </p:txBody>
      </p:sp>
      <p:sp>
        <p:nvSpPr>
          <p:cNvPr id="12" name="Прямоугольник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4" name="Рисунок 13"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rtlCol="0">
            <a:normAutofit/>
          </a:bodyPr>
          <a:lstStyle>
            <a:lvl1pPr marL="45720" indent="0" algn="ctr">
              <a:buNone/>
              <a:defRPr sz="1600"/>
            </a:lvl1pPr>
          </a:lstStyle>
          <a:p>
            <a:pPr rtl="0"/>
            <a:r>
              <a:rPr lang="ru-RU" noProof="0"/>
              <a:t>Вставка рисунка</a:t>
            </a:r>
          </a:p>
        </p:txBody>
      </p:sp>
      <p:sp>
        <p:nvSpPr>
          <p:cNvPr id="3" name="Объект 2"/>
          <p:cNvSpPr>
            <a:spLocks noGrp="1"/>
          </p:cNvSpPr>
          <p:nvPr>
            <p:ph idx="1" hasCustomPrompt="1"/>
          </p:nvPr>
        </p:nvSpPr>
        <p:spPr>
          <a:xfrm>
            <a:off x="2995612" y="1643063"/>
            <a:ext cx="7670802" cy="4529137"/>
          </a:xfrm>
        </p:spPr>
        <p:txBody>
          <a:bodyPr rtlCol="0"/>
          <a:lstStyle>
            <a:lvl5pPr>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cxnSp>
        <p:nvCxnSpPr>
          <p:cNvPr id="8" name="Прямая соединительная линия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Нижний колонтитул 4"/>
          <p:cNvSpPr>
            <a:spLocks noGrp="1"/>
          </p:cNvSpPr>
          <p:nvPr>
            <p:ph type="ftr" sz="quarter" idx="11"/>
          </p:nvPr>
        </p:nvSpPr>
        <p:spPr/>
        <p:txBody>
          <a:bodyPr rtlCol="0"/>
          <a:lstStyle/>
          <a:p>
            <a:pPr rtl="0"/>
            <a:endParaRPr lang="ru-RU" noProof="0"/>
          </a:p>
        </p:txBody>
      </p:sp>
      <p:sp>
        <p:nvSpPr>
          <p:cNvPr id="4" name="Дата 3"/>
          <p:cNvSpPr>
            <a:spLocks noGrp="1"/>
          </p:cNvSpPr>
          <p:nvPr>
            <p:ph type="dt" sz="half" idx="10"/>
          </p:nvPr>
        </p:nvSpPr>
        <p:spPr/>
        <p:txBody>
          <a:bodyPr rtlCol="0"/>
          <a:lstStyle/>
          <a:p>
            <a:pPr rtl="0"/>
            <a:fld id="{DD9CC8AA-0511-F543-8003-32C16BF9FE52}" type="datetime1">
              <a:rPr lang="ru-RU" noProof="0" smtClean="0"/>
              <a:t>12.03.2025</a:t>
            </a:fld>
            <a:endParaRPr lang="ru-RU" noProof="0"/>
          </a:p>
        </p:txBody>
      </p:sp>
      <p:sp>
        <p:nvSpPr>
          <p:cNvPr id="6" name="Номер слайда 5"/>
          <p:cNvSpPr>
            <a:spLocks noGrp="1"/>
          </p:cNvSpPr>
          <p:nvPr>
            <p:ph type="sldNum" sz="quarter" idx="12"/>
          </p:nvPr>
        </p:nvSpPr>
        <p:spPr/>
        <p:txBody>
          <a:bodyPr rtlCol="0"/>
          <a:lstStyle/>
          <a:p>
            <a:pPr rtl="0"/>
            <a:fld id="{F25A965E-3C11-4F28-82DC-E30D63FAC43C}" type="slidenum">
              <a:rPr lang="ru-RU" noProof="0"/>
              <a:t>‹#›</a:t>
            </a:fld>
            <a:endParaRPr lang="ru-RU" noProof="0"/>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3" y="1643064"/>
            <a:ext cx="9144002" cy="2928936"/>
          </a:xfrm>
        </p:spPr>
        <p:txBody>
          <a:bodyPr rtlCol="0" anchor="b">
            <a:normAutofit/>
          </a:bodyPr>
          <a:lstStyle>
            <a:lvl1pPr algn="ctr">
              <a:lnSpc>
                <a:spcPct val="80000"/>
              </a:lnSpc>
              <a:defRPr sz="5600" b="0" cap="none" baseline="0">
                <a:solidFill>
                  <a:schemeClr val="tx1">
                    <a:lumMod val="75000"/>
                    <a:lumOff val="25000"/>
                  </a:schemeClr>
                </a:solidFill>
              </a:defRPr>
            </a:lvl1pPr>
          </a:lstStyle>
          <a:p>
            <a:pPr rtl="0"/>
            <a:r>
              <a:rPr lang="ru-RU" noProof="0"/>
              <a:t>Образец заголовка</a:t>
            </a:r>
          </a:p>
        </p:txBody>
      </p:sp>
      <p:sp>
        <p:nvSpPr>
          <p:cNvPr id="3" name="Текст 2"/>
          <p:cNvSpPr>
            <a:spLocks noGrp="1"/>
          </p:cNvSpPr>
          <p:nvPr>
            <p:ph type="body" idx="1" hasCustomPrompt="1"/>
          </p:nvPr>
        </p:nvSpPr>
        <p:spPr>
          <a:xfrm>
            <a:off x="1522413" y="4572000"/>
            <a:ext cx="9144000" cy="1066799"/>
          </a:xfrm>
        </p:spPr>
        <p:txBody>
          <a:bodyPr rtlCol="0"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4" name="Дата 3"/>
          <p:cNvSpPr>
            <a:spLocks noGrp="1"/>
          </p:cNvSpPr>
          <p:nvPr>
            <p:ph type="dt" sz="half" idx="10"/>
          </p:nvPr>
        </p:nvSpPr>
        <p:spPr/>
        <p:txBody>
          <a:bodyPr rtlCol="0"/>
          <a:lstStyle/>
          <a:p>
            <a:pPr rtl="0"/>
            <a:fld id="{8C46D90F-5270-6641-8D28-E7A09B5227CC}" type="datetime1">
              <a:rPr lang="ru-RU" noProof="0" smtClean="0"/>
              <a:t>12.03.2025</a:t>
            </a:fld>
            <a:endParaRPr lang="ru-RU" noProof="0"/>
          </a:p>
        </p:txBody>
      </p:sp>
      <p:sp>
        <p:nvSpPr>
          <p:cNvPr id="6" name="Номер слайда 5"/>
          <p:cNvSpPr>
            <a:spLocks noGrp="1"/>
          </p:cNvSpPr>
          <p:nvPr>
            <p:ph type="sldNum" sz="quarter" idx="12"/>
          </p:nvPr>
        </p:nvSpPr>
        <p:spPr/>
        <p:txBody>
          <a:bodyPr rtlCol="0"/>
          <a:lstStyle/>
          <a:p>
            <a:pPr rtl="0"/>
            <a:fld id="{F25A965E-3C11-4F28-82DC-E30D63FAC43C}" type="slidenum">
              <a:rPr lang="ru-RU" noProof="0"/>
              <a:t>‹#›</a:t>
            </a:fld>
            <a:endParaRPr lang="ru-RU" noProof="0"/>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sz="half" idx="1" hasCustomPrompt="1"/>
          </p:nvPr>
        </p:nvSpPr>
        <p:spPr>
          <a:xfrm>
            <a:off x="1522412" y="1643063"/>
            <a:ext cx="4480560" cy="452913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p:cNvSpPr>
            <a:spLocks noGrp="1"/>
          </p:cNvSpPr>
          <p:nvPr>
            <p:ph sz="half" idx="2" hasCustomPrompt="1"/>
          </p:nvPr>
        </p:nvSpPr>
        <p:spPr>
          <a:xfrm>
            <a:off x="6185854" y="1643063"/>
            <a:ext cx="4480560" cy="452913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5" name="Дата 4"/>
          <p:cNvSpPr>
            <a:spLocks noGrp="1"/>
          </p:cNvSpPr>
          <p:nvPr>
            <p:ph type="dt" sz="half" idx="10"/>
          </p:nvPr>
        </p:nvSpPr>
        <p:spPr/>
        <p:txBody>
          <a:bodyPr rtlCol="0"/>
          <a:lstStyle/>
          <a:p>
            <a:pPr rtl="0"/>
            <a:fld id="{F64EEFDC-D3EB-574A-9EEE-D35F8A1418B6}" type="datetime1">
              <a:rPr lang="ru-RU" noProof="0" smtClean="0"/>
              <a:t>12.03.2025</a:t>
            </a:fld>
            <a:endParaRPr lang="ru-RU" noProof="0"/>
          </a:p>
        </p:txBody>
      </p:sp>
      <p:sp>
        <p:nvSpPr>
          <p:cNvPr id="7" name="Номер слайда 6"/>
          <p:cNvSpPr>
            <a:spLocks noGrp="1"/>
          </p:cNvSpPr>
          <p:nvPr>
            <p:ph type="sldNum" sz="quarter" idx="12"/>
          </p:nvPr>
        </p:nvSpPr>
        <p:spPr/>
        <p:txBody>
          <a:bodyPr rtlCol="0"/>
          <a:lstStyle/>
          <a:p>
            <a:pPr rtl="0"/>
            <a:fld id="{F25A965E-3C11-4F28-82DC-E30D63FAC43C}" type="slidenum">
              <a:rPr lang="ru-RU" noProof="0"/>
              <a:t>‹#›</a:t>
            </a:fld>
            <a:endParaRPr lang="ru-RU" noProof="0"/>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a:t>Образец заголовка</a:t>
            </a:r>
          </a:p>
        </p:txBody>
      </p:sp>
      <p:sp>
        <p:nvSpPr>
          <p:cNvPr id="3" name="Текст 2"/>
          <p:cNvSpPr>
            <a:spLocks noGrp="1"/>
          </p:cNvSpPr>
          <p:nvPr>
            <p:ph type="body" idx="1" hasCustomPrompt="1"/>
          </p:nvPr>
        </p:nvSpPr>
        <p:spPr>
          <a:xfrm>
            <a:off x="1522414" y="1624372"/>
            <a:ext cx="4480560" cy="737828"/>
          </a:xfrm>
        </p:spPr>
        <p:txBody>
          <a:bodyPr rtlCol="0"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4" name="Объект 3"/>
          <p:cNvSpPr>
            <a:spLocks noGrp="1"/>
          </p:cNvSpPr>
          <p:nvPr>
            <p:ph sz="half" idx="2" hasCustomPrompt="1"/>
          </p:nvPr>
        </p:nvSpPr>
        <p:spPr>
          <a:xfrm>
            <a:off x="1522414" y="2438400"/>
            <a:ext cx="4480560" cy="37337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hasCustomPrompt="1"/>
          </p:nvPr>
        </p:nvSpPr>
        <p:spPr>
          <a:xfrm>
            <a:off x="6185854" y="1624372"/>
            <a:ext cx="4480560" cy="737828"/>
          </a:xfrm>
        </p:spPr>
        <p:txBody>
          <a:bodyPr rtlCol="0"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6" name="Объект 5"/>
          <p:cNvSpPr>
            <a:spLocks noGrp="1"/>
          </p:cNvSpPr>
          <p:nvPr>
            <p:ph sz="quarter" idx="4" hasCustomPrompt="1"/>
          </p:nvPr>
        </p:nvSpPr>
        <p:spPr>
          <a:xfrm>
            <a:off x="6185854" y="2438400"/>
            <a:ext cx="4480560" cy="37337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7" name="Дата 6"/>
          <p:cNvSpPr>
            <a:spLocks noGrp="1"/>
          </p:cNvSpPr>
          <p:nvPr>
            <p:ph type="dt" sz="half" idx="10"/>
          </p:nvPr>
        </p:nvSpPr>
        <p:spPr/>
        <p:txBody>
          <a:bodyPr rtlCol="0"/>
          <a:lstStyle/>
          <a:p>
            <a:pPr rtl="0"/>
            <a:fld id="{608BB087-5244-0149-B98E-D2C036568958}" type="datetime1">
              <a:rPr lang="ru-RU" noProof="0" smtClean="0"/>
              <a:t>12.03.2025</a:t>
            </a:fld>
            <a:endParaRPr lang="ru-RU" noProof="0"/>
          </a:p>
        </p:txBody>
      </p:sp>
      <p:sp>
        <p:nvSpPr>
          <p:cNvPr id="9" name="Номер слайда 8"/>
          <p:cNvSpPr>
            <a:spLocks noGrp="1"/>
          </p:cNvSpPr>
          <p:nvPr>
            <p:ph type="sldNum" sz="quarter" idx="12"/>
          </p:nvPr>
        </p:nvSpPr>
        <p:spPr/>
        <p:txBody>
          <a:bodyPr rtlCol="0"/>
          <a:lstStyle/>
          <a:p>
            <a:pPr rtl="0"/>
            <a:fld id="{F25A965E-3C11-4F28-82DC-E30D63FAC43C}" type="slidenum">
              <a:rPr lang="ru-RU" noProof="0"/>
              <a:t>‹#›</a:t>
            </a:fld>
            <a:endParaRPr lang="ru-RU" noProof="0"/>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3" name="Дата 2"/>
          <p:cNvSpPr>
            <a:spLocks noGrp="1"/>
          </p:cNvSpPr>
          <p:nvPr>
            <p:ph type="dt" sz="half" idx="10"/>
          </p:nvPr>
        </p:nvSpPr>
        <p:spPr/>
        <p:txBody>
          <a:bodyPr rtlCol="0"/>
          <a:lstStyle/>
          <a:p>
            <a:pPr rtl="0"/>
            <a:fld id="{EDAFC5D7-C2D0-684F-854C-0E4A72EB60AB}" type="datetime1">
              <a:rPr lang="ru-RU" noProof="0" smtClean="0"/>
              <a:t>12.03.2025</a:t>
            </a:fld>
            <a:endParaRPr lang="ru-RU" noProof="0"/>
          </a:p>
        </p:txBody>
      </p:sp>
      <p:sp>
        <p:nvSpPr>
          <p:cNvPr id="5" name="Номер слайда 4"/>
          <p:cNvSpPr>
            <a:spLocks noGrp="1"/>
          </p:cNvSpPr>
          <p:nvPr>
            <p:ph type="sldNum" sz="quarter" idx="12"/>
          </p:nvPr>
        </p:nvSpPr>
        <p:spPr/>
        <p:txBody>
          <a:bodyPr rtlCol="0"/>
          <a:lstStyle/>
          <a:p>
            <a:pPr rtl="0"/>
            <a:fld id="{F25A965E-3C11-4F28-82DC-E30D63FAC43C}" type="slidenum">
              <a:rPr lang="ru-RU" noProof="0"/>
              <a:t>‹#›</a:t>
            </a:fld>
            <a:endParaRPr lang="ru-RU" noProof="0"/>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cxnSp>
        <p:nvCxnSpPr>
          <p:cNvPr id="8" name="Прямая соединительная линия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Прямая соединительная линия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Заголовок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pPr rtl="0"/>
            <a:r>
              <a:rPr lang="ru-RU" noProof="0"/>
              <a:t>Образец заголовка</a:t>
            </a:r>
          </a:p>
        </p:txBody>
      </p:sp>
      <p:sp>
        <p:nvSpPr>
          <p:cNvPr id="3" name="Текст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pPr rtl="0"/>
            <a:endParaRPr lang="ru-RU" noProof="0"/>
          </a:p>
        </p:txBody>
      </p:sp>
      <p:sp>
        <p:nvSpPr>
          <p:cNvPr id="4" name="Дата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pPr rtl="0"/>
            <a:fld id="{9883C88A-D061-7945-A329-5F5E321276A2}" type="datetime1">
              <a:rPr lang="ru-RU" noProof="0" smtClean="0"/>
              <a:t>12.03.2025</a:t>
            </a:fld>
            <a:endParaRPr lang="ru-RU" noProof="0"/>
          </a:p>
        </p:txBody>
      </p:sp>
      <p:sp>
        <p:nvSpPr>
          <p:cNvPr id="6" name="Номер слайда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pPr rtl="0"/>
            <a:fld id="{F25A965E-3C11-4F28-82DC-E30D63FAC43C}" type="slidenum">
              <a:rPr lang="ru-RU" noProof="0" smtClean="0"/>
              <a:pPr/>
              <a:t>‹#›</a:t>
            </a:fld>
            <a:endParaRPr lang="ru-RU" noProof="0"/>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0.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41.jpeg"/><Relationship Id="rId1" Type="http://schemas.openxmlformats.org/officeDocument/2006/relationships/slideLayout" Target="../slideLayouts/slideLayout10.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10.xml"/><Relationship Id="rId6" Type="http://schemas.openxmlformats.org/officeDocument/2006/relationships/image" Target="../media/image56.jpeg"/><Relationship Id="rId11" Type="http://schemas.openxmlformats.org/officeDocument/2006/relationships/image" Target="../media/image60.jpeg"/><Relationship Id="rId5" Type="http://schemas.openxmlformats.org/officeDocument/2006/relationships/image" Target="../media/image55.jpeg"/><Relationship Id="rId10" Type="http://schemas.openxmlformats.org/officeDocument/2006/relationships/image" Target="../media/image59.jpeg"/><Relationship Id="rId4" Type="http://schemas.openxmlformats.org/officeDocument/2006/relationships/image" Target="../media/image54.jpeg"/><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2.jpeg"/><Relationship Id="rId1" Type="http://schemas.openxmlformats.org/officeDocument/2006/relationships/slideLayout" Target="../slideLayouts/slideLayout10.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8.png"/><Relationship Id="rId4" Type="http://schemas.openxmlformats.org/officeDocument/2006/relationships/image" Target="../media/image63.jpeg"/><Relationship Id="rId9" Type="http://schemas.openxmlformats.org/officeDocument/2006/relationships/image" Target="../media/image6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0.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1.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10.xml"/><Relationship Id="rId4" Type="http://schemas.openxmlformats.org/officeDocument/2006/relationships/image" Target="../media/image78.jpeg"/></Relationships>
</file>

<file path=ppt/slides/_rels/slide22.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10.xml"/><Relationship Id="rId6" Type="http://schemas.openxmlformats.org/officeDocument/2006/relationships/image" Target="../media/image83.jpeg"/><Relationship Id="rId11" Type="http://schemas.openxmlformats.org/officeDocument/2006/relationships/image" Target="../media/image88.jpeg"/><Relationship Id="rId5" Type="http://schemas.openxmlformats.org/officeDocument/2006/relationships/image" Target="../media/image82.jpe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jpeg"/><Relationship Id="rId1" Type="http://schemas.openxmlformats.org/officeDocument/2006/relationships/slideLayout" Target="../slideLayouts/slideLayout10.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 Id="rId9" Type="http://schemas.openxmlformats.org/officeDocument/2006/relationships/image" Target="../media/image9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99.jpeg"/><Relationship Id="rId7" Type="http://schemas.openxmlformats.org/officeDocument/2006/relationships/image" Target="../media/image103.jpeg"/><Relationship Id="rId2" Type="http://schemas.openxmlformats.org/officeDocument/2006/relationships/hyperlink" Target="https://uk.wikipedia.org/wiki/%D0%9A%D0%BE%D0%BA%D1%82%D0%B5%D0%B9%D0%BB%D1%8C%D0%BD%D0%B8%D0%B9_%D1%81%D0%BE%D1%83%D1%81" TargetMode="External"/><Relationship Id="rId1" Type="http://schemas.openxmlformats.org/officeDocument/2006/relationships/slideLayout" Target="../slideLayouts/slideLayout10.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 Id="rId9" Type="http://schemas.openxmlformats.org/officeDocument/2006/relationships/image" Target="../media/image105.jpeg"/></Relationships>
</file>

<file path=ppt/slides/_rels/slide29.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7.jpeg"/><Relationship Id="rId7" Type="http://schemas.openxmlformats.org/officeDocument/2006/relationships/image" Target="../media/image85.jpeg"/><Relationship Id="rId12" Type="http://schemas.openxmlformats.org/officeDocument/2006/relationships/image" Target="../media/image115.jpeg"/><Relationship Id="rId2" Type="http://schemas.openxmlformats.org/officeDocument/2006/relationships/image" Target="../media/image106.jpeg"/><Relationship Id="rId1" Type="http://schemas.openxmlformats.org/officeDocument/2006/relationships/slideLayout" Target="../slideLayouts/slideLayout10.xml"/><Relationship Id="rId6" Type="http://schemas.openxmlformats.org/officeDocument/2006/relationships/image" Target="../media/image110.jpeg"/><Relationship Id="rId11" Type="http://schemas.openxmlformats.org/officeDocument/2006/relationships/image" Target="../media/image114.svg"/><Relationship Id="rId5" Type="http://schemas.openxmlformats.org/officeDocument/2006/relationships/image" Target="../media/image109.jpeg"/><Relationship Id="rId10" Type="http://schemas.openxmlformats.org/officeDocument/2006/relationships/image" Target="../media/image113.png"/><Relationship Id="rId4" Type="http://schemas.openxmlformats.org/officeDocument/2006/relationships/image" Target="../media/image108.jpeg"/><Relationship Id="rId9" Type="http://schemas.openxmlformats.org/officeDocument/2006/relationships/image" Target="../media/image112.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10.xml"/><Relationship Id="rId5" Type="http://schemas.openxmlformats.org/officeDocument/2006/relationships/image" Target="../media/image120.jpeg"/><Relationship Id="rId4" Type="http://schemas.openxmlformats.org/officeDocument/2006/relationships/image" Target="../media/image1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127.jpeg"/><Relationship Id="rId13" Type="http://schemas.openxmlformats.org/officeDocument/2006/relationships/image" Target="../media/image132.jpeg"/><Relationship Id="rId3" Type="http://schemas.openxmlformats.org/officeDocument/2006/relationships/image" Target="../media/image122.jpeg"/><Relationship Id="rId7" Type="http://schemas.openxmlformats.org/officeDocument/2006/relationships/image" Target="../media/image126.jpeg"/><Relationship Id="rId12" Type="http://schemas.openxmlformats.org/officeDocument/2006/relationships/image" Target="../media/image131.jpeg"/><Relationship Id="rId2" Type="http://schemas.openxmlformats.org/officeDocument/2006/relationships/image" Target="../media/image121.jpeg"/><Relationship Id="rId1" Type="http://schemas.openxmlformats.org/officeDocument/2006/relationships/slideLayout" Target="../slideLayouts/slideLayout10.xml"/><Relationship Id="rId6" Type="http://schemas.openxmlformats.org/officeDocument/2006/relationships/image" Target="../media/image125.jpeg"/><Relationship Id="rId11" Type="http://schemas.openxmlformats.org/officeDocument/2006/relationships/image" Target="../media/image130.jpeg"/><Relationship Id="rId5" Type="http://schemas.openxmlformats.org/officeDocument/2006/relationships/image" Target="../media/image124.jpeg"/><Relationship Id="rId10" Type="http://schemas.openxmlformats.org/officeDocument/2006/relationships/image" Target="../media/image129.jpeg"/><Relationship Id="rId4" Type="http://schemas.openxmlformats.org/officeDocument/2006/relationships/image" Target="../media/image123.jpeg"/><Relationship Id="rId9" Type="http://schemas.openxmlformats.org/officeDocument/2006/relationships/image" Target="../media/image128.jpeg"/><Relationship Id="rId14" Type="http://schemas.openxmlformats.org/officeDocument/2006/relationships/image" Target="../media/image1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8" Type="http://schemas.openxmlformats.org/officeDocument/2006/relationships/image" Target="../media/image115.jpeg"/><Relationship Id="rId3" Type="http://schemas.openxmlformats.org/officeDocument/2006/relationships/image" Target="../media/image136.jpeg"/><Relationship Id="rId7" Type="http://schemas.openxmlformats.org/officeDocument/2006/relationships/image" Target="../media/image139.jpeg"/><Relationship Id="rId2" Type="http://schemas.openxmlformats.org/officeDocument/2006/relationships/image" Target="../media/image135.jpeg"/><Relationship Id="rId1" Type="http://schemas.openxmlformats.org/officeDocument/2006/relationships/slideLayout" Target="../slideLayouts/slideLayout10.xml"/><Relationship Id="rId6" Type="http://schemas.openxmlformats.org/officeDocument/2006/relationships/image" Target="../media/image138.jpeg"/><Relationship Id="rId11" Type="http://schemas.openxmlformats.org/officeDocument/2006/relationships/image" Target="../media/image142.jpeg"/><Relationship Id="rId5" Type="http://schemas.openxmlformats.org/officeDocument/2006/relationships/image" Target="../media/image137.jpeg"/><Relationship Id="rId10" Type="http://schemas.openxmlformats.org/officeDocument/2006/relationships/image" Target="../media/image141.jpeg"/><Relationship Id="rId4" Type="http://schemas.openxmlformats.org/officeDocument/2006/relationships/image" Target="../media/image132.jpeg"/><Relationship Id="rId9" Type="http://schemas.openxmlformats.org/officeDocument/2006/relationships/image" Target="../media/image1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8" Type="http://schemas.openxmlformats.org/officeDocument/2006/relationships/image" Target="../media/image145.jpeg"/><Relationship Id="rId3" Type="http://schemas.openxmlformats.org/officeDocument/2006/relationships/image" Target="../media/image107.jpeg"/><Relationship Id="rId7" Type="http://schemas.openxmlformats.org/officeDocument/2006/relationships/image" Target="../media/image115.jpeg"/><Relationship Id="rId2" Type="http://schemas.openxmlformats.org/officeDocument/2006/relationships/image" Target="../media/image86.jpeg"/><Relationship Id="rId1" Type="http://schemas.openxmlformats.org/officeDocument/2006/relationships/slideLayout" Target="../slideLayouts/slideLayout10.xml"/><Relationship Id="rId6" Type="http://schemas.openxmlformats.org/officeDocument/2006/relationships/image" Target="../media/image96.jpeg"/><Relationship Id="rId11" Type="http://schemas.openxmlformats.org/officeDocument/2006/relationships/image" Target="../media/image147.jpeg"/><Relationship Id="rId5" Type="http://schemas.openxmlformats.org/officeDocument/2006/relationships/image" Target="../media/image144.jpeg"/><Relationship Id="rId10" Type="http://schemas.openxmlformats.org/officeDocument/2006/relationships/image" Target="../media/image85.jpeg"/><Relationship Id="rId4" Type="http://schemas.openxmlformats.org/officeDocument/2006/relationships/image" Target="../media/image80.jpeg"/><Relationship Id="rId9" Type="http://schemas.openxmlformats.org/officeDocument/2006/relationships/image" Target="../media/image14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10.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0.xml"/><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10.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50A079-A68A-B195-370B-B92579831A16}"/>
              </a:ext>
            </a:extLst>
          </p:cNvPr>
          <p:cNvSpPr>
            <a:spLocks noGrp="1"/>
          </p:cNvSpPr>
          <p:nvPr>
            <p:ph type="title"/>
          </p:nvPr>
        </p:nvSpPr>
        <p:spPr>
          <a:xfrm>
            <a:off x="662229" y="277813"/>
            <a:ext cx="11233248" cy="1093688"/>
          </a:xfrm>
        </p:spPr>
        <p:txBody>
          <a:bodyPr>
            <a:normAutofit fontScale="90000"/>
          </a:bodyPr>
          <a:lstStyle/>
          <a:p>
            <a:r>
              <a:rPr lang="uk-UA" dirty="0"/>
              <a:t>РН 11. Приготування холодних страв та закусок.</a:t>
            </a:r>
            <a:br>
              <a:rPr lang="uk-UA" dirty="0"/>
            </a:br>
            <a:r>
              <a:rPr lang="uk-UA" dirty="0">
                <a:solidFill>
                  <a:srgbClr val="00B050"/>
                </a:solidFill>
              </a:rPr>
              <a:t>Тема уроку: «Приготування салатів із сирих і варених овочів»</a:t>
            </a:r>
          </a:p>
        </p:txBody>
      </p:sp>
      <p:pic>
        <p:nvPicPr>
          <p:cNvPr id="10242" name="Picture 2" descr="Салат Капрезе — пошаговый рецепт с фото. Как приготовить классический  итальянский салат Капрезе с моцареллой?">
            <a:extLst>
              <a:ext uri="{FF2B5EF4-FFF2-40B4-BE49-F238E27FC236}">
                <a16:creationId xmlns:a16="http://schemas.microsoft.com/office/drawing/2014/main" id="{6F32229A-552B-E01B-17F2-639E0C22B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057" y="2197100"/>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Салат Греческий, рецепты на RussianFood.com: 88 рецептов салата Греческий">
            <a:extLst>
              <a:ext uri="{FF2B5EF4-FFF2-40B4-BE49-F238E27FC236}">
                <a16:creationId xmlns:a16="http://schemas.microsoft.com/office/drawing/2014/main" id="{2D8D6BD5-FD6B-8A04-607F-4D05B18CE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676" y="1584983"/>
            <a:ext cx="35052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Салат «Цезарь»: традиционный и оригинальные рецепты">
            <a:extLst>
              <a:ext uri="{FF2B5EF4-FFF2-40B4-BE49-F238E27FC236}">
                <a16:creationId xmlns:a16="http://schemas.microsoft.com/office/drawing/2014/main" id="{BF62996E-83C4-3ECD-6796-CA7662411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64" y="2981566"/>
            <a:ext cx="4512019" cy="2463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C9FF00-6B4E-E1B6-B839-BDF6970A5FEA}"/>
              </a:ext>
            </a:extLst>
          </p:cNvPr>
          <p:cNvSpPr txBox="1"/>
          <p:nvPr/>
        </p:nvSpPr>
        <p:spPr>
          <a:xfrm>
            <a:off x="6382444" y="6165301"/>
            <a:ext cx="5400601" cy="369332"/>
          </a:xfrm>
          <a:prstGeom prst="rect">
            <a:avLst/>
          </a:prstGeom>
          <a:noFill/>
        </p:spPr>
        <p:txBody>
          <a:bodyPr wrap="square" rtlCol="0">
            <a:spAutoFit/>
          </a:bodyPr>
          <a:lstStyle/>
          <a:p>
            <a:r>
              <a:rPr lang="uk-UA" dirty="0"/>
              <a:t>Майстер виробничого навчання </a:t>
            </a:r>
            <a:r>
              <a:rPr lang="uk-UA" dirty="0" err="1"/>
              <a:t>Гайдашова</a:t>
            </a:r>
            <a:r>
              <a:rPr lang="uk-UA" dirty="0"/>
              <a:t> В.С.</a:t>
            </a:r>
          </a:p>
        </p:txBody>
      </p:sp>
      <p:pic>
        <p:nvPicPr>
          <p:cNvPr id="5" name="Рисунок 4">
            <a:extLst>
              <a:ext uri="{FF2B5EF4-FFF2-40B4-BE49-F238E27FC236}">
                <a16:creationId xmlns:a16="http://schemas.microsoft.com/office/drawing/2014/main" id="{44883A09-B553-01E2-023D-D33023EAB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4812" y="4213466"/>
            <a:ext cx="1929904" cy="1951835"/>
          </a:xfrm>
          <a:prstGeom prst="rect">
            <a:avLst/>
          </a:prstGeom>
        </p:spPr>
      </p:pic>
      <p:sp>
        <p:nvSpPr>
          <p:cNvPr id="4" name="Номер слайда 3">
            <a:extLst>
              <a:ext uri="{FF2B5EF4-FFF2-40B4-BE49-F238E27FC236}">
                <a16:creationId xmlns:a16="http://schemas.microsoft.com/office/drawing/2014/main" id="{63CD19F7-06B1-6B65-DE24-A8F97ED28DFE}"/>
              </a:ext>
            </a:extLst>
          </p:cNvPr>
          <p:cNvSpPr>
            <a:spLocks noGrp="1"/>
          </p:cNvSpPr>
          <p:nvPr>
            <p:ph type="sldNum" sz="quarter" idx="12"/>
          </p:nvPr>
        </p:nvSpPr>
        <p:spPr/>
        <p:txBody>
          <a:bodyPr/>
          <a:lstStyle/>
          <a:p>
            <a:pPr rtl="0"/>
            <a:fld id="{F25A965E-3C11-4F28-82DC-E30D63FAC43C}" type="slidenum">
              <a:rPr lang="ru-RU" noProof="0" smtClean="0"/>
              <a:t>1</a:t>
            </a:fld>
            <a:endParaRPr lang="ru-RU" noProof="0"/>
          </a:p>
        </p:txBody>
      </p:sp>
    </p:spTree>
    <p:extLst>
      <p:ext uri="{BB962C8B-B14F-4D97-AF65-F5344CB8AC3E}">
        <p14:creationId xmlns:p14="http://schemas.microsoft.com/office/powerpoint/2010/main" val="207267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89B6F0-CD9A-0465-35A8-A215A202F096}"/>
              </a:ext>
            </a:extLst>
          </p:cNvPr>
          <p:cNvSpPr>
            <a:spLocks noGrp="1"/>
          </p:cNvSpPr>
          <p:nvPr>
            <p:ph type="title"/>
          </p:nvPr>
        </p:nvSpPr>
        <p:spPr>
          <a:xfrm>
            <a:off x="1522414" y="319088"/>
            <a:ext cx="5039570" cy="1038210"/>
          </a:xfrm>
        </p:spPr>
        <p:txBody>
          <a:bodyPr/>
          <a:lstStyle/>
          <a:p>
            <a:r>
              <a:rPr lang="uk-UA" b="1" dirty="0">
                <a:solidFill>
                  <a:srgbClr val="92D050"/>
                </a:solidFill>
              </a:rPr>
              <a:t>Салат осінній</a:t>
            </a:r>
            <a:br>
              <a:rPr lang="uk-UA" dirty="0"/>
            </a:br>
            <a:endParaRPr lang="uk-UA" dirty="0"/>
          </a:p>
        </p:txBody>
      </p:sp>
      <p:pic>
        <p:nvPicPr>
          <p:cNvPr id="12290" name="Picture 2" descr="Капуста — дело тонкое. Чем можно нашинковать кочан для закваски | Аргументы  и Факты">
            <a:extLst>
              <a:ext uri="{FF2B5EF4-FFF2-40B4-BE49-F238E27FC236}">
                <a16:creationId xmlns:a16="http://schemas.microsoft.com/office/drawing/2014/main" id="{D59814EB-7D28-0068-31E6-0D0712FDE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32" y="2708920"/>
            <a:ext cx="2730020" cy="181012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Яблоки очищенные нарезанные соломкой | (№11071)">
            <a:extLst>
              <a:ext uri="{FF2B5EF4-FFF2-40B4-BE49-F238E27FC236}">
                <a16:creationId xmlns:a16="http://schemas.microsoft.com/office/drawing/2014/main" id="{BCECCF56-09A3-0321-2EE7-453B9226A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819" y="2726200"/>
            <a:ext cx="2894632" cy="192624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Морковь очищенная нарезанная соломкой | (№10936)">
            <a:extLst>
              <a:ext uri="{FF2B5EF4-FFF2-40B4-BE49-F238E27FC236}">
                <a16:creationId xmlns:a16="http://schemas.microsoft.com/office/drawing/2014/main" id="{279538D0-EE4A-9F67-7D93-AA156AC44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4816" y="2693473"/>
            <a:ext cx="2776614" cy="184101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Болгарский перец нарезать соломкой » Сусеки">
            <a:extLst>
              <a:ext uri="{FF2B5EF4-FFF2-40B4-BE49-F238E27FC236}">
                <a16:creationId xmlns:a16="http://schemas.microsoft.com/office/drawing/2014/main" id="{508AABC5-EFB5-D0F9-D9D3-839687AE51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0796" y="2702216"/>
            <a:ext cx="2457849" cy="1841014"/>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a:extLst>
              <a:ext uri="{FF2B5EF4-FFF2-40B4-BE49-F238E27FC236}">
                <a16:creationId xmlns:a16="http://schemas.microsoft.com/office/drawing/2014/main" id="{0C8F7674-5782-2302-CDD9-0FB5ABA74A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558" y="4872806"/>
            <a:ext cx="2503711" cy="1666106"/>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Красные, желтые, зеленые яблоки - зависит ли польза от цвета | Север-Пресс">
            <a:extLst>
              <a:ext uri="{FF2B5EF4-FFF2-40B4-BE49-F238E27FC236}">
                <a16:creationId xmlns:a16="http://schemas.microsoft.com/office/drawing/2014/main" id="{D9092268-B5A7-4513-7116-F9A7629059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2124" y="4872806"/>
            <a:ext cx="2503711" cy="1406767"/>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Морковь мытая 1кг - купить с доставкой в Впрок Перекрёсток по цене 79.90  руб.">
            <a:extLst>
              <a:ext uri="{FF2B5EF4-FFF2-40B4-BE49-F238E27FC236}">
                <a16:creationId xmlns:a16="http://schemas.microsoft.com/office/drawing/2014/main" id="{1DA27B9C-A9D5-ED42-1FA3-B6673F8A6F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1984" y="4867677"/>
            <a:ext cx="2602278" cy="1407790"/>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ᐉ Перец красный — купить по цене 205,70 грн/кг • Киев, Харьков, Днепр •  FRUIT TIME">
            <a:extLst>
              <a:ext uri="{FF2B5EF4-FFF2-40B4-BE49-F238E27FC236}">
                <a16:creationId xmlns:a16="http://schemas.microsoft.com/office/drawing/2014/main" id="{BBE7B90C-1E2F-6879-E6EB-D36DB09CC8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20411" y="4652446"/>
            <a:ext cx="1962977" cy="1962977"/>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Качественная и безопасная сметана есть на полках магазина — Елена Жупинас">
            <a:extLst>
              <a:ext uri="{FF2B5EF4-FFF2-40B4-BE49-F238E27FC236}">
                <a16:creationId xmlns:a16="http://schemas.microsoft.com/office/drawing/2014/main" id="{04D41868-AB24-14BB-41F9-FF34265159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2593" y="1276288"/>
            <a:ext cx="1993578" cy="1116404"/>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Чи можна зберігати цукор в холодильнику: що це дасть — Різне">
            <a:extLst>
              <a:ext uri="{FF2B5EF4-FFF2-40B4-BE49-F238E27FC236}">
                <a16:creationId xmlns:a16="http://schemas.microsoft.com/office/drawing/2014/main" id="{86C4A5F8-E77A-9AD8-199E-B2E57BEA99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6123" y="1276288"/>
            <a:ext cx="1918289" cy="1202308"/>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Лимонна кислота">
            <a:extLst>
              <a:ext uri="{FF2B5EF4-FFF2-40B4-BE49-F238E27FC236}">
                <a16:creationId xmlns:a16="http://schemas.microsoft.com/office/drawing/2014/main" id="{78568907-FC5E-9BD2-9A87-973E5267AA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65869" y="763973"/>
            <a:ext cx="1320478" cy="1762906"/>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FA51C818-761C-C4E8-D348-6E30A1EEFF3B}"/>
              </a:ext>
            </a:extLst>
          </p:cNvPr>
          <p:cNvSpPr>
            <a:spLocks noGrp="1"/>
          </p:cNvSpPr>
          <p:nvPr>
            <p:ph type="sldNum" sz="quarter" idx="12"/>
          </p:nvPr>
        </p:nvSpPr>
        <p:spPr/>
        <p:txBody>
          <a:bodyPr/>
          <a:lstStyle/>
          <a:p>
            <a:pPr rtl="0"/>
            <a:fld id="{F25A965E-3C11-4F28-82DC-E30D63FAC43C}" type="slidenum">
              <a:rPr lang="ru-RU" noProof="0" smtClean="0"/>
              <a:t>10</a:t>
            </a:fld>
            <a:endParaRPr lang="ru-RU" noProof="0"/>
          </a:p>
        </p:txBody>
      </p:sp>
    </p:spTree>
    <p:extLst>
      <p:ext uri="{BB962C8B-B14F-4D97-AF65-F5344CB8AC3E}">
        <p14:creationId xmlns:p14="http://schemas.microsoft.com/office/powerpoint/2010/main" val="374605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3A40A2-0787-CABA-10F4-9205086FF992}"/>
              </a:ext>
            </a:extLst>
          </p:cNvPr>
          <p:cNvSpPr>
            <a:spLocks noGrp="1"/>
          </p:cNvSpPr>
          <p:nvPr>
            <p:ph type="title"/>
          </p:nvPr>
        </p:nvSpPr>
        <p:spPr>
          <a:xfrm>
            <a:off x="2854052" y="764704"/>
            <a:ext cx="7812362" cy="697384"/>
          </a:xfrm>
        </p:spPr>
        <p:txBody>
          <a:bodyPr>
            <a:normAutofit fontScale="90000"/>
          </a:bodyPr>
          <a:lstStyle/>
          <a:p>
            <a:pPr>
              <a:lnSpc>
                <a:spcPct val="106000"/>
              </a:lnSpc>
              <a:spcAft>
                <a:spcPts val="800"/>
              </a:spcAft>
            </a:pPr>
            <a:r>
              <a:rPr lang="en-US" sz="1800" b="1" dirty="0">
                <a:effectLst/>
                <a:latin typeface="Times New Roman" panose="02020603050405020304" pitchFamily="18" charset="0"/>
                <a:ea typeface="Times New Roman" panose="02020603050405020304" pitchFamily="18" charset="0"/>
              </a:rPr>
              <a:t>ІНСТРУКЦІЙНО-ТЕХНОЛОГІЧНА КАРТКА</a:t>
            </a:r>
            <a:br>
              <a:rPr lang="ru-UA" sz="1800" dirty="0">
                <a:effectLst/>
                <a:latin typeface="Calibri" panose="020F0502020204030204" pitchFamily="34" charset="0"/>
                <a:ea typeface="Calibri" panose="020F0502020204030204" pitchFamily="34" charset="0"/>
              </a:rPr>
            </a:br>
            <a:r>
              <a:rPr lang="ru-RU" sz="1800" b="1" dirty="0" err="1">
                <a:effectLst/>
                <a:latin typeface="Times New Roman" panose="02020603050405020304" pitchFamily="18" charset="0"/>
                <a:ea typeface="Times New Roman" panose="02020603050405020304" pitchFamily="18" charset="0"/>
              </a:rPr>
              <a:t>Підручник</a:t>
            </a:r>
            <a:r>
              <a:rPr lang="ru-RU" sz="1800" b="1"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Доцяк</a:t>
            </a:r>
            <a:r>
              <a:rPr lang="ru-RU" sz="1800" b="1" dirty="0">
                <a:effectLst/>
                <a:latin typeface="Times New Roman" panose="02020603050405020304" pitchFamily="18" charset="0"/>
                <a:ea typeface="Times New Roman" panose="02020603050405020304" pitchFamily="18" charset="0"/>
              </a:rPr>
              <a:t> В.С.  «</a:t>
            </a:r>
            <a:r>
              <a:rPr lang="ru-RU" sz="1800" b="1" dirty="0" err="1">
                <a:effectLst/>
                <a:latin typeface="Times New Roman" panose="02020603050405020304" pitchFamily="18" charset="0"/>
                <a:ea typeface="Times New Roman" panose="02020603050405020304" pitchFamily="18" charset="0"/>
              </a:rPr>
              <a:t>Українська</a:t>
            </a:r>
            <a:r>
              <a:rPr lang="ru-RU" sz="1800" b="1" dirty="0">
                <a:effectLst/>
                <a:latin typeface="Times New Roman" panose="02020603050405020304" pitchFamily="18" charset="0"/>
                <a:ea typeface="Times New Roman" panose="02020603050405020304" pitchFamily="18" charset="0"/>
              </a:rPr>
              <a:t> кухня»,</a:t>
            </a:r>
            <a:r>
              <a:rPr lang="ru-RU" sz="1800" b="1" dirty="0" err="1">
                <a:effectLst/>
                <a:latin typeface="Times New Roman" panose="02020603050405020304" pitchFamily="18" charset="0"/>
                <a:ea typeface="Times New Roman" panose="02020603050405020304" pitchFamily="18" charset="0"/>
              </a:rPr>
              <a:t>стор</a:t>
            </a:r>
            <a:r>
              <a:rPr lang="ru-RU" sz="1800" b="1" dirty="0">
                <a:effectLst/>
                <a:latin typeface="Times New Roman" panose="02020603050405020304" pitchFamily="18" charset="0"/>
                <a:ea typeface="Times New Roman" panose="02020603050405020304" pitchFamily="18" charset="0"/>
              </a:rPr>
              <a:t>. 390</a:t>
            </a:r>
            <a:br>
              <a:rPr lang="ru-UA" sz="1800" dirty="0">
                <a:effectLst/>
                <a:latin typeface="Calibri" panose="020F0502020204030204" pitchFamily="34" charset="0"/>
                <a:ea typeface="Calibri" panose="020F0502020204030204" pitchFamily="34" charset="0"/>
              </a:rPr>
            </a:br>
            <a:r>
              <a:rPr lang="en-US" sz="1800" dirty="0" err="1">
                <a:effectLst/>
                <a:latin typeface="Times New Roman" panose="02020603050405020304" pitchFamily="18" charset="0"/>
                <a:ea typeface="Times New Roman" panose="02020603050405020304" pitchFamily="18" charset="0"/>
              </a:rPr>
              <a:t>Найменування</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страви</a:t>
            </a:r>
            <a:r>
              <a:rPr lang="en-US" sz="1800" b="1" dirty="0">
                <a:effectLst/>
                <a:latin typeface="Times New Roman" panose="02020603050405020304" pitchFamily="18" charset="0"/>
                <a:ea typeface="Times New Roman" panose="02020603050405020304" pitchFamily="18" charset="0"/>
              </a:rPr>
              <a:t> « </a:t>
            </a:r>
            <a:r>
              <a:rPr lang="en-US" sz="1800" b="1" dirty="0" err="1">
                <a:effectLst/>
                <a:latin typeface="Times New Roman" panose="02020603050405020304" pitchFamily="18" charset="0"/>
                <a:ea typeface="Times New Roman" panose="02020603050405020304" pitchFamily="18" charset="0"/>
              </a:rPr>
              <a:t>Салат</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осінній</a:t>
            </a:r>
            <a:r>
              <a:rPr lang="en-US" sz="1800" b="1" dirty="0">
                <a:effectLst/>
                <a:latin typeface="Times New Roman" panose="02020603050405020304" pitchFamily="18" charset="0"/>
                <a:ea typeface="Times New Roman" panose="02020603050405020304" pitchFamily="18" charset="0"/>
              </a:rPr>
              <a:t>» </a:t>
            </a:r>
            <a:br>
              <a:rPr lang="ru-UA" sz="1800" dirty="0">
                <a:effectLst/>
                <a:latin typeface="Calibri" panose="020F0502020204030204" pitchFamily="34" charset="0"/>
                <a:ea typeface="Calibri" panose="020F0502020204030204" pitchFamily="34" charset="0"/>
              </a:rPr>
            </a:br>
            <a:endParaRPr lang="uk-UA" dirty="0"/>
          </a:p>
        </p:txBody>
      </p:sp>
      <p:graphicFrame>
        <p:nvGraphicFramePr>
          <p:cNvPr id="3" name="Таблица 2">
            <a:extLst>
              <a:ext uri="{FF2B5EF4-FFF2-40B4-BE49-F238E27FC236}">
                <a16:creationId xmlns:a16="http://schemas.microsoft.com/office/drawing/2014/main" id="{065824F0-EB46-BFAF-2CA0-BE95444937E3}"/>
              </a:ext>
            </a:extLst>
          </p:cNvPr>
          <p:cNvGraphicFramePr>
            <a:graphicFrameLocks noGrp="1"/>
          </p:cNvGraphicFramePr>
          <p:nvPr>
            <p:extLst>
              <p:ext uri="{D42A27DB-BD31-4B8C-83A1-F6EECF244321}">
                <p14:modId xmlns:p14="http://schemas.microsoft.com/office/powerpoint/2010/main" val="2726942379"/>
              </p:ext>
            </p:extLst>
          </p:nvPr>
        </p:nvGraphicFramePr>
        <p:xfrm>
          <a:off x="1" y="1268759"/>
          <a:ext cx="12188822" cy="5608049"/>
        </p:xfrm>
        <a:graphic>
          <a:graphicData uri="http://schemas.openxmlformats.org/drawingml/2006/table">
            <a:tbl>
              <a:tblPr bandRow="1">
                <a:tableStyleId>{5C22544A-7EE6-4342-B048-85BDC9FD1C3A}</a:tableStyleId>
              </a:tblPr>
              <a:tblGrid>
                <a:gridCol w="2333339">
                  <a:extLst>
                    <a:ext uri="{9D8B030D-6E8A-4147-A177-3AD203B41FA5}">
                      <a16:colId xmlns:a16="http://schemas.microsoft.com/office/drawing/2014/main" val="3943070147"/>
                    </a:ext>
                  </a:extLst>
                </a:gridCol>
                <a:gridCol w="755282">
                  <a:extLst>
                    <a:ext uri="{9D8B030D-6E8A-4147-A177-3AD203B41FA5}">
                      <a16:colId xmlns:a16="http://schemas.microsoft.com/office/drawing/2014/main" val="1621839690"/>
                    </a:ext>
                  </a:extLst>
                </a:gridCol>
                <a:gridCol w="138861">
                  <a:extLst>
                    <a:ext uri="{9D8B030D-6E8A-4147-A177-3AD203B41FA5}">
                      <a16:colId xmlns:a16="http://schemas.microsoft.com/office/drawing/2014/main" val="1145351413"/>
                    </a:ext>
                  </a:extLst>
                </a:gridCol>
                <a:gridCol w="763318">
                  <a:extLst>
                    <a:ext uri="{9D8B030D-6E8A-4147-A177-3AD203B41FA5}">
                      <a16:colId xmlns:a16="http://schemas.microsoft.com/office/drawing/2014/main" val="1957571565"/>
                    </a:ext>
                  </a:extLst>
                </a:gridCol>
                <a:gridCol w="797063">
                  <a:extLst>
                    <a:ext uri="{9D8B030D-6E8A-4147-A177-3AD203B41FA5}">
                      <a16:colId xmlns:a16="http://schemas.microsoft.com/office/drawing/2014/main" val="905595946"/>
                    </a:ext>
                  </a:extLst>
                </a:gridCol>
                <a:gridCol w="797063">
                  <a:extLst>
                    <a:ext uri="{9D8B030D-6E8A-4147-A177-3AD203B41FA5}">
                      <a16:colId xmlns:a16="http://schemas.microsoft.com/office/drawing/2014/main" val="3281620364"/>
                    </a:ext>
                  </a:extLst>
                </a:gridCol>
                <a:gridCol w="1733132">
                  <a:extLst>
                    <a:ext uri="{9D8B030D-6E8A-4147-A177-3AD203B41FA5}">
                      <a16:colId xmlns:a16="http://schemas.microsoft.com/office/drawing/2014/main" val="1500102792"/>
                    </a:ext>
                  </a:extLst>
                </a:gridCol>
                <a:gridCol w="2027208">
                  <a:extLst>
                    <a:ext uri="{9D8B030D-6E8A-4147-A177-3AD203B41FA5}">
                      <a16:colId xmlns:a16="http://schemas.microsoft.com/office/drawing/2014/main" val="885172288"/>
                    </a:ext>
                  </a:extLst>
                </a:gridCol>
                <a:gridCol w="2843556">
                  <a:extLst>
                    <a:ext uri="{9D8B030D-6E8A-4147-A177-3AD203B41FA5}">
                      <a16:colId xmlns:a16="http://schemas.microsoft.com/office/drawing/2014/main" val="2886180502"/>
                    </a:ext>
                  </a:extLst>
                </a:gridCol>
              </a:tblGrid>
              <a:tr h="420049">
                <a:tc rowSpan="2">
                  <a:txBody>
                    <a:bodyPr/>
                    <a:lstStyle/>
                    <a:p>
                      <a:pPr algn="ctr">
                        <a:lnSpc>
                          <a:spcPct val="106000"/>
                        </a:lnSpc>
                        <a:spcBef>
                          <a:spcPts val="2400"/>
                        </a:spcBef>
                        <a:spcAft>
                          <a:spcPts val="800"/>
                        </a:spcAft>
                      </a:pPr>
                      <a:r>
                        <a:rPr lang="en-US" sz="1100" dirty="0" err="1">
                          <a:effectLst/>
                        </a:rPr>
                        <a:t>сировина</a:t>
                      </a:r>
                      <a:endParaRPr lang="ru-UA" sz="1100" dirty="0">
                        <a:effectLst/>
                        <a:latin typeface="Calibri" panose="020F0502020204030204" pitchFamily="34" charset="0"/>
                        <a:ea typeface="Calibri" panose="020F0502020204030204" pitchFamily="34" charset="0"/>
                      </a:endParaRPr>
                    </a:p>
                  </a:txBody>
                  <a:tcPr marL="44389" marR="44389" marT="0" marB="0" anchor="ctr"/>
                </a:tc>
                <a:tc gridSpan="3">
                  <a:txBody>
                    <a:bodyPr/>
                    <a:lstStyle/>
                    <a:p>
                      <a:pPr algn="ctr">
                        <a:lnSpc>
                          <a:spcPct val="106000"/>
                        </a:lnSpc>
                        <a:spcAft>
                          <a:spcPts val="800"/>
                        </a:spcAft>
                      </a:pPr>
                      <a:r>
                        <a:rPr lang="en-US" sz="1100">
                          <a:effectLst/>
                        </a:rPr>
                        <a:t>Витрати сировини на 1 порцію</a:t>
                      </a:r>
                      <a:endParaRPr lang="ru-UA" sz="1100">
                        <a:effectLst/>
                        <a:latin typeface="Calibri" panose="020F0502020204030204" pitchFamily="34" charset="0"/>
                        <a:ea typeface="Calibri" panose="020F0502020204030204" pitchFamily="34" charset="0"/>
                      </a:endParaRPr>
                    </a:p>
                  </a:txBody>
                  <a:tcPr marL="44389" marR="44389" marT="0" marB="0" anchor="ctr"/>
                </a:tc>
                <a:tc hMerge="1">
                  <a:txBody>
                    <a:bodyPr/>
                    <a:lstStyle/>
                    <a:p>
                      <a:endParaRPr lang="uk-UA"/>
                    </a:p>
                  </a:txBody>
                  <a:tcPr/>
                </a:tc>
                <a:tc hMerge="1">
                  <a:txBody>
                    <a:bodyPr/>
                    <a:lstStyle/>
                    <a:p>
                      <a:endParaRPr lang="uk-UA"/>
                    </a:p>
                  </a:txBody>
                  <a:tcPr/>
                </a:tc>
                <a:tc gridSpan="2">
                  <a:txBody>
                    <a:bodyPr/>
                    <a:lstStyle/>
                    <a:p>
                      <a:pPr algn="ctr">
                        <a:lnSpc>
                          <a:spcPct val="106000"/>
                        </a:lnSpc>
                        <a:spcAft>
                          <a:spcPts val="800"/>
                        </a:spcAft>
                      </a:pPr>
                      <a:r>
                        <a:rPr lang="en-US" sz="1100">
                          <a:effectLst/>
                        </a:rPr>
                        <a:t>Витрати сировини на 10 порцій</a:t>
                      </a:r>
                      <a:endParaRPr lang="ru-UA" sz="1100">
                        <a:effectLst/>
                        <a:latin typeface="Calibri" panose="020F0502020204030204" pitchFamily="34" charset="0"/>
                        <a:ea typeface="Calibri" panose="020F0502020204030204" pitchFamily="34" charset="0"/>
                      </a:endParaRPr>
                    </a:p>
                  </a:txBody>
                  <a:tcPr marL="44389" marR="44389" marT="0" marB="0" anchor="ctr"/>
                </a:tc>
                <a:tc hMerge="1">
                  <a:txBody>
                    <a:bodyPr/>
                    <a:lstStyle/>
                    <a:p>
                      <a:endParaRPr lang="uk-UA"/>
                    </a:p>
                  </a:txBody>
                  <a:tcPr/>
                </a:tc>
                <a:tc rowSpan="2">
                  <a:txBody>
                    <a:bodyPr/>
                    <a:lstStyle/>
                    <a:p>
                      <a:pPr algn="ctr">
                        <a:lnSpc>
                          <a:spcPct val="106000"/>
                        </a:lnSpc>
                        <a:spcAft>
                          <a:spcPts val="800"/>
                        </a:spcAft>
                      </a:pPr>
                      <a:r>
                        <a:rPr lang="en-US" sz="1100">
                          <a:effectLst/>
                        </a:rPr>
                        <a:t>Послідовність операцій</a:t>
                      </a:r>
                      <a:endParaRPr lang="ru-UA" sz="1100">
                        <a:effectLst/>
                        <a:latin typeface="Calibri" panose="020F0502020204030204" pitchFamily="34" charset="0"/>
                        <a:ea typeface="Calibri" panose="020F0502020204030204" pitchFamily="34" charset="0"/>
                      </a:endParaRPr>
                    </a:p>
                  </a:txBody>
                  <a:tcPr marL="44389" marR="44389" marT="0" marB="0" anchor="ctr"/>
                </a:tc>
                <a:tc rowSpan="2">
                  <a:txBody>
                    <a:bodyPr/>
                    <a:lstStyle/>
                    <a:p>
                      <a:pPr algn="ctr">
                        <a:lnSpc>
                          <a:spcPct val="106000"/>
                        </a:lnSpc>
                        <a:spcAft>
                          <a:spcPts val="800"/>
                        </a:spcAft>
                      </a:pPr>
                      <a:r>
                        <a:rPr lang="ru-RU" sz="1100">
                          <a:effectLst/>
                        </a:rPr>
                        <a:t>Обладнання,</a:t>
                      </a:r>
                      <a:endParaRPr lang="ru-UA" sz="1100">
                        <a:effectLst/>
                      </a:endParaRPr>
                    </a:p>
                    <a:p>
                      <a:pPr algn="ctr">
                        <a:lnSpc>
                          <a:spcPct val="106000"/>
                        </a:lnSpc>
                        <a:spcAft>
                          <a:spcPts val="800"/>
                        </a:spcAft>
                      </a:pPr>
                      <a:r>
                        <a:rPr lang="ru-RU" sz="1100">
                          <a:effectLst/>
                        </a:rPr>
                        <a:t>Інструмент,</a:t>
                      </a:r>
                      <a:endParaRPr lang="ru-UA" sz="1100">
                        <a:effectLst/>
                      </a:endParaRPr>
                    </a:p>
                    <a:p>
                      <a:pPr algn="ctr">
                        <a:lnSpc>
                          <a:spcPct val="106000"/>
                        </a:lnSpc>
                        <a:spcAft>
                          <a:spcPts val="800"/>
                        </a:spcAft>
                      </a:pPr>
                      <a:r>
                        <a:rPr lang="ru-RU" sz="1100">
                          <a:effectLst/>
                        </a:rPr>
                        <a:t>Інвентар та посуд.</a:t>
                      </a:r>
                      <a:endParaRPr lang="ru-UA" sz="1100">
                        <a:effectLst/>
                        <a:latin typeface="Calibri" panose="020F0502020204030204" pitchFamily="34" charset="0"/>
                        <a:ea typeface="Calibri" panose="020F0502020204030204" pitchFamily="34" charset="0"/>
                      </a:endParaRPr>
                    </a:p>
                  </a:txBody>
                  <a:tcPr marL="44389" marR="44389" marT="0" marB="0" anchor="ctr"/>
                </a:tc>
                <a:tc rowSpan="2">
                  <a:txBody>
                    <a:bodyPr/>
                    <a:lstStyle/>
                    <a:p>
                      <a:pPr algn="ctr">
                        <a:lnSpc>
                          <a:spcPct val="106000"/>
                        </a:lnSpc>
                        <a:spcBef>
                          <a:spcPts val="2400"/>
                        </a:spcBef>
                        <a:spcAft>
                          <a:spcPts val="800"/>
                        </a:spcAft>
                      </a:pPr>
                      <a:r>
                        <a:rPr lang="en-US" sz="1100">
                          <a:effectLst/>
                        </a:rPr>
                        <a:t>Технологія приготування</a:t>
                      </a:r>
                      <a:endParaRPr lang="ru-UA" sz="1100">
                        <a:effectLst/>
                        <a:latin typeface="Calibri" panose="020F0502020204030204" pitchFamily="34" charset="0"/>
                        <a:ea typeface="Calibri" panose="020F0502020204030204" pitchFamily="34" charset="0"/>
                      </a:endParaRPr>
                    </a:p>
                  </a:txBody>
                  <a:tcPr marL="44389" marR="44389" marT="0" marB="0" anchor="ctr"/>
                </a:tc>
                <a:extLst>
                  <a:ext uri="{0D108BD9-81ED-4DB2-BD59-A6C34878D82A}">
                    <a16:rowId xmlns:a16="http://schemas.microsoft.com/office/drawing/2014/main" val="2940397122"/>
                  </a:ext>
                </a:extLst>
              </a:tr>
              <a:tr h="335870">
                <a:tc vMerge="1">
                  <a:txBody>
                    <a:bodyPr/>
                    <a:lstStyle/>
                    <a:p>
                      <a:endParaRPr lang="uk-UA"/>
                    </a:p>
                  </a:txBody>
                  <a:tcPr/>
                </a:tc>
                <a:tc gridSpan="2">
                  <a:txBody>
                    <a:bodyPr/>
                    <a:lstStyle/>
                    <a:p>
                      <a:pPr>
                        <a:lnSpc>
                          <a:spcPct val="106000"/>
                        </a:lnSpc>
                        <a:spcBef>
                          <a:spcPts val="1000"/>
                        </a:spcBef>
                        <a:spcAft>
                          <a:spcPts val="800"/>
                        </a:spcAft>
                      </a:pPr>
                      <a:r>
                        <a:rPr lang="en-US" sz="1100">
                          <a:effectLst/>
                        </a:rPr>
                        <a:t>брутто</a:t>
                      </a:r>
                      <a:endParaRPr lang="ru-UA" sz="1100">
                        <a:effectLst/>
                        <a:latin typeface="Calibri" panose="020F0502020204030204" pitchFamily="34" charset="0"/>
                        <a:ea typeface="Calibri" panose="020F0502020204030204" pitchFamily="34" charset="0"/>
                      </a:endParaRPr>
                    </a:p>
                  </a:txBody>
                  <a:tcPr marL="44389" marR="44389" marT="0" marB="0" anchor="ctr"/>
                </a:tc>
                <a:tc hMerge="1">
                  <a:txBody>
                    <a:bodyPr/>
                    <a:lstStyle/>
                    <a:p>
                      <a:endParaRPr lang="uk-UA"/>
                    </a:p>
                  </a:txBody>
                  <a:tcPr/>
                </a:tc>
                <a:tc>
                  <a:txBody>
                    <a:bodyPr/>
                    <a:lstStyle/>
                    <a:p>
                      <a:pPr algn="ctr">
                        <a:lnSpc>
                          <a:spcPct val="106000"/>
                        </a:lnSpc>
                        <a:spcBef>
                          <a:spcPts val="1000"/>
                        </a:spcBef>
                        <a:spcAft>
                          <a:spcPts val="800"/>
                        </a:spcAft>
                      </a:pPr>
                      <a:r>
                        <a:rPr lang="en-US" sz="1100">
                          <a:effectLst/>
                        </a:rPr>
                        <a:t>нетто</a:t>
                      </a:r>
                      <a:endParaRPr lang="ru-UA" sz="1100">
                        <a:effectLst/>
                        <a:latin typeface="Calibri" panose="020F0502020204030204" pitchFamily="34" charset="0"/>
                        <a:ea typeface="Calibri" panose="020F0502020204030204" pitchFamily="34" charset="0"/>
                      </a:endParaRPr>
                    </a:p>
                  </a:txBody>
                  <a:tcPr marL="44389" marR="44389" marT="0" marB="0" anchor="ctr"/>
                </a:tc>
                <a:tc>
                  <a:txBody>
                    <a:bodyPr/>
                    <a:lstStyle/>
                    <a:p>
                      <a:pPr algn="ctr">
                        <a:lnSpc>
                          <a:spcPct val="106000"/>
                        </a:lnSpc>
                        <a:spcBef>
                          <a:spcPts val="1000"/>
                        </a:spcBef>
                        <a:spcAft>
                          <a:spcPts val="800"/>
                        </a:spcAft>
                      </a:pPr>
                      <a:r>
                        <a:rPr lang="en-US" sz="1100">
                          <a:effectLst/>
                        </a:rPr>
                        <a:t>брутто</a:t>
                      </a:r>
                      <a:endParaRPr lang="ru-UA" sz="1100">
                        <a:effectLst/>
                        <a:latin typeface="Calibri" panose="020F0502020204030204" pitchFamily="34" charset="0"/>
                        <a:ea typeface="Calibri" panose="020F0502020204030204" pitchFamily="34" charset="0"/>
                      </a:endParaRPr>
                    </a:p>
                  </a:txBody>
                  <a:tcPr marL="44389" marR="44389" marT="0" marB="0" anchor="ctr"/>
                </a:tc>
                <a:tc>
                  <a:txBody>
                    <a:bodyPr/>
                    <a:lstStyle/>
                    <a:p>
                      <a:pPr algn="ctr">
                        <a:lnSpc>
                          <a:spcPct val="106000"/>
                        </a:lnSpc>
                        <a:spcBef>
                          <a:spcPts val="1000"/>
                        </a:spcBef>
                        <a:spcAft>
                          <a:spcPts val="800"/>
                        </a:spcAft>
                      </a:pPr>
                      <a:r>
                        <a:rPr lang="en-US" sz="1100">
                          <a:effectLst/>
                        </a:rPr>
                        <a:t>нетто</a:t>
                      </a:r>
                      <a:endParaRPr lang="ru-UA" sz="1100">
                        <a:effectLst/>
                        <a:latin typeface="Calibri" panose="020F0502020204030204" pitchFamily="34" charset="0"/>
                        <a:ea typeface="Calibri" panose="020F0502020204030204" pitchFamily="34" charset="0"/>
                      </a:endParaRPr>
                    </a:p>
                  </a:txBody>
                  <a:tcPr marL="44389" marR="44389"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927577232"/>
                  </a:ext>
                </a:extLst>
              </a:tr>
              <a:tr h="277771">
                <a:tc>
                  <a:txBody>
                    <a:bodyPr/>
                    <a:lstStyle/>
                    <a:p>
                      <a:pPr>
                        <a:lnSpc>
                          <a:spcPct val="106000"/>
                        </a:lnSpc>
                        <a:spcAft>
                          <a:spcPts val="800"/>
                        </a:spcAft>
                      </a:pPr>
                      <a:r>
                        <a:rPr lang="en-US" sz="1100" dirty="0" err="1">
                          <a:effectLst/>
                        </a:rPr>
                        <a:t>Капуста</a:t>
                      </a:r>
                      <a:r>
                        <a:rPr lang="en-US" sz="1100" dirty="0">
                          <a:effectLst/>
                        </a:rPr>
                        <a:t> </a:t>
                      </a:r>
                      <a:r>
                        <a:rPr lang="en-US" sz="1100" dirty="0" err="1">
                          <a:effectLst/>
                        </a:rPr>
                        <a:t>білоголова</a:t>
                      </a:r>
                      <a:r>
                        <a:rPr lang="en-US" sz="1100" dirty="0">
                          <a:effectLst/>
                        </a:rPr>
                        <a:t> </a:t>
                      </a:r>
                      <a:r>
                        <a:rPr lang="en-US" sz="1100" dirty="0" err="1">
                          <a:effectLst/>
                        </a:rPr>
                        <a:t>св</a:t>
                      </a:r>
                      <a:endParaRPr lang="ru-UA" sz="1100" dirty="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81,3</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41</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813</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410</a:t>
                      </a:r>
                      <a:endParaRPr lang="ru-UA" sz="1100">
                        <a:effectLst/>
                        <a:latin typeface="Calibri" panose="020F0502020204030204" pitchFamily="34" charset="0"/>
                        <a:ea typeface="Calibri" panose="020F0502020204030204" pitchFamily="34" charset="0"/>
                      </a:endParaRPr>
                    </a:p>
                  </a:txBody>
                  <a:tcPr marL="44389" marR="44389" marT="0" marB="0"/>
                </a:tc>
                <a:tc rowSpan="18">
                  <a:txBody>
                    <a:bodyPr/>
                    <a:lstStyle/>
                    <a:p>
                      <a:pPr>
                        <a:lnSpc>
                          <a:spcPct val="106000"/>
                        </a:lnSpc>
                        <a:spcAft>
                          <a:spcPts val="800"/>
                        </a:spcAft>
                      </a:pPr>
                      <a:r>
                        <a:rPr lang="ru-RU" sz="1100">
                          <a:effectLst/>
                        </a:rPr>
                        <a:t>1.МКО  сировини.</a:t>
                      </a:r>
                      <a:endParaRPr lang="ru-UA" sz="1100">
                        <a:effectLst/>
                      </a:endParaRPr>
                    </a:p>
                    <a:p>
                      <a:pPr>
                        <a:lnSpc>
                          <a:spcPct val="106000"/>
                        </a:lnSpc>
                        <a:spcAft>
                          <a:spcPts val="800"/>
                        </a:spcAft>
                      </a:pPr>
                      <a:r>
                        <a:rPr lang="ru-RU" sz="1100">
                          <a:effectLst/>
                        </a:rPr>
                        <a:t>2.Шаткування капусти соломкою.</a:t>
                      </a:r>
                      <a:endParaRPr lang="ru-UA" sz="1100">
                        <a:effectLst/>
                      </a:endParaRPr>
                    </a:p>
                    <a:p>
                      <a:pPr>
                        <a:lnSpc>
                          <a:spcPct val="106000"/>
                        </a:lnSpc>
                        <a:spcAft>
                          <a:spcPts val="800"/>
                        </a:spcAft>
                      </a:pPr>
                      <a:r>
                        <a:rPr lang="ru-RU" sz="1100">
                          <a:effectLst/>
                        </a:rPr>
                        <a:t>3.Нарізання яблук, моркви, солодкого перцю соломкою.</a:t>
                      </a:r>
                      <a:endParaRPr lang="ru-UA" sz="1100">
                        <a:effectLst/>
                      </a:endParaRPr>
                    </a:p>
                    <a:p>
                      <a:pPr>
                        <a:lnSpc>
                          <a:spcPct val="106000"/>
                        </a:lnSpc>
                        <a:spcAft>
                          <a:spcPts val="800"/>
                        </a:spcAft>
                      </a:pPr>
                      <a:r>
                        <a:rPr lang="ru-RU" sz="1100">
                          <a:effectLst/>
                        </a:rPr>
                        <a:t>4.Поєднання всіх інгредієнтів.</a:t>
                      </a:r>
                      <a:endParaRPr lang="ru-UA" sz="1100">
                        <a:effectLst/>
                      </a:endParaRPr>
                    </a:p>
                    <a:p>
                      <a:pPr>
                        <a:lnSpc>
                          <a:spcPct val="106000"/>
                        </a:lnSpc>
                        <a:spcAft>
                          <a:spcPts val="800"/>
                        </a:spcAft>
                      </a:pPr>
                      <a:r>
                        <a:rPr lang="ru-RU" sz="1100">
                          <a:effectLst/>
                        </a:rPr>
                        <a:t>5.Заправка салату.</a:t>
                      </a:r>
                      <a:endParaRPr lang="ru-UA" sz="1100">
                        <a:effectLst/>
                      </a:endParaRPr>
                    </a:p>
                    <a:p>
                      <a:pPr>
                        <a:lnSpc>
                          <a:spcPct val="106000"/>
                        </a:lnSpc>
                        <a:spcAft>
                          <a:spcPts val="800"/>
                        </a:spcAft>
                      </a:pPr>
                      <a:r>
                        <a:rPr lang="ru-RU" sz="1100">
                          <a:effectLst/>
                        </a:rPr>
                        <a:t>6.Доведення до смаку.</a:t>
                      </a:r>
                      <a:endParaRPr lang="ru-UA" sz="1100">
                        <a:effectLst/>
                      </a:endParaRPr>
                    </a:p>
                    <a:p>
                      <a:pPr>
                        <a:lnSpc>
                          <a:spcPct val="106000"/>
                        </a:lnSpc>
                        <a:spcAft>
                          <a:spcPts val="800"/>
                        </a:spcAft>
                      </a:pPr>
                      <a:r>
                        <a:rPr lang="ru-RU" sz="1100">
                          <a:effectLst/>
                        </a:rPr>
                        <a:t>7.Оформлення та відпуск.</a:t>
                      </a:r>
                      <a:endParaRPr lang="ru-UA" sz="1100">
                        <a:effectLst/>
                        <a:latin typeface="Calibri" panose="020F0502020204030204" pitchFamily="34" charset="0"/>
                        <a:ea typeface="Calibri" panose="020F0502020204030204" pitchFamily="34" charset="0"/>
                      </a:endParaRPr>
                    </a:p>
                  </a:txBody>
                  <a:tcPr marL="44389" marR="44389" marT="0" marB="0"/>
                </a:tc>
                <a:tc rowSpan="18">
                  <a:txBody>
                    <a:bodyPr/>
                    <a:lstStyle/>
                    <a:p>
                      <a:pPr>
                        <a:lnSpc>
                          <a:spcPct val="106000"/>
                        </a:lnSpc>
                        <a:spcAft>
                          <a:spcPts val="800"/>
                        </a:spcAft>
                      </a:pPr>
                      <a:r>
                        <a:rPr lang="ru-RU" sz="1100">
                          <a:effectLst/>
                        </a:rPr>
                        <a:t>Обладнання: </a:t>
                      </a:r>
                      <a:endParaRPr lang="ru-UA" sz="1100">
                        <a:effectLst/>
                      </a:endParaRPr>
                    </a:p>
                    <a:p>
                      <a:pPr>
                        <a:lnSpc>
                          <a:spcPct val="106000"/>
                        </a:lnSpc>
                        <a:spcAft>
                          <a:spcPts val="800"/>
                        </a:spcAft>
                      </a:pPr>
                      <a:r>
                        <a:rPr lang="ru-RU" sz="1100">
                          <a:effectLst/>
                        </a:rPr>
                        <a:t>Ваги, виробничий стіл.</a:t>
                      </a:r>
                      <a:endParaRPr lang="ru-UA" sz="1100">
                        <a:effectLst/>
                      </a:endParaRPr>
                    </a:p>
                    <a:p>
                      <a:pPr>
                        <a:lnSpc>
                          <a:spcPct val="106000"/>
                        </a:lnSpc>
                        <a:spcAft>
                          <a:spcPts val="800"/>
                        </a:spcAft>
                      </a:pPr>
                      <a:r>
                        <a:rPr lang="ru-RU" sz="1100">
                          <a:effectLst/>
                        </a:rPr>
                        <a:t>Інвентар, посуд: </a:t>
                      </a:r>
                      <a:endParaRPr lang="ru-UA" sz="1100">
                        <a:effectLst/>
                      </a:endParaRPr>
                    </a:p>
                    <a:p>
                      <a:pPr>
                        <a:lnSpc>
                          <a:spcPct val="106000"/>
                        </a:lnSpc>
                        <a:spcAft>
                          <a:spcPts val="800"/>
                        </a:spcAft>
                      </a:pPr>
                      <a:r>
                        <a:rPr lang="ru-RU" sz="1100">
                          <a:effectLst/>
                        </a:rPr>
                        <a:t>обробна дошка «ОС», миски, ножі кухарські, ложка</a:t>
                      </a:r>
                      <a:endParaRPr lang="ru-UA" sz="1100">
                        <a:effectLst/>
                      </a:endParaRPr>
                    </a:p>
                    <a:p>
                      <a:pPr>
                        <a:lnSpc>
                          <a:spcPct val="106000"/>
                        </a:lnSpc>
                        <a:spcAft>
                          <a:spcPts val="800"/>
                        </a:spcAft>
                      </a:pPr>
                      <a:r>
                        <a:rPr lang="en-US" sz="1100">
                          <a:effectLst/>
                        </a:rPr>
                        <a:t>Посуд для відпуску: </a:t>
                      </a:r>
                      <a:endParaRPr lang="ru-UA" sz="1100">
                        <a:effectLst/>
                      </a:endParaRPr>
                    </a:p>
                    <a:p>
                      <a:pPr>
                        <a:lnSpc>
                          <a:spcPct val="106000"/>
                        </a:lnSpc>
                        <a:spcAft>
                          <a:spcPts val="800"/>
                        </a:spcAft>
                      </a:pPr>
                      <a:r>
                        <a:rPr lang="en-US" sz="1100">
                          <a:effectLst/>
                        </a:rPr>
                        <a:t>салатник. </a:t>
                      </a:r>
                      <a:endParaRPr lang="ru-UA" sz="1100">
                        <a:effectLst/>
                      </a:endParaRPr>
                    </a:p>
                    <a:p>
                      <a:pPr>
                        <a:lnSpc>
                          <a:spcPct val="106000"/>
                        </a:lnSpc>
                        <a:spcAft>
                          <a:spcPts val="800"/>
                        </a:spcAft>
                      </a:pPr>
                      <a:r>
                        <a:rPr lang="en-US" sz="1100">
                          <a:effectLst/>
                        </a:rPr>
                        <a:t> </a:t>
                      </a:r>
                      <a:endParaRPr lang="ru-UA" sz="1100">
                        <a:effectLst/>
                      </a:endParaRPr>
                    </a:p>
                    <a:p>
                      <a:pPr>
                        <a:lnSpc>
                          <a:spcPct val="106000"/>
                        </a:lnSpc>
                        <a:spcAft>
                          <a:spcPts val="800"/>
                        </a:spcAft>
                      </a:pPr>
                      <a:r>
                        <a:rPr lang="en-US" sz="1100">
                          <a:effectLst/>
                        </a:rPr>
                        <a:t> </a:t>
                      </a:r>
                      <a:endParaRPr lang="ru-UA" sz="1100">
                        <a:effectLst/>
                      </a:endParaRPr>
                    </a:p>
                    <a:p>
                      <a:pPr>
                        <a:lnSpc>
                          <a:spcPct val="106000"/>
                        </a:lnSpc>
                        <a:spcAft>
                          <a:spcPts val="800"/>
                        </a:spcAft>
                      </a:pPr>
                      <a:r>
                        <a:rPr lang="en-US" sz="1100">
                          <a:effectLst/>
                        </a:rPr>
                        <a:t> </a:t>
                      </a:r>
                      <a:endParaRPr lang="ru-UA" sz="1100">
                        <a:effectLst/>
                      </a:endParaRPr>
                    </a:p>
                    <a:p>
                      <a:pPr>
                        <a:lnSpc>
                          <a:spcPct val="106000"/>
                        </a:lnSpc>
                        <a:spcAft>
                          <a:spcPts val="800"/>
                        </a:spcAft>
                      </a:pPr>
                      <a:r>
                        <a:rPr lang="en-US" sz="1100">
                          <a:effectLst/>
                        </a:rPr>
                        <a:t> </a:t>
                      </a:r>
                      <a:endParaRPr lang="ru-UA" sz="1100">
                        <a:effectLst/>
                      </a:endParaRPr>
                    </a:p>
                    <a:p>
                      <a:pPr>
                        <a:lnSpc>
                          <a:spcPct val="106000"/>
                        </a:lnSpc>
                        <a:spcAft>
                          <a:spcPts val="800"/>
                        </a:spcAft>
                      </a:pPr>
                      <a:r>
                        <a:rPr lang="en-US" sz="1100">
                          <a:effectLst/>
                        </a:rPr>
                        <a:t> </a:t>
                      </a:r>
                      <a:endParaRPr lang="ru-UA" sz="1100">
                        <a:effectLst/>
                      </a:endParaRPr>
                    </a:p>
                    <a:p>
                      <a:pPr>
                        <a:lnSpc>
                          <a:spcPct val="106000"/>
                        </a:lnSpc>
                        <a:spcAft>
                          <a:spcPts val="800"/>
                        </a:spcAft>
                      </a:pPr>
                      <a:r>
                        <a:rPr lang="en-US" sz="1100">
                          <a:effectLst/>
                        </a:rPr>
                        <a:t> </a:t>
                      </a:r>
                      <a:endParaRPr lang="ru-UA" sz="1100">
                        <a:effectLst/>
                      </a:endParaRPr>
                    </a:p>
                    <a:p>
                      <a:pPr>
                        <a:lnSpc>
                          <a:spcPct val="106000"/>
                        </a:lnSpc>
                        <a:spcAft>
                          <a:spcPts val="800"/>
                        </a:spcAft>
                      </a:pPr>
                      <a:r>
                        <a:rPr lang="en-US" sz="1100">
                          <a:effectLst/>
                        </a:rPr>
                        <a:t> </a:t>
                      </a:r>
                      <a:endParaRPr lang="ru-UA" sz="1100">
                        <a:effectLst/>
                      </a:endParaRPr>
                    </a:p>
                    <a:p>
                      <a:pPr>
                        <a:lnSpc>
                          <a:spcPct val="106000"/>
                        </a:lnSpc>
                        <a:spcAft>
                          <a:spcPts val="800"/>
                        </a:spcAft>
                      </a:pPr>
                      <a:r>
                        <a:rPr lang="en-US" sz="1100">
                          <a:effectLst/>
                        </a:rPr>
                        <a:t> </a:t>
                      </a:r>
                      <a:endParaRPr lang="ru-UA" sz="1100">
                        <a:effectLst/>
                      </a:endParaRPr>
                    </a:p>
                    <a:p>
                      <a:pPr>
                        <a:lnSpc>
                          <a:spcPct val="106000"/>
                        </a:lnSpc>
                        <a:spcAft>
                          <a:spcPts val="800"/>
                        </a:spcAft>
                      </a:pPr>
                      <a:r>
                        <a:rPr lang="en-US" sz="1100">
                          <a:effectLst/>
                        </a:rPr>
                        <a:t> </a:t>
                      </a:r>
                      <a:endParaRPr lang="ru-UA" sz="1100">
                        <a:effectLst/>
                      </a:endParaRPr>
                    </a:p>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rowSpan="18">
                  <a:txBody>
                    <a:bodyPr/>
                    <a:lstStyle/>
                    <a:p>
                      <a:pPr>
                        <a:lnSpc>
                          <a:spcPct val="106000"/>
                        </a:lnSpc>
                        <a:spcAft>
                          <a:spcPts val="800"/>
                        </a:spcAft>
                      </a:pPr>
                      <a:r>
                        <a:rPr lang="en-US" sz="1100" dirty="0" err="1">
                          <a:effectLst/>
                        </a:rPr>
                        <a:t>Оброблену</a:t>
                      </a:r>
                      <a:r>
                        <a:rPr lang="en-US" sz="1100" dirty="0">
                          <a:effectLst/>
                        </a:rPr>
                        <a:t> </a:t>
                      </a:r>
                      <a:r>
                        <a:rPr lang="en-US" sz="1100" dirty="0" err="1">
                          <a:effectLst/>
                        </a:rPr>
                        <a:t>білоголову</a:t>
                      </a:r>
                      <a:r>
                        <a:rPr lang="en-US" sz="1100" dirty="0">
                          <a:effectLst/>
                        </a:rPr>
                        <a:t> </a:t>
                      </a:r>
                      <a:r>
                        <a:rPr lang="en-US" sz="1100" dirty="0" err="1">
                          <a:effectLst/>
                        </a:rPr>
                        <a:t>капусту</a:t>
                      </a:r>
                      <a:r>
                        <a:rPr lang="en-US" sz="1100" dirty="0">
                          <a:effectLst/>
                        </a:rPr>
                        <a:t> </a:t>
                      </a:r>
                      <a:r>
                        <a:rPr lang="en-US" sz="1100" dirty="0" err="1">
                          <a:effectLst/>
                        </a:rPr>
                        <a:t>шаткують</a:t>
                      </a:r>
                      <a:r>
                        <a:rPr lang="en-US" sz="1100" dirty="0">
                          <a:effectLst/>
                        </a:rPr>
                        <a:t> </a:t>
                      </a:r>
                      <a:r>
                        <a:rPr lang="en-US" sz="1100" dirty="0" err="1">
                          <a:effectLst/>
                        </a:rPr>
                        <a:t>соломкою</a:t>
                      </a:r>
                      <a:r>
                        <a:rPr lang="en-US" sz="1100" dirty="0">
                          <a:effectLst/>
                        </a:rPr>
                        <a:t>, додають </a:t>
                      </a:r>
                      <a:r>
                        <a:rPr lang="en-US" sz="1100" dirty="0" err="1">
                          <a:effectLst/>
                        </a:rPr>
                        <a:t>сіль</a:t>
                      </a:r>
                      <a:r>
                        <a:rPr lang="en-US" sz="1100" dirty="0">
                          <a:effectLst/>
                        </a:rPr>
                        <a:t> </a:t>
                      </a:r>
                      <a:r>
                        <a:rPr lang="en-US" sz="1100" dirty="0" err="1">
                          <a:effectLst/>
                        </a:rPr>
                        <a:t>і</a:t>
                      </a:r>
                      <a:r>
                        <a:rPr lang="en-US" sz="1100" dirty="0">
                          <a:effectLst/>
                        </a:rPr>
                        <a:t> </a:t>
                      </a:r>
                      <a:r>
                        <a:rPr lang="en-US" sz="1100" dirty="0" err="1">
                          <a:effectLst/>
                        </a:rPr>
                        <a:t>перемішують</a:t>
                      </a:r>
                      <a:r>
                        <a:rPr lang="en-US" sz="1100" dirty="0">
                          <a:effectLst/>
                        </a:rPr>
                        <a:t>. </a:t>
                      </a:r>
                      <a:r>
                        <a:rPr lang="uk-UA" sz="1100" dirty="0">
                          <a:effectLst/>
                        </a:rPr>
                        <a:t>       </a:t>
                      </a:r>
                      <a:r>
                        <a:rPr lang="en-US" sz="1100" dirty="0" err="1">
                          <a:effectLst/>
                        </a:rPr>
                        <a:t>Яблука</a:t>
                      </a:r>
                      <a:r>
                        <a:rPr lang="en-US" sz="1100" dirty="0">
                          <a:effectLst/>
                        </a:rPr>
                        <a:t> </a:t>
                      </a:r>
                      <a:r>
                        <a:rPr lang="en-US" sz="1100" dirty="0" err="1">
                          <a:effectLst/>
                        </a:rPr>
                        <a:t>без</a:t>
                      </a:r>
                      <a:r>
                        <a:rPr lang="en-US" sz="1100" dirty="0">
                          <a:effectLst/>
                        </a:rPr>
                        <a:t> </a:t>
                      </a:r>
                      <a:r>
                        <a:rPr lang="en-US" sz="1100" dirty="0" err="1">
                          <a:effectLst/>
                        </a:rPr>
                        <a:t>шкірочки</a:t>
                      </a:r>
                      <a:r>
                        <a:rPr lang="en-US" sz="1100" dirty="0">
                          <a:effectLst/>
                        </a:rPr>
                        <a:t> </a:t>
                      </a:r>
                      <a:r>
                        <a:rPr lang="en-US" sz="1100" dirty="0" err="1">
                          <a:effectLst/>
                        </a:rPr>
                        <a:t>і</a:t>
                      </a:r>
                      <a:r>
                        <a:rPr lang="en-US" sz="1100" dirty="0">
                          <a:effectLst/>
                        </a:rPr>
                        <a:t> </a:t>
                      </a:r>
                      <a:r>
                        <a:rPr lang="en-US" sz="1100" dirty="0" err="1">
                          <a:effectLst/>
                        </a:rPr>
                        <a:t>насіннєвого</a:t>
                      </a:r>
                      <a:r>
                        <a:rPr lang="en-US" sz="1100" dirty="0">
                          <a:effectLst/>
                        </a:rPr>
                        <a:t> </a:t>
                      </a:r>
                      <a:r>
                        <a:rPr lang="en-US" sz="1100" dirty="0" err="1">
                          <a:effectLst/>
                        </a:rPr>
                        <a:t>гнізда</a:t>
                      </a:r>
                      <a:r>
                        <a:rPr lang="en-US" sz="1100" dirty="0">
                          <a:effectLst/>
                        </a:rPr>
                        <a:t>, </a:t>
                      </a:r>
                      <a:r>
                        <a:rPr lang="en-US" sz="1100" dirty="0" err="1">
                          <a:effectLst/>
                        </a:rPr>
                        <a:t>сиру</a:t>
                      </a:r>
                      <a:r>
                        <a:rPr lang="en-US" sz="1100" dirty="0">
                          <a:effectLst/>
                        </a:rPr>
                        <a:t>  </a:t>
                      </a:r>
                      <a:r>
                        <a:rPr lang="en-US" sz="1100" dirty="0" err="1">
                          <a:effectLst/>
                        </a:rPr>
                        <a:t>моркву</a:t>
                      </a:r>
                      <a:r>
                        <a:rPr lang="en-US" sz="1100" dirty="0">
                          <a:effectLst/>
                        </a:rPr>
                        <a:t> </a:t>
                      </a:r>
                      <a:r>
                        <a:rPr lang="en-US" sz="1100" dirty="0" err="1">
                          <a:effectLst/>
                        </a:rPr>
                        <a:t>і</a:t>
                      </a:r>
                      <a:r>
                        <a:rPr lang="en-US" sz="1100" dirty="0">
                          <a:effectLst/>
                        </a:rPr>
                        <a:t> </a:t>
                      </a:r>
                      <a:r>
                        <a:rPr lang="en-US" sz="1100" dirty="0" err="1">
                          <a:effectLst/>
                        </a:rPr>
                        <a:t>перець</a:t>
                      </a:r>
                      <a:r>
                        <a:rPr lang="en-US" sz="1100" dirty="0">
                          <a:effectLst/>
                        </a:rPr>
                        <a:t> </a:t>
                      </a:r>
                      <a:r>
                        <a:rPr lang="en-US" sz="1100" dirty="0" err="1">
                          <a:effectLst/>
                        </a:rPr>
                        <a:t>солодкий</a:t>
                      </a:r>
                      <a:r>
                        <a:rPr lang="en-US" sz="1100" dirty="0">
                          <a:effectLst/>
                        </a:rPr>
                        <a:t> </a:t>
                      </a:r>
                      <a:r>
                        <a:rPr lang="en-US" sz="1100" dirty="0" err="1">
                          <a:effectLst/>
                        </a:rPr>
                        <a:t>нарізують</a:t>
                      </a:r>
                      <a:r>
                        <a:rPr lang="en-US" sz="1100" dirty="0">
                          <a:effectLst/>
                        </a:rPr>
                        <a:t> </a:t>
                      </a:r>
                      <a:r>
                        <a:rPr lang="en-US" sz="1100" dirty="0" err="1">
                          <a:effectLst/>
                        </a:rPr>
                        <a:t>соломкою</a:t>
                      </a:r>
                      <a:r>
                        <a:rPr lang="en-US" sz="1100" dirty="0">
                          <a:effectLst/>
                        </a:rPr>
                        <a:t>, </a:t>
                      </a:r>
                      <a:r>
                        <a:rPr lang="en-US" sz="1100" dirty="0" err="1">
                          <a:effectLst/>
                        </a:rPr>
                        <a:t>змішують</a:t>
                      </a:r>
                      <a:r>
                        <a:rPr lang="en-US" sz="1100" dirty="0">
                          <a:effectLst/>
                        </a:rPr>
                        <a:t> </a:t>
                      </a:r>
                      <a:r>
                        <a:rPr lang="en-US" sz="1100" dirty="0" err="1">
                          <a:effectLst/>
                        </a:rPr>
                        <a:t>з</a:t>
                      </a:r>
                      <a:r>
                        <a:rPr lang="en-US" sz="1100" dirty="0">
                          <a:effectLst/>
                        </a:rPr>
                        <a:t> </a:t>
                      </a:r>
                      <a:r>
                        <a:rPr lang="en-US" sz="1100" dirty="0" err="1">
                          <a:effectLst/>
                        </a:rPr>
                        <a:t>капустою</a:t>
                      </a:r>
                      <a:r>
                        <a:rPr lang="en-US" sz="1100" dirty="0">
                          <a:effectLst/>
                        </a:rPr>
                        <a:t>, </a:t>
                      </a:r>
                      <a:r>
                        <a:rPr lang="en-US" sz="1100" dirty="0" err="1">
                          <a:effectLst/>
                        </a:rPr>
                        <a:t>заправляють</a:t>
                      </a:r>
                      <a:r>
                        <a:rPr lang="en-US" sz="1100" dirty="0">
                          <a:effectLst/>
                        </a:rPr>
                        <a:t> </a:t>
                      </a:r>
                      <a:r>
                        <a:rPr lang="en-US" sz="1100" dirty="0" err="1">
                          <a:effectLst/>
                        </a:rPr>
                        <a:t>сметаною</a:t>
                      </a:r>
                      <a:r>
                        <a:rPr lang="en-US" sz="1100" dirty="0">
                          <a:effectLst/>
                        </a:rPr>
                        <a:t>, </a:t>
                      </a:r>
                      <a:r>
                        <a:rPr lang="en-US" sz="1100" dirty="0" err="1">
                          <a:effectLst/>
                        </a:rPr>
                        <a:t>цукром</a:t>
                      </a:r>
                      <a:r>
                        <a:rPr lang="en-US" sz="1100" dirty="0">
                          <a:effectLst/>
                        </a:rPr>
                        <a:t>, </a:t>
                      </a:r>
                      <a:r>
                        <a:rPr lang="en-US" sz="1100" dirty="0" err="1">
                          <a:effectLst/>
                        </a:rPr>
                        <a:t>лимонною</a:t>
                      </a:r>
                      <a:r>
                        <a:rPr lang="en-US" sz="1100" dirty="0">
                          <a:effectLst/>
                        </a:rPr>
                        <a:t> </a:t>
                      </a:r>
                      <a:r>
                        <a:rPr lang="en-US" sz="1100" dirty="0" err="1">
                          <a:effectLst/>
                        </a:rPr>
                        <a:t>кислотою</a:t>
                      </a:r>
                      <a:r>
                        <a:rPr lang="en-US" sz="1100" dirty="0">
                          <a:effectLst/>
                        </a:rPr>
                        <a:t>, </a:t>
                      </a:r>
                      <a:r>
                        <a:rPr lang="en-US" sz="1100" dirty="0" err="1">
                          <a:effectLst/>
                        </a:rPr>
                        <a:t>розведеною</a:t>
                      </a:r>
                      <a:r>
                        <a:rPr lang="en-US" sz="1100" dirty="0">
                          <a:effectLst/>
                        </a:rPr>
                        <a:t> </a:t>
                      </a:r>
                      <a:r>
                        <a:rPr lang="en-US" sz="1100" dirty="0" err="1">
                          <a:effectLst/>
                        </a:rPr>
                        <a:t>водою</a:t>
                      </a:r>
                      <a:r>
                        <a:rPr lang="en-US" sz="1100" dirty="0">
                          <a:effectLst/>
                        </a:rPr>
                        <a:t>.</a:t>
                      </a:r>
                      <a:endParaRPr lang="uk-UA" sz="1100" dirty="0">
                        <a:effectLst/>
                      </a:endParaRPr>
                    </a:p>
                    <a:p>
                      <a:pPr>
                        <a:lnSpc>
                          <a:spcPct val="106000"/>
                        </a:lnSpc>
                        <a:spcAft>
                          <a:spcPts val="800"/>
                        </a:spcAft>
                      </a:pPr>
                      <a:r>
                        <a:rPr lang="en-US" sz="1100" dirty="0">
                          <a:effectLst/>
                        </a:rPr>
                        <a:t> </a:t>
                      </a:r>
                      <a:r>
                        <a:rPr lang="en-US" sz="1100" dirty="0" err="1">
                          <a:effectLst/>
                        </a:rPr>
                        <a:t>Можна</a:t>
                      </a:r>
                      <a:r>
                        <a:rPr lang="en-US" sz="1100" dirty="0">
                          <a:effectLst/>
                        </a:rPr>
                        <a:t> </a:t>
                      </a:r>
                      <a:r>
                        <a:rPr lang="en-US" sz="1100" dirty="0" err="1">
                          <a:effectLst/>
                        </a:rPr>
                        <a:t>заправити</a:t>
                      </a:r>
                      <a:r>
                        <a:rPr lang="en-US" sz="1100" dirty="0">
                          <a:effectLst/>
                        </a:rPr>
                        <a:t> </a:t>
                      </a:r>
                      <a:r>
                        <a:rPr lang="en-US" sz="1100" dirty="0" err="1">
                          <a:effectLst/>
                        </a:rPr>
                        <a:t>салатною</a:t>
                      </a:r>
                      <a:r>
                        <a:rPr lang="en-US" sz="1100" dirty="0">
                          <a:effectLst/>
                        </a:rPr>
                        <a:t> </a:t>
                      </a:r>
                      <a:r>
                        <a:rPr lang="en-US" sz="1100" dirty="0" err="1">
                          <a:effectLst/>
                        </a:rPr>
                        <a:t>заправою</a:t>
                      </a:r>
                      <a:r>
                        <a:rPr lang="en-US" sz="1100" dirty="0">
                          <a:effectLst/>
                        </a:rPr>
                        <a:t>.</a:t>
                      </a:r>
                      <a:endParaRPr lang="ru-UA" sz="1100" dirty="0">
                        <a:effectLst/>
                      </a:endParaRPr>
                    </a:p>
                    <a:p>
                      <a:pPr>
                        <a:lnSpc>
                          <a:spcPct val="106000"/>
                        </a:lnSpc>
                        <a:spcAft>
                          <a:spcPts val="800"/>
                        </a:spcAft>
                      </a:pPr>
                      <a:r>
                        <a:rPr lang="en-US" sz="1100" dirty="0">
                          <a:effectLst/>
                        </a:rPr>
                        <a:t> </a:t>
                      </a:r>
                      <a:endParaRPr lang="ru-UA" sz="1100" dirty="0">
                        <a:effectLst/>
                        <a:latin typeface="Calibri" panose="020F0502020204030204" pitchFamily="34" charset="0"/>
                        <a:ea typeface="Calibri" panose="020F0502020204030204" pitchFamily="34" charset="0"/>
                      </a:endParaRPr>
                    </a:p>
                  </a:txBody>
                  <a:tcPr marL="44389" marR="44389" marT="0" marB="0"/>
                </a:tc>
                <a:extLst>
                  <a:ext uri="{0D108BD9-81ED-4DB2-BD59-A6C34878D82A}">
                    <a16:rowId xmlns:a16="http://schemas.microsoft.com/office/drawing/2014/main" val="1261631662"/>
                  </a:ext>
                </a:extLst>
              </a:tr>
              <a:tr h="167926">
                <a:tc>
                  <a:txBody>
                    <a:bodyPr/>
                    <a:lstStyle/>
                    <a:p>
                      <a:pPr>
                        <a:lnSpc>
                          <a:spcPct val="106000"/>
                        </a:lnSpc>
                        <a:spcAft>
                          <a:spcPts val="800"/>
                        </a:spcAft>
                      </a:pPr>
                      <a:r>
                        <a:rPr lang="en-US" sz="1100" dirty="0" err="1">
                          <a:effectLst/>
                        </a:rPr>
                        <a:t>яблука</a:t>
                      </a:r>
                      <a:r>
                        <a:rPr lang="en-US" sz="1100" dirty="0">
                          <a:effectLst/>
                        </a:rPr>
                        <a:t> </a:t>
                      </a:r>
                      <a:r>
                        <a:rPr lang="en-US" sz="1100" dirty="0" err="1">
                          <a:effectLst/>
                        </a:rPr>
                        <a:t>свіжі</a:t>
                      </a:r>
                      <a:endParaRPr lang="ru-UA" sz="1100" dirty="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28,6</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20</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286</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200</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73348368"/>
                  </a:ext>
                </a:extLst>
              </a:tr>
              <a:tr h="167926">
                <a:tc>
                  <a:txBody>
                    <a:bodyPr/>
                    <a:lstStyle/>
                    <a:p>
                      <a:pPr>
                        <a:lnSpc>
                          <a:spcPct val="106000"/>
                        </a:lnSpc>
                        <a:spcAft>
                          <a:spcPts val="800"/>
                        </a:spcAft>
                      </a:pPr>
                      <a:r>
                        <a:rPr lang="en-US" sz="1100" dirty="0" err="1">
                          <a:effectLst/>
                        </a:rPr>
                        <a:t>морква</a:t>
                      </a:r>
                      <a:endParaRPr lang="ru-UA" sz="1100" dirty="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12,5</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10</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125</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100</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154932927"/>
                  </a:ext>
                </a:extLst>
              </a:tr>
              <a:tr h="167926">
                <a:tc>
                  <a:txBody>
                    <a:bodyPr/>
                    <a:lstStyle/>
                    <a:p>
                      <a:pPr>
                        <a:lnSpc>
                          <a:spcPct val="106000"/>
                        </a:lnSpc>
                        <a:spcAft>
                          <a:spcPts val="800"/>
                        </a:spcAft>
                      </a:pPr>
                      <a:r>
                        <a:rPr lang="en-US" sz="1100">
                          <a:effectLst/>
                        </a:rPr>
                        <a:t>перець солодкий</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13,3</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10</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133</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100</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172931690"/>
                  </a:ext>
                </a:extLst>
              </a:tr>
              <a:tr h="167926">
                <a:tc>
                  <a:txBody>
                    <a:bodyPr/>
                    <a:lstStyle/>
                    <a:p>
                      <a:pPr>
                        <a:lnSpc>
                          <a:spcPct val="106000"/>
                        </a:lnSpc>
                        <a:spcAft>
                          <a:spcPts val="800"/>
                        </a:spcAft>
                      </a:pPr>
                      <a:r>
                        <a:rPr lang="en-US" sz="1100" dirty="0" err="1">
                          <a:effectLst/>
                        </a:rPr>
                        <a:t>сметана</a:t>
                      </a:r>
                      <a:endParaRPr lang="ru-UA" sz="1100" dirty="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20</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20</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200</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200</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749786716"/>
                  </a:ext>
                </a:extLst>
              </a:tr>
              <a:tr h="167926">
                <a:tc>
                  <a:txBody>
                    <a:bodyPr/>
                    <a:lstStyle/>
                    <a:p>
                      <a:pPr>
                        <a:lnSpc>
                          <a:spcPct val="106000"/>
                        </a:lnSpc>
                        <a:spcAft>
                          <a:spcPts val="800"/>
                        </a:spcAft>
                      </a:pPr>
                      <a:r>
                        <a:rPr lang="en-US" sz="1100">
                          <a:effectLst/>
                        </a:rPr>
                        <a:t>цукор</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0,2</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0,2</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2</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2</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5264877"/>
                  </a:ext>
                </a:extLst>
              </a:tr>
              <a:tr h="167926">
                <a:tc>
                  <a:txBody>
                    <a:bodyPr/>
                    <a:lstStyle/>
                    <a:p>
                      <a:pPr>
                        <a:lnSpc>
                          <a:spcPct val="106000"/>
                        </a:lnSpc>
                        <a:spcAft>
                          <a:spcPts val="800"/>
                        </a:spcAft>
                      </a:pPr>
                      <a:r>
                        <a:rPr lang="en-US" sz="1100">
                          <a:effectLst/>
                        </a:rPr>
                        <a:t>кислота лимонна</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0,1</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0,1</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1</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1</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942832624"/>
                  </a:ext>
                </a:extLst>
              </a:tr>
              <a:tr h="167926">
                <a:tc>
                  <a:txBody>
                    <a:bodyPr/>
                    <a:lstStyle/>
                    <a:p>
                      <a:pPr>
                        <a:lnSpc>
                          <a:spcPct val="106000"/>
                        </a:lnSpc>
                        <a:spcAft>
                          <a:spcPts val="800"/>
                        </a:spcAft>
                      </a:pPr>
                      <a:r>
                        <a:rPr lang="en-US" sz="1100" dirty="0">
                          <a:effectLst/>
                        </a:rPr>
                        <a:t> </a:t>
                      </a:r>
                      <a:endParaRPr lang="ru-UA" sz="1100" dirty="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032716996"/>
                  </a:ext>
                </a:extLst>
              </a:tr>
              <a:tr h="167926">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239312732"/>
                  </a:ext>
                </a:extLst>
              </a:tr>
              <a:tr h="167926">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953346304"/>
                  </a:ext>
                </a:extLst>
              </a:tr>
              <a:tr h="167926">
                <a:tc>
                  <a:txBody>
                    <a:bodyPr/>
                    <a:lstStyle/>
                    <a:p>
                      <a:pPr>
                        <a:lnSpc>
                          <a:spcPct val="106000"/>
                        </a:lnSpc>
                        <a:spcAft>
                          <a:spcPts val="800"/>
                        </a:spcAft>
                      </a:pPr>
                      <a:r>
                        <a:rPr lang="en-US" sz="1100" dirty="0">
                          <a:effectLst/>
                        </a:rPr>
                        <a:t>ВИХІД:</a:t>
                      </a:r>
                      <a:endParaRPr lang="ru-UA" sz="1100" dirty="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100</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1000</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900870574"/>
                  </a:ext>
                </a:extLst>
              </a:tr>
              <a:tr h="167926">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126727811"/>
                  </a:ext>
                </a:extLst>
              </a:tr>
              <a:tr h="167926">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52961386"/>
                  </a:ext>
                </a:extLst>
              </a:tr>
              <a:tr h="167926">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909978163"/>
                  </a:ext>
                </a:extLst>
              </a:tr>
              <a:tr h="167926">
                <a:tc>
                  <a:txBody>
                    <a:bodyPr/>
                    <a:lstStyle/>
                    <a:p>
                      <a:pPr>
                        <a:lnSpc>
                          <a:spcPct val="106000"/>
                        </a:lnSpc>
                        <a:spcAft>
                          <a:spcPts val="800"/>
                        </a:spcAft>
                      </a:pPr>
                      <a:r>
                        <a:rPr lang="en-US" sz="1100" dirty="0">
                          <a:effectLst/>
                        </a:rPr>
                        <a:t> </a:t>
                      </a:r>
                      <a:endParaRPr lang="ru-UA" sz="1100" dirty="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779104336"/>
                  </a:ext>
                </a:extLst>
              </a:tr>
              <a:tr h="167926">
                <a:tc>
                  <a:txBody>
                    <a:bodyPr/>
                    <a:lstStyle/>
                    <a:p>
                      <a:pPr>
                        <a:lnSpc>
                          <a:spcPct val="106000"/>
                        </a:lnSpc>
                        <a:spcAft>
                          <a:spcPts val="800"/>
                        </a:spcAft>
                      </a:pPr>
                      <a:r>
                        <a:rPr lang="en-US" sz="1100" dirty="0">
                          <a:effectLst/>
                        </a:rPr>
                        <a:t> </a:t>
                      </a:r>
                      <a:endParaRPr lang="ru-UA" sz="1100" dirty="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2810934"/>
                  </a:ext>
                </a:extLst>
              </a:tr>
              <a:tr h="167926">
                <a:tc>
                  <a:txBody>
                    <a:bodyPr/>
                    <a:lstStyle/>
                    <a:p>
                      <a:pPr>
                        <a:lnSpc>
                          <a:spcPct val="106000"/>
                        </a:lnSpc>
                        <a:spcAft>
                          <a:spcPts val="800"/>
                        </a:spcAft>
                      </a:pPr>
                      <a:r>
                        <a:rPr lang="en-US" sz="1100" dirty="0">
                          <a:effectLst/>
                        </a:rPr>
                        <a:t> </a:t>
                      </a:r>
                      <a:endParaRPr lang="ru-UA" sz="1100" dirty="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932788481"/>
                  </a:ext>
                </a:extLst>
              </a:tr>
              <a:tr h="1868743">
                <a:tc>
                  <a:txBody>
                    <a:bodyPr/>
                    <a:lstStyle/>
                    <a:p>
                      <a:pPr>
                        <a:lnSpc>
                          <a:spcPct val="106000"/>
                        </a:lnSpc>
                        <a:spcAft>
                          <a:spcPts val="800"/>
                        </a:spcAft>
                      </a:pPr>
                      <a:r>
                        <a:rPr lang="en-US" sz="1100" dirty="0">
                          <a:effectLst/>
                        </a:rPr>
                        <a:t> </a:t>
                      </a:r>
                      <a:endParaRPr lang="ru-UA" sz="1100" dirty="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dirty="0">
                          <a:effectLst/>
                        </a:rPr>
                        <a:t> </a:t>
                      </a:r>
                      <a:endParaRPr lang="ru-UA" sz="1100" dirty="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100" dirty="0">
                          <a:effectLst/>
                        </a:rPr>
                        <a:t> </a:t>
                      </a:r>
                      <a:endParaRPr lang="ru-UA" sz="1100" dirty="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100" dirty="0">
                          <a:effectLst/>
                        </a:rPr>
                        <a:t> </a:t>
                      </a:r>
                      <a:endParaRPr lang="ru-UA" sz="1100" dirty="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850276046"/>
                  </a:ext>
                </a:extLst>
              </a:tr>
            </a:tbl>
          </a:graphicData>
        </a:graphic>
      </p:graphicFrame>
      <p:sp>
        <p:nvSpPr>
          <p:cNvPr id="4" name="Rectangle 1">
            <a:extLst>
              <a:ext uri="{FF2B5EF4-FFF2-40B4-BE49-F238E27FC236}">
                <a16:creationId xmlns:a16="http://schemas.microsoft.com/office/drawing/2014/main" id="{1C296602-6E92-EEFB-B53C-EDB2D72892C1}"/>
              </a:ext>
            </a:extLst>
          </p:cNvPr>
          <p:cNvSpPr>
            <a:spLocks noChangeArrowheads="1"/>
          </p:cNvSpPr>
          <p:nvPr/>
        </p:nvSpPr>
        <p:spPr bwMode="auto">
          <a:xfrm>
            <a:off x="-1619297" y="1368298"/>
            <a:ext cx="22637886" cy="46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5" name="Номер слайда 4">
            <a:extLst>
              <a:ext uri="{FF2B5EF4-FFF2-40B4-BE49-F238E27FC236}">
                <a16:creationId xmlns:a16="http://schemas.microsoft.com/office/drawing/2014/main" id="{B2E62894-FEC8-CB35-591A-A52A188FA948}"/>
              </a:ext>
            </a:extLst>
          </p:cNvPr>
          <p:cNvSpPr>
            <a:spLocks noGrp="1"/>
          </p:cNvSpPr>
          <p:nvPr>
            <p:ph type="sldNum" sz="quarter" idx="12"/>
          </p:nvPr>
        </p:nvSpPr>
        <p:spPr/>
        <p:txBody>
          <a:bodyPr/>
          <a:lstStyle/>
          <a:p>
            <a:pPr rtl="0"/>
            <a:fld id="{F25A965E-3C11-4F28-82DC-E30D63FAC43C}" type="slidenum">
              <a:rPr lang="ru-RU" noProof="0" smtClean="0"/>
              <a:t>11</a:t>
            </a:fld>
            <a:endParaRPr lang="ru-RU" noProof="0"/>
          </a:p>
        </p:txBody>
      </p:sp>
    </p:spTree>
    <p:extLst>
      <p:ext uri="{BB962C8B-B14F-4D97-AF65-F5344CB8AC3E}">
        <p14:creationId xmlns:p14="http://schemas.microsoft.com/office/powerpoint/2010/main" val="21546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641435-F3C7-55E9-4716-6D3D3039AA90}"/>
              </a:ext>
            </a:extLst>
          </p:cNvPr>
          <p:cNvSpPr>
            <a:spLocks noGrp="1"/>
          </p:cNvSpPr>
          <p:nvPr>
            <p:ph type="title"/>
          </p:nvPr>
        </p:nvSpPr>
        <p:spPr>
          <a:xfrm>
            <a:off x="3502124" y="404664"/>
            <a:ext cx="3816424" cy="864096"/>
          </a:xfrm>
        </p:spPr>
        <p:txBody>
          <a:bodyPr>
            <a:normAutofit fontScale="90000"/>
          </a:bodyPr>
          <a:lstStyle/>
          <a:p>
            <a:r>
              <a:rPr lang="uk-UA" dirty="0">
                <a:solidFill>
                  <a:schemeClr val="accent1">
                    <a:lumMod val="60000"/>
                    <a:lumOff val="40000"/>
                  </a:schemeClr>
                </a:solidFill>
              </a:rPr>
              <a:t>Картка контролю</a:t>
            </a:r>
          </a:p>
        </p:txBody>
      </p:sp>
      <p:graphicFrame>
        <p:nvGraphicFramePr>
          <p:cNvPr id="6" name="Таблица 5">
            <a:extLst>
              <a:ext uri="{FF2B5EF4-FFF2-40B4-BE49-F238E27FC236}">
                <a16:creationId xmlns:a16="http://schemas.microsoft.com/office/drawing/2014/main" id="{6E95EE89-6F25-13BF-B540-370B940D1536}"/>
              </a:ext>
            </a:extLst>
          </p:cNvPr>
          <p:cNvGraphicFramePr>
            <a:graphicFrameLocks noGrp="1"/>
          </p:cNvGraphicFramePr>
          <p:nvPr>
            <p:extLst>
              <p:ext uri="{D42A27DB-BD31-4B8C-83A1-F6EECF244321}">
                <p14:modId xmlns:p14="http://schemas.microsoft.com/office/powerpoint/2010/main" val="316855944"/>
              </p:ext>
            </p:extLst>
          </p:nvPr>
        </p:nvGraphicFramePr>
        <p:xfrm>
          <a:off x="117748" y="1268760"/>
          <a:ext cx="12071076" cy="5589240"/>
        </p:xfrm>
        <a:graphic>
          <a:graphicData uri="http://schemas.openxmlformats.org/drawingml/2006/table">
            <a:tbl>
              <a:tblPr bandRow="1">
                <a:tableStyleId>{5C22544A-7EE6-4342-B048-85BDC9FD1C3A}</a:tableStyleId>
              </a:tblPr>
              <a:tblGrid>
                <a:gridCol w="2548084">
                  <a:extLst>
                    <a:ext uri="{9D8B030D-6E8A-4147-A177-3AD203B41FA5}">
                      <a16:colId xmlns:a16="http://schemas.microsoft.com/office/drawing/2014/main" val="255195683"/>
                    </a:ext>
                  </a:extLst>
                </a:gridCol>
                <a:gridCol w="6343591">
                  <a:extLst>
                    <a:ext uri="{9D8B030D-6E8A-4147-A177-3AD203B41FA5}">
                      <a16:colId xmlns:a16="http://schemas.microsoft.com/office/drawing/2014/main" val="2490825052"/>
                    </a:ext>
                  </a:extLst>
                </a:gridCol>
                <a:gridCol w="3179401">
                  <a:extLst>
                    <a:ext uri="{9D8B030D-6E8A-4147-A177-3AD203B41FA5}">
                      <a16:colId xmlns:a16="http://schemas.microsoft.com/office/drawing/2014/main" val="1736117901"/>
                    </a:ext>
                  </a:extLst>
                </a:gridCol>
              </a:tblGrid>
              <a:tr h="500912">
                <a:tc>
                  <a:txBody>
                    <a:bodyPr/>
                    <a:lstStyle/>
                    <a:p>
                      <a:pPr algn="ctr">
                        <a:lnSpc>
                          <a:spcPct val="106000"/>
                        </a:lnSpc>
                        <a:spcAft>
                          <a:spcPts val="800"/>
                        </a:spcAft>
                      </a:pPr>
                      <a:r>
                        <a:rPr lang="en-US" sz="1600" dirty="0">
                          <a:effectLst/>
                        </a:rPr>
                        <a:t>Що перевірити?</a:t>
                      </a:r>
                      <a:endParaRPr lang="ru-UA" sz="1600" dirty="0">
                        <a:effectLst/>
                        <a:latin typeface="Calibri" panose="020F0502020204030204" pitchFamily="34" charset="0"/>
                        <a:ea typeface="Calibri" panose="020F0502020204030204" pitchFamily="34" charset="0"/>
                      </a:endParaRPr>
                    </a:p>
                  </a:txBody>
                  <a:tcPr marL="60314" marR="60314" marT="0" marB="0" anchor="ctr"/>
                </a:tc>
                <a:tc>
                  <a:txBody>
                    <a:bodyPr/>
                    <a:lstStyle/>
                    <a:p>
                      <a:pPr algn="ctr">
                        <a:lnSpc>
                          <a:spcPct val="106000"/>
                        </a:lnSpc>
                        <a:spcAft>
                          <a:spcPts val="800"/>
                        </a:spcAft>
                      </a:pPr>
                      <a:r>
                        <a:rPr lang="en-US" sz="1600" dirty="0" err="1">
                          <a:effectLst/>
                        </a:rPr>
                        <a:t>Малюнок</a:t>
                      </a:r>
                      <a:endParaRPr lang="ru-UA" sz="1600" dirty="0">
                        <a:effectLst/>
                        <a:latin typeface="Calibri" panose="020F0502020204030204" pitchFamily="34" charset="0"/>
                        <a:ea typeface="Calibri" panose="020F0502020204030204" pitchFamily="34" charset="0"/>
                      </a:endParaRPr>
                    </a:p>
                  </a:txBody>
                  <a:tcPr marL="60314" marR="60314" marT="0" marB="0" anchor="ctr"/>
                </a:tc>
                <a:tc>
                  <a:txBody>
                    <a:bodyPr/>
                    <a:lstStyle/>
                    <a:p>
                      <a:pPr algn="ctr">
                        <a:lnSpc>
                          <a:spcPct val="106000"/>
                        </a:lnSpc>
                        <a:spcAft>
                          <a:spcPts val="800"/>
                        </a:spcAft>
                      </a:pPr>
                      <a:r>
                        <a:rPr lang="en-US" sz="1600" dirty="0" err="1">
                          <a:effectLst/>
                        </a:rPr>
                        <a:t>Вимоги</a:t>
                      </a:r>
                      <a:r>
                        <a:rPr lang="en-US" sz="1600" dirty="0">
                          <a:effectLst/>
                        </a:rPr>
                        <a:t> </a:t>
                      </a:r>
                      <a:r>
                        <a:rPr lang="en-US" sz="1600" dirty="0" err="1">
                          <a:effectLst/>
                        </a:rPr>
                        <a:t>до</a:t>
                      </a:r>
                      <a:r>
                        <a:rPr lang="en-US" sz="1600" dirty="0">
                          <a:effectLst/>
                        </a:rPr>
                        <a:t> </a:t>
                      </a:r>
                      <a:r>
                        <a:rPr lang="en-US" sz="1600" dirty="0" err="1">
                          <a:effectLst/>
                        </a:rPr>
                        <a:t>якості</a:t>
                      </a:r>
                      <a:r>
                        <a:rPr lang="en-US" sz="1600" dirty="0">
                          <a:effectLst/>
                        </a:rPr>
                        <a:t> </a:t>
                      </a:r>
                      <a:r>
                        <a:rPr lang="en-US" sz="1600" dirty="0" err="1">
                          <a:effectLst/>
                        </a:rPr>
                        <a:t>страви</a:t>
                      </a:r>
                      <a:endParaRPr lang="ru-UA" sz="1600" dirty="0">
                        <a:effectLst/>
                        <a:latin typeface="Calibri" panose="020F0502020204030204" pitchFamily="34" charset="0"/>
                        <a:ea typeface="Calibri" panose="020F0502020204030204" pitchFamily="34" charset="0"/>
                      </a:endParaRPr>
                    </a:p>
                  </a:txBody>
                  <a:tcPr marL="60314" marR="60314" marT="0" marB="0" anchor="ctr"/>
                </a:tc>
                <a:extLst>
                  <a:ext uri="{0D108BD9-81ED-4DB2-BD59-A6C34878D82A}">
                    <a16:rowId xmlns:a16="http://schemas.microsoft.com/office/drawing/2014/main" val="3979461801"/>
                  </a:ext>
                </a:extLst>
              </a:tr>
              <a:tr h="2018459">
                <a:tc>
                  <a:txBody>
                    <a:bodyPr/>
                    <a:lstStyle/>
                    <a:p>
                      <a:pPr algn="ctr">
                        <a:lnSpc>
                          <a:spcPct val="106000"/>
                        </a:lnSpc>
                        <a:spcBef>
                          <a:spcPts val="1000"/>
                        </a:spcBef>
                        <a:spcAft>
                          <a:spcPts val="800"/>
                        </a:spcAft>
                      </a:pPr>
                      <a:r>
                        <a:rPr lang="en-US" sz="1600" dirty="0" err="1">
                          <a:effectLst/>
                        </a:rPr>
                        <a:t>Зовнішній</a:t>
                      </a:r>
                      <a:r>
                        <a:rPr lang="en-US" sz="1600" dirty="0">
                          <a:effectLst/>
                        </a:rPr>
                        <a:t> </a:t>
                      </a:r>
                      <a:r>
                        <a:rPr lang="en-US" sz="1600" dirty="0" err="1">
                          <a:effectLst/>
                        </a:rPr>
                        <a:t>вигляд</a:t>
                      </a:r>
                      <a:endParaRPr lang="ru-UA" sz="1600" dirty="0">
                        <a:effectLst/>
                        <a:latin typeface="Calibri" panose="020F0502020204030204" pitchFamily="34" charset="0"/>
                        <a:ea typeface="Calibri" panose="020F0502020204030204" pitchFamily="34" charset="0"/>
                      </a:endParaRPr>
                    </a:p>
                  </a:txBody>
                  <a:tcPr marL="60314" marR="60314" marT="0" marB="0" anchor="ctr"/>
                </a:tc>
                <a:tc rowSpan="4">
                  <a:txBody>
                    <a:bodyPr/>
                    <a:lstStyle/>
                    <a:p>
                      <a:pPr algn="l">
                        <a:lnSpc>
                          <a:spcPct val="106000"/>
                        </a:lnSpc>
                        <a:spcAft>
                          <a:spcPts val="800"/>
                        </a:spcAft>
                      </a:pPr>
                      <a:r>
                        <a:rPr lang="en-US" sz="1200" dirty="0">
                          <a:effectLst/>
                        </a:rPr>
                        <a:t> </a:t>
                      </a:r>
                      <a:endParaRPr lang="ru-UA" sz="1000" dirty="0">
                        <a:effectLst/>
                        <a:latin typeface="Calibri" panose="020F0502020204030204" pitchFamily="34" charset="0"/>
                        <a:ea typeface="Calibri" panose="020F0502020204030204" pitchFamily="34" charset="0"/>
                      </a:endParaRPr>
                    </a:p>
                  </a:txBody>
                  <a:tcPr marL="60314" marR="60314" marT="0" marB="0"/>
                </a:tc>
                <a:tc>
                  <a:txBody>
                    <a:bodyPr/>
                    <a:lstStyle/>
                    <a:p>
                      <a:pPr algn="l">
                        <a:lnSpc>
                          <a:spcPct val="106000"/>
                        </a:lnSpc>
                        <a:spcAft>
                          <a:spcPts val="800"/>
                        </a:spcAft>
                      </a:pPr>
                      <a:r>
                        <a:rPr lang="en-US" sz="1600" dirty="0">
                          <a:effectLst/>
                        </a:rPr>
                        <a:t>Овочі </a:t>
                      </a:r>
                      <a:r>
                        <a:rPr lang="en-US" sz="1600" dirty="0" err="1">
                          <a:effectLst/>
                        </a:rPr>
                        <a:t>нарізані</a:t>
                      </a:r>
                      <a:r>
                        <a:rPr lang="en-US" sz="1600" dirty="0">
                          <a:effectLst/>
                        </a:rPr>
                        <a:t>  </a:t>
                      </a:r>
                      <a:r>
                        <a:rPr lang="en-US" sz="1600" dirty="0" err="1">
                          <a:effectLst/>
                        </a:rPr>
                        <a:t>соломкою</a:t>
                      </a:r>
                      <a:r>
                        <a:rPr lang="en-US" sz="1600" dirty="0">
                          <a:effectLst/>
                        </a:rPr>
                        <a:t>, </a:t>
                      </a:r>
                      <a:r>
                        <a:rPr lang="en-US" sz="1600" dirty="0" err="1">
                          <a:effectLst/>
                        </a:rPr>
                        <a:t>форма</a:t>
                      </a:r>
                      <a:r>
                        <a:rPr lang="en-US" sz="1600" dirty="0">
                          <a:effectLst/>
                        </a:rPr>
                        <a:t> </a:t>
                      </a:r>
                      <a:r>
                        <a:rPr lang="en-US" sz="1600" dirty="0" err="1">
                          <a:effectLst/>
                        </a:rPr>
                        <a:t>нарізування</a:t>
                      </a:r>
                      <a:r>
                        <a:rPr lang="en-US" sz="1600" dirty="0">
                          <a:effectLst/>
                        </a:rPr>
                        <a:t> </a:t>
                      </a:r>
                      <a:r>
                        <a:rPr lang="en-US" sz="1600" dirty="0" err="1">
                          <a:effectLst/>
                        </a:rPr>
                        <a:t>зберігається</a:t>
                      </a:r>
                      <a:r>
                        <a:rPr lang="en-US" sz="1600" dirty="0">
                          <a:effectLst/>
                        </a:rPr>
                        <a:t>. </a:t>
                      </a:r>
                      <a:r>
                        <a:rPr lang="ru-RU" sz="1600" dirty="0">
                          <a:effectLst/>
                        </a:rPr>
                        <a:t>Салат </a:t>
                      </a:r>
                      <a:r>
                        <a:rPr lang="ru-RU" sz="1600" dirty="0" err="1">
                          <a:effectLst/>
                        </a:rPr>
                        <a:t>викладений</a:t>
                      </a:r>
                      <a:r>
                        <a:rPr lang="ru-RU" sz="1600" dirty="0">
                          <a:effectLst/>
                        </a:rPr>
                        <a:t> </a:t>
                      </a:r>
                      <a:r>
                        <a:rPr lang="ru-RU" sz="1600" dirty="0" err="1">
                          <a:effectLst/>
                        </a:rPr>
                        <a:t>гіркою</a:t>
                      </a:r>
                      <a:r>
                        <a:rPr lang="ru-RU" sz="1600" dirty="0">
                          <a:effectLst/>
                        </a:rPr>
                        <a:t>, оформлений </a:t>
                      </a:r>
                      <a:r>
                        <a:rPr lang="ru-RU" sz="1600" dirty="0" err="1">
                          <a:effectLst/>
                        </a:rPr>
                        <a:t>зеленню</a:t>
                      </a:r>
                      <a:r>
                        <a:rPr lang="ru-RU" sz="1200" dirty="0">
                          <a:effectLst/>
                        </a:rPr>
                        <a:t>.</a:t>
                      </a:r>
                      <a:endParaRPr lang="ru-UA" sz="1000" dirty="0">
                        <a:effectLst/>
                        <a:latin typeface="Calibri" panose="020F0502020204030204" pitchFamily="34" charset="0"/>
                        <a:ea typeface="Calibri" panose="020F0502020204030204" pitchFamily="34" charset="0"/>
                      </a:endParaRPr>
                    </a:p>
                  </a:txBody>
                  <a:tcPr marL="60314" marR="60314" marT="0" marB="0" anchor="ctr"/>
                </a:tc>
                <a:extLst>
                  <a:ext uri="{0D108BD9-81ED-4DB2-BD59-A6C34878D82A}">
                    <a16:rowId xmlns:a16="http://schemas.microsoft.com/office/drawing/2014/main" val="46940786"/>
                  </a:ext>
                </a:extLst>
              </a:tr>
              <a:tr h="922341">
                <a:tc>
                  <a:txBody>
                    <a:bodyPr/>
                    <a:lstStyle/>
                    <a:p>
                      <a:pPr algn="ctr">
                        <a:lnSpc>
                          <a:spcPct val="106000"/>
                        </a:lnSpc>
                        <a:spcBef>
                          <a:spcPts val="1000"/>
                        </a:spcBef>
                        <a:spcAft>
                          <a:spcPts val="800"/>
                        </a:spcAft>
                      </a:pPr>
                      <a:r>
                        <a:rPr lang="en-US" sz="1600" dirty="0" err="1">
                          <a:effectLst/>
                        </a:rPr>
                        <a:t>Колір</a:t>
                      </a:r>
                      <a:endParaRPr lang="ru-UA" sz="1600" dirty="0">
                        <a:effectLst/>
                      </a:endParaRPr>
                    </a:p>
                    <a:p>
                      <a:pPr algn="ctr">
                        <a:lnSpc>
                          <a:spcPct val="106000"/>
                        </a:lnSpc>
                        <a:spcBef>
                          <a:spcPts val="1000"/>
                        </a:spcBef>
                        <a:spcAft>
                          <a:spcPts val="800"/>
                        </a:spcAft>
                      </a:pPr>
                      <a:r>
                        <a:rPr lang="en-US" sz="1600" dirty="0">
                          <a:effectLst/>
                        </a:rPr>
                        <a:t> </a:t>
                      </a:r>
                      <a:endParaRPr lang="ru-UA" sz="1600" dirty="0">
                        <a:effectLst/>
                        <a:latin typeface="Calibri" panose="020F0502020204030204" pitchFamily="34" charset="0"/>
                        <a:ea typeface="Calibri" panose="020F0502020204030204" pitchFamily="34" charset="0"/>
                      </a:endParaRPr>
                    </a:p>
                  </a:txBody>
                  <a:tcPr marL="60314" marR="60314" marT="0" marB="0" anchor="ctr"/>
                </a:tc>
                <a:tc vMerge="1">
                  <a:txBody>
                    <a:bodyPr/>
                    <a:lstStyle/>
                    <a:p>
                      <a:endParaRPr lang="uk-UA"/>
                    </a:p>
                  </a:txBody>
                  <a:tcPr/>
                </a:tc>
                <a:tc>
                  <a:txBody>
                    <a:bodyPr/>
                    <a:lstStyle/>
                    <a:p>
                      <a:pPr algn="l">
                        <a:lnSpc>
                          <a:spcPct val="106000"/>
                        </a:lnSpc>
                        <a:spcAft>
                          <a:spcPts val="800"/>
                        </a:spcAft>
                      </a:pPr>
                      <a:r>
                        <a:rPr lang="ru-RU" sz="1600" dirty="0" err="1">
                          <a:effectLst/>
                        </a:rPr>
                        <a:t>Властивий</a:t>
                      </a:r>
                      <a:r>
                        <a:rPr lang="ru-RU" sz="1600" dirty="0">
                          <a:effectLst/>
                        </a:rPr>
                        <a:t> продуктам, </a:t>
                      </a:r>
                      <a:r>
                        <a:rPr lang="ru-RU" sz="1600" dirty="0" err="1">
                          <a:effectLst/>
                        </a:rPr>
                        <a:t>які</a:t>
                      </a:r>
                      <a:r>
                        <a:rPr lang="ru-RU" sz="1600" dirty="0">
                          <a:effectLst/>
                        </a:rPr>
                        <a:t> </a:t>
                      </a:r>
                      <a:r>
                        <a:rPr lang="ru-RU" sz="1600" dirty="0" err="1">
                          <a:effectLst/>
                        </a:rPr>
                        <a:t>є</a:t>
                      </a:r>
                      <a:r>
                        <a:rPr lang="ru-RU" sz="1600" dirty="0">
                          <a:effectLst/>
                        </a:rPr>
                        <a:t> в </a:t>
                      </a:r>
                      <a:r>
                        <a:rPr lang="ru-RU" sz="1600" dirty="0" err="1">
                          <a:effectLst/>
                        </a:rPr>
                        <a:t>салаті</a:t>
                      </a:r>
                      <a:endParaRPr lang="ru-UA" sz="1600" dirty="0">
                        <a:effectLst/>
                        <a:latin typeface="Calibri" panose="020F0502020204030204" pitchFamily="34" charset="0"/>
                        <a:ea typeface="Calibri" panose="020F0502020204030204" pitchFamily="34" charset="0"/>
                      </a:endParaRPr>
                    </a:p>
                  </a:txBody>
                  <a:tcPr marL="60314" marR="60314" marT="0" marB="0" anchor="ctr"/>
                </a:tc>
                <a:extLst>
                  <a:ext uri="{0D108BD9-81ED-4DB2-BD59-A6C34878D82A}">
                    <a16:rowId xmlns:a16="http://schemas.microsoft.com/office/drawing/2014/main" val="1183690501"/>
                  </a:ext>
                </a:extLst>
              </a:tr>
              <a:tr h="1087746">
                <a:tc>
                  <a:txBody>
                    <a:bodyPr/>
                    <a:lstStyle/>
                    <a:p>
                      <a:pPr algn="ctr">
                        <a:lnSpc>
                          <a:spcPct val="106000"/>
                        </a:lnSpc>
                        <a:spcBef>
                          <a:spcPts val="1000"/>
                        </a:spcBef>
                        <a:spcAft>
                          <a:spcPts val="800"/>
                        </a:spcAft>
                      </a:pPr>
                      <a:r>
                        <a:rPr lang="en-US" sz="1600" dirty="0" err="1">
                          <a:effectLst/>
                        </a:rPr>
                        <a:t>Смак</a:t>
                      </a:r>
                      <a:r>
                        <a:rPr lang="en-US" sz="1600" dirty="0">
                          <a:effectLst/>
                        </a:rPr>
                        <a:t>, </a:t>
                      </a:r>
                      <a:r>
                        <a:rPr lang="en-US" sz="1600" dirty="0" err="1">
                          <a:effectLst/>
                        </a:rPr>
                        <a:t>запах</a:t>
                      </a:r>
                      <a:endParaRPr lang="ru-UA" sz="1600" dirty="0">
                        <a:effectLst/>
                        <a:latin typeface="Calibri" panose="020F0502020204030204" pitchFamily="34" charset="0"/>
                        <a:ea typeface="Calibri" panose="020F0502020204030204" pitchFamily="34" charset="0"/>
                      </a:endParaRPr>
                    </a:p>
                  </a:txBody>
                  <a:tcPr marL="60314" marR="60314" marT="0" marB="0" anchor="ctr"/>
                </a:tc>
                <a:tc vMerge="1">
                  <a:txBody>
                    <a:bodyPr/>
                    <a:lstStyle/>
                    <a:p>
                      <a:endParaRPr lang="uk-UA"/>
                    </a:p>
                  </a:txBody>
                  <a:tcPr/>
                </a:tc>
                <a:tc>
                  <a:txBody>
                    <a:bodyPr/>
                    <a:lstStyle/>
                    <a:p>
                      <a:pPr algn="l">
                        <a:lnSpc>
                          <a:spcPct val="106000"/>
                        </a:lnSpc>
                        <a:spcAft>
                          <a:spcPts val="800"/>
                        </a:spcAft>
                      </a:pPr>
                      <a:r>
                        <a:rPr lang="ru-RU" sz="1200" dirty="0">
                          <a:effectLst/>
                        </a:rPr>
                        <a:t> </a:t>
                      </a:r>
                      <a:r>
                        <a:rPr lang="ru-RU" sz="1600" dirty="0" err="1">
                          <a:effectLst/>
                        </a:rPr>
                        <a:t>Приємний</a:t>
                      </a:r>
                      <a:r>
                        <a:rPr lang="ru-RU" sz="1600" dirty="0">
                          <a:effectLst/>
                        </a:rPr>
                        <a:t>, </a:t>
                      </a:r>
                      <a:r>
                        <a:rPr lang="ru-RU" sz="1600" dirty="0" err="1">
                          <a:effectLst/>
                        </a:rPr>
                        <a:t>властивий</a:t>
                      </a:r>
                      <a:r>
                        <a:rPr lang="ru-RU" sz="1600" dirty="0">
                          <a:effectLst/>
                        </a:rPr>
                        <a:t> продуктам </a:t>
                      </a:r>
                      <a:r>
                        <a:rPr lang="ru-RU" sz="1600" dirty="0" err="1">
                          <a:effectLst/>
                        </a:rPr>
                        <a:t>які</a:t>
                      </a:r>
                      <a:r>
                        <a:rPr lang="ru-RU" sz="1600" dirty="0">
                          <a:effectLst/>
                        </a:rPr>
                        <a:t> </a:t>
                      </a:r>
                      <a:r>
                        <a:rPr lang="ru-RU" sz="1600" dirty="0" err="1">
                          <a:effectLst/>
                        </a:rPr>
                        <a:t>є</a:t>
                      </a:r>
                      <a:r>
                        <a:rPr lang="ru-RU" sz="1600" dirty="0">
                          <a:effectLst/>
                        </a:rPr>
                        <a:t> в </a:t>
                      </a:r>
                      <a:r>
                        <a:rPr lang="ru-RU" sz="1600" dirty="0" err="1">
                          <a:effectLst/>
                        </a:rPr>
                        <a:t>салаті</a:t>
                      </a:r>
                      <a:r>
                        <a:rPr lang="ru-RU" sz="1600" dirty="0">
                          <a:effectLst/>
                        </a:rPr>
                        <a:t>.</a:t>
                      </a:r>
                      <a:endParaRPr lang="ru-UA" sz="1600" dirty="0">
                        <a:effectLst/>
                      </a:endParaRPr>
                    </a:p>
                    <a:p>
                      <a:pPr algn="l">
                        <a:lnSpc>
                          <a:spcPct val="106000"/>
                        </a:lnSpc>
                        <a:spcAft>
                          <a:spcPts val="800"/>
                        </a:spcAft>
                      </a:pPr>
                      <a:r>
                        <a:rPr lang="ru-RU" sz="1600" dirty="0">
                          <a:effectLst/>
                        </a:rPr>
                        <a:t> </a:t>
                      </a:r>
                      <a:endParaRPr lang="ru-UA" sz="1600" dirty="0">
                        <a:effectLst/>
                        <a:latin typeface="Calibri" panose="020F0502020204030204" pitchFamily="34" charset="0"/>
                        <a:ea typeface="Calibri" panose="020F0502020204030204" pitchFamily="34" charset="0"/>
                      </a:endParaRPr>
                    </a:p>
                  </a:txBody>
                  <a:tcPr marL="60314" marR="60314" marT="0" marB="0" anchor="ctr"/>
                </a:tc>
                <a:extLst>
                  <a:ext uri="{0D108BD9-81ED-4DB2-BD59-A6C34878D82A}">
                    <a16:rowId xmlns:a16="http://schemas.microsoft.com/office/drawing/2014/main" val="2453686854"/>
                  </a:ext>
                </a:extLst>
              </a:tr>
              <a:tr h="1059782">
                <a:tc>
                  <a:txBody>
                    <a:bodyPr/>
                    <a:lstStyle/>
                    <a:p>
                      <a:pPr algn="ctr">
                        <a:lnSpc>
                          <a:spcPct val="106000"/>
                        </a:lnSpc>
                        <a:spcBef>
                          <a:spcPts val="1000"/>
                        </a:spcBef>
                        <a:spcAft>
                          <a:spcPts val="800"/>
                        </a:spcAft>
                      </a:pPr>
                      <a:r>
                        <a:rPr lang="en-US" sz="1600" dirty="0" err="1">
                          <a:effectLst/>
                        </a:rPr>
                        <a:t>Консистенція</a:t>
                      </a:r>
                      <a:endParaRPr lang="ru-UA" sz="1600" dirty="0">
                        <a:effectLst/>
                        <a:latin typeface="Calibri" panose="020F0502020204030204" pitchFamily="34" charset="0"/>
                        <a:ea typeface="Calibri" panose="020F0502020204030204" pitchFamily="34" charset="0"/>
                      </a:endParaRPr>
                    </a:p>
                  </a:txBody>
                  <a:tcPr marL="60314" marR="60314" marT="0" marB="0" anchor="ctr"/>
                </a:tc>
                <a:tc vMerge="1">
                  <a:txBody>
                    <a:bodyPr/>
                    <a:lstStyle/>
                    <a:p>
                      <a:endParaRPr lang="uk-UA"/>
                    </a:p>
                  </a:txBody>
                  <a:tcPr/>
                </a:tc>
                <a:tc>
                  <a:txBody>
                    <a:bodyPr/>
                    <a:lstStyle/>
                    <a:p>
                      <a:pPr algn="l">
                        <a:lnSpc>
                          <a:spcPct val="106000"/>
                        </a:lnSpc>
                        <a:spcAft>
                          <a:spcPts val="800"/>
                        </a:spcAft>
                      </a:pPr>
                      <a:r>
                        <a:rPr lang="ru-RU" sz="1600" dirty="0">
                          <a:effectLst/>
                        </a:rPr>
                        <a:t>Капуста-тверда, хрустка,</a:t>
                      </a:r>
                      <a:endParaRPr lang="ru-UA" sz="1600" dirty="0">
                        <a:effectLst/>
                      </a:endParaRPr>
                    </a:p>
                    <a:p>
                      <a:pPr algn="l">
                        <a:lnSpc>
                          <a:spcPct val="106000"/>
                        </a:lnSpc>
                        <a:spcAft>
                          <a:spcPts val="800"/>
                        </a:spcAft>
                      </a:pPr>
                      <a:r>
                        <a:rPr lang="ru-RU" sz="1600" dirty="0">
                          <a:effectLst/>
                        </a:rPr>
                        <a:t>Овочі-трохи </a:t>
                      </a:r>
                      <a:r>
                        <a:rPr lang="ru-RU" sz="1600" dirty="0" err="1">
                          <a:effectLst/>
                        </a:rPr>
                        <a:t>хрусткі</a:t>
                      </a:r>
                      <a:r>
                        <a:rPr lang="ru-RU" sz="1600" dirty="0">
                          <a:effectLst/>
                        </a:rPr>
                        <a:t>. </a:t>
                      </a:r>
                      <a:endParaRPr lang="ru-UA" sz="1600" dirty="0">
                        <a:effectLst/>
                        <a:latin typeface="Calibri" panose="020F0502020204030204" pitchFamily="34" charset="0"/>
                        <a:ea typeface="Calibri" panose="020F0502020204030204" pitchFamily="34" charset="0"/>
                      </a:endParaRPr>
                    </a:p>
                  </a:txBody>
                  <a:tcPr marL="60314" marR="60314" marT="0" marB="0" anchor="ctr"/>
                </a:tc>
                <a:extLst>
                  <a:ext uri="{0D108BD9-81ED-4DB2-BD59-A6C34878D82A}">
                    <a16:rowId xmlns:a16="http://schemas.microsoft.com/office/drawing/2014/main" val="3135051477"/>
                  </a:ext>
                </a:extLst>
              </a:tr>
            </a:tbl>
          </a:graphicData>
        </a:graphic>
      </p:graphicFrame>
      <p:pic>
        <p:nvPicPr>
          <p:cNvPr id="7" name="Picture 3" descr="Салат з капусти: рецепт | Новини на Gazeta.ua">
            <a:extLst>
              <a:ext uri="{FF2B5EF4-FFF2-40B4-BE49-F238E27FC236}">
                <a16:creationId xmlns:a16="http://schemas.microsoft.com/office/drawing/2014/main" id="{193A27E7-05BA-C738-636C-957F21A5A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053" y="1304735"/>
            <a:ext cx="6003762" cy="4068482"/>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34DC4C3E-956F-D2A9-E9A4-8E24CF75DC94}"/>
              </a:ext>
            </a:extLst>
          </p:cNvPr>
          <p:cNvSpPr>
            <a:spLocks noGrp="1"/>
          </p:cNvSpPr>
          <p:nvPr>
            <p:ph type="sldNum" sz="quarter" idx="12"/>
          </p:nvPr>
        </p:nvSpPr>
        <p:spPr/>
        <p:txBody>
          <a:bodyPr/>
          <a:lstStyle/>
          <a:p>
            <a:pPr rtl="0"/>
            <a:fld id="{F25A965E-3C11-4F28-82DC-E30D63FAC43C}" type="slidenum">
              <a:rPr lang="ru-RU" noProof="0" smtClean="0"/>
              <a:t>12</a:t>
            </a:fld>
            <a:endParaRPr lang="ru-RU" noProof="0"/>
          </a:p>
        </p:txBody>
      </p:sp>
    </p:spTree>
    <p:extLst>
      <p:ext uri="{BB962C8B-B14F-4D97-AF65-F5344CB8AC3E}">
        <p14:creationId xmlns:p14="http://schemas.microsoft.com/office/powerpoint/2010/main" val="237376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3053CE-FA3A-CCC3-A631-7E458BA458AE}"/>
              </a:ext>
            </a:extLst>
          </p:cNvPr>
          <p:cNvSpPr>
            <a:spLocks noGrp="1"/>
          </p:cNvSpPr>
          <p:nvPr>
            <p:ph type="title"/>
          </p:nvPr>
        </p:nvSpPr>
        <p:spPr>
          <a:xfrm>
            <a:off x="1485900" y="319088"/>
            <a:ext cx="9180514" cy="733648"/>
          </a:xfrm>
        </p:spPr>
        <p:txBody>
          <a:bodyPr>
            <a:normAutofit/>
          </a:bodyPr>
          <a:lstStyle/>
          <a:p>
            <a:r>
              <a:rPr lang="uk-UA" sz="3200" b="1" dirty="0">
                <a:solidFill>
                  <a:srgbClr val="FF0000"/>
                </a:solidFill>
              </a:rPr>
              <a:t>Салат «Грецький»</a:t>
            </a:r>
          </a:p>
        </p:txBody>
      </p:sp>
      <p:pic>
        <p:nvPicPr>
          <p:cNvPr id="14338" name="Picture 2" descr="Помідор - опис, корисні і небезпечні властивості томатів">
            <a:extLst>
              <a:ext uri="{FF2B5EF4-FFF2-40B4-BE49-F238E27FC236}">
                <a16:creationId xmlns:a16="http://schemas.microsoft.com/office/drawing/2014/main" id="{12A01296-A599-3C60-9CA3-464A2E88F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51" y="1355910"/>
            <a:ext cx="1978810" cy="119824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Перец - Пиканта">
            <a:extLst>
              <a:ext uri="{FF2B5EF4-FFF2-40B4-BE49-F238E27FC236}">
                <a16:creationId xmlns:a16="http://schemas.microsoft.com/office/drawing/2014/main" id="{1B349432-BC8F-AF00-4D6E-6236C137F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417" y="1360084"/>
            <a:ext cx="1471943" cy="147194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Огурец - Пиканта">
            <a:extLst>
              <a:ext uri="{FF2B5EF4-FFF2-40B4-BE49-F238E27FC236}">
                <a16:creationId xmlns:a16="http://schemas.microsoft.com/office/drawing/2014/main" id="{1222DF7A-4CEB-3274-5159-128EE0640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470" y="1360084"/>
            <a:ext cx="1471943" cy="1471943"/>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Красный лук: описание, состав и полезные свойства, виды красного лука">
            <a:extLst>
              <a:ext uri="{FF2B5EF4-FFF2-40B4-BE49-F238E27FC236}">
                <a16:creationId xmlns:a16="http://schemas.microsoft.com/office/drawing/2014/main" id="{C5F7332F-7A90-9963-DE04-02B71A59F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2394" y="1447177"/>
            <a:ext cx="1732571" cy="1297756"/>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Орегано Кamis 10г – онлайн-супермаркет «Сільпо»">
            <a:extLst>
              <a:ext uri="{FF2B5EF4-FFF2-40B4-BE49-F238E27FC236}">
                <a16:creationId xmlns:a16="http://schemas.microsoft.com/office/drawing/2014/main" id="{C56B8171-2E96-E321-467C-CE92434F5D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6078" y="900803"/>
            <a:ext cx="1908437" cy="1908437"/>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Оцет яблучно -смородиновий Адамівка натуральний 4% 500мл: Купити українські  автентичні продукти ᐈ 100 Шоп - Оцти">
            <a:extLst>
              <a:ext uri="{FF2B5EF4-FFF2-40B4-BE49-F238E27FC236}">
                <a16:creationId xmlns:a16="http://schemas.microsoft.com/office/drawing/2014/main" id="{307FC01A-92C3-DABF-459A-81E9BF07D6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8428" y="3201731"/>
            <a:ext cx="1732571" cy="1732571"/>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descr="В Украине перестанут выпускать сыр &quot;фета&quot; - Korrespondent.net">
            <a:extLst>
              <a:ext uri="{FF2B5EF4-FFF2-40B4-BE49-F238E27FC236}">
                <a16:creationId xmlns:a16="http://schemas.microsoft.com/office/drawing/2014/main" id="{C3DE9283-FE66-BC50-9EA4-EDBACDD824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6621" y="1411130"/>
            <a:ext cx="1867324" cy="1333803"/>
          </a:xfrm>
          <a:prstGeom prst="rect">
            <a:avLst/>
          </a:prstGeom>
          <a:noFill/>
          <a:extLst>
            <a:ext uri="{909E8E84-426E-40DD-AFC4-6F175D3DCCD1}">
              <a14:hiddenFill xmlns:a14="http://schemas.microsoft.com/office/drawing/2010/main">
                <a:solidFill>
                  <a:srgbClr val="FFFFFF"/>
                </a:solidFill>
              </a14:hiddenFill>
            </a:ext>
          </a:extLst>
        </p:spPr>
      </p:pic>
      <p:pic>
        <p:nvPicPr>
          <p:cNvPr id="14356" name="Picture 20" descr="Греческий салат: пошаговый оригинальный рецепт">
            <a:extLst>
              <a:ext uri="{FF2B5EF4-FFF2-40B4-BE49-F238E27FC236}">
                <a16:creationId xmlns:a16="http://schemas.microsoft.com/office/drawing/2014/main" id="{7D80D86F-1531-FD49-45F0-B9D17B78E5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826" y="3343160"/>
            <a:ext cx="4910955" cy="2750135"/>
          </a:xfrm>
          <a:prstGeom prst="rect">
            <a:avLst/>
          </a:prstGeom>
          <a:noFill/>
          <a:extLst>
            <a:ext uri="{909E8E84-426E-40DD-AFC4-6F175D3DCCD1}">
              <a14:hiddenFill xmlns:a14="http://schemas.microsoft.com/office/drawing/2010/main">
                <a:solidFill>
                  <a:srgbClr val="FFFFFF"/>
                </a:solidFill>
              </a14:hiddenFill>
            </a:ext>
          </a:extLst>
        </p:spPr>
      </p:pic>
      <p:pic>
        <p:nvPicPr>
          <p:cNvPr id="14358" name="Picture 22" descr="Маслини та оливки чи є відмінність?">
            <a:extLst>
              <a:ext uri="{FF2B5EF4-FFF2-40B4-BE49-F238E27FC236}">
                <a16:creationId xmlns:a16="http://schemas.microsoft.com/office/drawing/2014/main" id="{68960FAA-D8CE-49A0-9FEC-3F05ED71FF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6076" y="5114054"/>
            <a:ext cx="2426608" cy="1424494"/>
          </a:xfrm>
          <a:prstGeom prst="rect">
            <a:avLst/>
          </a:prstGeom>
          <a:noFill/>
          <a:extLst>
            <a:ext uri="{909E8E84-426E-40DD-AFC4-6F175D3DCCD1}">
              <a14:hiddenFill xmlns:a14="http://schemas.microsoft.com/office/drawing/2010/main">
                <a:solidFill>
                  <a:srgbClr val="FFFFFF"/>
                </a:solidFill>
              </a14:hiddenFill>
            </a:ext>
          </a:extLst>
        </p:spPr>
      </p:pic>
      <p:pic>
        <p:nvPicPr>
          <p:cNvPr id="14360" name="Picture 24" descr="Купить Масло оливковое базовое | EasySoap.com.ua">
            <a:extLst>
              <a:ext uri="{FF2B5EF4-FFF2-40B4-BE49-F238E27FC236}">
                <a16:creationId xmlns:a16="http://schemas.microsoft.com/office/drawing/2014/main" id="{7D4109F6-3718-56CE-77D6-9725807978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16646" y="2874818"/>
            <a:ext cx="2947732" cy="2227937"/>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64DD8DA9-058B-BF84-4E12-EFDF09D543DC}"/>
              </a:ext>
            </a:extLst>
          </p:cNvPr>
          <p:cNvSpPr>
            <a:spLocks noGrp="1"/>
          </p:cNvSpPr>
          <p:nvPr>
            <p:ph type="sldNum" sz="quarter" idx="12"/>
          </p:nvPr>
        </p:nvSpPr>
        <p:spPr/>
        <p:txBody>
          <a:bodyPr/>
          <a:lstStyle/>
          <a:p>
            <a:pPr rtl="0"/>
            <a:fld id="{F25A965E-3C11-4F28-82DC-E30D63FAC43C}" type="slidenum">
              <a:rPr lang="ru-RU" noProof="0" smtClean="0"/>
              <a:t>13</a:t>
            </a:fld>
            <a:endParaRPr lang="ru-RU" noProof="0"/>
          </a:p>
        </p:txBody>
      </p:sp>
    </p:spTree>
    <p:extLst>
      <p:ext uri="{BB962C8B-B14F-4D97-AF65-F5344CB8AC3E}">
        <p14:creationId xmlns:p14="http://schemas.microsoft.com/office/powerpoint/2010/main" val="236523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30DD38-9903-AD67-5D6F-100D9C02D6B8}"/>
              </a:ext>
            </a:extLst>
          </p:cNvPr>
          <p:cNvSpPr>
            <a:spLocks noGrp="1"/>
          </p:cNvSpPr>
          <p:nvPr>
            <p:ph type="title"/>
          </p:nvPr>
        </p:nvSpPr>
        <p:spPr>
          <a:xfrm>
            <a:off x="2998068" y="260648"/>
            <a:ext cx="8712968" cy="936104"/>
          </a:xfrm>
        </p:spPr>
        <p:txBody>
          <a:bodyPr>
            <a:normAutofit fontScale="90000"/>
          </a:bodyPr>
          <a:lstStyle/>
          <a:p>
            <a:pPr>
              <a:lnSpc>
                <a:spcPct val="106000"/>
              </a:lnSpc>
              <a:spcAft>
                <a:spcPts val="800"/>
              </a:spcAft>
            </a:pPr>
            <a:r>
              <a:rPr lang="ru-RU" sz="1800" b="1" dirty="0">
                <a:effectLst/>
                <a:latin typeface="Times New Roman" panose="02020603050405020304" pitchFamily="18" charset="0"/>
                <a:ea typeface="Times New Roman" panose="02020603050405020304" pitchFamily="18" charset="0"/>
              </a:rPr>
              <a:t>ІНСТРУКЦІЙНО-ТЕХНОЛОГІЧНА КАРТКА</a:t>
            </a:r>
            <a:br>
              <a:rPr lang="ru-UA" sz="1800" dirty="0">
                <a:effectLst/>
                <a:latin typeface="Calibri" panose="020F0502020204030204" pitchFamily="34" charset="0"/>
                <a:ea typeface="Calibri" panose="020F0502020204030204" pitchFamily="34" charset="0"/>
              </a:rPr>
            </a:br>
            <a:r>
              <a:rPr lang="ru-RU" sz="1800" dirty="0" err="1">
                <a:solidFill>
                  <a:srgbClr val="C00000"/>
                </a:solidFill>
                <a:effectLst/>
                <a:latin typeface="Times New Roman" panose="02020603050405020304" pitchFamily="18" charset="0"/>
                <a:ea typeface="Times New Roman" panose="02020603050405020304" pitchFamily="18" charset="0"/>
              </a:rPr>
              <a:t>Збірка</a:t>
            </a:r>
            <a:r>
              <a:rPr lang="ru-RU" sz="1800" dirty="0">
                <a:solidFill>
                  <a:srgbClr val="C00000"/>
                </a:solidFill>
                <a:effectLst/>
                <a:latin typeface="Times New Roman" panose="02020603050405020304" pitchFamily="18" charset="0"/>
                <a:ea typeface="Times New Roman" panose="02020603050405020304" pitchFamily="18" charset="0"/>
              </a:rPr>
              <a:t> </a:t>
            </a:r>
            <a:r>
              <a:rPr lang="ru-RU" sz="1800" dirty="0" err="1">
                <a:solidFill>
                  <a:srgbClr val="C00000"/>
                </a:solidFill>
                <a:effectLst/>
                <a:latin typeface="Times New Roman" panose="02020603050405020304" pitchFamily="18" charset="0"/>
                <a:ea typeface="Times New Roman" panose="02020603050405020304" pitchFamily="18" charset="0"/>
              </a:rPr>
              <a:t>технологічних</a:t>
            </a:r>
            <a:r>
              <a:rPr lang="ru-RU" sz="1800" dirty="0">
                <a:solidFill>
                  <a:srgbClr val="C00000"/>
                </a:solidFill>
                <a:effectLst/>
                <a:latin typeface="Times New Roman" panose="02020603050405020304" pitchFamily="18" charset="0"/>
                <a:ea typeface="Times New Roman" panose="02020603050405020304" pitchFamily="18" charset="0"/>
              </a:rPr>
              <a:t> </a:t>
            </a:r>
            <a:r>
              <a:rPr lang="ru-RU" sz="1800" dirty="0" err="1">
                <a:solidFill>
                  <a:srgbClr val="C00000"/>
                </a:solidFill>
                <a:effectLst/>
                <a:latin typeface="Times New Roman" panose="02020603050405020304" pitchFamily="18" charset="0"/>
                <a:ea typeface="Times New Roman" panose="02020603050405020304" pitchFamily="18" charset="0"/>
              </a:rPr>
              <a:t>карток</a:t>
            </a:r>
            <a:r>
              <a:rPr lang="ru-RU" sz="1800" dirty="0">
                <a:solidFill>
                  <a:srgbClr val="C00000"/>
                </a:solidFill>
                <a:effectLst/>
                <a:latin typeface="Times New Roman" panose="02020603050405020304" pitchFamily="18" charset="0"/>
                <a:ea typeface="Times New Roman" panose="02020603050405020304" pitchFamily="18" charset="0"/>
              </a:rPr>
              <a:t> ДНЗ «</a:t>
            </a:r>
            <a:r>
              <a:rPr lang="ru-RU" sz="1800" dirty="0" err="1">
                <a:solidFill>
                  <a:srgbClr val="C00000"/>
                </a:solidFill>
                <a:effectLst/>
                <a:latin typeface="Times New Roman" panose="02020603050405020304" pitchFamily="18" charset="0"/>
                <a:ea typeface="Times New Roman" panose="02020603050405020304" pitchFamily="18" charset="0"/>
              </a:rPr>
              <a:t>Уманський</a:t>
            </a:r>
            <a:r>
              <a:rPr lang="ru-RU" sz="1800" dirty="0">
                <a:solidFill>
                  <a:srgbClr val="C00000"/>
                </a:solidFill>
                <a:effectLst/>
                <a:latin typeface="Times New Roman" panose="02020603050405020304" pitchFamily="18" charset="0"/>
                <a:ea typeface="Times New Roman" panose="02020603050405020304" pitchFamily="18" charset="0"/>
              </a:rPr>
              <a:t> ПАЛ» , ст.26</a:t>
            </a:r>
            <a:br>
              <a:rPr lang="ru-UA" sz="1800" dirty="0">
                <a:solidFill>
                  <a:srgbClr val="C00000"/>
                </a:solidFill>
                <a:latin typeface="Calibri" panose="020F0502020204030204" pitchFamily="34" charset="0"/>
                <a:ea typeface="Times New Roman" panose="02020603050405020304" pitchFamily="18" charset="0"/>
              </a:rPr>
            </a:br>
            <a:r>
              <a:rPr lang="en-US" sz="1800" dirty="0" err="1">
                <a:solidFill>
                  <a:srgbClr val="C00000"/>
                </a:solidFill>
                <a:effectLst/>
                <a:latin typeface="Times New Roman" panose="02020603050405020304" pitchFamily="18" charset="0"/>
                <a:ea typeface="Times New Roman" panose="02020603050405020304" pitchFamily="18" charset="0"/>
              </a:rPr>
              <a:t>Найменування</a:t>
            </a:r>
            <a:r>
              <a:rPr lang="en-US" sz="1800" dirty="0">
                <a:solidFill>
                  <a:srgbClr val="C00000"/>
                </a:solidFill>
                <a:effectLst/>
                <a:latin typeface="Times New Roman" panose="02020603050405020304" pitchFamily="18" charset="0"/>
                <a:ea typeface="Times New Roman" panose="02020603050405020304" pitchFamily="18" charset="0"/>
              </a:rPr>
              <a:t> </a:t>
            </a:r>
            <a:r>
              <a:rPr lang="en-US" sz="1800" dirty="0" err="1">
                <a:solidFill>
                  <a:srgbClr val="C00000"/>
                </a:solidFill>
                <a:effectLst/>
                <a:latin typeface="Times New Roman" panose="02020603050405020304" pitchFamily="18" charset="0"/>
                <a:ea typeface="Times New Roman" panose="02020603050405020304" pitchFamily="18" charset="0"/>
              </a:rPr>
              <a:t>страви</a:t>
            </a:r>
            <a:r>
              <a:rPr lang="en-US" sz="1800" b="1" dirty="0">
                <a:solidFill>
                  <a:srgbClr val="C00000"/>
                </a:solidFill>
                <a:effectLst/>
                <a:latin typeface="Times New Roman" panose="02020603050405020304" pitchFamily="18" charset="0"/>
                <a:ea typeface="Times New Roman" panose="02020603050405020304" pitchFamily="18" charset="0"/>
              </a:rPr>
              <a:t> «</a:t>
            </a:r>
            <a:r>
              <a:rPr lang="en-US" sz="1800" b="1" dirty="0" err="1">
                <a:solidFill>
                  <a:srgbClr val="C00000"/>
                </a:solidFill>
                <a:effectLst/>
                <a:latin typeface="Times New Roman" panose="02020603050405020304" pitchFamily="18" charset="0"/>
                <a:ea typeface="Times New Roman" panose="02020603050405020304" pitchFamily="18" charset="0"/>
              </a:rPr>
              <a:t>Салат</a:t>
            </a:r>
            <a:r>
              <a:rPr lang="en-US" sz="1800" b="1" dirty="0">
                <a:solidFill>
                  <a:srgbClr val="C00000"/>
                </a:solidFill>
                <a:effectLst/>
                <a:latin typeface="Times New Roman" panose="02020603050405020304" pitchFamily="18" charset="0"/>
                <a:ea typeface="Times New Roman" panose="02020603050405020304" pitchFamily="18" charset="0"/>
              </a:rPr>
              <a:t> </a:t>
            </a:r>
            <a:r>
              <a:rPr lang="en-US" sz="1800" b="1" dirty="0" err="1">
                <a:solidFill>
                  <a:srgbClr val="C00000"/>
                </a:solidFill>
                <a:effectLst/>
                <a:latin typeface="Times New Roman" panose="02020603050405020304" pitchFamily="18" charset="0"/>
                <a:ea typeface="Times New Roman" panose="02020603050405020304" pitchFamily="18" charset="0"/>
              </a:rPr>
              <a:t>Грецький</a:t>
            </a:r>
            <a:r>
              <a:rPr lang="uk-UA" sz="1800" b="1" dirty="0">
                <a:solidFill>
                  <a:srgbClr val="C00000"/>
                </a:solidFill>
                <a:effectLst/>
                <a:latin typeface="Times New Roman" panose="02020603050405020304" pitchFamily="18" charset="0"/>
                <a:ea typeface="Times New Roman" panose="02020603050405020304" pitchFamily="18" charset="0"/>
              </a:rPr>
              <a:t>»</a:t>
            </a:r>
            <a:r>
              <a:rPr lang="ru-UA" dirty="0">
                <a:solidFill>
                  <a:srgbClr val="C00000"/>
                </a:solidFill>
                <a:effectLst/>
              </a:rPr>
              <a:t> </a:t>
            </a:r>
            <a:endParaRPr lang="uk-UA" b="1" dirty="0">
              <a:solidFill>
                <a:srgbClr val="C00000"/>
              </a:solidFill>
            </a:endParaRPr>
          </a:p>
        </p:txBody>
      </p:sp>
      <p:graphicFrame>
        <p:nvGraphicFramePr>
          <p:cNvPr id="3" name="Таблица 2">
            <a:extLst>
              <a:ext uri="{FF2B5EF4-FFF2-40B4-BE49-F238E27FC236}">
                <a16:creationId xmlns:a16="http://schemas.microsoft.com/office/drawing/2014/main" id="{512D1F03-C8EB-1F5C-E91B-96F07BEEFFF3}"/>
              </a:ext>
            </a:extLst>
          </p:cNvPr>
          <p:cNvGraphicFramePr>
            <a:graphicFrameLocks noGrp="1"/>
          </p:cNvGraphicFramePr>
          <p:nvPr>
            <p:extLst>
              <p:ext uri="{D42A27DB-BD31-4B8C-83A1-F6EECF244321}">
                <p14:modId xmlns:p14="http://schemas.microsoft.com/office/powerpoint/2010/main" val="2081371588"/>
              </p:ext>
            </p:extLst>
          </p:nvPr>
        </p:nvGraphicFramePr>
        <p:xfrm>
          <a:off x="0" y="1279529"/>
          <a:ext cx="12188822" cy="6268911"/>
        </p:xfrm>
        <a:graphic>
          <a:graphicData uri="http://schemas.openxmlformats.org/drawingml/2006/table">
            <a:tbl>
              <a:tblPr bandRow="1">
                <a:tableStyleId>{5C22544A-7EE6-4342-B048-85BDC9FD1C3A}</a:tableStyleId>
              </a:tblPr>
              <a:tblGrid>
                <a:gridCol w="2660432">
                  <a:extLst>
                    <a:ext uri="{9D8B030D-6E8A-4147-A177-3AD203B41FA5}">
                      <a16:colId xmlns:a16="http://schemas.microsoft.com/office/drawing/2014/main" val="2050847964"/>
                    </a:ext>
                  </a:extLst>
                </a:gridCol>
                <a:gridCol w="337636">
                  <a:extLst>
                    <a:ext uri="{9D8B030D-6E8A-4147-A177-3AD203B41FA5}">
                      <a16:colId xmlns:a16="http://schemas.microsoft.com/office/drawing/2014/main" val="1331995055"/>
                    </a:ext>
                  </a:extLst>
                </a:gridCol>
                <a:gridCol w="568397">
                  <a:extLst>
                    <a:ext uri="{9D8B030D-6E8A-4147-A177-3AD203B41FA5}">
                      <a16:colId xmlns:a16="http://schemas.microsoft.com/office/drawing/2014/main" val="236423967"/>
                    </a:ext>
                  </a:extLst>
                </a:gridCol>
                <a:gridCol w="767169">
                  <a:extLst>
                    <a:ext uri="{9D8B030D-6E8A-4147-A177-3AD203B41FA5}">
                      <a16:colId xmlns:a16="http://schemas.microsoft.com/office/drawing/2014/main" val="3209588168"/>
                    </a:ext>
                  </a:extLst>
                </a:gridCol>
                <a:gridCol w="779294">
                  <a:extLst>
                    <a:ext uri="{9D8B030D-6E8A-4147-A177-3AD203B41FA5}">
                      <a16:colId xmlns:a16="http://schemas.microsoft.com/office/drawing/2014/main" val="2355263251"/>
                    </a:ext>
                  </a:extLst>
                </a:gridCol>
                <a:gridCol w="779294">
                  <a:extLst>
                    <a:ext uri="{9D8B030D-6E8A-4147-A177-3AD203B41FA5}">
                      <a16:colId xmlns:a16="http://schemas.microsoft.com/office/drawing/2014/main" val="1198487149"/>
                    </a:ext>
                  </a:extLst>
                </a:gridCol>
                <a:gridCol w="1733202">
                  <a:extLst>
                    <a:ext uri="{9D8B030D-6E8A-4147-A177-3AD203B41FA5}">
                      <a16:colId xmlns:a16="http://schemas.microsoft.com/office/drawing/2014/main" val="524441338"/>
                    </a:ext>
                  </a:extLst>
                </a:gridCol>
                <a:gridCol w="1956318">
                  <a:extLst>
                    <a:ext uri="{9D8B030D-6E8A-4147-A177-3AD203B41FA5}">
                      <a16:colId xmlns:a16="http://schemas.microsoft.com/office/drawing/2014/main" val="1223065005"/>
                    </a:ext>
                  </a:extLst>
                </a:gridCol>
                <a:gridCol w="2607080">
                  <a:extLst>
                    <a:ext uri="{9D8B030D-6E8A-4147-A177-3AD203B41FA5}">
                      <a16:colId xmlns:a16="http://schemas.microsoft.com/office/drawing/2014/main" val="2487482168"/>
                    </a:ext>
                  </a:extLst>
                </a:gridCol>
              </a:tblGrid>
              <a:tr h="338924">
                <a:tc rowSpan="2">
                  <a:txBody>
                    <a:bodyPr/>
                    <a:lstStyle/>
                    <a:p>
                      <a:pPr algn="ctr">
                        <a:lnSpc>
                          <a:spcPct val="106000"/>
                        </a:lnSpc>
                        <a:spcBef>
                          <a:spcPts val="2400"/>
                        </a:spcBef>
                        <a:spcAft>
                          <a:spcPts val="800"/>
                        </a:spcAft>
                      </a:pPr>
                      <a:r>
                        <a:rPr lang="en-US" sz="1200" dirty="0" err="1">
                          <a:effectLst/>
                        </a:rPr>
                        <a:t>сировина</a:t>
                      </a:r>
                      <a:endParaRPr lang="ru-UA" sz="1200" dirty="0">
                        <a:effectLst/>
                        <a:latin typeface="Calibri" panose="020F0502020204030204" pitchFamily="34" charset="0"/>
                        <a:ea typeface="Calibri" panose="020F0502020204030204" pitchFamily="34" charset="0"/>
                      </a:endParaRPr>
                    </a:p>
                  </a:txBody>
                  <a:tcPr marL="39247" marR="39247" marT="0" marB="0" anchor="ctr"/>
                </a:tc>
                <a:tc gridSpan="3">
                  <a:txBody>
                    <a:bodyPr/>
                    <a:lstStyle/>
                    <a:p>
                      <a:pPr algn="ctr">
                        <a:lnSpc>
                          <a:spcPct val="106000"/>
                        </a:lnSpc>
                        <a:spcAft>
                          <a:spcPts val="800"/>
                        </a:spcAft>
                      </a:pPr>
                      <a:r>
                        <a:rPr lang="en-US" sz="1200">
                          <a:effectLst/>
                        </a:rPr>
                        <a:t>Витрати сировини на 1 порцію</a:t>
                      </a:r>
                      <a:endParaRPr lang="ru-UA" sz="1200">
                        <a:effectLst/>
                        <a:latin typeface="Calibri" panose="020F0502020204030204" pitchFamily="34" charset="0"/>
                        <a:ea typeface="Calibri" panose="020F0502020204030204" pitchFamily="34" charset="0"/>
                      </a:endParaRPr>
                    </a:p>
                  </a:txBody>
                  <a:tcPr marL="39247" marR="39247" marT="0" marB="0" anchor="ctr"/>
                </a:tc>
                <a:tc hMerge="1">
                  <a:txBody>
                    <a:bodyPr/>
                    <a:lstStyle/>
                    <a:p>
                      <a:endParaRPr lang="uk-UA"/>
                    </a:p>
                  </a:txBody>
                  <a:tcPr/>
                </a:tc>
                <a:tc hMerge="1">
                  <a:txBody>
                    <a:bodyPr/>
                    <a:lstStyle/>
                    <a:p>
                      <a:endParaRPr lang="uk-UA"/>
                    </a:p>
                  </a:txBody>
                  <a:tcPr/>
                </a:tc>
                <a:tc gridSpan="2">
                  <a:txBody>
                    <a:bodyPr/>
                    <a:lstStyle/>
                    <a:p>
                      <a:pPr algn="ctr">
                        <a:lnSpc>
                          <a:spcPct val="106000"/>
                        </a:lnSpc>
                        <a:spcAft>
                          <a:spcPts val="800"/>
                        </a:spcAft>
                      </a:pPr>
                      <a:r>
                        <a:rPr lang="en-US" sz="1200">
                          <a:effectLst/>
                        </a:rPr>
                        <a:t>Витрати сировини на 10 порцій</a:t>
                      </a:r>
                      <a:endParaRPr lang="ru-UA" sz="1200">
                        <a:effectLst/>
                        <a:latin typeface="Calibri" panose="020F0502020204030204" pitchFamily="34" charset="0"/>
                        <a:ea typeface="Calibri" panose="020F0502020204030204" pitchFamily="34" charset="0"/>
                      </a:endParaRPr>
                    </a:p>
                  </a:txBody>
                  <a:tcPr marL="39247" marR="39247" marT="0" marB="0" anchor="ctr"/>
                </a:tc>
                <a:tc hMerge="1">
                  <a:txBody>
                    <a:bodyPr/>
                    <a:lstStyle/>
                    <a:p>
                      <a:endParaRPr lang="uk-UA"/>
                    </a:p>
                  </a:txBody>
                  <a:tcPr/>
                </a:tc>
                <a:tc rowSpan="2">
                  <a:txBody>
                    <a:bodyPr/>
                    <a:lstStyle/>
                    <a:p>
                      <a:pPr algn="ctr">
                        <a:lnSpc>
                          <a:spcPct val="106000"/>
                        </a:lnSpc>
                        <a:spcAft>
                          <a:spcPts val="800"/>
                        </a:spcAft>
                      </a:pPr>
                      <a:r>
                        <a:rPr lang="en-US" sz="1200">
                          <a:effectLst/>
                        </a:rPr>
                        <a:t>Послідовність операцій</a:t>
                      </a:r>
                      <a:endParaRPr lang="ru-UA" sz="1200">
                        <a:effectLst/>
                        <a:latin typeface="Calibri" panose="020F0502020204030204" pitchFamily="34" charset="0"/>
                        <a:ea typeface="Calibri" panose="020F0502020204030204" pitchFamily="34" charset="0"/>
                      </a:endParaRPr>
                    </a:p>
                  </a:txBody>
                  <a:tcPr marL="39247" marR="39247" marT="0" marB="0" anchor="ctr"/>
                </a:tc>
                <a:tc rowSpan="2">
                  <a:txBody>
                    <a:bodyPr/>
                    <a:lstStyle/>
                    <a:p>
                      <a:pPr algn="ctr">
                        <a:lnSpc>
                          <a:spcPct val="106000"/>
                        </a:lnSpc>
                        <a:spcAft>
                          <a:spcPts val="800"/>
                        </a:spcAft>
                      </a:pPr>
                      <a:r>
                        <a:rPr lang="ru-RU" sz="1200">
                          <a:effectLst/>
                        </a:rPr>
                        <a:t>Обладнання,</a:t>
                      </a:r>
                      <a:endParaRPr lang="ru-UA" sz="1200">
                        <a:effectLst/>
                      </a:endParaRPr>
                    </a:p>
                    <a:p>
                      <a:pPr algn="ctr">
                        <a:lnSpc>
                          <a:spcPct val="106000"/>
                        </a:lnSpc>
                        <a:spcAft>
                          <a:spcPts val="800"/>
                        </a:spcAft>
                      </a:pPr>
                      <a:r>
                        <a:rPr lang="ru-RU" sz="1200">
                          <a:effectLst/>
                        </a:rPr>
                        <a:t>Інструмент,</a:t>
                      </a:r>
                      <a:endParaRPr lang="ru-UA" sz="1200">
                        <a:effectLst/>
                      </a:endParaRPr>
                    </a:p>
                    <a:p>
                      <a:pPr algn="ctr">
                        <a:lnSpc>
                          <a:spcPct val="106000"/>
                        </a:lnSpc>
                        <a:spcAft>
                          <a:spcPts val="800"/>
                        </a:spcAft>
                      </a:pPr>
                      <a:r>
                        <a:rPr lang="ru-RU" sz="1200">
                          <a:effectLst/>
                        </a:rPr>
                        <a:t>Інвентар та посуд.</a:t>
                      </a:r>
                      <a:endParaRPr lang="ru-UA" sz="1200">
                        <a:effectLst/>
                        <a:latin typeface="Calibri" panose="020F0502020204030204" pitchFamily="34" charset="0"/>
                        <a:ea typeface="Calibri" panose="020F0502020204030204" pitchFamily="34" charset="0"/>
                      </a:endParaRPr>
                    </a:p>
                  </a:txBody>
                  <a:tcPr marL="39247" marR="39247" marT="0" marB="0" anchor="ctr"/>
                </a:tc>
                <a:tc rowSpan="2">
                  <a:txBody>
                    <a:bodyPr/>
                    <a:lstStyle/>
                    <a:p>
                      <a:pPr algn="ctr">
                        <a:lnSpc>
                          <a:spcPct val="106000"/>
                        </a:lnSpc>
                        <a:spcBef>
                          <a:spcPts val="2400"/>
                        </a:spcBef>
                        <a:spcAft>
                          <a:spcPts val="800"/>
                        </a:spcAft>
                      </a:pPr>
                      <a:r>
                        <a:rPr lang="en-US" sz="1200">
                          <a:effectLst/>
                        </a:rPr>
                        <a:t>Технологія приготування</a:t>
                      </a:r>
                      <a:endParaRPr lang="ru-UA" sz="1200">
                        <a:effectLst/>
                        <a:latin typeface="Calibri" panose="020F0502020204030204" pitchFamily="34" charset="0"/>
                        <a:ea typeface="Calibri" panose="020F0502020204030204" pitchFamily="34" charset="0"/>
                      </a:endParaRPr>
                    </a:p>
                  </a:txBody>
                  <a:tcPr marL="39247" marR="39247" marT="0" marB="0" anchor="ctr"/>
                </a:tc>
                <a:extLst>
                  <a:ext uri="{0D108BD9-81ED-4DB2-BD59-A6C34878D82A}">
                    <a16:rowId xmlns:a16="http://schemas.microsoft.com/office/drawing/2014/main" val="3096312854"/>
                  </a:ext>
                </a:extLst>
              </a:tr>
              <a:tr h="355764">
                <a:tc vMerge="1">
                  <a:txBody>
                    <a:bodyPr/>
                    <a:lstStyle/>
                    <a:p>
                      <a:endParaRPr lang="uk-UA"/>
                    </a:p>
                  </a:txBody>
                  <a:tcPr/>
                </a:tc>
                <a:tc gridSpan="2">
                  <a:txBody>
                    <a:bodyPr/>
                    <a:lstStyle/>
                    <a:p>
                      <a:pPr>
                        <a:lnSpc>
                          <a:spcPct val="106000"/>
                        </a:lnSpc>
                        <a:spcBef>
                          <a:spcPts val="1000"/>
                        </a:spcBef>
                        <a:spcAft>
                          <a:spcPts val="800"/>
                        </a:spcAft>
                      </a:pPr>
                      <a:r>
                        <a:rPr lang="en-US" sz="1200">
                          <a:effectLst/>
                        </a:rPr>
                        <a:t>брутто</a:t>
                      </a:r>
                      <a:endParaRPr lang="ru-UA" sz="1200">
                        <a:effectLst/>
                        <a:latin typeface="Calibri" panose="020F0502020204030204" pitchFamily="34" charset="0"/>
                        <a:ea typeface="Calibri" panose="020F0502020204030204" pitchFamily="34" charset="0"/>
                      </a:endParaRPr>
                    </a:p>
                  </a:txBody>
                  <a:tcPr marL="39247" marR="39247" marT="0" marB="0" anchor="ctr"/>
                </a:tc>
                <a:tc hMerge="1">
                  <a:txBody>
                    <a:bodyPr/>
                    <a:lstStyle/>
                    <a:p>
                      <a:endParaRPr lang="uk-UA"/>
                    </a:p>
                  </a:txBody>
                  <a:tcPr/>
                </a:tc>
                <a:tc>
                  <a:txBody>
                    <a:bodyPr/>
                    <a:lstStyle/>
                    <a:p>
                      <a:pPr algn="ctr">
                        <a:lnSpc>
                          <a:spcPct val="106000"/>
                        </a:lnSpc>
                        <a:spcBef>
                          <a:spcPts val="1000"/>
                        </a:spcBef>
                        <a:spcAft>
                          <a:spcPts val="800"/>
                        </a:spcAft>
                      </a:pPr>
                      <a:r>
                        <a:rPr lang="en-US" sz="1200">
                          <a:effectLst/>
                        </a:rPr>
                        <a:t>нетто</a:t>
                      </a:r>
                      <a:endParaRPr lang="ru-UA" sz="1200">
                        <a:effectLst/>
                        <a:latin typeface="Calibri" panose="020F0502020204030204" pitchFamily="34" charset="0"/>
                        <a:ea typeface="Calibri" panose="020F0502020204030204" pitchFamily="34" charset="0"/>
                      </a:endParaRPr>
                    </a:p>
                  </a:txBody>
                  <a:tcPr marL="39247" marR="39247" marT="0" marB="0" anchor="ctr"/>
                </a:tc>
                <a:tc>
                  <a:txBody>
                    <a:bodyPr/>
                    <a:lstStyle/>
                    <a:p>
                      <a:pPr algn="ctr">
                        <a:lnSpc>
                          <a:spcPct val="106000"/>
                        </a:lnSpc>
                        <a:spcBef>
                          <a:spcPts val="1000"/>
                        </a:spcBef>
                        <a:spcAft>
                          <a:spcPts val="800"/>
                        </a:spcAft>
                      </a:pPr>
                      <a:r>
                        <a:rPr lang="en-US" sz="1200">
                          <a:effectLst/>
                        </a:rPr>
                        <a:t>брутто</a:t>
                      </a:r>
                      <a:endParaRPr lang="ru-UA" sz="1200">
                        <a:effectLst/>
                        <a:latin typeface="Calibri" panose="020F0502020204030204" pitchFamily="34" charset="0"/>
                        <a:ea typeface="Calibri" panose="020F0502020204030204" pitchFamily="34" charset="0"/>
                      </a:endParaRPr>
                    </a:p>
                  </a:txBody>
                  <a:tcPr marL="39247" marR="39247" marT="0" marB="0" anchor="ctr"/>
                </a:tc>
                <a:tc>
                  <a:txBody>
                    <a:bodyPr/>
                    <a:lstStyle/>
                    <a:p>
                      <a:pPr algn="ctr">
                        <a:lnSpc>
                          <a:spcPct val="106000"/>
                        </a:lnSpc>
                        <a:spcBef>
                          <a:spcPts val="1000"/>
                        </a:spcBef>
                        <a:spcAft>
                          <a:spcPts val="800"/>
                        </a:spcAft>
                      </a:pPr>
                      <a:r>
                        <a:rPr lang="en-US" sz="1200">
                          <a:effectLst/>
                        </a:rPr>
                        <a:t>нетто</a:t>
                      </a:r>
                      <a:endParaRPr lang="ru-UA" sz="1200">
                        <a:effectLst/>
                        <a:latin typeface="Calibri" panose="020F0502020204030204" pitchFamily="34" charset="0"/>
                        <a:ea typeface="Calibri" panose="020F0502020204030204" pitchFamily="34" charset="0"/>
                      </a:endParaRPr>
                    </a:p>
                  </a:txBody>
                  <a:tcPr marL="39247" marR="39247"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010579504"/>
                  </a:ext>
                </a:extLst>
              </a:tr>
              <a:tr h="338924">
                <a:tc>
                  <a:txBody>
                    <a:bodyPr/>
                    <a:lstStyle/>
                    <a:p>
                      <a:pPr>
                        <a:lnSpc>
                          <a:spcPct val="106000"/>
                        </a:lnSpc>
                        <a:spcAft>
                          <a:spcPts val="800"/>
                        </a:spcAft>
                      </a:pPr>
                      <a:r>
                        <a:rPr lang="en-US" sz="1200" dirty="0" err="1">
                          <a:effectLst/>
                        </a:rPr>
                        <a:t>Сир</a:t>
                      </a:r>
                      <a:r>
                        <a:rPr lang="en-US" sz="1200" dirty="0">
                          <a:effectLst/>
                        </a:rPr>
                        <a:t> «</a:t>
                      </a:r>
                      <a:r>
                        <a:rPr lang="en-US" sz="1200" dirty="0" err="1">
                          <a:effectLst/>
                        </a:rPr>
                        <a:t>Фета</a:t>
                      </a:r>
                      <a:r>
                        <a:rPr lang="en-US" sz="1200" dirty="0">
                          <a:effectLst/>
                        </a:rPr>
                        <a:t>»</a:t>
                      </a:r>
                      <a:endParaRPr lang="ru-UA" sz="1200" dirty="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25</a:t>
                      </a:r>
                      <a:endParaRPr lang="ru-UA" sz="12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200">
                          <a:effectLst/>
                        </a:rPr>
                        <a:t>25</a:t>
                      </a:r>
                      <a:endParaRPr lang="ru-UA" sz="12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200">
                          <a:effectLst/>
                        </a:rPr>
                        <a:t>250</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250</a:t>
                      </a:r>
                      <a:endParaRPr lang="ru-UA" sz="1200">
                        <a:effectLst/>
                        <a:latin typeface="Calibri" panose="020F0502020204030204" pitchFamily="34" charset="0"/>
                        <a:ea typeface="Calibri" panose="020F0502020204030204" pitchFamily="34" charset="0"/>
                      </a:endParaRPr>
                    </a:p>
                  </a:txBody>
                  <a:tcPr marL="39247" marR="39247" marT="0" marB="0"/>
                </a:tc>
                <a:tc rowSpan="18">
                  <a:txBody>
                    <a:bodyPr/>
                    <a:lstStyle/>
                    <a:p>
                      <a:pPr>
                        <a:lnSpc>
                          <a:spcPct val="106000"/>
                        </a:lnSpc>
                        <a:spcAft>
                          <a:spcPts val="800"/>
                        </a:spcAft>
                      </a:pPr>
                      <a:r>
                        <a:rPr lang="ru-RU" sz="1200" dirty="0">
                          <a:effectLst/>
                        </a:rPr>
                        <a:t>1.МКО  </a:t>
                      </a:r>
                      <a:r>
                        <a:rPr lang="ru-RU" sz="1200" dirty="0" err="1">
                          <a:effectLst/>
                        </a:rPr>
                        <a:t>сировини</a:t>
                      </a:r>
                      <a:r>
                        <a:rPr lang="ru-RU" sz="1200" dirty="0">
                          <a:effectLst/>
                        </a:rPr>
                        <a:t>.</a:t>
                      </a:r>
                      <a:endParaRPr lang="ru-UA" sz="1200" dirty="0">
                        <a:effectLst/>
                      </a:endParaRPr>
                    </a:p>
                    <a:p>
                      <a:pPr>
                        <a:lnSpc>
                          <a:spcPct val="106000"/>
                        </a:lnSpc>
                        <a:spcAft>
                          <a:spcPts val="800"/>
                        </a:spcAft>
                      </a:pPr>
                      <a:r>
                        <a:rPr lang="ru-RU" sz="1200" dirty="0">
                          <a:effectLst/>
                        </a:rPr>
                        <a:t>2.Нарізання </a:t>
                      </a:r>
                      <a:r>
                        <a:rPr lang="ru-RU" sz="1200" dirty="0" err="1">
                          <a:effectLst/>
                        </a:rPr>
                        <a:t>овочів</a:t>
                      </a:r>
                      <a:r>
                        <a:rPr lang="ru-RU" sz="1200" dirty="0">
                          <a:effectLst/>
                        </a:rPr>
                        <a:t>, </a:t>
                      </a:r>
                      <a:r>
                        <a:rPr lang="ru-RU" sz="1200" dirty="0" err="1">
                          <a:effectLst/>
                        </a:rPr>
                        <a:t>сиру</a:t>
                      </a:r>
                      <a:r>
                        <a:rPr lang="ru-RU" sz="1200" dirty="0">
                          <a:effectLst/>
                        </a:rPr>
                        <a:t>.</a:t>
                      </a:r>
                      <a:endParaRPr lang="ru-UA" sz="1200" dirty="0">
                        <a:effectLst/>
                      </a:endParaRPr>
                    </a:p>
                    <a:p>
                      <a:pPr>
                        <a:lnSpc>
                          <a:spcPct val="106000"/>
                        </a:lnSpc>
                        <a:spcAft>
                          <a:spcPts val="800"/>
                        </a:spcAft>
                      </a:pPr>
                      <a:r>
                        <a:rPr lang="ru-RU" sz="1200" dirty="0">
                          <a:effectLst/>
                        </a:rPr>
                        <a:t>3. </a:t>
                      </a:r>
                      <a:r>
                        <a:rPr lang="ru-RU" sz="1200" dirty="0" err="1">
                          <a:effectLst/>
                        </a:rPr>
                        <a:t>Поєднання</a:t>
                      </a:r>
                      <a:r>
                        <a:rPr lang="ru-RU" sz="1200" dirty="0">
                          <a:effectLst/>
                        </a:rPr>
                        <a:t> </a:t>
                      </a:r>
                      <a:r>
                        <a:rPr lang="ru-RU" sz="1200" dirty="0" err="1">
                          <a:effectLst/>
                        </a:rPr>
                        <a:t>всіх</a:t>
                      </a:r>
                      <a:r>
                        <a:rPr lang="ru-RU" sz="1200" dirty="0">
                          <a:effectLst/>
                        </a:rPr>
                        <a:t> </a:t>
                      </a:r>
                      <a:r>
                        <a:rPr lang="ru-RU" sz="1200" dirty="0" err="1">
                          <a:effectLst/>
                        </a:rPr>
                        <a:t>інгредієнтів</a:t>
                      </a:r>
                      <a:r>
                        <a:rPr lang="ru-RU" sz="1200" dirty="0">
                          <a:effectLst/>
                        </a:rPr>
                        <a:t>.</a:t>
                      </a:r>
                      <a:endParaRPr lang="ru-UA" sz="1200" dirty="0">
                        <a:effectLst/>
                      </a:endParaRPr>
                    </a:p>
                    <a:p>
                      <a:pPr>
                        <a:lnSpc>
                          <a:spcPct val="106000"/>
                        </a:lnSpc>
                        <a:spcAft>
                          <a:spcPts val="800"/>
                        </a:spcAft>
                      </a:pPr>
                      <a:r>
                        <a:rPr lang="ru-RU" sz="1200" dirty="0">
                          <a:effectLst/>
                        </a:rPr>
                        <a:t>4.Заправка салату.</a:t>
                      </a:r>
                      <a:endParaRPr lang="ru-UA" sz="1200" dirty="0">
                        <a:effectLst/>
                      </a:endParaRPr>
                    </a:p>
                    <a:p>
                      <a:pPr>
                        <a:lnSpc>
                          <a:spcPct val="106000"/>
                        </a:lnSpc>
                        <a:spcAft>
                          <a:spcPts val="800"/>
                        </a:spcAft>
                      </a:pPr>
                      <a:r>
                        <a:rPr lang="en-US" sz="1200" dirty="0">
                          <a:effectLst/>
                        </a:rPr>
                        <a:t>5.Оформлення. </a:t>
                      </a:r>
                      <a:r>
                        <a:rPr lang="en-US" sz="1200" dirty="0" err="1">
                          <a:effectLst/>
                        </a:rPr>
                        <a:t>та</a:t>
                      </a:r>
                      <a:r>
                        <a:rPr lang="en-US" sz="1200" dirty="0">
                          <a:effectLst/>
                        </a:rPr>
                        <a:t> </a:t>
                      </a:r>
                      <a:r>
                        <a:rPr lang="en-US" sz="1200" dirty="0" err="1">
                          <a:effectLst/>
                        </a:rPr>
                        <a:t>відпуск</a:t>
                      </a:r>
                      <a:r>
                        <a:rPr lang="en-US" sz="1200" dirty="0">
                          <a:effectLst/>
                        </a:rPr>
                        <a:t>.</a:t>
                      </a:r>
                      <a:endParaRPr lang="ru-UA" sz="1200" dirty="0">
                        <a:effectLst/>
                        <a:latin typeface="Calibri" panose="020F0502020204030204" pitchFamily="34" charset="0"/>
                        <a:ea typeface="Calibri" panose="020F0502020204030204" pitchFamily="34" charset="0"/>
                      </a:endParaRPr>
                    </a:p>
                  </a:txBody>
                  <a:tcPr marL="39247" marR="39247" marT="0" marB="0"/>
                </a:tc>
                <a:tc rowSpan="18">
                  <a:txBody>
                    <a:bodyPr/>
                    <a:lstStyle/>
                    <a:p>
                      <a:pPr>
                        <a:lnSpc>
                          <a:spcPct val="106000"/>
                        </a:lnSpc>
                        <a:spcAft>
                          <a:spcPts val="800"/>
                        </a:spcAft>
                      </a:pPr>
                      <a:r>
                        <a:rPr lang="ru-RU" sz="1200" dirty="0" err="1">
                          <a:effectLst/>
                        </a:rPr>
                        <a:t>Обладнання</a:t>
                      </a:r>
                      <a:r>
                        <a:rPr lang="ru-RU" sz="1200" dirty="0">
                          <a:effectLst/>
                        </a:rPr>
                        <a:t>: </a:t>
                      </a:r>
                      <a:endParaRPr lang="ru-UA" sz="1200" dirty="0">
                        <a:effectLst/>
                      </a:endParaRPr>
                    </a:p>
                    <a:p>
                      <a:pPr>
                        <a:lnSpc>
                          <a:spcPct val="106000"/>
                        </a:lnSpc>
                        <a:spcAft>
                          <a:spcPts val="800"/>
                        </a:spcAft>
                      </a:pPr>
                      <a:r>
                        <a:rPr lang="ru-RU" sz="1200" dirty="0">
                          <a:effectLst/>
                        </a:rPr>
                        <a:t>Ваги, </a:t>
                      </a:r>
                      <a:endParaRPr lang="ru-UA" sz="1200" dirty="0">
                        <a:effectLst/>
                      </a:endParaRPr>
                    </a:p>
                    <a:p>
                      <a:pPr>
                        <a:lnSpc>
                          <a:spcPct val="106000"/>
                        </a:lnSpc>
                        <a:spcAft>
                          <a:spcPts val="800"/>
                        </a:spcAft>
                      </a:pPr>
                      <a:r>
                        <a:rPr lang="ru-RU" sz="1200" dirty="0" err="1">
                          <a:effectLst/>
                        </a:rPr>
                        <a:t>виробничий</a:t>
                      </a:r>
                      <a:r>
                        <a:rPr lang="ru-RU" sz="1200" dirty="0">
                          <a:effectLst/>
                        </a:rPr>
                        <a:t> </a:t>
                      </a:r>
                      <a:r>
                        <a:rPr lang="ru-RU" sz="1200" dirty="0" err="1">
                          <a:effectLst/>
                        </a:rPr>
                        <a:t>стіл</a:t>
                      </a:r>
                      <a:r>
                        <a:rPr lang="ru-RU" sz="1200" dirty="0">
                          <a:effectLst/>
                        </a:rPr>
                        <a:t>.</a:t>
                      </a:r>
                      <a:endParaRPr lang="ru-UA" sz="1200" dirty="0">
                        <a:effectLst/>
                      </a:endParaRPr>
                    </a:p>
                    <a:p>
                      <a:pPr>
                        <a:lnSpc>
                          <a:spcPct val="106000"/>
                        </a:lnSpc>
                        <a:spcAft>
                          <a:spcPts val="800"/>
                        </a:spcAft>
                      </a:pPr>
                      <a:r>
                        <a:rPr lang="ru-RU" sz="1200" dirty="0" err="1">
                          <a:effectLst/>
                        </a:rPr>
                        <a:t>Інвентар</a:t>
                      </a:r>
                      <a:r>
                        <a:rPr lang="ru-RU" sz="1200" dirty="0">
                          <a:effectLst/>
                        </a:rPr>
                        <a:t>, посуд: </a:t>
                      </a:r>
                      <a:endParaRPr lang="ru-UA" sz="1200" dirty="0">
                        <a:effectLst/>
                      </a:endParaRPr>
                    </a:p>
                    <a:p>
                      <a:pPr>
                        <a:lnSpc>
                          <a:spcPct val="106000"/>
                        </a:lnSpc>
                        <a:spcAft>
                          <a:spcPts val="800"/>
                        </a:spcAft>
                      </a:pPr>
                      <a:r>
                        <a:rPr lang="ru-RU" sz="1200" dirty="0" err="1">
                          <a:effectLst/>
                        </a:rPr>
                        <a:t>обробні</a:t>
                      </a:r>
                      <a:r>
                        <a:rPr lang="ru-RU" sz="1200" dirty="0">
                          <a:effectLst/>
                        </a:rPr>
                        <a:t> </a:t>
                      </a:r>
                      <a:r>
                        <a:rPr lang="ru-RU" sz="1200" dirty="0" err="1">
                          <a:effectLst/>
                        </a:rPr>
                        <a:t>дошки</a:t>
                      </a:r>
                      <a:r>
                        <a:rPr lang="ru-RU" sz="1200" dirty="0">
                          <a:effectLst/>
                        </a:rPr>
                        <a:t> «ОС», миски, </a:t>
                      </a:r>
                      <a:r>
                        <a:rPr lang="ru-RU" sz="1200" dirty="0" err="1">
                          <a:effectLst/>
                        </a:rPr>
                        <a:t>ножі</a:t>
                      </a:r>
                      <a:r>
                        <a:rPr lang="ru-RU" sz="1200" dirty="0">
                          <a:effectLst/>
                        </a:rPr>
                        <a:t> </a:t>
                      </a:r>
                      <a:r>
                        <a:rPr lang="ru-RU" sz="1200" dirty="0" err="1">
                          <a:effectLst/>
                        </a:rPr>
                        <a:t>кухарські</a:t>
                      </a:r>
                      <a:r>
                        <a:rPr lang="ru-RU" sz="1200" dirty="0">
                          <a:effectLst/>
                        </a:rPr>
                        <a:t>, ложка.</a:t>
                      </a:r>
                      <a:endParaRPr lang="ru-UA" sz="1200" dirty="0">
                        <a:effectLst/>
                      </a:endParaRPr>
                    </a:p>
                    <a:p>
                      <a:pPr>
                        <a:lnSpc>
                          <a:spcPct val="106000"/>
                        </a:lnSpc>
                        <a:spcAft>
                          <a:spcPts val="800"/>
                        </a:spcAft>
                      </a:pPr>
                      <a:r>
                        <a:rPr lang="ru-RU" sz="1200" dirty="0">
                          <a:effectLst/>
                        </a:rPr>
                        <a:t>Посуд для </a:t>
                      </a:r>
                      <a:r>
                        <a:rPr lang="ru-RU" sz="1200" dirty="0" err="1">
                          <a:effectLst/>
                        </a:rPr>
                        <a:t>відпуску</a:t>
                      </a:r>
                      <a:r>
                        <a:rPr lang="ru-RU" sz="1200" dirty="0">
                          <a:effectLst/>
                        </a:rPr>
                        <a:t>: </a:t>
                      </a:r>
                      <a:endParaRPr lang="ru-UA" sz="1200" dirty="0">
                        <a:effectLst/>
                      </a:endParaRPr>
                    </a:p>
                    <a:p>
                      <a:pPr>
                        <a:lnSpc>
                          <a:spcPct val="106000"/>
                        </a:lnSpc>
                        <a:spcAft>
                          <a:spcPts val="800"/>
                        </a:spcAft>
                      </a:pPr>
                      <a:r>
                        <a:rPr lang="ru-RU" sz="1200" dirty="0" err="1">
                          <a:effectLst/>
                        </a:rPr>
                        <a:t>Мілка</a:t>
                      </a:r>
                      <a:r>
                        <a:rPr lang="ru-RU" sz="1200" dirty="0">
                          <a:effectLst/>
                        </a:rPr>
                        <a:t> </a:t>
                      </a:r>
                      <a:r>
                        <a:rPr lang="ru-RU" sz="1200" dirty="0" err="1">
                          <a:effectLst/>
                        </a:rPr>
                        <a:t>столова</a:t>
                      </a:r>
                      <a:r>
                        <a:rPr lang="ru-RU" sz="1200" dirty="0">
                          <a:effectLst/>
                        </a:rPr>
                        <a:t> </a:t>
                      </a:r>
                      <a:r>
                        <a:rPr lang="ru-RU" sz="1200" dirty="0" err="1">
                          <a:effectLst/>
                        </a:rPr>
                        <a:t>тарілка</a:t>
                      </a:r>
                      <a:r>
                        <a:rPr lang="ru-RU" sz="1200" dirty="0">
                          <a:effectLst/>
                        </a:rPr>
                        <a:t>, </a:t>
                      </a:r>
                      <a:r>
                        <a:rPr lang="ru-RU" sz="1200" dirty="0" err="1">
                          <a:effectLst/>
                        </a:rPr>
                        <a:t>або</a:t>
                      </a:r>
                      <a:r>
                        <a:rPr lang="ru-RU" sz="1200" dirty="0">
                          <a:effectLst/>
                        </a:rPr>
                        <a:t> салатник.</a:t>
                      </a:r>
                      <a:endParaRPr lang="ru-UA" sz="1200" dirty="0">
                        <a:effectLst/>
                      </a:endParaRPr>
                    </a:p>
                    <a:p>
                      <a:pPr>
                        <a:lnSpc>
                          <a:spcPct val="106000"/>
                        </a:lnSpc>
                        <a:spcAft>
                          <a:spcPts val="800"/>
                        </a:spcAft>
                      </a:pPr>
                      <a:r>
                        <a:rPr lang="ru-RU" sz="1200" dirty="0">
                          <a:effectLst/>
                        </a:rPr>
                        <a:t> </a:t>
                      </a:r>
                      <a:endParaRPr lang="ru-UA" sz="1200" dirty="0">
                        <a:effectLst/>
                      </a:endParaRPr>
                    </a:p>
                    <a:p>
                      <a:pPr>
                        <a:lnSpc>
                          <a:spcPct val="106000"/>
                        </a:lnSpc>
                        <a:spcAft>
                          <a:spcPts val="800"/>
                        </a:spcAft>
                      </a:pPr>
                      <a:r>
                        <a:rPr lang="ru-RU" sz="1200" dirty="0">
                          <a:effectLst/>
                        </a:rPr>
                        <a:t> </a:t>
                      </a:r>
                      <a:endParaRPr lang="ru-UA" sz="1200" dirty="0">
                        <a:effectLst/>
                      </a:endParaRPr>
                    </a:p>
                    <a:p>
                      <a:pPr>
                        <a:lnSpc>
                          <a:spcPct val="106000"/>
                        </a:lnSpc>
                        <a:spcAft>
                          <a:spcPts val="800"/>
                        </a:spcAft>
                      </a:pPr>
                      <a:r>
                        <a:rPr lang="ru-RU" sz="1200" dirty="0">
                          <a:effectLst/>
                        </a:rPr>
                        <a:t> </a:t>
                      </a:r>
                      <a:endParaRPr lang="ru-UA" sz="1200" dirty="0">
                        <a:effectLst/>
                      </a:endParaRPr>
                    </a:p>
                    <a:p>
                      <a:pPr>
                        <a:lnSpc>
                          <a:spcPct val="106000"/>
                        </a:lnSpc>
                        <a:spcAft>
                          <a:spcPts val="800"/>
                        </a:spcAft>
                      </a:pPr>
                      <a:r>
                        <a:rPr lang="ru-RU" sz="1200" dirty="0">
                          <a:effectLst/>
                        </a:rPr>
                        <a:t> </a:t>
                      </a:r>
                      <a:endParaRPr lang="ru-UA" sz="1200" dirty="0">
                        <a:effectLst/>
                      </a:endParaRPr>
                    </a:p>
                    <a:p>
                      <a:pPr>
                        <a:lnSpc>
                          <a:spcPct val="106000"/>
                        </a:lnSpc>
                        <a:spcAft>
                          <a:spcPts val="800"/>
                        </a:spcAft>
                      </a:pPr>
                      <a:r>
                        <a:rPr lang="ru-RU" sz="1200" dirty="0">
                          <a:effectLst/>
                        </a:rPr>
                        <a:t> </a:t>
                      </a:r>
                      <a:endParaRPr lang="ru-UA" sz="1200" dirty="0">
                        <a:effectLst/>
                      </a:endParaRPr>
                    </a:p>
                    <a:p>
                      <a:pPr>
                        <a:lnSpc>
                          <a:spcPct val="106000"/>
                        </a:lnSpc>
                        <a:spcAft>
                          <a:spcPts val="800"/>
                        </a:spcAft>
                      </a:pPr>
                      <a:r>
                        <a:rPr lang="ru-RU" sz="1200" dirty="0">
                          <a:effectLst/>
                        </a:rPr>
                        <a:t> </a:t>
                      </a:r>
                      <a:endParaRPr lang="ru-UA" sz="1200" dirty="0">
                        <a:effectLst/>
                      </a:endParaRPr>
                    </a:p>
                    <a:p>
                      <a:pPr>
                        <a:lnSpc>
                          <a:spcPct val="106000"/>
                        </a:lnSpc>
                        <a:spcAft>
                          <a:spcPts val="800"/>
                        </a:spcAft>
                      </a:pPr>
                      <a:r>
                        <a:rPr lang="ru-RU" sz="1200" dirty="0">
                          <a:effectLst/>
                        </a:rPr>
                        <a:t> </a:t>
                      </a:r>
                      <a:endParaRPr lang="ru-UA" sz="1200" dirty="0">
                        <a:effectLst/>
                      </a:endParaRPr>
                    </a:p>
                    <a:p>
                      <a:pPr>
                        <a:lnSpc>
                          <a:spcPct val="106000"/>
                        </a:lnSpc>
                        <a:spcAft>
                          <a:spcPts val="800"/>
                        </a:spcAft>
                      </a:pPr>
                      <a:r>
                        <a:rPr lang="ru-RU" sz="1200" dirty="0">
                          <a:effectLst/>
                        </a:rPr>
                        <a:t> </a:t>
                      </a:r>
                      <a:endParaRPr lang="ru-UA" sz="1200" dirty="0">
                        <a:effectLst/>
                      </a:endParaRPr>
                    </a:p>
                    <a:p>
                      <a:pPr>
                        <a:lnSpc>
                          <a:spcPct val="106000"/>
                        </a:lnSpc>
                        <a:spcAft>
                          <a:spcPts val="800"/>
                        </a:spcAft>
                      </a:pPr>
                      <a:r>
                        <a:rPr lang="ru-RU" sz="1200" dirty="0">
                          <a:effectLst/>
                        </a:rPr>
                        <a:t> </a:t>
                      </a:r>
                      <a:endParaRPr lang="ru-UA" sz="1200" dirty="0">
                        <a:effectLst/>
                      </a:endParaRPr>
                    </a:p>
                    <a:p>
                      <a:pPr>
                        <a:lnSpc>
                          <a:spcPct val="106000"/>
                        </a:lnSpc>
                        <a:spcAft>
                          <a:spcPts val="800"/>
                        </a:spcAft>
                      </a:pPr>
                      <a:r>
                        <a:rPr lang="ru-RU" sz="1200" dirty="0">
                          <a:effectLst/>
                        </a:rPr>
                        <a:t> </a:t>
                      </a:r>
                      <a:endParaRPr lang="ru-UA" sz="1200" dirty="0">
                        <a:effectLst/>
                        <a:latin typeface="Calibri" panose="020F0502020204030204" pitchFamily="34" charset="0"/>
                        <a:ea typeface="Calibri" panose="020F0502020204030204" pitchFamily="34" charset="0"/>
                      </a:endParaRPr>
                    </a:p>
                  </a:txBody>
                  <a:tcPr marL="39247" marR="39247" marT="0" marB="0"/>
                </a:tc>
                <a:tc rowSpan="18">
                  <a:txBody>
                    <a:bodyPr/>
                    <a:lstStyle/>
                    <a:p>
                      <a:pPr>
                        <a:lnSpc>
                          <a:spcPct val="106000"/>
                        </a:lnSpc>
                        <a:spcAft>
                          <a:spcPts val="800"/>
                        </a:spcAft>
                      </a:pPr>
                      <a:r>
                        <a:rPr lang="ru-RU" sz="1200" dirty="0">
                          <a:effectLst/>
                        </a:rPr>
                        <a:t>1.Всі </a:t>
                      </a:r>
                      <a:r>
                        <a:rPr lang="ru-RU" sz="1200" dirty="0" err="1">
                          <a:effectLst/>
                        </a:rPr>
                        <a:t>овочі</a:t>
                      </a:r>
                      <a:r>
                        <a:rPr lang="ru-RU" sz="1200" dirty="0">
                          <a:effectLst/>
                        </a:rPr>
                        <a:t> </a:t>
                      </a:r>
                      <a:r>
                        <a:rPr lang="ru-RU" sz="1200" dirty="0" err="1">
                          <a:effectLst/>
                        </a:rPr>
                        <a:t>помити</a:t>
                      </a:r>
                      <a:r>
                        <a:rPr lang="ru-RU" sz="1200" dirty="0">
                          <a:effectLst/>
                        </a:rPr>
                        <a:t>, </a:t>
                      </a:r>
                      <a:r>
                        <a:rPr lang="ru-RU" sz="1200" dirty="0" err="1">
                          <a:effectLst/>
                        </a:rPr>
                        <a:t>почистити</a:t>
                      </a:r>
                      <a:r>
                        <a:rPr lang="ru-RU" sz="1200" dirty="0">
                          <a:effectLst/>
                        </a:rPr>
                        <a:t>.</a:t>
                      </a:r>
                      <a:endParaRPr lang="ru-UA" sz="1200" dirty="0">
                        <a:effectLst/>
                      </a:endParaRPr>
                    </a:p>
                    <a:p>
                      <a:pPr>
                        <a:lnSpc>
                          <a:spcPct val="106000"/>
                        </a:lnSpc>
                        <a:spcAft>
                          <a:spcPts val="800"/>
                        </a:spcAft>
                      </a:pPr>
                      <a:r>
                        <a:rPr lang="ru-RU" sz="1200" dirty="0">
                          <a:effectLst/>
                        </a:rPr>
                        <a:t>2.З </a:t>
                      </a:r>
                      <a:r>
                        <a:rPr lang="ru-RU" sz="1200" dirty="0" err="1">
                          <a:effectLst/>
                        </a:rPr>
                        <a:t>перцю</a:t>
                      </a:r>
                      <a:r>
                        <a:rPr lang="ru-RU" sz="1200" dirty="0">
                          <a:effectLst/>
                        </a:rPr>
                        <a:t> </a:t>
                      </a:r>
                      <a:r>
                        <a:rPr lang="ru-RU" sz="1200" dirty="0" err="1">
                          <a:effectLst/>
                        </a:rPr>
                        <a:t>видалити</a:t>
                      </a:r>
                      <a:r>
                        <a:rPr lang="ru-RU" sz="1200" dirty="0">
                          <a:effectLst/>
                        </a:rPr>
                        <a:t> </a:t>
                      </a:r>
                      <a:r>
                        <a:rPr lang="ru-RU" sz="1200" dirty="0" err="1">
                          <a:effectLst/>
                        </a:rPr>
                        <a:t>насіння</a:t>
                      </a:r>
                      <a:r>
                        <a:rPr lang="ru-RU" sz="1200" dirty="0">
                          <a:effectLst/>
                        </a:rPr>
                        <a:t>.</a:t>
                      </a:r>
                      <a:endParaRPr lang="ru-UA" sz="1200" dirty="0">
                        <a:effectLst/>
                      </a:endParaRPr>
                    </a:p>
                    <a:p>
                      <a:pPr>
                        <a:lnSpc>
                          <a:spcPct val="106000"/>
                        </a:lnSpc>
                        <a:spcAft>
                          <a:spcPts val="800"/>
                        </a:spcAft>
                      </a:pPr>
                      <a:r>
                        <a:rPr lang="ru-RU" sz="1200" dirty="0">
                          <a:effectLst/>
                        </a:rPr>
                        <a:t>3.Нарізати </a:t>
                      </a:r>
                      <a:r>
                        <a:rPr lang="ru-RU" sz="1200" dirty="0" err="1">
                          <a:effectLst/>
                        </a:rPr>
                        <a:t>кільцями</a:t>
                      </a:r>
                      <a:r>
                        <a:rPr lang="ru-RU" sz="1200" dirty="0">
                          <a:effectLst/>
                        </a:rPr>
                        <a:t>  цибулю </a:t>
                      </a:r>
                      <a:r>
                        <a:rPr lang="ru-RU" sz="1200" dirty="0" err="1">
                          <a:effectLst/>
                        </a:rPr>
                        <a:t>ріпчасту</a:t>
                      </a:r>
                      <a:r>
                        <a:rPr lang="ru-RU" sz="1200" dirty="0">
                          <a:effectLst/>
                        </a:rPr>
                        <a:t>, </a:t>
                      </a:r>
                      <a:r>
                        <a:rPr lang="ru-RU" sz="1200" dirty="0" err="1">
                          <a:effectLst/>
                        </a:rPr>
                        <a:t>перець</a:t>
                      </a:r>
                      <a:r>
                        <a:rPr lang="ru-RU" sz="1200" dirty="0">
                          <a:effectLst/>
                        </a:rPr>
                        <a:t>, </a:t>
                      </a:r>
                      <a:r>
                        <a:rPr lang="ru-RU" sz="1200" dirty="0" err="1">
                          <a:effectLst/>
                        </a:rPr>
                        <a:t>огірки</a:t>
                      </a:r>
                      <a:r>
                        <a:rPr lang="ru-RU" sz="1200" dirty="0">
                          <a:effectLst/>
                        </a:rPr>
                        <a:t> та </a:t>
                      </a:r>
                      <a:r>
                        <a:rPr lang="ru-RU" sz="1200" dirty="0" err="1">
                          <a:effectLst/>
                        </a:rPr>
                        <a:t>помідори</a:t>
                      </a:r>
                      <a:r>
                        <a:rPr lang="ru-RU" sz="1200" dirty="0">
                          <a:effectLst/>
                        </a:rPr>
                        <a:t> </a:t>
                      </a:r>
                      <a:r>
                        <a:rPr lang="ru-RU" sz="1200" dirty="0" err="1">
                          <a:effectLst/>
                        </a:rPr>
                        <a:t>нарізати</a:t>
                      </a:r>
                      <a:r>
                        <a:rPr lang="ru-RU" sz="1200" dirty="0">
                          <a:effectLst/>
                        </a:rPr>
                        <a:t> кубиками.</a:t>
                      </a:r>
                      <a:endParaRPr lang="ru-UA" sz="1200" dirty="0">
                        <a:effectLst/>
                      </a:endParaRPr>
                    </a:p>
                    <a:p>
                      <a:pPr>
                        <a:lnSpc>
                          <a:spcPct val="106000"/>
                        </a:lnSpc>
                        <a:spcAft>
                          <a:spcPts val="800"/>
                        </a:spcAft>
                      </a:pPr>
                      <a:r>
                        <a:rPr lang="ru-RU" sz="1200" dirty="0">
                          <a:effectLst/>
                        </a:rPr>
                        <a:t>4.Всі </a:t>
                      </a:r>
                      <a:r>
                        <a:rPr lang="ru-RU" sz="1200" dirty="0" err="1">
                          <a:effectLst/>
                        </a:rPr>
                        <a:t>овочі</a:t>
                      </a:r>
                      <a:r>
                        <a:rPr lang="ru-RU" sz="1200" dirty="0">
                          <a:effectLst/>
                        </a:rPr>
                        <a:t> </a:t>
                      </a:r>
                      <a:r>
                        <a:rPr lang="ru-RU" sz="1200" dirty="0" err="1">
                          <a:effectLst/>
                        </a:rPr>
                        <a:t>викласти</a:t>
                      </a:r>
                      <a:r>
                        <a:rPr lang="ru-RU" sz="1200" dirty="0">
                          <a:effectLst/>
                        </a:rPr>
                        <a:t> в </a:t>
                      </a:r>
                      <a:r>
                        <a:rPr lang="ru-RU" sz="1200" dirty="0" err="1">
                          <a:effectLst/>
                        </a:rPr>
                        <a:t>тарілку</a:t>
                      </a:r>
                      <a:r>
                        <a:rPr lang="ru-RU" sz="1200" dirty="0">
                          <a:effectLst/>
                        </a:rPr>
                        <a:t>, </a:t>
                      </a:r>
                      <a:r>
                        <a:rPr lang="ru-RU" sz="1200" dirty="0" err="1">
                          <a:effectLst/>
                        </a:rPr>
                        <a:t>зверху</a:t>
                      </a:r>
                      <a:r>
                        <a:rPr lang="ru-RU" sz="1200" dirty="0">
                          <a:effectLst/>
                        </a:rPr>
                        <a:t> </a:t>
                      </a:r>
                      <a:r>
                        <a:rPr lang="ru-RU" sz="1200" dirty="0" err="1">
                          <a:effectLst/>
                        </a:rPr>
                        <a:t>викласти</a:t>
                      </a:r>
                      <a:r>
                        <a:rPr lang="ru-RU" sz="1200" dirty="0">
                          <a:effectLst/>
                        </a:rPr>
                        <a:t> </a:t>
                      </a:r>
                      <a:r>
                        <a:rPr lang="ru-RU" sz="1200" dirty="0" err="1">
                          <a:effectLst/>
                        </a:rPr>
                        <a:t>маслини</a:t>
                      </a:r>
                      <a:r>
                        <a:rPr lang="ru-RU" sz="1200" dirty="0">
                          <a:effectLst/>
                        </a:rPr>
                        <a:t> і </a:t>
                      </a:r>
                      <a:r>
                        <a:rPr lang="ru-RU" sz="1200" dirty="0" err="1">
                          <a:effectLst/>
                        </a:rPr>
                        <a:t>нарізаний</a:t>
                      </a:r>
                      <a:r>
                        <a:rPr lang="ru-RU" sz="1200" dirty="0">
                          <a:effectLst/>
                        </a:rPr>
                        <a:t> кубиками сир «Фета», </a:t>
                      </a:r>
                      <a:r>
                        <a:rPr lang="ru-RU" sz="1200" dirty="0" err="1">
                          <a:effectLst/>
                        </a:rPr>
                        <a:t>посипати</a:t>
                      </a:r>
                      <a:r>
                        <a:rPr lang="ru-RU" sz="1200" dirty="0">
                          <a:effectLst/>
                        </a:rPr>
                        <a:t> орегано.</a:t>
                      </a:r>
                      <a:endParaRPr lang="ru-UA" sz="1200" dirty="0">
                        <a:effectLst/>
                        <a:latin typeface="Calibri" panose="020F0502020204030204" pitchFamily="34" charset="0"/>
                        <a:ea typeface="Calibri" panose="020F0502020204030204" pitchFamily="34" charset="0"/>
                      </a:endParaRPr>
                    </a:p>
                  </a:txBody>
                  <a:tcPr marL="39247" marR="39247" marT="0" marB="0"/>
                </a:tc>
                <a:extLst>
                  <a:ext uri="{0D108BD9-81ED-4DB2-BD59-A6C34878D82A}">
                    <a16:rowId xmlns:a16="http://schemas.microsoft.com/office/drawing/2014/main" val="933910269"/>
                  </a:ext>
                </a:extLst>
              </a:tr>
              <a:tr h="338924">
                <a:tc>
                  <a:txBody>
                    <a:bodyPr/>
                    <a:lstStyle/>
                    <a:p>
                      <a:pPr>
                        <a:lnSpc>
                          <a:spcPct val="106000"/>
                        </a:lnSpc>
                        <a:spcAft>
                          <a:spcPts val="800"/>
                        </a:spcAft>
                      </a:pPr>
                      <a:r>
                        <a:rPr lang="en-US" sz="1200">
                          <a:effectLst/>
                        </a:rPr>
                        <a:t>Помідори свіжі</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50</a:t>
                      </a:r>
                      <a:endParaRPr lang="ru-UA" sz="12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200" dirty="0">
                          <a:effectLst/>
                        </a:rPr>
                        <a:t>50</a:t>
                      </a:r>
                      <a:endParaRPr lang="ru-UA" sz="1200" dirty="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200">
                          <a:effectLst/>
                        </a:rPr>
                        <a:t>500</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500</a:t>
                      </a:r>
                      <a:endParaRPr lang="ru-UA" sz="120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173139535"/>
                  </a:ext>
                </a:extLst>
              </a:tr>
              <a:tr h="338924">
                <a:tc>
                  <a:txBody>
                    <a:bodyPr/>
                    <a:lstStyle/>
                    <a:p>
                      <a:pPr>
                        <a:lnSpc>
                          <a:spcPct val="106000"/>
                        </a:lnSpc>
                        <a:spcAft>
                          <a:spcPts val="800"/>
                        </a:spcAft>
                      </a:pPr>
                      <a:r>
                        <a:rPr lang="en-US" sz="1200">
                          <a:effectLst/>
                        </a:rPr>
                        <a:t>Перець солодкий</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40</a:t>
                      </a:r>
                      <a:endParaRPr lang="ru-UA" sz="12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200">
                          <a:effectLst/>
                        </a:rPr>
                        <a:t>30</a:t>
                      </a:r>
                      <a:endParaRPr lang="ru-UA" sz="12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200">
                          <a:effectLst/>
                        </a:rPr>
                        <a:t>400</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300</a:t>
                      </a:r>
                      <a:endParaRPr lang="ru-UA" sz="120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156965100"/>
                  </a:ext>
                </a:extLst>
              </a:tr>
              <a:tr h="338924">
                <a:tc>
                  <a:txBody>
                    <a:bodyPr/>
                    <a:lstStyle/>
                    <a:p>
                      <a:pPr>
                        <a:lnSpc>
                          <a:spcPct val="106000"/>
                        </a:lnSpc>
                        <a:spcAft>
                          <a:spcPts val="800"/>
                        </a:spcAft>
                      </a:pPr>
                      <a:r>
                        <a:rPr lang="en-US" sz="1200">
                          <a:effectLst/>
                        </a:rPr>
                        <a:t>Огірки свіжі</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40</a:t>
                      </a:r>
                      <a:endParaRPr lang="ru-UA" sz="12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200">
                          <a:effectLst/>
                        </a:rPr>
                        <a:t>40</a:t>
                      </a:r>
                      <a:endParaRPr lang="ru-UA" sz="12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200">
                          <a:effectLst/>
                        </a:rPr>
                        <a:t>400</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400</a:t>
                      </a:r>
                      <a:endParaRPr lang="ru-UA" sz="120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933751445"/>
                  </a:ext>
                </a:extLst>
              </a:tr>
              <a:tr h="338924">
                <a:tc>
                  <a:txBody>
                    <a:bodyPr/>
                    <a:lstStyle/>
                    <a:p>
                      <a:pPr>
                        <a:lnSpc>
                          <a:spcPct val="106000"/>
                        </a:lnSpc>
                        <a:spcAft>
                          <a:spcPts val="800"/>
                        </a:spcAft>
                      </a:pPr>
                      <a:r>
                        <a:rPr lang="en-US" sz="1200" dirty="0" err="1">
                          <a:effectLst/>
                        </a:rPr>
                        <a:t>Маслини</a:t>
                      </a:r>
                      <a:r>
                        <a:rPr lang="uk-UA" sz="1200" dirty="0">
                          <a:effectLst/>
                        </a:rPr>
                        <a:t> без кісточки</a:t>
                      </a:r>
                      <a:endParaRPr lang="ru-UA" sz="1200" dirty="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15</a:t>
                      </a:r>
                      <a:endParaRPr lang="ru-UA" sz="12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200">
                          <a:effectLst/>
                        </a:rPr>
                        <a:t>15</a:t>
                      </a:r>
                      <a:endParaRPr lang="ru-UA" sz="12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200">
                          <a:effectLst/>
                        </a:rPr>
                        <a:t>150</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dirty="0">
                          <a:effectLst/>
                        </a:rPr>
                        <a:t>150</a:t>
                      </a:r>
                      <a:endParaRPr lang="ru-UA" sz="1200" dirty="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97975867"/>
                  </a:ext>
                </a:extLst>
              </a:tr>
              <a:tr h="338924">
                <a:tc>
                  <a:txBody>
                    <a:bodyPr/>
                    <a:lstStyle/>
                    <a:p>
                      <a:pPr>
                        <a:lnSpc>
                          <a:spcPct val="106000"/>
                        </a:lnSpc>
                        <a:spcAft>
                          <a:spcPts val="800"/>
                        </a:spcAft>
                      </a:pPr>
                      <a:r>
                        <a:rPr lang="en-US" sz="1200">
                          <a:effectLst/>
                        </a:rPr>
                        <a:t>Олія оливкова</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15</a:t>
                      </a:r>
                      <a:endParaRPr lang="ru-UA" sz="12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200">
                          <a:effectLst/>
                        </a:rPr>
                        <a:t>15</a:t>
                      </a:r>
                      <a:endParaRPr lang="ru-UA" sz="12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200">
                          <a:effectLst/>
                        </a:rPr>
                        <a:t>150</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150</a:t>
                      </a:r>
                      <a:endParaRPr lang="ru-UA" sz="120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578075578"/>
                  </a:ext>
                </a:extLst>
              </a:tr>
              <a:tr h="165223">
                <a:tc>
                  <a:txBody>
                    <a:bodyPr/>
                    <a:lstStyle/>
                    <a:p>
                      <a:pPr>
                        <a:lnSpc>
                          <a:spcPct val="106000"/>
                        </a:lnSpc>
                        <a:spcAft>
                          <a:spcPts val="800"/>
                        </a:spcAft>
                      </a:pPr>
                      <a:r>
                        <a:rPr lang="en-US" sz="1200">
                          <a:effectLst/>
                        </a:rPr>
                        <a:t>Оцет яблучний</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5</a:t>
                      </a:r>
                      <a:endParaRPr lang="ru-UA" sz="12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200">
                          <a:effectLst/>
                        </a:rPr>
                        <a:t>5</a:t>
                      </a:r>
                      <a:endParaRPr lang="ru-UA" sz="12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200">
                          <a:effectLst/>
                        </a:rPr>
                        <a:t>50</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dirty="0">
                          <a:effectLst/>
                        </a:rPr>
                        <a:t>50</a:t>
                      </a:r>
                      <a:endParaRPr lang="ru-UA" sz="1200" dirty="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855889102"/>
                  </a:ext>
                </a:extLst>
              </a:tr>
              <a:tr h="165223">
                <a:tc>
                  <a:txBody>
                    <a:bodyPr/>
                    <a:lstStyle/>
                    <a:p>
                      <a:pPr>
                        <a:lnSpc>
                          <a:spcPct val="106000"/>
                        </a:lnSpc>
                        <a:spcAft>
                          <a:spcPts val="800"/>
                        </a:spcAft>
                      </a:pPr>
                      <a:r>
                        <a:rPr lang="en-US" sz="1200">
                          <a:effectLst/>
                        </a:rPr>
                        <a:t>Орегано (або базилік)</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2</a:t>
                      </a:r>
                      <a:endParaRPr lang="ru-UA" sz="12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200">
                          <a:effectLst/>
                        </a:rPr>
                        <a:t>2</a:t>
                      </a:r>
                      <a:endParaRPr lang="ru-UA" sz="12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200">
                          <a:effectLst/>
                        </a:rPr>
                        <a:t>20</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20</a:t>
                      </a:r>
                      <a:endParaRPr lang="ru-UA" sz="120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248273628"/>
                  </a:ext>
                </a:extLst>
              </a:tr>
              <a:tr h="338924">
                <a:tc>
                  <a:txBody>
                    <a:bodyPr/>
                    <a:lstStyle/>
                    <a:p>
                      <a:pPr>
                        <a:lnSpc>
                          <a:spcPct val="106000"/>
                        </a:lnSpc>
                        <a:spcAft>
                          <a:spcPts val="800"/>
                        </a:spcAft>
                      </a:pPr>
                      <a:r>
                        <a:rPr lang="en-US" sz="1200">
                          <a:effectLst/>
                        </a:rPr>
                        <a:t>Цибуля ріпчаста</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20</a:t>
                      </a:r>
                      <a:endParaRPr lang="ru-UA" sz="12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200" dirty="0">
                          <a:effectLst/>
                        </a:rPr>
                        <a:t>18</a:t>
                      </a:r>
                      <a:endParaRPr lang="ru-UA" sz="1200" dirty="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200" dirty="0">
                          <a:effectLst/>
                        </a:rPr>
                        <a:t>200</a:t>
                      </a:r>
                      <a:endParaRPr lang="ru-UA" sz="1200" dirty="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dirty="0">
                          <a:effectLst/>
                        </a:rPr>
                        <a:t>180</a:t>
                      </a:r>
                      <a:endParaRPr lang="ru-UA" sz="1200" dirty="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317513572"/>
                  </a:ext>
                </a:extLst>
              </a:tr>
              <a:tr h="165223">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dirty="0">
                          <a:effectLst/>
                        </a:rPr>
                        <a:t> </a:t>
                      </a:r>
                      <a:endParaRPr lang="ru-UA" sz="1200" dirty="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67621697"/>
                  </a:ext>
                </a:extLst>
              </a:tr>
              <a:tr h="165223">
                <a:tc>
                  <a:txBody>
                    <a:bodyPr/>
                    <a:lstStyle/>
                    <a:p>
                      <a:pPr>
                        <a:lnSpc>
                          <a:spcPct val="106000"/>
                        </a:lnSpc>
                        <a:spcAft>
                          <a:spcPts val="800"/>
                        </a:spcAft>
                      </a:pPr>
                      <a:r>
                        <a:rPr lang="en-US" sz="1200">
                          <a:effectLst/>
                        </a:rPr>
                        <a:t>ВИХІД:</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a:effectLst/>
                        </a:rPr>
                        <a:t>-</a:t>
                      </a:r>
                      <a:endParaRPr lang="ru-UA" sz="12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200">
                          <a:effectLst/>
                        </a:rPr>
                        <a:t>200</a:t>
                      </a:r>
                      <a:endParaRPr lang="ru-UA" sz="12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200" dirty="0">
                          <a:effectLst/>
                        </a:rPr>
                        <a:t>2000</a:t>
                      </a:r>
                      <a:endParaRPr lang="ru-UA" sz="1200" dirty="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185584448"/>
                  </a:ext>
                </a:extLst>
              </a:tr>
              <a:tr h="192760">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400" dirty="0">
                          <a:effectLst/>
                        </a:rPr>
                        <a:t> </a:t>
                      </a:r>
                      <a:endParaRPr lang="ru-UA" sz="1400" dirty="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dirty="0">
                          <a:effectLst/>
                        </a:rPr>
                        <a:t> </a:t>
                      </a:r>
                      <a:endParaRPr lang="ru-UA" sz="1400" dirty="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101313286"/>
                  </a:ext>
                </a:extLst>
              </a:tr>
              <a:tr h="192760">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dirty="0">
                          <a:effectLst/>
                        </a:rPr>
                        <a:t> </a:t>
                      </a:r>
                      <a:endParaRPr lang="ru-UA" sz="1400" dirty="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022073560"/>
                  </a:ext>
                </a:extLst>
              </a:tr>
              <a:tr h="192760">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dirty="0">
                          <a:effectLst/>
                        </a:rPr>
                        <a:t> </a:t>
                      </a:r>
                      <a:endParaRPr lang="ru-UA" sz="1400" dirty="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64160899"/>
                  </a:ext>
                </a:extLst>
              </a:tr>
              <a:tr h="192760">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dirty="0">
                          <a:effectLst/>
                        </a:rPr>
                        <a:t> </a:t>
                      </a:r>
                      <a:endParaRPr lang="ru-UA" sz="1400" dirty="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019058440"/>
                  </a:ext>
                </a:extLst>
              </a:tr>
              <a:tr h="192760">
                <a:tc>
                  <a:txBody>
                    <a:bodyPr/>
                    <a:lstStyle/>
                    <a:p>
                      <a:pPr>
                        <a:lnSpc>
                          <a:spcPct val="106000"/>
                        </a:lnSpc>
                        <a:spcAft>
                          <a:spcPts val="800"/>
                        </a:spcAft>
                      </a:pPr>
                      <a:r>
                        <a:rPr lang="en-US" sz="1400" dirty="0">
                          <a:effectLst/>
                        </a:rPr>
                        <a:t> </a:t>
                      </a:r>
                      <a:endParaRPr lang="ru-UA" sz="1400" dirty="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983491170"/>
                  </a:ext>
                </a:extLst>
              </a:tr>
              <a:tr h="192760">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dirty="0">
                          <a:effectLst/>
                        </a:rPr>
                        <a:t> </a:t>
                      </a:r>
                      <a:endParaRPr lang="ru-UA" sz="1400" dirty="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712044815"/>
                  </a:ext>
                </a:extLst>
              </a:tr>
              <a:tr h="732121">
                <a:tc>
                  <a:txBody>
                    <a:bodyPr/>
                    <a:lstStyle/>
                    <a:p>
                      <a:pPr>
                        <a:lnSpc>
                          <a:spcPct val="106000"/>
                        </a:lnSpc>
                        <a:spcAft>
                          <a:spcPts val="800"/>
                        </a:spcAft>
                      </a:pPr>
                      <a:r>
                        <a:rPr lang="en-US" sz="1400" dirty="0">
                          <a:effectLst/>
                        </a:rPr>
                        <a:t> </a:t>
                      </a:r>
                      <a:endParaRPr lang="ru-UA" sz="1400" dirty="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gridSpan="2">
                  <a:txBody>
                    <a:bodyPr/>
                    <a:lstStyle/>
                    <a:p>
                      <a:pPr>
                        <a:lnSpc>
                          <a:spcPct val="106000"/>
                        </a:lnSpc>
                        <a:spcAft>
                          <a:spcPts val="800"/>
                        </a:spcAft>
                      </a:pPr>
                      <a:r>
                        <a:rPr lang="en-US" sz="1400" dirty="0">
                          <a:effectLst/>
                        </a:rPr>
                        <a:t> </a:t>
                      </a:r>
                      <a:endParaRPr lang="ru-UA" sz="1400" dirty="0">
                        <a:effectLst/>
                        <a:latin typeface="Calibri" panose="020F0502020204030204" pitchFamily="34" charset="0"/>
                        <a:ea typeface="Calibri" panose="020F0502020204030204" pitchFamily="34" charset="0"/>
                      </a:endParaRPr>
                    </a:p>
                  </a:txBody>
                  <a:tcPr marL="39247" marR="39247"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39247" marR="39247" marT="0" marB="0"/>
                </a:tc>
                <a:tc>
                  <a:txBody>
                    <a:bodyPr/>
                    <a:lstStyle/>
                    <a:p>
                      <a:pPr>
                        <a:lnSpc>
                          <a:spcPct val="106000"/>
                        </a:lnSpc>
                        <a:spcAft>
                          <a:spcPts val="800"/>
                        </a:spcAft>
                      </a:pPr>
                      <a:r>
                        <a:rPr lang="en-US" sz="1400" dirty="0">
                          <a:effectLst/>
                        </a:rPr>
                        <a:t> </a:t>
                      </a:r>
                      <a:endParaRPr lang="ru-UA" sz="1400" dirty="0">
                        <a:effectLst/>
                        <a:latin typeface="Calibri" panose="020F0502020204030204" pitchFamily="34" charset="0"/>
                        <a:ea typeface="Calibri" panose="020F0502020204030204" pitchFamily="34" charset="0"/>
                      </a:endParaRPr>
                    </a:p>
                  </a:txBody>
                  <a:tcPr marL="39247" marR="39247"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560475861"/>
                  </a:ext>
                </a:extLst>
              </a:tr>
            </a:tbl>
          </a:graphicData>
        </a:graphic>
      </p:graphicFrame>
      <p:sp>
        <p:nvSpPr>
          <p:cNvPr id="4" name="Rectangle 1">
            <a:extLst>
              <a:ext uri="{FF2B5EF4-FFF2-40B4-BE49-F238E27FC236}">
                <a16:creationId xmlns:a16="http://schemas.microsoft.com/office/drawing/2014/main" id="{7C7768F9-2948-B9D3-6683-C298396C9D69}"/>
              </a:ext>
            </a:extLst>
          </p:cNvPr>
          <p:cNvSpPr>
            <a:spLocks noChangeArrowheads="1"/>
          </p:cNvSpPr>
          <p:nvPr/>
        </p:nvSpPr>
        <p:spPr bwMode="auto">
          <a:xfrm>
            <a:off x="-1738806" y="1279529"/>
            <a:ext cx="17326469" cy="43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5" name="Номер слайда 4">
            <a:extLst>
              <a:ext uri="{FF2B5EF4-FFF2-40B4-BE49-F238E27FC236}">
                <a16:creationId xmlns:a16="http://schemas.microsoft.com/office/drawing/2014/main" id="{BFC79789-B181-5AEC-7C35-8F47AC8E8A0D}"/>
              </a:ext>
            </a:extLst>
          </p:cNvPr>
          <p:cNvSpPr>
            <a:spLocks noGrp="1"/>
          </p:cNvSpPr>
          <p:nvPr>
            <p:ph type="sldNum" sz="quarter" idx="12"/>
          </p:nvPr>
        </p:nvSpPr>
        <p:spPr/>
        <p:txBody>
          <a:bodyPr/>
          <a:lstStyle/>
          <a:p>
            <a:pPr rtl="0"/>
            <a:fld id="{F25A965E-3C11-4F28-82DC-E30D63FAC43C}" type="slidenum">
              <a:rPr lang="ru-RU" noProof="0" smtClean="0"/>
              <a:t>14</a:t>
            </a:fld>
            <a:endParaRPr lang="ru-RU" noProof="0"/>
          </a:p>
        </p:txBody>
      </p:sp>
    </p:spTree>
    <p:extLst>
      <p:ext uri="{BB962C8B-B14F-4D97-AF65-F5344CB8AC3E}">
        <p14:creationId xmlns:p14="http://schemas.microsoft.com/office/powerpoint/2010/main" val="197668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A7E919-C05F-84E2-F7A6-51AE91B5D58F}"/>
              </a:ext>
            </a:extLst>
          </p:cNvPr>
          <p:cNvSpPr>
            <a:spLocks noGrp="1"/>
          </p:cNvSpPr>
          <p:nvPr>
            <p:ph type="title"/>
          </p:nvPr>
        </p:nvSpPr>
        <p:spPr/>
        <p:txBody>
          <a:bodyPr/>
          <a:lstStyle/>
          <a:p>
            <a:r>
              <a:rPr lang="uk-UA" dirty="0"/>
              <a:t>                   </a:t>
            </a:r>
            <a:r>
              <a:rPr lang="uk-UA" sz="3200" dirty="0">
                <a:solidFill>
                  <a:schemeClr val="accent1">
                    <a:lumMod val="60000"/>
                    <a:lumOff val="40000"/>
                  </a:schemeClr>
                </a:solidFill>
                <a:cs typeface="Times New Roman" panose="02020603050405020304" pitchFamily="18" charset="0"/>
              </a:rPr>
              <a:t>Картка контролю</a:t>
            </a:r>
          </a:p>
        </p:txBody>
      </p:sp>
      <p:graphicFrame>
        <p:nvGraphicFramePr>
          <p:cNvPr id="4" name="Таблица 3">
            <a:extLst>
              <a:ext uri="{FF2B5EF4-FFF2-40B4-BE49-F238E27FC236}">
                <a16:creationId xmlns:a16="http://schemas.microsoft.com/office/drawing/2014/main" id="{5CC80EF2-09CA-29A3-63D9-AB8A7CA44249}"/>
              </a:ext>
            </a:extLst>
          </p:cNvPr>
          <p:cNvGraphicFramePr>
            <a:graphicFrameLocks noGrp="1"/>
          </p:cNvGraphicFramePr>
          <p:nvPr>
            <p:extLst>
              <p:ext uri="{D42A27DB-BD31-4B8C-83A1-F6EECF244321}">
                <p14:modId xmlns:p14="http://schemas.microsoft.com/office/powerpoint/2010/main" val="1885197572"/>
              </p:ext>
            </p:extLst>
          </p:nvPr>
        </p:nvGraphicFramePr>
        <p:xfrm>
          <a:off x="261764" y="1462089"/>
          <a:ext cx="11665296" cy="5207272"/>
        </p:xfrm>
        <a:graphic>
          <a:graphicData uri="http://schemas.openxmlformats.org/drawingml/2006/table">
            <a:tbl>
              <a:tblPr bandRow="1">
                <a:tableStyleId>{5C22544A-7EE6-4342-B048-85BDC9FD1C3A}</a:tableStyleId>
              </a:tblPr>
              <a:tblGrid>
                <a:gridCol w="2824723">
                  <a:extLst>
                    <a:ext uri="{9D8B030D-6E8A-4147-A177-3AD203B41FA5}">
                      <a16:colId xmlns:a16="http://schemas.microsoft.com/office/drawing/2014/main" val="1860661022"/>
                    </a:ext>
                  </a:extLst>
                </a:gridCol>
                <a:gridCol w="4930350">
                  <a:extLst>
                    <a:ext uri="{9D8B030D-6E8A-4147-A177-3AD203B41FA5}">
                      <a16:colId xmlns:a16="http://schemas.microsoft.com/office/drawing/2014/main" val="2437463292"/>
                    </a:ext>
                  </a:extLst>
                </a:gridCol>
                <a:gridCol w="3910223">
                  <a:extLst>
                    <a:ext uri="{9D8B030D-6E8A-4147-A177-3AD203B41FA5}">
                      <a16:colId xmlns:a16="http://schemas.microsoft.com/office/drawing/2014/main" val="1218540935"/>
                    </a:ext>
                  </a:extLst>
                </a:gridCol>
              </a:tblGrid>
              <a:tr h="534832">
                <a:tc>
                  <a:txBody>
                    <a:bodyPr/>
                    <a:lstStyle/>
                    <a:p>
                      <a:pPr algn="ctr">
                        <a:lnSpc>
                          <a:spcPct val="106000"/>
                        </a:lnSpc>
                        <a:spcAft>
                          <a:spcPts val="800"/>
                        </a:spcAft>
                      </a:pPr>
                      <a:r>
                        <a:rPr lang="en-US" sz="1300">
                          <a:effectLst/>
                        </a:rPr>
                        <a:t>Що перевірити?</a:t>
                      </a:r>
                      <a:endParaRPr lang="ru-UA" sz="1000">
                        <a:effectLst/>
                        <a:latin typeface="Calibri" panose="020F0502020204030204" pitchFamily="34" charset="0"/>
                        <a:ea typeface="Calibri" panose="020F0502020204030204" pitchFamily="34" charset="0"/>
                      </a:endParaRPr>
                    </a:p>
                  </a:txBody>
                  <a:tcPr marL="62180" marR="62180" marT="0" marB="0" anchor="ctr"/>
                </a:tc>
                <a:tc>
                  <a:txBody>
                    <a:bodyPr/>
                    <a:lstStyle/>
                    <a:p>
                      <a:pPr algn="ctr">
                        <a:lnSpc>
                          <a:spcPct val="106000"/>
                        </a:lnSpc>
                        <a:spcAft>
                          <a:spcPts val="800"/>
                        </a:spcAft>
                      </a:pPr>
                      <a:r>
                        <a:rPr lang="en-US" sz="1300">
                          <a:effectLst/>
                        </a:rPr>
                        <a:t>Малюнок</a:t>
                      </a:r>
                      <a:endParaRPr lang="ru-UA" sz="1000">
                        <a:effectLst/>
                        <a:latin typeface="Calibri" panose="020F0502020204030204" pitchFamily="34" charset="0"/>
                        <a:ea typeface="Calibri" panose="020F0502020204030204" pitchFamily="34" charset="0"/>
                      </a:endParaRPr>
                    </a:p>
                  </a:txBody>
                  <a:tcPr marL="62180" marR="62180" marT="0" marB="0" anchor="ctr"/>
                </a:tc>
                <a:tc>
                  <a:txBody>
                    <a:bodyPr/>
                    <a:lstStyle/>
                    <a:p>
                      <a:pPr algn="ctr">
                        <a:lnSpc>
                          <a:spcPct val="106000"/>
                        </a:lnSpc>
                        <a:spcAft>
                          <a:spcPts val="800"/>
                        </a:spcAft>
                      </a:pPr>
                      <a:r>
                        <a:rPr lang="en-US" sz="1300">
                          <a:effectLst/>
                        </a:rPr>
                        <a:t>Вимоги до якості страви</a:t>
                      </a:r>
                      <a:endParaRPr lang="ru-UA" sz="1000">
                        <a:effectLst/>
                        <a:latin typeface="Calibri" panose="020F0502020204030204" pitchFamily="34" charset="0"/>
                        <a:ea typeface="Calibri" panose="020F0502020204030204" pitchFamily="34" charset="0"/>
                      </a:endParaRPr>
                    </a:p>
                  </a:txBody>
                  <a:tcPr marL="62180" marR="62180" marT="0" marB="0" anchor="ctr"/>
                </a:tc>
                <a:extLst>
                  <a:ext uri="{0D108BD9-81ED-4DB2-BD59-A6C34878D82A}">
                    <a16:rowId xmlns:a16="http://schemas.microsoft.com/office/drawing/2014/main" val="3005130905"/>
                  </a:ext>
                </a:extLst>
              </a:tr>
              <a:tr h="1204868">
                <a:tc>
                  <a:txBody>
                    <a:bodyPr/>
                    <a:lstStyle/>
                    <a:p>
                      <a:pPr algn="ctr">
                        <a:lnSpc>
                          <a:spcPct val="106000"/>
                        </a:lnSpc>
                        <a:spcBef>
                          <a:spcPts val="1000"/>
                        </a:spcBef>
                        <a:spcAft>
                          <a:spcPts val="800"/>
                        </a:spcAft>
                      </a:pPr>
                      <a:r>
                        <a:rPr lang="en-US" sz="1300">
                          <a:effectLst/>
                        </a:rPr>
                        <a:t>Зовнішній вигляд</a:t>
                      </a:r>
                      <a:endParaRPr lang="ru-UA" sz="1000">
                        <a:effectLst/>
                        <a:latin typeface="Calibri" panose="020F0502020204030204" pitchFamily="34" charset="0"/>
                        <a:ea typeface="Calibri" panose="020F0502020204030204" pitchFamily="34" charset="0"/>
                      </a:endParaRPr>
                    </a:p>
                  </a:txBody>
                  <a:tcPr marL="62180" marR="62180" marT="0" marB="0" anchor="ctr"/>
                </a:tc>
                <a:tc rowSpan="4">
                  <a:txBody>
                    <a:bodyPr/>
                    <a:lstStyle/>
                    <a:p>
                      <a:pPr algn="l">
                        <a:lnSpc>
                          <a:spcPct val="106000"/>
                        </a:lnSpc>
                        <a:spcAft>
                          <a:spcPts val="800"/>
                        </a:spcAft>
                      </a:pPr>
                      <a:r>
                        <a:rPr lang="en-US" sz="1300" dirty="0">
                          <a:effectLst/>
                        </a:rPr>
                        <a:t> </a:t>
                      </a:r>
                      <a:endParaRPr lang="ru-UA" sz="1000" dirty="0">
                        <a:effectLst/>
                        <a:latin typeface="Calibri" panose="020F0502020204030204" pitchFamily="34" charset="0"/>
                        <a:ea typeface="Calibri" panose="020F0502020204030204" pitchFamily="34" charset="0"/>
                      </a:endParaRPr>
                    </a:p>
                  </a:txBody>
                  <a:tcPr marL="62180" marR="62180" marT="0" marB="0"/>
                </a:tc>
                <a:tc>
                  <a:txBody>
                    <a:bodyPr/>
                    <a:lstStyle/>
                    <a:p>
                      <a:pPr marL="635" marR="21590" algn="l">
                        <a:lnSpc>
                          <a:spcPct val="99000"/>
                        </a:lnSpc>
                        <a:spcAft>
                          <a:spcPts val="800"/>
                        </a:spcAft>
                      </a:pPr>
                      <a:r>
                        <a:rPr lang="ru-RU" sz="1300">
                          <a:effectLst/>
                        </a:rPr>
                        <a:t>Всі овочі нарізані кубиками та прикрашені сиром «Фета» та орегано.</a:t>
                      </a:r>
                      <a:endParaRPr lang="ru-UA" sz="1000">
                        <a:effectLst/>
                      </a:endParaRPr>
                    </a:p>
                    <a:p>
                      <a:pPr algn="l">
                        <a:lnSpc>
                          <a:spcPct val="106000"/>
                        </a:lnSpc>
                        <a:spcAft>
                          <a:spcPts val="800"/>
                        </a:spcAft>
                      </a:pPr>
                      <a:r>
                        <a:rPr lang="ru-RU" sz="1300">
                          <a:effectLst/>
                        </a:rPr>
                        <a:t>Салат викладений на тарілку, прикрашений зеленню.</a:t>
                      </a:r>
                      <a:endParaRPr lang="ru-UA" sz="1000">
                        <a:effectLst/>
                        <a:latin typeface="Calibri" panose="020F0502020204030204" pitchFamily="34" charset="0"/>
                        <a:ea typeface="Calibri" panose="020F0502020204030204" pitchFamily="34" charset="0"/>
                      </a:endParaRPr>
                    </a:p>
                  </a:txBody>
                  <a:tcPr marL="62180" marR="62180" marT="0" marB="0" anchor="ctr"/>
                </a:tc>
                <a:extLst>
                  <a:ext uri="{0D108BD9-81ED-4DB2-BD59-A6C34878D82A}">
                    <a16:rowId xmlns:a16="http://schemas.microsoft.com/office/drawing/2014/main" val="1428393272"/>
                  </a:ext>
                </a:extLst>
              </a:tr>
              <a:tr h="798462">
                <a:tc>
                  <a:txBody>
                    <a:bodyPr/>
                    <a:lstStyle/>
                    <a:p>
                      <a:pPr algn="ctr">
                        <a:lnSpc>
                          <a:spcPct val="106000"/>
                        </a:lnSpc>
                        <a:spcBef>
                          <a:spcPts val="1000"/>
                        </a:spcBef>
                        <a:spcAft>
                          <a:spcPts val="800"/>
                        </a:spcAft>
                      </a:pPr>
                      <a:r>
                        <a:rPr lang="en-US" sz="1300">
                          <a:effectLst/>
                        </a:rPr>
                        <a:t>Колір</a:t>
                      </a:r>
                      <a:endParaRPr lang="ru-UA" sz="1000">
                        <a:effectLst/>
                      </a:endParaRPr>
                    </a:p>
                    <a:p>
                      <a:pPr algn="ctr">
                        <a:lnSpc>
                          <a:spcPct val="106000"/>
                        </a:lnSpc>
                        <a:spcBef>
                          <a:spcPts val="1000"/>
                        </a:spcBef>
                        <a:spcAft>
                          <a:spcPts val="800"/>
                        </a:spcAft>
                      </a:pPr>
                      <a:r>
                        <a:rPr lang="en-US" sz="1300">
                          <a:effectLst/>
                        </a:rPr>
                        <a:t> </a:t>
                      </a:r>
                      <a:endParaRPr lang="ru-UA" sz="1000">
                        <a:effectLst/>
                        <a:latin typeface="Calibri" panose="020F0502020204030204" pitchFamily="34" charset="0"/>
                        <a:ea typeface="Calibri" panose="020F0502020204030204" pitchFamily="34" charset="0"/>
                      </a:endParaRPr>
                    </a:p>
                  </a:txBody>
                  <a:tcPr marL="62180" marR="62180" marT="0" marB="0" anchor="ctr"/>
                </a:tc>
                <a:tc vMerge="1">
                  <a:txBody>
                    <a:bodyPr/>
                    <a:lstStyle/>
                    <a:p>
                      <a:endParaRPr lang="uk-UA"/>
                    </a:p>
                  </a:txBody>
                  <a:tcPr/>
                </a:tc>
                <a:tc>
                  <a:txBody>
                    <a:bodyPr/>
                    <a:lstStyle/>
                    <a:p>
                      <a:pPr algn="l">
                        <a:lnSpc>
                          <a:spcPct val="106000"/>
                        </a:lnSpc>
                        <a:spcAft>
                          <a:spcPts val="800"/>
                        </a:spcAft>
                      </a:pPr>
                      <a:r>
                        <a:rPr lang="ru-RU" sz="1300">
                          <a:effectLst/>
                        </a:rPr>
                        <a:t>Властивий продуктам, які є в салаті</a:t>
                      </a:r>
                      <a:endParaRPr lang="ru-UA" sz="1000">
                        <a:effectLst/>
                        <a:latin typeface="Calibri" panose="020F0502020204030204" pitchFamily="34" charset="0"/>
                        <a:ea typeface="Calibri" panose="020F0502020204030204" pitchFamily="34" charset="0"/>
                      </a:endParaRPr>
                    </a:p>
                  </a:txBody>
                  <a:tcPr marL="62180" marR="62180" marT="0" marB="0" anchor="ctr"/>
                </a:tc>
                <a:extLst>
                  <a:ext uri="{0D108BD9-81ED-4DB2-BD59-A6C34878D82A}">
                    <a16:rowId xmlns:a16="http://schemas.microsoft.com/office/drawing/2014/main" val="3181694049"/>
                  </a:ext>
                </a:extLst>
              </a:tr>
              <a:tr h="1156068">
                <a:tc>
                  <a:txBody>
                    <a:bodyPr/>
                    <a:lstStyle/>
                    <a:p>
                      <a:pPr algn="ctr">
                        <a:lnSpc>
                          <a:spcPct val="106000"/>
                        </a:lnSpc>
                        <a:spcBef>
                          <a:spcPts val="1000"/>
                        </a:spcBef>
                        <a:spcAft>
                          <a:spcPts val="800"/>
                        </a:spcAft>
                      </a:pPr>
                      <a:r>
                        <a:rPr lang="en-US" sz="1300">
                          <a:effectLst/>
                        </a:rPr>
                        <a:t>Смак, запах</a:t>
                      </a:r>
                      <a:endParaRPr lang="ru-UA" sz="1000">
                        <a:effectLst/>
                        <a:latin typeface="Calibri" panose="020F0502020204030204" pitchFamily="34" charset="0"/>
                        <a:ea typeface="Calibri" panose="020F0502020204030204" pitchFamily="34" charset="0"/>
                      </a:endParaRPr>
                    </a:p>
                  </a:txBody>
                  <a:tcPr marL="62180" marR="62180" marT="0" marB="0" anchor="ctr"/>
                </a:tc>
                <a:tc vMerge="1">
                  <a:txBody>
                    <a:bodyPr/>
                    <a:lstStyle/>
                    <a:p>
                      <a:endParaRPr lang="uk-UA"/>
                    </a:p>
                  </a:txBody>
                  <a:tcPr/>
                </a:tc>
                <a:tc>
                  <a:txBody>
                    <a:bodyPr/>
                    <a:lstStyle/>
                    <a:p>
                      <a:pPr algn="l">
                        <a:lnSpc>
                          <a:spcPct val="106000"/>
                        </a:lnSpc>
                        <a:spcAft>
                          <a:spcPts val="800"/>
                        </a:spcAft>
                      </a:pPr>
                      <a:r>
                        <a:rPr lang="ru-RU" sz="1300">
                          <a:effectLst/>
                        </a:rPr>
                        <a:t>Приємний, властивий продуктам які є в салаті.</a:t>
                      </a:r>
                      <a:endParaRPr lang="ru-UA" sz="1000">
                        <a:effectLst/>
                      </a:endParaRPr>
                    </a:p>
                    <a:p>
                      <a:pPr algn="l">
                        <a:lnSpc>
                          <a:spcPct val="106000"/>
                        </a:lnSpc>
                        <a:spcAft>
                          <a:spcPts val="800"/>
                        </a:spcAft>
                      </a:pPr>
                      <a:r>
                        <a:rPr lang="ru-RU" sz="1300">
                          <a:effectLst/>
                        </a:rPr>
                        <a:t> </a:t>
                      </a:r>
                      <a:endParaRPr lang="ru-UA" sz="1000">
                        <a:effectLst/>
                        <a:latin typeface="Calibri" panose="020F0502020204030204" pitchFamily="34" charset="0"/>
                        <a:ea typeface="Calibri" panose="020F0502020204030204" pitchFamily="34" charset="0"/>
                      </a:endParaRPr>
                    </a:p>
                  </a:txBody>
                  <a:tcPr marL="62180" marR="62180" marT="0" marB="0" anchor="ctr"/>
                </a:tc>
                <a:extLst>
                  <a:ext uri="{0D108BD9-81ED-4DB2-BD59-A6C34878D82A}">
                    <a16:rowId xmlns:a16="http://schemas.microsoft.com/office/drawing/2014/main" val="1592811395"/>
                  </a:ext>
                </a:extLst>
              </a:tr>
              <a:tr h="1513042">
                <a:tc>
                  <a:txBody>
                    <a:bodyPr/>
                    <a:lstStyle/>
                    <a:p>
                      <a:pPr algn="ctr">
                        <a:lnSpc>
                          <a:spcPct val="106000"/>
                        </a:lnSpc>
                        <a:spcBef>
                          <a:spcPts val="1000"/>
                        </a:spcBef>
                        <a:spcAft>
                          <a:spcPts val="800"/>
                        </a:spcAft>
                      </a:pPr>
                      <a:r>
                        <a:rPr lang="en-US" sz="1300">
                          <a:effectLst/>
                        </a:rPr>
                        <a:t>Консистенція</a:t>
                      </a:r>
                      <a:endParaRPr lang="ru-UA" sz="1000">
                        <a:effectLst/>
                        <a:latin typeface="Calibri" panose="020F0502020204030204" pitchFamily="34" charset="0"/>
                        <a:ea typeface="Calibri" panose="020F0502020204030204" pitchFamily="34" charset="0"/>
                      </a:endParaRPr>
                    </a:p>
                  </a:txBody>
                  <a:tcPr marL="62180" marR="62180" marT="0" marB="0" anchor="ctr"/>
                </a:tc>
                <a:tc vMerge="1">
                  <a:txBody>
                    <a:bodyPr/>
                    <a:lstStyle/>
                    <a:p>
                      <a:endParaRPr lang="uk-UA"/>
                    </a:p>
                  </a:txBody>
                  <a:tcPr/>
                </a:tc>
                <a:tc>
                  <a:txBody>
                    <a:bodyPr/>
                    <a:lstStyle/>
                    <a:p>
                      <a:pPr algn="l">
                        <a:lnSpc>
                          <a:spcPct val="106000"/>
                        </a:lnSpc>
                        <a:spcAft>
                          <a:spcPts val="800"/>
                        </a:spcAft>
                      </a:pPr>
                      <a:r>
                        <a:rPr lang="en-US" sz="1300" dirty="0">
                          <a:effectLst/>
                        </a:rPr>
                        <a:t>Овочі-</a:t>
                      </a:r>
                      <a:r>
                        <a:rPr lang="en-US" sz="1300" dirty="0" err="1">
                          <a:effectLst/>
                        </a:rPr>
                        <a:t>хрусткі</a:t>
                      </a:r>
                      <a:r>
                        <a:rPr lang="en-US" sz="1300" dirty="0">
                          <a:effectLst/>
                        </a:rPr>
                        <a:t>,</a:t>
                      </a:r>
                      <a:endParaRPr lang="ru-UA" sz="1000" dirty="0">
                        <a:effectLst/>
                      </a:endParaRPr>
                    </a:p>
                    <a:p>
                      <a:pPr algn="l">
                        <a:lnSpc>
                          <a:spcPct val="106000"/>
                        </a:lnSpc>
                        <a:spcAft>
                          <a:spcPts val="800"/>
                        </a:spcAft>
                      </a:pPr>
                      <a:r>
                        <a:rPr lang="en-US" sz="1300" dirty="0" err="1">
                          <a:effectLst/>
                        </a:rPr>
                        <a:t>Сир-м’який</a:t>
                      </a:r>
                      <a:r>
                        <a:rPr lang="en-US" sz="1300" dirty="0">
                          <a:effectLst/>
                        </a:rPr>
                        <a:t>. </a:t>
                      </a:r>
                      <a:endParaRPr lang="ru-UA" sz="1000" dirty="0">
                        <a:effectLst/>
                        <a:latin typeface="Calibri" panose="020F0502020204030204" pitchFamily="34" charset="0"/>
                        <a:ea typeface="Calibri" panose="020F0502020204030204" pitchFamily="34" charset="0"/>
                      </a:endParaRPr>
                    </a:p>
                  </a:txBody>
                  <a:tcPr marL="62180" marR="62180" marT="0" marB="0" anchor="ctr"/>
                </a:tc>
                <a:extLst>
                  <a:ext uri="{0D108BD9-81ED-4DB2-BD59-A6C34878D82A}">
                    <a16:rowId xmlns:a16="http://schemas.microsoft.com/office/drawing/2014/main" val="2239156369"/>
                  </a:ext>
                </a:extLst>
              </a:tr>
            </a:tbl>
          </a:graphicData>
        </a:graphic>
      </p:graphicFrame>
      <p:pic>
        <p:nvPicPr>
          <p:cNvPr id="10242" name="Picture 2" descr="Салат &quot;Грецький&quot; | Tataki Sushi. Меню, замовлення і доставка.">
            <a:extLst>
              <a:ext uri="{FF2B5EF4-FFF2-40B4-BE49-F238E27FC236}">
                <a16:creationId xmlns:a16="http://schemas.microsoft.com/office/drawing/2014/main" id="{6E2472AF-21D5-3689-4743-BF7C38394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132" y="2708920"/>
            <a:ext cx="3923377"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AF982C2B-1CC7-3CA5-1EDD-52BBA2F0ACF3}"/>
              </a:ext>
            </a:extLst>
          </p:cNvPr>
          <p:cNvSpPr>
            <a:spLocks noGrp="1"/>
          </p:cNvSpPr>
          <p:nvPr>
            <p:ph type="sldNum" sz="quarter" idx="12"/>
          </p:nvPr>
        </p:nvSpPr>
        <p:spPr/>
        <p:txBody>
          <a:bodyPr/>
          <a:lstStyle/>
          <a:p>
            <a:pPr rtl="0"/>
            <a:fld id="{F25A965E-3C11-4F28-82DC-E30D63FAC43C}" type="slidenum">
              <a:rPr lang="ru-RU" noProof="0" smtClean="0"/>
              <a:t>15</a:t>
            </a:fld>
            <a:endParaRPr lang="ru-RU" noProof="0"/>
          </a:p>
        </p:txBody>
      </p:sp>
    </p:spTree>
    <p:extLst>
      <p:ext uri="{BB962C8B-B14F-4D97-AF65-F5344CB8AC3E}">
        <p14:creationId xmlns:p14="http://schemas.microsoft.com/office/powerpoint/2010/main" val="82406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96E6E5-63B7-B2B1-9FAE-B2BA52D1AA02}"/>
              </a:ext>
            </a:extLst>
          </p:cNvPr>
          <p:cNvSpPr>
            <a:spLocks noGrp="1"/>
          </p:cNvSpPr>
          <p:nvPr>
            <p:ph type="title"/>
          </p:nvPr>
        </p:nvSpPr>
        <p:spPr>
          <a:xfrm>
            <a:off x="1522414" y="319088"/>
            <a:ext cx="4499990" cy="877664"/>
          </a:xfrm>
        </p:spPr>
        <p:txBody>
          <a:bodyPr>
            <a:normAutofit/>
          </a:bodyPr>
          <a:lstStyle/>
          <a:p>
            <a:r>
              <a:rPr lang="uk-UA" sz="3200" b="1" dirty="0">
                <a:solidFill>
                  <a:srgbClr val="FF0000"/>
                </a:solidFill>
              </a:rPr>
              <a:t>Салат «Капрі»</a:t>
            </a:r>
          </a:p>
        </p:txBody>
      </p:sp>
      <p:pic>
        <p:nvPicPr>
          <p:cNvPr id="16386" name="Picture 2" descr="Салат Капрезе — пошаговый рецепт с фото. Как приготовить классический  итальянский салат Капрезе с моцареллой?">
            <a:extLst>
              <a:ext uri="{FF2B5EF4-FFF2-40B4-BE49-F238E27FC236}">
                <a16:creationId xmlns:a16="http://schemas.microsoft.com/office/drawing/2014/main" id="{EF49D8E8-46C6-8441-9F5D-3AC239660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540" y="346592"/>
            <a:ext cx="4153396" cy="311103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ᐉ Помидор розовый — купить по цене 214,70 грн/кг • Киев, Харьков, Днепр •  FRUIT TIME">
            <a:extLst>
              <a:ext uri="{FF2B5EF4-FFF2-40B4-BE49-F238E27FC236}">
                <a16:creationId xmlns:a16="http://schemas.microsoft.com/office/drawing/2014/main" id="{AAB37691-1DE9-DBD7-C790-0C70AF039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12" y="1435596"/>
            <a:ext cx="1993404" cy="1993404"/>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Купить сыр Моцарелла sottile Gusto Light 200г – акции и скидки">
            <a:extLst>
              <a:ext uri="{FF2B5EF4-FFF2-40B4-BE49-F238E27FC236}">
                <a16:creationId xmlns:a16="http://schemas.microsoft.com/office/drawing/2014/main" id="{44840EEE-C894-4E25-70B6-87C348035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8268" y="920128"/>
            <a:ext cx="1716783" cy="1716783"/>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Как делают сыр моцарелла в России? | Проект Роспотребнадзора «Здоровое  питание»">
            <a:extLst>
              <a:ext uri="{FF2B5EF4-FFF2-40B4-BE49-F238E27FC236}">
                <a16:creationId xmlns:a16="http://schemas.microsoft.com/office/drawing/2014/main" id="{FFC7AD5F-19A2-531C-2ECD-3A083E935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3254" y="2809414"/>
            <a:ext cx="2572120" cy="1711629"/>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ПРИПРАВА БАЗИЛІК — КОРИСНІ ВЛАСТИВОСТІ І СПОСОБИ ЗАСТОСУВАННЯ. Статті  компанії «Интернет-магазин &quot;Океан Вкуса&quot;»">
            <a:extLst>
              <a:ext uri="{FF2B5EF4-FFF2-40B4-BE49-F238E27FC236}">
                <a16:creationId xmlns:a16="http://schemas.microsoft.com/office/drawing/2014/main" id="{9FD26768-4EDF-994C-1C77-2378DA1EB4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2390" y="3861048"/>
            <a:ext cx="2362364" cy="2362364"/>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Набор солонка и перечница Fissman 2 пр 6402 | fissman-ua.com">
            <a:extLst>
              <a:ext uri="{FF2B5EF4-FFF2-40B4-BE49-F238E27FC236}">
                <a16:creationId xmlns:a16="http://schemas.microsoft.com/office/drawing/2014/main" id="{3DBB8878-91D8-99C2-ADC2-B6DB6181D7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743" y="3703384"/>
            <a:ext cx="949671" cy="9496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4" descr="Купить Масло оливковое базовое | EasySoap.com.ua">
            <a:extLst>
              <a:ext uri="{FF2B5EF4-FFF2-40B4-BE49-F238E27FC236}">
                <a16:creationId xmlns:a16="http://schemas.microsoft.com/office/drawing/2014/main" id="{232F6758-7563-8090-0C19-F8B4781194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8428" y="3665228"/>
            <a:ext cx="2364820" cy="1787364"/>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Сік Lemoni лимонний концентрований 220 мл (5202737100502) — купить в Киеве  и Украине по выгодной цене в Auchan">
            <a:extLst>
              <a:ext uri="{FF2B5EF4-FFF2-40B4-BE49-F238E27FC236}">
                <a16:creationId xmlns:a16="http://schemas.microsoft.com/office/drawing/2014/main" id="{D19076D6-A1C0-CFAC-E135-AE5C99CCE8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2611" y="4634958"/>
            <a:ext cx="1993405" cy="1993405"/>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Купить Часник озимий Любаша 4+ см - Часник-сівок от Интернет-магазин  Природа-Украина">
            <a:extLst>
              <a:ext uri="{FF2B5EF4-FFF2-40B4-BE49-F238E27FC236}">
                <a16:creationId xmlns:a16="http://schemas.microsoft.com/office/drawing/2014/main" id="{FEDB8A6E-1C6A-DE59-EFD9-02DB0022CA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1782" y="4735532"/>
            <a:ext cx="1419623" cy="1892831"/>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a:extLst>
              <a:ext uri="{FF2B5EF4-FFF2-40B4-BE49-F238E27FC236}">
                <a16:creationId xmlns:a16="http://schemas.microsoft.com/office/drawing/2014/main" id="{705D3522-4211-BD5D-63C4-B6A6D6AD3A87}"/>
              </a:ext>
            </a:extLst>
          </p:cNvPr>
          <p:cNvSpPr>
            <a:spLocks noGrp="1"/>
          </p:cNvSpPr>
          <p:nvPr>
            <p:ph type="sldNum" sz="quarter" idx="12"/>
          </p:nvPr>
        </p:nvSpPr>
        <p:spPr/>
        <p:txBody>
          <a:bodyPr/>
          <a:lstStyle/>
          <a:p>
            <a:pPr rtl="0"/>
            <a:fld id="{F25A965E-3C11-4F28-82DC-E30D63FAC43C}" type="slidenum">
              <a:rPr lang="ru-RU" noProof="0" smtClean="0"/>
              <a:t>16</a:t>
            </a:fld>
            <a:endParaRPr lang="ru-RU" noProof="0"/>
          </a:p>
        </p:txBody>
      </p:sp>
    </p:spTree>
    <p:extLst>
      <p:ext uri="{BB962C8B-B14F-4D97-AF65-F5344CB8AC3E}">
        <p14:creationId xmlns:p14="http://schemas.microsoft.com/office/powerpoint/2010/main" val="242020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71C8EB-E23E-54FF-0EC0-A690B34035A4}"/>
              </a:ext>
            </a:extLst>
          </p:cNvPr>
          <p:cNvSpPr>
            <a:spLocks noGrp="1"/>
          </p:cNvSpPr>
          <p:nvPr>
            <p:ph type="title"/>
          </p:nvPr>
        </p:nvSpPr>
        <p:spPr>
          <a:xfrm>
            <a:off x="7174532" y="319088"/>
            <a:ext cx="3491882" cy="1381720"/>
          </a:xfrm>
        </p:spPr>
        <p:txBody>
          <a:bodyPr>
            <a:normAutofit/>
          </a:bodyPr>
          <a:lstStyle/>
          <a:p>
            <a:r>
              <a:rPr lang="uk-UA" dirty="0"/>
              <a:t>Салат «Капрі»</a:t>
            </a:r>
          </a:p>
        </p:txBody>
      </p:sp>
      <p:pic>
        <p:nvPicPr>
          <p:cNvPr id="3" name="v0f044gc0000cmf5is7og65m5e6j8egg">
            <a:hlinkClick r:id="" action="ppaction://media"/>
            <a:extLst>
              <a:ext uri="{FF2B5EF4-FFF2-40B4-BE49-F238E27FC236}">
                <a16:creationId xmlns:a16="http://schemas.microsoft.com/office/drawing/2014/main" id="{51E09E9E-4DFD-3B2D-D5EF-509A51A65D9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8337"/>
            <a:ext cx="5662364" cy="6946337"/>
          </a:xfrm>
          <a:prstGeom prst="rect">
            <a:avLst/>
          </a:prstGeom>
        </p:spPr>
      </p:pic>
      <p:sp>
        <p:nvSpPr>
          <p:cNvPr id="4" name="Номер слайда 3">
            <a:extLst>
              <a:ext uri="{FF2B5EF4-FFF2-40B4-BE49-F238E27FC236}">
                <a16:creationId xmlns:a16="http://schemas.microsoft.com/office/drawing/2014/main" id="{CD1741A3-7773-E4D0-1861-1341A2AE8FE3}"/>
              </a:ext>
            </a:extLst>
          </p:cNvPr>
          <p:cNvSpPr>
            <a:spLocks noGrp="1"/>
          </p:cNvSpPr>
          <p:nvPr>
            <p:ph type="sldNum" sz="quarter" idx="12"/>
          </p:nvPr>
        </p:nvSpPr>
        <p:spPr/>
        <p:txBody>
          <a:bodyPr/>
          <a:lstStyle/>
          <a:p>
            <a:pPr rtl="0"/>
            <a:fld id="{F25A965E-3C11-4F28-82DC-E30D63FAC43C}" type="slidenum">
              <a:rPr lang="ru-RU" noProof="0" smtClean="0"/>
              <a:t>17</a:t>
            </a:fld>
            <a:endParaRPr lang="ru-RU" noProof="0"/>
          </a:p>
        </p:txBody>
      </p:sp>
    </p:spTree>
    <p:extLst>
      <p:ext uri="{BB962C8B-B14F-4D97-AF65-F5344CB8AC3E}">
        <p14:creationId xmlns:p14="http://schemas.microsoft.com/office/powerpoint/2010/main" val="56536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7AD7FF-17C5-8C0A-810B-809C049E7BB3}"/>
              </a:ext>
            </a:extLst>
          </p:cNvPr>
          <p:cNvSpPr>
            <a:spLocks noGrp="1"/>
          </p:cNvSpPr>
          <p:nvPr>
            <p:ph type="title"/>
          </p:nvPr>
        </p:nvSpPr>
        <p:spPr>
          <a:xfrm>
            <a:off x="2205980" y="0"/>
            <a:ext cx="8064896" cy="1161616"/>
          </a:xfrm>
        </p:spPr>
        <p:txBody>
          <a:bodyPr>
            <a:normAutofit/>
          </a:bodyPr>
          <a:lstStyle/>
          <a:p>
            <a:pPr>
              <a:lnSpc>
                <a:spcPct val="106000"/>
              </a:lnSpc>
              <a:spcAft>
                <a:spcPts val="800"/>
              </a:spcAft>
            </a:pPr>
            <a:r>
              <a:rPr lang="en-US" sz="1800" b="1" dirty="0">
                <a:effectLst/>
                <a:latin typeface="Times New Roman" panose="02020603050405020304" pitchFamily="18" charset="0"/>
                <a:ea typeface="Times New Roman" panose="02020603050405020304" pitchFamily="18" charset="0"/>
              </a:rPr>
              <a:t>ІНСТРУКЦІЙНО-ТЕХНОЛОГІЧНА КАРТКА</a:t>
            </a:r>
            <a:br>
              <a:rPr lang="ru-UA" sz="1800" dirty="0">
                <a:effectLst/>
                <a:latin typeface="Calibri" panose="020F0502020204030204" pitchFamily="34" charset="0"/>
                <a:ea typeface="Calibri" panose="020F0502020204030204" pitchFamily="34" charset="0"/>
              </a:rPr>
            </a:br>
            <a:r>
              <a:rPr lang="ru-RU" sz="1800" dirty="0" err="1">
                <a:solidFill>
                  <a:srgbClr val="C00000"/>
                </a:solidFill>
                <a:effectLst/>
                <a:latin typeface="Times New Roman" panose="02020603050405020304" pitchFamily="18" charset="0"/>
                <a:ea typeface="Times New Roman" panose="02020603050405020304" pitchFamily="18" charset="0"/>
              </a:rPr>
              <a:t>Збірка</a:t>
            </a:r>
            <a:r>
              <a:rPr lang="ru-RU" sz="1800" dirty="0">
                <a:solidFill>
                  <a:srgbClr val="C00000"/>
                </a:solidFill>
                <a:effectLst/>
                <a:latin typeface="Times New Roman" panose="02020603050405020304" pitchFamily="18" charset="0"/>
                <a:ea typeface="Times New Roman" panose="02020603050405020304" pitchFamily="18" charset="0"/>
              </a:rPr>
              <a:t> </a:t>
            </a:r>
            <a:r>
              <a:rPr lang="ru-RU" sz="1800" dirty="0" err="1">
                <a:solidFill>
                  <a:srgbClr val="C00000"/>
                </a:solidFill>
                <a:effectLst/>
                <a:latin typeface="Times New Roman" panose="02020603050405020304" pitchFamily="18" charset="0"/>
                <a:ea typeface="Times New Roman" panose="02020603050405020304" pitchFamily="18" charset="0"/>
              </a:rPr>
              <a:t>технологічних</a:t>
            </a:r>
            <a:r>
              <a:rPr lang="ru-RU" sz="1800" dirty="0">
                <a:solidFill>
                  <a:srgbClr val="C00000"/>
                </a:solidFill>
                <a:effectLst/>
                <a:latin typeface="Times New Roman" panose="02020603050405020304" pitchFamily="18" charset="0"/>
                <a:ea typeface="Times New Roman" panose="02020603050405020304" pitchFamily="18" charset="0"/>
              </a:rPr>
              <a:t> </a:t>
            </a:r>
            <a:r>
              <a:rPr lang="ru-RU" sz="1800" dirty="0" err="1">
                <a:solidFill>
                  <a:srgbClr val="C00000"/>
                </a:solidFill>
                <a:effectLst/>
                <a:latin typeface="Times New Roman" panose="02020603050405020304" pitchFamily="18" charset="0"/>
                <a:ea typeface="Times New Roman" panose="02020603050405020304" pitchFamily="18" charset="0"/>
              </a:rPr>
              <a:t>карток</a:t>
            </a:r>
            <a:r>
              <a:rPr lang="ru-RU" sz="1800" dirty="0">
                <a:solidFill>
                  <a:srgbClr val="C00000"/>
                </a:solidFill>
                <a:effectLst/>
                <a:latin typeface="Times New Roman" panose="02020603050405020304" pitchFamily="18" charset="0"/>
                <a:ea typeface="Times New Roman" panose="02020603050405020304" pitchFamily="18" charset="0"/>
              </a:rPr>
              <a:t> ДНЗ «</a:t>
            </a:r>
            <a:r>
              <a:rPr lang="ru-RU" sz="1800" dirty="0" err="1">
                <a:solidFill>
                  <a:srgbClr val="C00000"/>
                </a:solidFill>
                <a:effectLst/>
                <a:latin typeface="Times New Roman" panose="02020603050405020304" pitchFamily="18" charset="0"/>
                <a:ea typeface="Times New Roman" panose="02020603050405020304" pitchFamily="18" charset="0"/>
              </a:rPr>
              <a:t>Уманський</a:t>
            </a:r>
            <a:r>
              <a:rPr lang="ru-RU" sz="1800" dirty="0">
                <a:solidFill>
                  <a:srgbClr val="C00000"/>
                </a:solidFill>
                <a:effectLst/>
                <a:latin typeface="Times New Roman" panose="02020603050405020304" pitchFamily="18" charset="0"/>
                <a:ea typeface="Times New Roman" panose="02020603050405020304" pitchFamily="18" charset="0"/>
              </a:rPr>
              <a:t> ПАЛ» , ст.26</a:t>
            </a:r>
            <a:br>
              <a:rPr lang="ru-UA" sz="1800" dirty="0">
                <a:solidFill>
                  <a:srgbClr val="C00000"/>
                </a:solidFill>
                <a:effectLst/>
                <a:latin typeface="Calibri" panose="020F0502020204030204" pitchFamily="34" charset="0"/>
                <a:ea typeface="Calibri" panose="020F0502020204030204" pitchFamily="34" charset="0"/>
              </a:rPr>
            </a:br>
            <a:r>
              <a:rPr lang="ru-RU" sz="1800" dirty="0">
                <a:solidFill>
                  <a:srgbClr val="C00000"/>
                </a:solidFill>
                <a:effectLst/>
                <a:latin typeface="Times New Roman" panose="02020603050405020304" pitchFamily="18" charset="0"/>
                <a:ea typeface="Times New Roman" panose="02020603050405020304" pitchFamily="18" charset="0"/>
              </a:rPr>
              <a:t> </a:t>
            </a:r>
            <a:r>
              <a:rPr lang="en-US" sz="1800" dirty="0" err="1">
                <a:solidFill>
                  <a:srgbClr val="C00000"/>
                </a:solidFill>
                <a:effectLst/>
                <a:latin typeface="Times New Roman" panose="02020603050405020304" pitchFamily="18" charset="0"/>
                <a:ea typeface="Times New Roman" panose="02020603050405020304" pitchFamily="18" charset="0"/>
              </a:rPr>
              <a:t>Найменування</a:t>
            </a:r>
            <a:r>
              <a:rPr lang="en-US" sz="1800" dirty="0">
                <a:solidFill>
                  <a:srgbClr val="C00000"/>
                </a:solidFill>
                <a:effectLst/>
                <a:latin typeface="Times New Roman" panose="02020603050405020304" pitchFamily="18" charset="0"/>
                <a:ea typeface="Times New Roman" panose="02020603050405020304" pitchFamily="18" charset="0"/>
              </a:rPr>
              <a:t> </a:t>
            </a:r>
            <a:r>
              <a:rPr lang="en-US" sz="1800" dirty="0" err="1">
                <a:solidFill>
                  <a:srgbClr val="C00000"/>
                </a:solidFill>
                <a:effectLst/>
                <a:latin typeface="Times New Roman" panose="02020603050405020304" pitchFamily="18" charset="0"/>
                <a:ea typeface="Times New Roman" panose="02020603050405020304" pitchFamily="18" charset="0"/>
              </a:rPr>
              <a:t>страви</a:t>
            </a:r>
            <a:r>
              <a:rPr lang="uk-UA" sz="1800" b="1" dirty="0">
                <a:solidFill>
                  <a:srgbClr val="C00000"/>
                </a:solidFill>
                <a:latin typeface="Times New Roman" panose="02020603050405020304" pitchFamily="18" charset="0"/>
                <a:ea typeface="Times New Roman" panose="02020603050405020304" pitchFamily="18" charset="0"/>
              </a:rPr>
              <a:t>:с</a:t>
            </a:r>
            <a:r>
              <a:rPr lang="en-US" sz="1800" b="1" dirty="0" err="1">
                <a:solidFill>
                  <a:srgbClr val="C00000"/>
                </a:solidFill>
                <a:effectLst/>
                <a:latin typeface="Times New Roman" panose="02020603050405020304" pitchFamily="18" charset="0"/>
                <a:ea typeface="Times New Roman" panose="02020603050405020304" pitchFamily="18" charset="0"/>
              </a:rPr>
              <a:t>алат</a:t>
            </a:r>
            <a:r>
              <a:rPr lang="uk-UA" sz="1800" b="1" dirty="0">
                <a:solidFill>
                  <a:srgbClr val="C00000"/>
                </a:solidFill>
                <a:effectLst/>
                <a:latin typeface="Times New Roman" panose="02020603050405020304" pitchFamily="18" charset="0"/>
                <a:ea typeface="Times New Roman" panose="02020603050405020304" pitchFamily="18" charset="0"/>
              </a:rPr>
              <a:t> «</a:t>
            </a:r>
            <a:r>
              <a:rPr lang="uk-UA" sz="1800" b="1" dirty="0" err="1">
                <a:solidFill>
                  <a:srgbClr val="C00000"/>
                </a:solidFill>
                <a:effectLst/>
                <a:latin typeface="Times New Roman" panose="02020603050405020304" pitchFamily="18" charset="0"/>
                <a:ea typeface="Times New Roman" panose="02020603050405020304" pitchFamily="18" charset="0"/>
              </a:rPr>
              <a:t>К</a:t>
            </a:r>
            <a:r>
              <a:rPr lang="en-US" sz="1800" b="1" dirty="0" err="1">
                <a:solidFill>
                  <a:srgbClr val="C00000"/>
                </a:solidFill>
                <a:effectLst/>
                <a:latin typeface="Times New Roman" panose="02020603050405020304" pitchFamily="18" charset="0"/>
                <a:ea typeface="Times New Roman" panose="02020603050405020304" pitchFamily="18" charset="0"/>
              </a:rPr>
              <a:t>апрі</a:t>
            </a:r>
            <a:r>
              <a:rPr lang="uk-UA" sz="1800" b="1" dirty="0">
                <a:solidFill>
                  <a:srgbClr val="C00000"/>
                </a:solidFill>
                <a:latin typeface="Times New Roman" panose="02020603050405020304" pitchFamily="18" charset="0"/>
                <a:ea typeface="Times New Roman" panose="02020603050405020304" pitchFamily="18" charset="0"/>
              </a:rPr>
              <a:t>»</a:t>
            </a:r>
            <a:endParaRPr lang="uk-UA" dirty="0">
              <a:solidFill>
                <a:srgbClr val="C00000"/>
              </a:solidFill>
            </a:endParaRPr>
          </a:p>
        </p:txBody>
      </p:sp>
      <p:graphicFrame>
        <p:nvGraphicFramePr>
          <p:cNvPr id="3" name="Таблица 2">
            <a:extLst>
              <a:ext uri="{FF2B5EF4-FFF2-40B4-BE49-F238E27FC236}">
                <a16:creationId xmlns:a16="http://schemas.microsoft.com/office/drawing/2014/main" id="{CD38EB69-A075-FD80-14FE-02E11D7AFEB2}"/>
              </a:ext>
            </a:extLst>
          </p:cNvPr>
          <p:cNvGraphicFramePr>
            <a:graphicFrameLocks noGrp="1"/>
          </p:cNvGraphicFramePr>
          <p:nvPr>
            <p:extLst>
              <p:ext uri="{D42A27DB-BD31-4B8C-83A1-F6EECF244321}">
                <p14:modId xmlns:p14="http://schemas.microsoft.com/office/powerpoint/2010/main" val="3634070734"/>
              </p:ext>
            </p:extLst>
          </p:nvPr>
        </p:nvGraphicFramePr>
        <p:xfrm>
          <a:off x="0" y="1161617"/>
          <a:ext cx="12188824" cy="6482066"/>
        </p:xfrm>
        <a:graphic>
          <a:graphicData uri="http://schemas.openxmlformats.org/drawingml/2006/table">
            <a:tbl>
              <a:tblPr bandRow="1">
                <a:tableStyleId>{5C22544A-7EE6-4342-B048-85BDC9FD1C3A}</a:tableStyleId>
              </a:tblPr>
              <a:tblGrid>
                <a:gridCol w="2323305">
                  <a:extLst>
                    <a:ext uri="{9D8B030D-6E8A-4147-A177-3AD203B41FA5}">
                      <a16:colId xmlns:a16="http://schemas.microsoft.com/office/drawing/2014/main" val="3698377010"/>
                    </a:ext>
                  </a:extLst>
                </a:gridCol>
                <a:gridCol w="752035">
                  <a:extLst>
                    <a:ext uri="{9D8B030D-6E8A-4147-A177-3AD203B41FA5}">
                      <a16:colId xmlns:a16="http://schemas.microsoft.com/office/drawing/2014/main" val="2219051201"/>
                    </a:ext>
                  </a:extLst>
                </a:gridCol>
                <a:gridCol w="190672">
                  <a:extLst>
                    <a:ext uri="{9D8B030D-6E8A-4147-A177-3AD203B41FA5}">
                      <a16:colId xmlns:a16="http://schemas.microsoft.com/office/drawing/2014/main" val="3565082849"/>
                    </a:ext>
                  </a:extLst>
                </a:gridCol>
                <a:gridCol w="760035">
                  <a:extLst>
                    <a:ext uri="{9D8B030D-6E8A-4147-A177-3AD203B41FA5}">
                      <a16:colId xmlns:a16="http://schemas.microsoft.com/office/drawing/2014/main" val="2718856277"/>
                    </a:ext>
                  </a:extLst>
                </a:gridCol>
                <a:gridCol w="793637">
                  <a:extLst>
                    <a:ext uri="{9D8B030D-6E8A-4147-A177-3AD203B41FA5}">
                      <a16:colId xmlns:a16="http://schemas.microsoft.com/office/drawing/2014/main" val="4155543005"/>
                    </a:ext>
                  </a:extLst>
                </a:gridCol>
                <a:gridCol w="793637">
                  <a:extLst>
                    <a:ext uri="{9D8B030D-6E8A-4147-A177-3AD203B41FA5}">
                      <a16:colId xmlns:a16="http://schemas.microsoft.com/office/drawing/2014/main" val="1498024675"/>
                    </a:ext>
                  </a:extLst>
                </a:gridCol>
                <a:gridCol w="1725680">
                  <a:extLst>
                    <a:ext uri="{9D8B030D-6E8A-4147-A177-3AD203B41FA5}">
                      <a16:colId xmlns:a16="http://schemas.microsoft.com/office/drawing/2014/main" val="625745778"/>
                    </a:ext>
                  </a:extLst>
                </a:gridCol>
                <a:gridCol w="2018494">
                  <a:extLst>
                    <a:ext uri="{9D8B030D-6E8A-4147-A177-3AD203B41FA5}">
                      <a16:colId xmlns:a16="http://schemas.microsoft.com/office/drawing/2014/main" val="2809281666"/>
                    </a:ext>
                  </a:extLst>
                </a:gridCol>
                <a:gridCol w="2831329">
                  <a:extLst>
                    <a:ext uri="{9D8B030D-6E8A-4147-A177-3AD203B41FA5}">
                      <a16:colId xmlns:a16="http://schemas.microsoft.com/office/drawing/2014/main" val="891277339"/>
                    </a:ext>
                  </a:extLst>
                </a:gridCol>
              </a:tblGrid>
              <a:tr h="517367">
                <a:tc rowSpan="2">
                  <a:txBody>
                    <a:bodyPr/>
                    <a:lstStyle/>
                    <a:p>
                      <a:pPr algn="ctr">
                        <a:lnSpc>
                          <a:spcPct val="106000"/>
                        </a:lnSpc>
                        <a:spcBef>
                          <a:spcPts val="2400"/>
                        </a:spcBef>
                        <a:spcAft>
                          <a:spcPts val="800"/>
                        </a:spcAft>
                      </a:pPr>
                      <a:r>
                        <a:rPr lang="en-US" sz="1400" dirty="0" err="1">
                          <a:effectLst/>
                        </a:rPr>
                        <a:t>сировина</a:t>
                      </a:r>
                      <a:endParaRPr lang="ru-UA" sz="1400" dirty="0">
                        <a:effectLst/>
                        <a:latin typeface="Calibri" panose="020F0502020204030204" pitchFamily="34" charset="0"/>
                        <a:ea typeface="Calibri" panose="020F0502020204030204" pitchFamily="34" charset="0"/>
                      </a:endParaRPr>
                    </a:p>
                  </a:txBody>
                  <a:tcPr marL="44389" marR="44389" marT="0" marB="0" anchor="ctr"/>
                </a:tc>
                <a:tc gridSpan="3">
                  <a:txBody>
                    <a:bodyPr/>
                    <a:lstStyle/>
                    <a:p>
                      <a:pPr algn="ctr">
                        <a:lnSpc>
                          <a:spcPct val="106000"/>
                        </a:lnSpc>
                        <a:spcAft>
                          <a:spcPts val="800"/>
                        </a:spcAft>
                      </a:pPr>
                      <a:r>
                        <a:rPr lang="en-US" sz="1400">
                          <a:effectLst/>
                        </a:rPr>
                        <a:t>Витрати сировини на 1 порцію</a:t>
                      </a:r>
                      <a:endParaRPr lang="ru-UA" sz="1400">
                        <a:effectLst/>
                        <a:latin typeface="Calibri" panose="020F0502020204030204" pitchFamily="34" charset="0"/>
                        <a:ea typeface="Calibri" panose="020F0502020204030204" pitchFamily="34" charset="0"/>
                      </a:endParaRPr>
                    </a:p>
                  </a:txBody>
                  <a:tcPr marL="44389" marR="44389" marT="0" marB="0" anchor="ctr"/>
                </a:tc>
                <a:tc hMerge="1">
                  <a:txBody>
                    <a:bodyPr/>
                    <a:lstStyle/>
                    <a:p>
                      <a:endParaRPr lang="uk-UA"/>
                    </a:p>
                  </a:txBody>
                  <a:tcPr/>
                </a:tc>
                <a:tc hMerge="1">
                  <a:txBody>
                    <a:bodyPr/>
                    <a:lstStyle/>
                    <a:p>
                      <a:endParaRPr lang="uk-UA"/>
                    </a:p>
                  </a:txBody>
                  <a:tcPr/>
                </a:tc>
                <a:tc gridSpan="2">
                  <a:txBody>
                    <a:bodyPr/>
                    <a:lstStyle/>
                    <a:p>
                      <a:pPr algn="ctr">
                        <a:lnSpc>
                          <a:spcPct val="106000"/>
                        </a:lnSpc>
                        <a:spcAft>
                          <a:spcPts val="800"/>
                        </a:spcAft>
                      </a:pPr>
                      <a:r>
                        <a:rPr lang="en-US" sz="1400">
                          <a:effectLst/>
                        </a:rPr>
                        <a:t>Витрати сировини на 10 порцій</a:t>
                      </a:r>
                      <a:endParaRPr lang="ru-UA" sz="1400">
                        <a:effectLst/>
                        <a:latin typeface="Calibri" panose="020F0502020204030204" pitchFamily="34" charset="0"/>
                        <a:ea typeface="Calibri" panose="020F0502020204030204" pitchFamily="34" charset="0"/>
                      </a:endParaRPr>
                    </a:p>
                  </a:txBody>
                  <a:tcPr marL="44389" marR="44389" marT="0" marB="0" anchor="ctr"/>
                </a:tc>
                <a:tc hMerge="1">
                  <a:txBody>
                    <a:bodyPr/>
                    <a:lstStyle/>
                    <a:p>
                      <a:endParaRPr lang="uk-UA"/>
                    </a:p>
                  </a:txBody>
                  <a:tcPr/>
                </a:tc>
                <a:tc rowSpan="2">
                  <a:txBody>
                    <a:bodyPr/>
                    <a:lstStyle/>
                    <a:p>
                      <a:pPr algn="ctr">
                        <a:lnSpc>
                          <a:spcPct val="106000"/>
                        </a:lnSpc>
                        <a:spcAft>
                          <a:spcPts val="800"/>
                        </a:spcAft>
                      </a:pPr>
                      <a:r>
                        <a:rPr lang="en-US" sz="1400">
                          <a:effectLst/>
                        </a:rPr>
                        <a:t>Послідовність операцій</a:t>
                      </a:r>
                      <a:endParaRPr lang="ru-UA" sz="1400">
                        <a:effectLst/>
                        <a:latin typeface="Calibri" panose="020F0502020204030204" pitchFamily="34" charset="0"/>
                        <a:ea typeface="Calibri" panose="020F0502020204030204" pitchFamily="34" charset="0"/>
                      </a:endParaRPr>
                    </a:p>
                  </a:txBody>
                  <a:tcPr marL="44389" marR="44389" marT="0" marB="0" anchor="ctr"/>
                </a:tc>
                <a:tc rowSpan="2">
                  <a:txBody>
                    <a:bodyPr/>
                    <a:lstStyle/>
                    <a:p>
                      <a:pPr algn="ctr">
                        <a:lnSpc>
                          <a:spcPct val="106000"/>
                        </a:lnSpc>
                        <a:spcAft>
                          <a:spcPts val="800"/>
                        </a:spcAft>
                      </a:pPr>
                      <a:r>
                        <a:rPr lang="ru-RU" sz="1400">
                          <a:effectLst/>
                        </a:rPr>
                        <a:t>Обладнання,</a:t>
                      </a:r>
                      <a:endParaRPr lang="ru-UA" sz="1400">
                        <a:effectLst/>
                      </a:endParaRPr>
                    </a:p>
                    <a:p>
                      <a:pPr algn="ctr">
                        <a:lnSpc>
                          <a:spcPct val="106000"/>
                        </a:lnSpc>
                        <a:spcAft>
                          <a:spcPts val="800"/>
                        </a:spcAft>
                      </a:pPr>
                      <a:r>
                        <a:rPr lang="ru-RU" sz="1400">
                          <a:effectLst/>
                        </a:rPr>
                        <a:t>Інструмент,</a:t>
                      </a:r>
                      <a:endParaRPr lang="ru-UA" sz="1400">
                        <a:effectLst/>
                      </a:endParaRPr>
                    </a:p>
                    <a:p>
                      <a:pPr algn="ctr">
                        <a:lnSpc>
                          <a:spcPct val="106000"/>
                        </a:lnSpc>
                        <a:spcAft>
                          <a:spcPts val="800"/>
                        </a:spcAft>
                      </a:pPr>
                      <a:r>
                        <a:rPr lang="ru-RU" sz="1400">
                          <a:effectLst/>
                        </a:rPr>
                        <a:t>Інвентар та посуд.</a:t>
                      </a:r>
                      <a:endParaRPr lang="ru-UA" sz="1400">
                        <a:effectLst/>
                        <a:latin typeface="Calibri" panose="020F0502020204030204" pitchFamily="34" charset="0"/>
                        <a:ea typeface="Calibri" panose="020F0502020204030204" pitchFamily="34" charset="0"/>
                      </a:endParaRPr>
                    </a:p>
                  </a:txBody>
                  <a:tcPr marL="44389" marR="44389" marT="0" marB="0" anchor="ctr"/>
                </a:tc>
                <a:tc rowSpan="2">
                  <a:txBody>
                    <a:bodyPr/>
                    <a:lstStyle/>
                    <a:p>
                      <a:pPr algn="ctr">
                        <a:lnSpc>
                          <a:spcPct val="106000"/>
                        </a:lnSpc>
                        <a:spcBef>
                          <a:spcPts val="2400"/>
                        </a:spcBef>
                        <a:spcAft>
                          <a:spcPts val="800"/>
                        </a:spcAft>
                      </a:pPr>
                      <a:r>
                        <a:rPr lang="en-US" sz="1400">
                          <a:effectLst/>
                        </a:rPr>
                        <a:t>Технологія приготування</a:t>
                      </a:r>
                      <a:endParaRPr lang="ru-UA" sz="1400">
                        <a:effectLst/>
                        <a:latin typeface="Calibri" panose="020F0502020204030204" pitchFamily="34" charset="0"/>
                        <a:ea typeface="Calibri" panose="020F0502020204030204" pitchFamily="34" charset="0"/>
                      </a:endParaRPr>
                    </a:p>
                  </a:txBody>
                  <a:tcPr marL="44389" marR="44389" marT="0" marB="0" anchor="ctr"/>
                </a:tc>
                <a:extLst>
                  <a:ext uri="{0D108BD9-81ED-4DB2-BD59-A6C34878D82A}">
                    <a16:rowId xmlns:a16="http://schemas.microsoft.com/office/drawing/2014/main" val="1377868777"/>
                  </a:ext>
                </a:extLst>
              </a:tr>
              <a:tr h="230109">
                <a:tc vMerge="1">
                  <a:txBody>
                    <a:bodyPr/>
                    <a:lstStyle/>
                    <a:p>
                      <a:endParaRPr lang="uk-UA"/>
                    </a:p>
                  </a:txBody>
                  <a:tcPr/>
                </a:tc>
                <a:tc gridSpan="2">
                  <a:txBody>
                    <a:bodyPr/>
                    <a:lstStyle/>
                    <a:p>
                      <a:pPr>
                        <a:lnSpc>
                          <a:spcPct val="106000"/>
                        </a:lnSpc>
                        <a:spcBef>
                          <a:spcPts val="1000"/>
                        </a:spcBef>
                        <a:spcAft>
                          <a:spcPts val="800"/>
                        </a:spcAft>
                      </a:pPr>
                      <a:r>
                        <a:rPr lang="en-US" sz="1400">
                          <a:effectLst/>
                        </a:rPr>
                        <a:t>брутто</a:t>
                      </a:r>
                      <a:endParaRPr lang="ru-UA" sz="1400">
                        <a:effectLst/>
                        <a:latin typeface="Calibri" panose="020F0502020204030204" pitchFamily="34" charset="0"/>
                        <a:ea typeface="Calibri" panose="020F0502020204030204" pitchFamily="34" charset="0"/>
                      </a:endParaRPr>
                    </a:p>
                  </a:txBody>
                  <a:tcPr marL="44389" marR="44389" marT="0" marB="0" anchor="ctr"/>
                </a:tc>
                <a:tc hMerge="1">
                  <a:txBody>
                    <a:bodyPr/>
                    <a:lstStyle/>
                    <a:p>
                      <a:endParaRPr lang="uk-UA"/>
                    </a:p>
                  </a:txBody>
                  <a:tcPr/>
                </a:tc>
                <a:tc>
                  <a:txBody>
                    <a:bodyPr/>
                    <a:lstStyle/>
                    <a:p>
                      <a:pPr algn="ctr">
                        <a:lnSpc>
                          <a:spcPct val="106000"/>
                        </a:lnSpc>
                        <a:spcBef>
                          <a:spcPts val="1000"/>
                        </a:spcBef>
                        <a:spcAft>
                          <a:spcPts val="800"/>
                        </a:spcAft>
                      </a:pPr>
                      <a:r>
                        <a:rPr lang="en-US" sz="1400">
                          <a:effectLst/>
                        </a:rPr>
                        <a:t>нетто</a:t>
                      </a:r>
                      <a:endParaRPr lang="ru-UA" sz="1400">
                        <a:effectLst/>
                        <a:latin typeface="Calibri" panose="020F0502020204030204" pitchFamily="34" charset="0"/>
                        <a:ea typeface="Calibri" panose="020F0502020204030204" pitchFamily="34" charset="0"/>
                      </a:endParaRPr>
                    </a:p>
                  </a:txBody>
                  <a:tcPr marL="44389" marR="44389" marT="0" marB="0" anchor="ctr"/>
                </a:tc>
                <a:tc>
                  <a:txBody>
                    <a:bodyPr/>
                    <a:lstStyle/>
                    <a:p>
                      <a:pPr algn="ctr">
                        <a:lnSpc>
                          <a:spcPct val="106000"/>
                        </a:lnSpc>
                        <a:spcBef>
                          <a:spcPts val="1000"/>
                        </a:spcBef>
                        <a:spcAft>
                          <a:spcPts val="800"/>
                        </a:spcAft>
                      </a:pPr>
                      <a:r>
                        <a:rPr lang="en-US" sz="1400">
                          <a:effectLst/>
                        </a:rPr>
                        <a:t>брутто</a:t>
                      </a:r>
                      <a:endParaRPr lang="ru-UA" sz="1400">
                        <a:effectLst/>
                        <a:latin typeface="Calibri" panose="020F0502020204030204" pitchFamily="34" charset="0"/>
                        <a:ea typeface="Calibri" panose="020F0502020204030204" pitchFamily="34" charset="0"/>
                      </a:endParaRPr>
                    </a:p>
                  </a:txBody>
                  <a:tcPr marL="44389" marR="44389" marT="0" marB="0" anchor="ctr"/>
                </a:tc>
                <a:tc>
                  <a:txBody>
                    <a:bodyPr/>
                    <a:lstStyle/>
                    <a:p>
                      <a:pPr algn="ctr">
                        <a:lnSpc>
                          <a:spcPct val="106000"/>
                        </a:lnSpc>
                        <a:spcBef>
                          <a:spcPts val="1000"/>
                        </a:spcBef>
                        <a:spcAft>
                          <a:spcPts val="800"/>
                        </a:spcAft>
                      </a:pPr>
                      <a:r>
                        <a:rPr lang="en-US" sz="1400">
                          <a:effectLst/>
                        </a:rPr>
                        <a:t>нетто</a:t>
                      </a:r>
                      <a:endParaRPr lang="ru-UA" sz="1400">
                        <a:effectLst/>
                        <a:latin typeface="Calibri" panose="020F0502020204030204" pitchFamily="34" charset="0"/>
                        <a:ea typeface="Calibri" panose="020F0502020204030204" pitchFamily="34" charset="0"/>
                      </a:endParaRPr>
                    </a:p>
                  </a:txBody>
                  <a:tcPr marL="44389" marR="44389"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423293060"/>
                  </a:ext>
                </a:extLst>
              </a:tr>
              <a:tr h="166746">
                <a:tc>
                  <a:txBody>
                    <a:bodyPr/>
                    <a:lstStyle/>
                    <a:p>
                      <a:pPr>
                        <a:lnSpc>
                          <a:spcPct val="106000"/>
                        </a:lnSpc>
                        <a:spcAft>
                          <a:spcPts val="800"/>
                        </a:spcAft>
                      </a:pPr>
                      <a:r>
                        <a:rPr lang="en-US" sz="1400">
                          <a:effectLst/>
                        </a:rPr>
                        <a:t>Базилік</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5</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5</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50</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50</a:t>
                      </a:r>
                      <a:endParaRPr lang="ru-UA" sz="1400">
                        <a:effectLst/>
                        <a:latin typeface="Calibri" panose="020F0502020204030204" pitchFamily="34" charset="0"/>
                        <a:ea typeface="Calibri" panose="020F0502020204030204" pitchFamily="34" charset="0"/>
                      </a:endParaRPr>
                    </a:p>
                  </a:txBody>
                  <a:tcPr marL="44389" marR="44389" marT="0" marB="0"/>
                </a:tc>
                <a:tc rowSpan="18">
                  <a:txBody>
                    <a:bodyPr/>
                    <a:lstStyle/>
                    <a:p>
                      <a:pPr>
                        <a:lnSpc>
                          <a:spcPct val="106000"/>
                        </a:lnSpc>
                        <a:spcAft>
                          <a:spcPts val="800"/>
                        </a:spcAft>
                      </a:pPr>
                      <a:r>
                        <a:rPr lang="ru-RU" sz="1400">
                          <a:effectLst/>
                        </a:rPr>
                        <a:t>1.МКО  сировини.</a:t>
                      </a:r>
                      <a:endParaRPr lang="ru-UA" sz="1400">
                        <a:effectLst/>
                      </a:endParaRPr>
                    </a:p>
                    <a:p>
                      <a:pPr>
                        <a:lnSpc>
                          <a:spcPct val="106000"/>
                        </a:lnSpc>
                        <a:spcAft>
                          <a:spcPts val="800"/>
                        </a:spcAft>
                      </a:pPr>
                      <a:r>
                        <a:rPr lang="ru-RU" sz="1400">
                          <a:effectLst/>
                        </a:rPr>
                        <a:t>2.Нарізання помідор, сиру.</a:t>
                      </a:r>
                      <a:endParaRPr lang="ru-UA" sz="1400">
                        <a:effectLst/>
                      </a:endParaRPr>
                    </a:p>
                    <a:p>
                      <a:pPr>
                        <a:lnSpc>
                          <a:spcPct val="106000"/>
                        </a:lnSpc>
                        <a:spcAft>
                          <a:spcPts val="800"/>
                        </a:spcAft>
                      </a:pPr>
                      <a:r>
                        <a:rPr lang="ru-RU" sz="1400">
                          <a:effectLst/>
                        </a:rPr>
                        <a:t>3.Викласти  інгредієнти в салатницю.</a:t>
                      </a:r>
                      <a:endParaRPr lang="ru-UA" sz="1400">
                        <a:effectLst/>
                      </a:endParaRPr>
                    </a:p>
                    <a:p>
                      <a:pPr>
                        <a:lnSpc>
                          <a:spcPct val="106000"/>
                        </a:lnSpc>
                        <a:spcAft>
                          <a:spcPts val="800"/>
                        </a:spcAft>
                      </a:pPr>
                      <a:r>
                        <a:rPr lang="ru-RU" sz="1400">
                          <a:effectLst/>
                        </a:rPr>
                        <a:t>4.Заправка салату.</a:t>
                      </a:r>
                      <a:endParaRPr lang="ru-UA" sz="1400">
                        <a:effectLst/>
                      </a:endParaRPr>
                    </a:p>
                    <a:p>
                      <a:pPr>
                        <a:lnSpc>
                          <a:spcPct val="106000"/>
                        </a:lnSpc>
                        <a:spcAft>
                          <a:spcPts val="800"/>
                        </a:spcAft>
                      </a:pPr>
                      <a:r>
                        <a:rPr lang="en-US" sz="1400">
                          <a:effectLst/>
                        </a:rPr>
                        <a:t>5.Оформлення та відпуск.</a:t>
                      </a:r>
                      <a:endParaRPr lang="ru-UA" sz="1400">
                        <a:effectLst/>
                        <a:latin typeface="Calibri" panose="020F0502020204030204" pitchFamily="34" charset="0"/>
                        <a:ea typeface="Calibri" panose="020F0502020204030204" pitchFamily="34" charset="0"/>
                      </a:endParaRPr>
                    </a:p>
                  </a:txBody>
                  <a:tcPr marL="44389" marR="44389" marT="0" marB="0"/>
                </a:tc>
                <a:tc rowSpan="18">
                  <a:txBody>
                    <a:bodyPr/>
                    <a:lstStyle/>
                    <a:p>
                      <a:pPr>
                        <a:lnSpc>
                          <a:spcPct val="106000"/>
                        </a:lnSpc>
                        <a:spcAft>
                          <a:spcPts val="800"/>
                        </a:spcAft>
                      </a:pPr>
                      <a:r>
                        <a:rPr lang="ru-RU" sz="1400">
                          <a:effectLst/>
                        </a:rPr>
                        <a:t>Обладнання: </a:t>
                      </a:r>
                      <a:endParaRPr lang="ru-UA" sz="1400">
                        <a:effectLst/>
                      </a:endParaRPr>
                    </a:p>
                    <a:p>
                      <a:pPr>
                        <a:lnSpc>
                          <a:spcPct val="106000"/>
                        </a:lnSpc>
                        <a:spcAft>
                          <a:spcPts val="800"/>
                        </a:spcAft>
                      </a:pPr>
                      <a:r>
                        <a:rPr lang="ru-RU" sz="1400">
                          <a:effectLst/>
                        </a:rPr>
                        <a:t>Ваги, виробничий стіл.</a:t>
                      </a:r>
                      <a:endParaRPr lang="ru-UA" sz="1400">
                        <a:effectLst/>
                      </a:endParaRPr>
                    </a:p>
                    <a:p>
                      <a:pPr>
                        <a:lnSpc>
                          <a:spcPct val="106000"/>
                        </a:lnSpc>
                        <a:spcAft>
                          <a:spcPts val="800"/>
                        </a:spcAft>
                      </a:pPr>
                      <a:r>
                        <a:rPr lang="ru-RU" sz="1400">
                          <a:effectLst/>
                        </a:rPr>
                        <a:t>Інвентар, посуд: </a:t>
                      </a:r>
                      <a:endParaRPr lang="ru-UA" sz="1400">
                        <a:effectLst/>
                      </a:endParaRPr>
                    </a:p>
                    <a:p>
                      <a:pPr>
                        <a:lnSpc>
                          <a:spcPct val="106000"/>
                        </a:lnSpc>
                        <a:spcAft>
                          <a:spcPts val="800"/>
                        </a:spcAft>
                      </a:pPr>
                      <a:r>
                        <a:rPr lang="ru-RU" sz="1400">
                          <a:effectLst/>
                        </a:rPr>
                        <a:t>обробна дошка «ОС», миски, ножі кухарські, ложка</a:t>
                      </a:r>
                      <a:endParaRPr lang="ru-UA" sz="1400">
                        <a:effectLst/>
                      </a:endParaRPr>
                    </a:p>
                    <a:p>
                      <a:pPr>
                        <a:lnSpc>
                          <a:spcPct val="106000"/>
                        </a:lnSpc>
                        <a:spcAft>
                          <a:spcPts val="800"/>
                        </a:spcAft>
                      </a:pPr>
                      <a:r>
                        <a:rPr lang="en-US" sz="1400">
                          <a:effectLst/>
                        </a:rPr>
                        <a:t>Посуд для відпуску: </a:t>
                      </a:r>
                      <a:endParaRPr lang="ru-UA" sz="1400">
                        <a:effectLst/>
                      </a:endParaRPr>
                    </a:p>
                    <a:p>
                      <a:pPr>
                        <a:lnSpc>
                          <a:spcPct val="106000"/>
                        </a:lnSpc>
                        <a:spcAft>
                          <a:spcPts val="800"/>
                        </a:spcAft>
                      </a:pPr>
                      <a:r>
                        <a:rPr lang="en-US" sz="1400">
                          <a:effectLst/>
                        </a:rPr>
                        <a:t>салатник.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rowSpan="18">
                  <a:txBody>
                    <a:bodyPr/>
                    <a:lstStyle/>
                    <a:p>
                      <a:pPr>
                        <a:lnSpc>
                          <a:spcPct val="106000"/>
                        </a:lnSpc>
                        <a:spcAft>
                          <a:spcPts val="800"/>
                        </a:spcAft>
                      </a:pPr>
                      <a:r>
                        <a:rPr lang="ru-RU" sz="1400" dirty="0">
                          <a:effectLst/>
                        </a:rPr>
                        <a:t>1. </a:t>
                      </a:r>
                      <a:r>
                        <a:rPr lang="ru-RU" sz="1400" dirty="0" err="1">
                          <a:effectLst/>
                        </a:rPr>
                        <a:t>Помідори</a:t>
                      </a:r>
                      <a:r>
                        <a:rPr lang="ru-RU" sz="1400" dirty="0">
                          <a:effectLst/>
                        </a:rPr>
                        <a:t> </a:t>
                      </a:r>
                      <a:r>
                        <a:rPr lang="ru-RU" sz="1400" dirty="0" err="1">
                          <a:effectLst/>
                        </a:rPr>
                        <a:t>помити</a:t>
                      </a:r>
                      <a:r>
                        <a:rPr lang="ru-RU" sz="1400" dirty="0">
                          <a:effectLst/>
                        </a:rPr>
                        <a:t>, </a:t>
                      </a:r>
                      <a:r>
                        <a:rPr lang="ru-RU" sz="1400" dirty="0" err="1">
                          <a:effectLst/>
                        </a:rPr>
                        <a:t>часник</a:t>
                      </a:r>
                      <a:r>
                        <a:rPr lang="ru-RU" sz="1400" dirty="0">
                          <a:effectLst/>
                        </a:rPr>
                        <a:t> </a:t>
                      </a:r>
                      <a:r>
                        <a:rPr lang="ru-RU" sz="1400" dirty="0" err="1">
                          <a:effectLst/>
                        </a:rPr>
                        <a:t>почистити</a:t>
                      </a:r>
                      <a:r>
                        <a:rPr lang="ru-RU" sz="1400" dirty="0">
                          <a:effectLst/>
                        </a:rPr>
                        <a:t>.</a:t>
                      </a:r>
                      <a:endParaRPr lang="ru-UA" sz="1400" dirty="0">
                        <a:effectLst/>
                      </a:endParaRPr>
                    </a:p>
                    <a:p>
                      <a:pPr>
                        <a:lnSpc>
                          <a:spcPct val="106000"/>
                        </a:lnSpc>
                        <a:spcAft>
                          <a:spcPts val="800"/>
                        </a:spcAft>
                      </a:pPr>
                      <a:r>
                        <a:rPr lang="ru-RU" sz="1400" dirty="0">
                          <a:effectLst/>
                        </a:rPr>
                        <a:t>2. </a:t>
                      </a:r>
                      <a:r>
                        <a:rPr lang="ru-RU" sz="1400" dirty="0" err="1">
                          <a:effectLst/>
                        </a:rPr>
                        <a:t>Нарізати</a:t>
                      </a:r>
                      <a:r>
                        <a:rPr lang="ru-RU" sz="1400" dirty="0">
                          <a:effectLst/>
                        </a:rPr>
                        <a:t> </a:t>
                      </a:r>
                      <a:r>
                        <a:rPr lang="ru-RU" sz="1400" dirty="0" err="1">
                          <a:effectLst/>
                        </a:rPr>
                        <a:t>помідори</a:t>
                      </a:r>
                      <a:r>
                        <a:rPr lang="ru-RU" sz="1400" dirty="0">
                          <a:effectLst/>
                        </a:rPr>
                        <a:t> і сир кружечками, </a:t>
                      </a:r>
                      <a:r>
                        <a:rPr lang="ru-RU" sz="1400" dirty="0" err="1">
                          <a:effectLst/>
                        </a:rPr>
                        <a:t>викласти</a:t>
                      </a:r>
                      <a:r>
                        <a:rPr lang="ru-RU" sz="1400" dirty="0">
                          <a:effectLst/>
                        </a:rPr>
                        <a:t> в </a:t>
                      </a:r>
                      <a:r>
                        <a:rPr lang="ru-RU" sz="1400" dirty="0" err="1">
                          <a:effectLst/>
                        </a:rPr>
                        <a:t>тарілку</a:t>
                      </a:r>
                      <a:r>
                        <a:rPr lang="ru-RU" sz="1400" dirty="0">
                          <a:effectLst/>
                        </a:rPr>
                        <a:t>.</a:t>
                      </a:r>
                      <a:endParaRPr lang="ru-UA" sz="1400" dirty="0">
                        <a:effectLst/>
                      </a:endParaRPr>
                    </a:p>
                    <a:p>
                      <a:pPr>
                        <a:lnSpc>
                          <a:spcPct val="106000"/>
                        </a:lnSpc>
                        <a:spcAft>
                          <a:spcPts val="800"/>
                        </a:spcAft>
                      </a:pPr>
                      <a:r>
                        <a:rPr lang="ru-RU" sz="1400" dirty="0">
                          <a:effectLst/>
                        </a:rPr>
                        <a:t>3. </a:t>
                      </a:r>
                      <a:r>
                        <a:rPr lang="ru-RU" sz="1400" dirty="0" err="1">
                          <a:effectLst/>
                        </a:rPr>
                        <a:t>Полити</a:t>
                      </a:r>
                      <a:r>
                        <a:rPr lang="ru-RU" sz="1400" dirty="0">
                          <a:effectLst/>
                        </a:rPr>
                        <a:t> соусом  </a:t>
                      </a:r>
                      <a:r>
                        <a:rPr lang="ru-RU" sz="1400" dirty="0" err="1">
                          <a:effectLst/>
                        </a:rPr>
                        <a:t>зверху</a:t>
                      </a:r>
                      <a:r>
                        <a:rPr lang="ru-RU" sz="1400" dirty="0">
                          <a:effectLst/>
                        </a:rPr>
                        <a:t> .</a:t>
                      </a:r>
                      <a:endParaRPr lang="ru-UA" sz="1400" dirty="0">
                        <a:effectLst/>
                      </a:endParaRPr>
                    </a:p>
                    <a:p>
                      <a:pPr>
                        <a:lnSpc>
                          <a:spcPct val="106000"/>
                        </a:lnSpc>
                        <a:spcAft>
                          <a:spcPts val="800"/>
                        </a:spcAft>
                      </a:pPr>
                      <a:r>
                        <a:rPr lang="ru-RU" sz="1400" dirty="0">
                          <a:effectLst/>
                        </a:rPr>
                        <a:t>4. Для </a:t>
                      </a:r>
                      <a:r>
                        <a:rPr lang="ru-RU" sz="1400" dirty="0" err="1">
                          <a:effectLst/>
                        </a:rPr>
                        <a:t>приготування</a:t>
                      </a:r>
                      <a:r>
                        <a:rPr lang="ru-RU" sz="1400" dirty="0">
                          <a:effectLst/>
                        </a:rPr>
                        <a:t> соусу: </a:t>
                      </a:r>
                      <a:r>
                        <a:rPr lang="ru-RU" sz="1400" dirty="0" err="1">
                          <a:effectLst/>
                        </a:rPr>
                        <a:t>листя</a:t>
                      </a:r>
                      <a:r>
                        <a:rPr lang="ru-RU" sz="1400" dirty="0">
                          <a:effectLst/>
                        </a:rPr>
                        <a:t> </a:t>
                      </a:r>
                      <a:r>
                        <a:rPr lang="ru-RU" sz="1400" dirty="0" err="1">
                          <a:effectLst/>
                        </a:rPr>
                        <a:t>базиліка</a:t>
                      </a:r>
                      <a:r>
                        <a:rPr lang="ru-RU" sz="1400" dirty="0">
                          <a:effectLst/>
                        </a:rPr>
                        <a:t> </a:t>
                      </a:r>
                      <a:r>
                        <a:rPr lang="ru-RU" sz="1400" dirty="0" err="1">
                          <a:effectLst/>
                        </a:rPr>
                        <a:t>промити</a:t>
                      </a:r>
                      <a:r>
                        <a:rPr lang="ru-RU" sz="1400" dirty="0">
                          <a:effectLst/>
                        </a:rPr>
                        <a:t>, </a:t>
                      </a:r>
                      <a:r>
                        <a:rPr lang="ru-RU" sz="1400" dirty="0" err="1">
                          <a:effectLst/>
                        </a:rPr>
                        <a:t>просушити</a:t>
                      </a:r>
                      <a:r>
                        <a:rPr lang="ru-RU" sz="1400" dirty="0">
                          <a:effectLst/>
                        </a:rPr>
                        <a:t>, </a:t>
                      </a:r>
                      <a:r>
                        <a:rPr lang="ru-RU" sz="1400" dirty="0" err="1">
                          <a:effectLst/>
                        </a:rPr>
                        <a:t>покласти</a:t>
                      </a:r>
                      <a:r>
                        <a:rPr lang="ru-RU" sz="1400" dirty="0">
                          <a:effectLst/>
                        </a:rPr>
                        <a:t> у ступку, </a:t>
                      </a:r>
                      <a:r>
                        <a:rPr lang="ru-RU" sz="1400" dirty="0" err="1">
                          <a:effectLst/>
                        </a:rPr>
                        <a:t>розтерти</a:t>
                      </a:r>
                      <a:r>
                        <a:rPr lang="ru-RU" sz="1400" dirty="0">
                          <a:effectLst/>
                        </a:rPr>
                        <a:t> з </a:t>
                      </a:r>
                      <a:r>
                        <a:rPr lang="ru-RU" sz="1400" dirty="0" err="1">
                          <a:effectLst/>
                        </a:rPr>
                        <a:t>часником</a:t>
                      </a:r>
                      <a:r>
                        <a:rPr lang="ru-RU" sz="1400" dirty="0">
                          <a:effectLst/>
                        </a:rPr>
                        <a:t>, </a:t>
                      </a:r>
                      <a:r>
                        <a:rPr lang="ru-RU" sz="1400" dirty="0" err="1">
                          <a:effectLst/>
                        </a:rPr>
                        <a:t>додати</a:t>
                      </a:r>
                      <a:r>
                        <a:rPr lang="ru-RU" sz="1400" dirty="0">
                          <a:effectLst/>
                        </a:rPr>
                        <a:t> </a:t>
                      </a:r>
                      <a:r>
                        <a:rPr lang="ru-RU" sz="1400" dirty="0" err="1">
                          <a:effectLst/>
                        </a:rPr>
                        <a:t>сіль</a:t>
                      </a:r>
                      <a:r>
                        <a:rPr lang="ru-RU" sz="1400" dirty="0">
                          <a:effectLst/>
                        </a:rPr>
                        <a:t>, </a:t>
                      </a:r>
                      <a:r>
                        <a:rPr lang="ru-RU" sz="1400" dirty="0" err="1">
                          <a:effectLst/>
                        </a:rPr>
                        <a:t>лимонний</a:t>
                      </a:r>
                      <a:r>
                        <a:rPr lang="ru-RU" sz="1400" dirty="0">
                          <a:effectLst/>
                        </a:rPr>
                        <a:t> </a:t>
                      </a:r>
                      <a:r>
                        <a:rPr lang="ru-RU" sz="1400" dirty="0" err="1">
                          <a:effectLst/>
                        </a:rPr>
                        <a:t>сік</a:t>
                      </a:r>
                      <a:r>
                        <a:rPr lang="ru-RU" sz="1400" dirty="0">
                          <a:effectLst/>
                        </a:rPr>
                        <a:t>, </a:t>
                      </a:r>
                      <a:r>
                        <a:rPr lang="ru-RU" sz="1400" dirty="0" err="1">
                          <a:effectLst/>
                        </a:rPr>
                        <a:t>перець</a:t>
                      </a:r>
                      <a:r>
                        <a:rPr lang="ru-RU" sz="1400" dirty="0">
                          <a:effectLst/>
                        </a:rPr>
                        <a:t>, </a:t>
                      </a:r>
                      <a:r>
                        <a:rPr lang="ru-RU" sz="1400" dirty="0" err="1">
                          <a:effectLst/>
                        </a:rPr>
                        <a:t>олію</a:t>
                      </a:r>
                      <a:r>
                        <a:rPr lang="ru-RU" sz="1400" dirty="0">
                          <a:effectLst/>
                        </a:rPr>
                        <a:t> </a:t>
                      </a:r>
                      <a:r>
                        <a:rPr lang="ru-RU" sz="1400" dirty="0" err="1">
                          <a:effectLst/>
                        </a:rPr>
                        <a:t>оливкову</a:t>
                      </a:r>
                      <a:r>
                        <a:rPr lang="ru-RU" sz="1400" dirty="0">
                          <a:effectLst/>
                        </a:rPr>
                        <a:t>, </a:t>
                      </a:r>
                      <a:r>
                        <a:rPr lang="ru-RU" sz="1400" dirty="0" err="1">
                          <a:effectLst/>
                        </a:rPr>
                        <a:t>ретельно</a:t>
                      </a:r>
                      <a:r>
                        <a:rPr lang="ru-RU" sz="1400" dirty="0">
                          <a:effectLst/>
                        </a:rPr>
                        <a:t> </a:t>
                      </a:r>
                      <a:r>
                        <a:rPr lang="ru-RU" sz="1400" dirty="0" err="1">
                          <a:effectLst/>
                        </a:rPr>
                        <a:t>перемішати</a:t>
                      </a:r>
                      <a:r>
                        <a:rPr lang="ru-RU" sz="1400" dirty="0">
                          <a:effectLst/>
                        </a:rPr>
                        <a:t>.</a:t>
                      </a:r>
                      <a:endParaRPr lang="ru-UA" sz="1400" dirty="0">
                        <a:effectLst/>
                        <a:latin typeface="Calibri" panose="020F0502020204030204" pitchFamily="34" charset="0"/>
                        <a:ea typeface="Calibri" panose="020F0502020204030204" pitchFamily="34" charset="0"/>
                      </a:endParaRPr>
                    </a:p>
                  </a:txBody>
                  <a:tcPr marL="44389" marR="44389" marT="0" marB="0"/>
                </a:tc>
                <a:extLst>
                  <a:ext uri="{0D108BD9-81ED-4DB2-BD59-A6C34878D82A}">
                    <a16:rowId xmlns:a16="http://schemas.microsoft.com/office/drawing/2014/main" val="2410905116"/>
                  </a:ext>
                </a:extLst>
              </a:tr>
              <a:tr h="166746">
                <a:tc>
                  <a:txBody>
                    <a:bodyPr/>
                    <a:lstStyle/>
                    <a:p>
                      <a:pPr>
                        <a:lnSpc>
                          <a:spcPct val="106000"/>
                        </a:lnSpc>
                        <a:spcAft>
                          <a:spcPts val="800"/>
                        </a:spcAft>
                      </a:pPr>
                      <a:r>
                        <a:rPr lang="en-US" sz="1400" dirty="0" err="1">
                          <a:effectLst/>
                        </a:rPr>
                        <a:t>Помідори</a:t>
                      </a:r>
                      <a:r>
                        <a:rPr lang="en-US" sz="1400" dirty="0">
                          <a:effectLst/>
                        </a:rPr>
                        <a:t> </a:t>
                      </a:r>
                      <a:r>
                        <a:rPr lang="en-US" sz="1400" dirty="0" err="1">
                          <a:effectLst/>
                        </a:rPr>
                        <a:t>свіжі</a:t>
                      </a:r>
                      <a:endParaRPr lang="ru-UA" sz="1400" dirty="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60</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60</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600</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600</a:t>
                      </a:r>
                      <a:endParaRPr lang="ru-UA" sz="14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591675643"/>
                  </a:ext>
                </a:extLst>
              </a:tr>
              <a:tr h="166746">
                <a:tc>
                  <a:txBody>
                    <a:bodyPr/>
                    <a:lstStyle/>
                    <a:p>
                      <a:pPr>
                        <a:lnSpc>
                          <a:spcPct val="106000"/>
                        </a:lnSpc>
                        <a:spcAft>
                          <a:spcPts val="800"/>
                        </a:spcAft>
                      </a:pPr>
                      <a:r>
                        <a:rPr lang="en-US" sz="1400">
                          <a:effectLst/>
                        </a:rPr>
                        <a:t>Олія олівкове</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10</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dirty="0">
                          <a:effectLst/>
                        </a:rPr>
                        <a:t>10</a:t>
                      </a:r>
                      <a:endParaRPr lang="ru-UA" sz="1400" dirty="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100</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100</a:t>
                      </a:r>
                      <a:endParaRPr lang="ru-UA" sz="14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980590979"/>
                  </a:ext>
                </a:extLst>
              </a:tr>
              <a:tr h="166746">
                <a:tc>
                  <a:txBody>
                    <a:bodyPr/>
                    <a:lstStyle/>
                    <a:p>
                      <a:pPr>
                        <a:lnSpc>
                          <a:spcPct val="106000"/>
                        </a:lnSpc>
                        <a:spcAft>
                          <a:spcPts val="800"/>
                        </a:spcAft>
                      </a:pPr>
                      <a:r>
                        <a:rPr lang="en-US" sz="1400">
                          <a:effectLst/>
                        </a:rPr>
                        <a:t>Часник</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10</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10</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100</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100</a:t>
                      </a:r>
                      <a:endParaRPr lang="ru-UA" sz="14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350161975"/>
                  </a:ext>
                </a:extLst>
              </a:tr>
              <a:tr h="166746">
                <a:tc>
                  <a:txBody>
                    <a:bodyPr/>
                    <a:lstStyle/>
                    <a:p>
                      <a:pPr>
                        <a:lnSpc>
                          <a:spcPct val="106000"/>
                        </a:lnSpc>
                        <a:spcAft>
                          <a:spcPts val="800"/>
                        </a:spcAft>
                      </a:pPr>
                      <a:r>
                        <a:rPr lang="en-US" sz="1400">
                          <a:effectLst/>
                        </a:rPr>
                        <a:t>Лимон</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30</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30</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300</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300</a:t>
                      </a:r>
                      <a:endParaRPr lang="ru-UA" sz="14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562075986"/>
                  </a:ext>
                </a:extLst>
              </a:tr>
              <a:tr h="166746">
                <a:tc>
                  <a:txBody>
                    <a:bodyPr/>
                    <a:lstStyle/>
                    <a:p>
                      <a:pPr>
                        <a:lnSpc>
                          <a:spcPct val="106000"/>
                        </a:lnSpc>
                        <a:spcAft>
                          <a:spcPts val="800"/>
                        </a:spcAft>
                      </a:pPr>
                      <a:r>
                        <a:rPr lang="en-US" sz="1400">
                          <a:effectLst/>
                        </a:rPr>
                        <a:t>Сир «моцарела»</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25</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25</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250</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dirty="0">
                          <a:effectLst/>
                        </a:rPr>
                        <a:t>250</a:t>
                      </a:r>
                      <a:endParaRPr lang="ru-UA" sz="1400" dirty="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403895873"/>
                  </a:ext>
                </a:extLst>
              </a:tr>
              <a:tr h="166746">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349499298"/>
                  </a:ext>
                </a:extLst>
              </a:tr>
              <a:tr h="166746">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904372739"/>
                  </a:ext>
                </a:extLst>
              </a:tr>
              <a:tr h="166746">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977330558"/>
                  </a:ext>
                </a:extLst>
              </a:tr>
              <a:tr h="166746">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926751072"/>
                  </a:ext>
                </a:extLst>
              </a:tr>
              <a:tr h="166746">
                <a:tc>
                  <a:txBody>
                    <a:bodyPr/>
                    <a:lstStyle/>
                    <a:p>
                      <a:pPr>
                        <a:lnSpc>
                          <a:spcPct val="106000"/>
                        </a:lnSpc>
                        <a:spcAft>
                          <a:spcPts val="800"/>
                        </a:spcAft>
                      </a:pPr>
                      <a:r>
                        <a:rPr lang="en-US" sz="1400">
                          <a:effectLst/>
                        </a:rPr>
                        <a:t>ВИХІД:</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100</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dirty="0">
                          <a:effectLst/>
                        </a:rPr>
                        <a:t>1000</a:t>
                      </a:r>
                      <a:endParaRPr lang="ru-UA" sz="1400" dirty="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565212841"/>
                  </a:ext>
                </a:extLst>
              </a:tr>
              <a:tr h="166746">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86783234"/>
                  </a:ext>
                </a:extLst>
              </a:tr>
              <a:tr h="166746">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547302874"/>
                  </a:ext>
                </a:extLst>
              </a:tr>
              <a:tr h="166746">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dirty="0">
                          <a:effectLst/>
                        </a:rPr>
                        <a:t> </a:t>
                      </a:r>
                      <a:endParaRPr lang="ru-UA" sz="1400" dirty="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907951055"/>
                  </a:ext>
                </a:extLst>
              </a:tr>
              <a:tr h="166746">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815532913"/>
                  </a:ext>
                </a:extLst>
              </a:tr>
              <a:tr h="166746">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19250126"/>
                  </a:ext>
                </a:extLst>
              </a:tr>
              <a:tr h="166746">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812452218"/>
                  </a:ext>
                </a:extLst>
              </a:tr>
              <a:tr h="1493532">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89" marR="44389" marT="0" marB="0"/>
                </a:tc>
                <a:tc>
                  <a:txBody>
                    <a:bodyPr/>
                    <a:lstStyle/>
                    <a:p>
                      <a:pPr>
                        <a:lnSpc>
                          <a:spcPct val="106000"/>
                        </a:lnSpc>
                        <a:spcAft>
                          <a:spcPts val="800"/>
                        </a:spcAft>
                      </a:pPr>
                      <a:r>
                        <a:rPr lang="en-US" sz="1400" dirty="0">
                          <a:effectLst/>
                        </a:rPr>
                        <a:t> </a:t>
                      </a:r>
                      <a:endParaRPr lang="ru-UA" sz="1400" dirty="0">
                        <a:effectLst/>
                        <a:latin typeface="Calibri" panose="020F0502020204030204" pitchFamily="34" charset="0"/>
                        <a:ea typeface="Calibri" panose="020F0502020204030204" pitchFamily="34" charset="0"/>
                      </a:endParaRPr>
                    </a:p>
                  </a:txBody>
                  <a:tcPr marL="44389" marR="4438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84181691"/>
                  </a:ext>
                </a:extLst>
              </a:tr>
            </a:tbl>
          </a:graphicData>
        </a:graphic>
      </p:graphicFrame>
      <p:sp>
        <p:nvSpPr>
          <p:cNvPr id="4" name="Rectangle 1">
            <a:extLst>
              <a:ext uri="{FF2B5EF4-FFF2-40B4-BE49-F238E27FC236}">
                <a16:creationId xmlns:a16="http://schemas.microsoft.com/office/drawing/2014/main" id="{C0A97E3D-090A-EE98-A114-8B54BA3C62CC}"/>
              </a:ext>
            </a:extLst>
          </p:cNvPr>
          <p:cNvSpPr>
            <a:spLocks noChangeArrowheads="1"/>
          </p:cNvSpPr>
          <p:nvPr/>
        </p:nvSpPr>
        <p:spPr bwMode="auto">
          <a:xfrm flipV="1">
            <a:off x="549796" y="227162"/>
            <a:ext cx="10278866" cy="82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5" name="Номер слайда 4">
            <a:extLst>
              <a:ext uri="{FF2B5EF4-FFF2-40B4-BE49-F238E27FC236}">
                <a16:creationId xmlns:a16="http://schemas.microsoft.com/office/drawing/2014/main" id="{80A680A0-0D5A-64CB-A41B-B65104B94079}"/>
              </a:ext>
            </a:extLst>
          </p:cNvPr>
          <p:cNvSpPr>
            <a:spLocks noGrp="1"/>
          </p:cNvSpPr>
          <p:nvPr>
            <p:ph type="sldNum" sz="quarter" idx="12"/>
          </p:nvPr>
        </p:nvSpPr>
        <p:spPr/>
        <p:txBody>
          <a:bodyPr/>
          <a:lstStyle/>
          <a:p>
            <a:pPr rtl="0"/>
            <a:fld id="{F25A965E-3C11-4F28-82DC-E30D63FAC43C}" type="slidenum">
              <a:rPr lang="ru-RU" noProof="0" smtClean="0"/>
              <a:t>18</a:t>
            </a:fld>
            <a:endParaRPr lang="ru-RU" noProof="0"/>
          </a:p>
        </p:txBody>
      </p:sp>
    </p:spTree>
    <p:extLst>
      <p:ext uri="{BB962C8B-B14F-4D97-AF65-F5344CB8AC3E}">
        <p14:creationId xmlns:p14="http://schemas.microsoft.com/office/powerpoint/2010/main" val="117291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B6DB0F-63D2-0F18-4CDB-AAE9DE041CC3}"/>
              </a:ext>
            </a:extLst>
          </p:cNvPr>
          <p:cNvSpPr>
            <a:spLocks noGrp="1"/>
          </p:cNvSpPr>
          <p:nvPr>
            <p:ph type="title"/>
          </p:nvPr>
        </p:nvSpPr>
        <p:spPr/>
        <p:txBody>
          <a:bodyPr/>
          <a:lstStyle/>
          <a:p>
            <a:r>
              <a:rPr lang="uk-UA" dirty="0">
                <a:solidFill>
                  <a:schemeClr val="accent1">
                    <a:lumMod val="60000"/>
                    <a:lumOff val="40000"/>
                  </a:schemeClr>
                </a:solidFill>
              </a:rPr>
              <a:t>                </a:t>
            </a:r>
            <a:r>
              <a:rPr lang="uk-UA" sz="3200" dirty="0">
                <a:solidFill>
                  <a:schemeClr val="accent1">
                    <a:lumMod val="60000"/>
                    <a:lumOff val="40000"/>
                  </a:schemeClr>
                </a:solidFill>
              </a:rPr>
              <a:t>Картка контролю</a:t>
            </a:r>
          </a:p>
        </p:txBody>
      </p:sp>
      <p:graphicFrame>
        <p:nvGraphicFramePr>
          <p:cNvPr id="4" name="Таблица 3">
            <a:extLst>
              <a:ext uri="{FF2B5EF4-FFF2-40B4-BE49-F238E27FC236}">
                <a16:creationId xmlns:a16="http://schemas.microsoft.com/office/drawing/2014/main" id="{F0005243-1D93-AF3A-A3A8-2151037B5AE3}"/>
              </a:ext>
            </a:extLst>
          </p:cNvPr>
          <p:cNvGraphicFramePr>
            <a:graphicFrameLocks noGrp="1"/>
          </p:cNvGraphicFramePr>
          <p:nvPr>
            <p:extLst>
              <p:ext uri="{D42A27DB-BD31-4B8C-83A1-F6EECF244321}">
                <p14:modId xmlns:p14="http://schemas.microsoft.com/office/powerpoint/2010/main" val="2230242744"/>
              </p:ext>
            </p:extLst>
          </p:nvPr>
        </p:nvGraphicFramePr>
        <p:xfrm>
          <a:off x="189756" y="1700808"/>
          <a:ext cx="11665296" cy="4475046"/>
        </p:xfrm>
        <a:graphic>
          <a:graphicData uri="http://schemas.openxmlformats.org/drawingml/2006/table">
            <a:tbl>
              <a:tblPr bandRow="1">
                <a:tableStyleId>{5C22544A-7EE6-4342-B048-85BDC9FD1C3A}</a:tableStyleId>
              </a:tblPr>
              <a:tblGrid>
                <a:gridCol w="2981049">
                  <a:extLst>
                    <a:ext uri="{9D8B030D-6E8A-4147-A177-3AD203B41FA5}">
                      <a16:colId xmlns:a16="http://schemas.microsoft.com/office/drawing/2014/main" val="2050234401"/>
                    </a:ext>
                  </a:extLst>
                </a:gridCol>
                <a:gridCol w="4635736">
                  <a:extLst>
                    <a:ext uri="{9D8B030D-6E8A-4147-A177-3AD203B41FA5}">
                      <a16:colId xmlns:a16="http://schemas.microsoft.com/office/drawing/2014/main" val="4268298950"/>
                    </a:ext>
                  </a:extLst>
                </a:gridCol>
                <a:gridCol w="4048511">
                  <a:extLst>
                    <a:ext uri="{9D8B030D-6E8A-4147-A177-3AD203B41FA5}">
                      <a16:colId xmlns:a16="http://schemas.microsoft.com/office/drawing/2014/main" val="699733904"/>
                    </a:ext>
                  </a:extLst>
                </a:gridCol>
              </a:tblGrid>
              <a:tr h="488608">
                <a:tc>
                  <a:txBody>
                    <a:bodyPr/>
                    <a:lstStyle/>
                    <a:p>
                      <a:pPr algn="ctr">
                        <a:lnSpc>
                          <a:spcPct val="106000"/>
                        </a:lnSpc>
                        <a:spcAft>
                          <a:spcPts val="800"/>
                        </a:spcAft>
                      </a:pPr>
                      <a:r>
                        <a:rPr lang="en-US" sz="1300">
                          <a:effectLst/>
                        </a:rPr>
                        <a:t>Що перевірити?</a:t>
                      </a:r>
                      <a:endParaRPr lang="ru-UA" sz="1000">
                        <a:effectLst/>
                        <a:latin typeface="Calibri" panose="020F0502020204030204" pitchFamily="34" charset="0"/>
                        <a:ea typeface="Calibri" panose="020F0502020204030204" pitchFamily="34" charset="0"/>
                      </a:endParaRPr>
                    </a:p>
                  </a:txBody>
                  <a:tcPr marL="63085" marR="63085" marT="0" marB="0" anchor="ctr"/>
                </a:tc>
                <a:tc>
                  <a:txBody>
                    <a:bodyPr/>
                    <a:lstStyle/>
                    <a:p>
                      <a:pPr algn="ctr">
                        <a:lnSpc>
                          <a:spcPct val="106000"/>
                        </a:lnSpc>
                        <a:spcAft>
                          <a:spcPts val="800"/>
                        </a:spcAft>
                      </a:pPr>
                      <a:r>
                        <a:rPr lang="en-US" sz="1300">
                          <a:effectLst/>
                        </a:rPr>
                        <a:t>Малюнок</a:t>
                      </a:r>
                      <a:endParaRPr lang="ru-UA" sz="1000">
                        <a:effectLst/>
                        <a:latin typeface="Calibri" panose="020F0502020204030204" pitchFamily="34" charset="0"/>
                        <a:ea typeface="Calibri" panose="020F0502020204030204" pitchFamily="34" charset="0"/>
                      </a:endParaRPr>
                    </a:p>
                  </a:txBody>
                  <a:tcPr marL="63085" marR="63085" marT="0" marB="0" anchor="ctr"/>
                </a:tc>
                <a:tc>
                  <a:txBody>
                    <a:bodyPr/>
                    <a:lstStyle/>
                    <a:p>
                      <a:pPr algn="ctr">
                        <a:lnSpc>
                          <a:spcPct val="106000"/>
                        </a:lnSpc>
                        <a:spcAft>
                          <a:spcPts val="800"/>
                        </a:spcAft>
                      </a:pPr>
                      <a:r>
                        <a:rPr lang="en-US" sz="1300">
                          <a:effectLst/>
                        </a:rPr>
                        <a:t>Вимоги до якості страви</a:t>
                      </a:r>
                      <a:endParaRPr lang="ru-UA" sz="1000">
                        <a:effectLst/>
                        <a:latin typeface="Calibri" panose="020F0502020204030204" pitchFamily="34" charset="0"/>
                        <a:ea typeface="Calibri" panose="020F0502020204030204" pitchFamily="34" charset="0"/>
                      </a:endParaRPr>
                    </a:p>
                  </a:txBody>
                  <a:tcPr marL="63085" marR="63085" marT="0" marB="0" anchor="ctr"/>
                </a:tc>
                <a:extLst>
                  <a:ext uri="{0D108BD9-81ED-4DB2-BD59-A6C34878D82A}">
                    <a16:rowId xmlns:a16="http://schemas.microsoft.com/office/drawing/2014/main" val="948650730"/>
                  </a:ext>
                </a:extLst>
              </a:tr>
              <a:tr h="818553">
                <a:tc>
                  <a:txBody>
                    <a:bodyPr/>
                    <a:lstStyle/>
                    <a:p>
                      <a:pPr algn="ctr">
                        <a:lnSpc>
                          <a:spcPct val="106000"/>
                        </a:lnSpc>
                        <a:spcBef>
                          <a:spcPts val="1000"/>
                        </a:spcBef>
                        <a:spcAft>
                          <a:spcPts val="800"/>
                        </a:spcAft>
                      </a:pPr>
                      <a:r>
                        <a:rPr lang="en-US" sz="1300">
                          <a:effectLst/>
                        </a:rPr>
                        <a:t>Зовнішній вигляд</a:t>
                      </a:r>
                      <a:endParaRPr lang="ru-UA" sz="1000">
                        <a:effectLst/>
                        <a:latin typeface="Calibri" panose="020F0502020204030204" pitchFamily="34" charset="0"/>
                        <a:ea typeface="Calibri" panose="020F0502020204030204" pitchFamily="34" charset="0"/>
                      </a:endParaRPr>
                    </a:p>
                  </a:txBody>
                  <a:tcPr marL="63085" marR="63085" marT="0" marB="0" anchor="ctr"/>
                </a:tc>
                <a:tc rowSpan="4">
                  <a:txBody>
                    <a:bodyPr/>
                    <a:lstStyle/>
                    <a:p>
                      <a:pPr algn="l">
                        <a:lnSpc>
                          <a:spcPct val="106000"/>
                        </a:lnSpc>
                        <a:spcAft>
                          <a:spcPts val="800"/>
                        </a:spcAft>
                      </a:pPr>
                      <a:r>
                        <a:rPr lang="en-US" sz="1300" dirty="0">
                          <a:effectLst/>
                        </a:rPr>
                        <a:t> </a:t>
                      </a:r>
                      <a:endParaRPr lang="ru-UA" sz="1000" dirty="0">
                        <a:effectLst/>
                        <a:latin typeface="Calibri" panose="020F0502020204030204" pitchFamily="34" charset="0"/>
                        <a:ea typeface="Calibri" panose="020F0502020204030204" pitchFamily="34" charset="0"/>
                      </a:endParaRPr>
                    </a:p>
                  </a:txBody>
                  <a:tcPr marL="63085" marR="63085" marT="0" marB="0"/>
                </a:tc>
                <a:tc>
                  <a:txBody>
                    <a:bodyPr/>
                    <a:lstStyle/>
                    <a:p>
                      <a:pPr algn="l">
                        <a:lnSpc>
                          <a:spcPct val="106000"/>
                        </a:lnSpc>
                        <a:spcAft>
                          <a:spcPts val="800"/>
                        </a:spcAft>
                      </a:pPr>
                      <a:r>
                        <a:rPr lang="en-US" sz="1300">
                          <a:effectLst/>
                        </a:rPr>
                        <a:t>Подані на тарілці акуратно нарізані помідори, политі соусом, зверху посипані сиром та прикрашені листям базиліку.</a:t>
                      </a:r>
                      <a:endParaRPr lang="ru-UA" sz="1000">
                        <a:effectLst/>
                        <a:latin typeface="Calibri" panose="020F0502020204030204" pitchFamily="34" charset="0"/>
                        <a:ea typeface="Calibri" panose="020F0502020204030204" pitchFamily="34" charset="0"/>
                      </a:endParaRPr>
                    </a:p>
                  </a:txBody>
                  <a:tcPr marL="63085" marR="63085" marT="0" marB="0" anchor="ctr"/>
                </a:tc>
                <a:extLst>
                  <a:ext uri="{0D108BD9-81ED-4DB2-BD59-A6C34878D82A}">
                    <a16:rowId xmlns:a16="http://schemas.microsoft.com/office/drawing/2014/main" val="2024539030"/>
                  </a:ext>
                </a:extLst>
              </a:tr>
              <a:tr h="729455">
                <a:tc>
                  <a:txBody>
                    <a:bodyPr/>
                    <a:lstStyle/>
                    <a:p>
                      <a:pPr algn="ctr">
                        <a:lnSpc>
                          <a:spcPct val="106000"/>
                        </a:lnSpc>
                        <a:spcBef>
                          <a:spcPts val="1000"/>
                        </a:spcBef>
                        <a:spcAft>
                          <a:spcPts val="800"/>
                        </a:spcAft>
                      </a:pPr>
                      <a:r>
                        <a:rPr lang="en-US" sz="1300">
                          <a:effectLst/>
                        </a:rPr>
                        <a:t>Колір</a:t>
                      </a:r>
                      <a:endParaRPr lang="ru-UA" sz="1000">
                        <a:effectLst/>
                      </a:endParaRPr>
                    </a:p>
                    <a:p>
                      <a:pPr algn="ctr">
                        <a:lnSpc>
                          <a:spcPct val="106000"/>
                        </a:lnSpc>
                        <a:spcBef>
                          <a:spcPts val="1000"/>
                        </a:spcBef>
                        <a:spcAft>
                          <a:spcPts val="800"/>
                        </a:spcAft>
                      </a:pPr>
                      <a:r>
                        <a:rPr lang="en-US" sz="1300">
                          <a:effectLst/>
                        </a:rPr>
                        <a:t> </a:t>
                      </a:r>
                      <a:endParaRPr lang="ru-UA" sz="1000">
                        <a:effectLst/>
                        <a:latin typeface="Calibri" panose="020F0502020204030204" pitchFamily="34" charset="0"/>
                        <a:ea typeface="Calibri" panose="020F0502020204030204" pitchFamily="34" charset="0"/>
                      </a:endParaRPr>
                    </a:p>
                  </a:txBody>
                  <a:tcPr marL="63085" marR="63085" marT="0" marB="0" anchor="ctr"/>
                </a:tc>
                <a:tc vMerge="1">
                  <a:txBody>
                    <a:bodyPr/>
                    <a:lstStyle/>
                    <a:p>
                      <a:endParaRPr lang="uk-UA"/>
                    </a:p>
                  </a:txBody>
                  <a:tcPr/>
                </a:tc>
                <a:tc>
                  <a:txBody>
                    <a:bodyPr/>
                    <a:lstStyle/>
                    <a:p>
                      <a:pPr marL="635" algn="l">
                        <a:lnSpc>
                          <a:spcPct val="99000"/>
                        </a:lnSpc>
                        <a:spcAft>
                          <a:spcPts val="800"/>
                        </a:spcAft>
                      </a:pPr>
                      <a:r>
                        <a:rPr lang="en-US" sz="1300">
                          <a:effectLst/>
                        </a:rPr>
                        <a:t>Притаманний інгредієнтам</a:t>
                      </a:r>
                      <a:endParaRPr lang="ru-UA" sz="1000">
                        <a:effectLst/>
                      </a:endParaRPr>
                    </a:p>
                    <a:p>
                      <a:pPr algn="l">
                        <a:lnSpc>
                          <a:spcPct val="106000"/>
                        </a:lnSpc>
                        <a:spcAft>
                          <a:spcPts val="800"/>
                        </a:spcAft>
                      </a:pPr>
                      <a:r>
                        <a:rPr lang="en-US" sz="1300">
                          <a:effectLst/>
                        </a:rPr>
                        <a:t> </a:t>
                      </a:r>
                      <a:endParaRPr lang="ru-UA" sz="1000">
                        <a:effectLst/>
                        <a:latin typeface="Calibri" panose="020F0502020204030204" pitchFamily="34" charset="0"/>
                        <a:ea typeface="Calibri" panose="020F0502020204030204" pitchFamily="34" charset="0"/>
                      </a:endParaRPr>
                    </a:p>
                  </a:txBody>
                  <a:tcPr marL="63085" marR="63085" marT="0" marB="0" anchor="ctr"/>
                </a:tc>
                <a:extLst>
                  <a:ext uri="{0D108BD9-81ED-4DB2-BD59-A6C34878D82A}">
                    <a16:rowId xmlns:a16="http://schemas.microsoft.com/office/drawing/2014/main" val="96958164"/>
                  </a:ext>
                </a:extLst>
              </a:tr>
              <a:tr h="1056153">
                <a:tc>
                  <a:txBody>
                    <a:bodyPr/>
                    <a:lstStyle/>
                    <a:p>
                      <a:pPr algn="ctr">
                        <a:lnSpc>
                          <a:spcPct val="106000"/>
                        </a:lnSpc>
                        <a:spcBef>
                          <a:spcPts val="1000"/>
                        </a:spcBef>
                        <a:spcAft>
                          <a:spcPts val="800"/>
                        </a:spcAft>
                      </a:pPr>
                      <a:r>
                        <a:rPr lang="en-US" sz="1300">
                          <a:effectLst/>
                        </a:rPr>
                        <a:t>Смак, запах</a:t>
                      </a:r>
                      <a:endParaRPr lang="ru-UA" sz="1000">
                        <a:effectLst/>
                        <a:latin typeface="Calibri" panose="020F0502020204030204" pitchFamily="34" charset="0"/>
                        <a:ea typeface="Calibri" panose="020F0502020204030204" pitchFamily="34" charset="0"/>
                      </a:endParaRPr>
                    </a:p>
                  </a:txBody>
                  <a:tcPr marL="63085" marR="63085" marT="0" marB="0" anchor="ctr"/>
                </a:tc>
                <a:tc vMerge="1">
                  <a:txBody>
                    <a:bodyPr/>
                    <a:lstStyle/>
                    <a:p>
                      <a:endParaRPr lang="uk-UA"/>
                    </a:p>
                  </a:txBody>
                  <a:tcPr/>
                </a:tc>
                <a:tc>
                  <a:txBody>
                    <a:bodyPr/>
                    <a:lstStyle/>
                    <a:p>
                      <a:pPr marL="635" algn="l">
                        <a:lnSpc>
                          <a:spcPct val="106000"/>
                        </a:lnSpc>
                        <a:spcBef>
                          <a:spcPts val="495"/>
                        </a:spcBef>
                        <a:spcAft>
                          <a:spcPts val="800"/>
                        </a:spcAft>
                      </a:pPr>
                      <a:r>
                        <a:rPr lang="en-US" sz="1300">
                          <a:effectLst/>
                        </a:rPr>
                        <a:t> </a:t>
                      </a:r>
                      <a:r>
                        <a:rPr lang="ru-RU" sz="1300">
                          <a:effectLst/>
                        </a:rPr>
                        <a:t>Смак овочів в міру солоний з ароматом соусу.</a:t>
                      </a:r>
                      <a:endParaRPr lang="ru-UA" sz="1000">
                        <a:effectLst/>
                      </a:endParaRPr>
                    </a:p>
                    <a:p>
                      <a:pPr algn="l">
                        <a:lnSpc>
                          <a:spcPct val="106000"/>
                        </a:lnSpc>
                        <a:spcAft>
                          <a:spcPts val="800"/>
                        </a:spcAft>
                      </a:pPr>
                      <a:r>
                        <a:rPr lang="ru-RU" sz="1300">
                          <a:effectLst/>
                        </a:rPr>
                        <a:t> </a:t>
                      </a:r>
                      <a:endParaRPr lang="ru-UA" sz="1000">
                        <a:effectLst/>
                        <a:latin typeface="Calibri" panose="020F0502020204030204" pitchFamily="34" charset="0"/>
                        <a:ea typeface="Calibri" panose="020F0502020204030204" pitchFamily="34" charset="0"/>
                      </a:endParaRPr>
                    </a:p>
                  </a:txBody>
                  <a:tcPr marL="63085" marR="63085" marT="0" marB="0" anchor="ctr"/>
                </a:tc>
                <a:extLst>
                  <a:ext uri="{0D108BD9-81ED-4DB2-BD59-A6C34878D82A}">
                    <a16:rowId xmlns:a16="http://schemas.microsoft.com/office/drawing/2014/main" val="3747653761"/>
                  </a:ext>
                </a:extLst>
              </a:tr>
              <a:tr h="1382277">
                <a:tc>
                  <a:txBody>
                    <a:bodyPr/>
                    <a:lstStyle/>
                    <a:p>
                      <a:pPr algn="ctr">
                        <a:lnSpc>
                          <a:spcPct val="106000"/>
                        </a:lnSpc>
                        <a:spcBef>
                          <a:spcPts val="1000"/>
                        </a:spcBef>
                        <a:spcAft>
                          <a:spcPts val="800"/>
                        </a:spcAft>
                      </a:pPr>
                      <a:r>
                        <a:rPr lang="en-US" sz="1300">
                          <a:effectLst/>
                        </a:rPr>
                        <a:t>Консистенція</a:t>
                      </a:r>
                      <a:endParaRPr lang="ru-UA" sz="1000">
                        <a:effectLst/>
                        <a:latin typeface="Calibri" panose="020F0502020204030204" pitchFamily="34" charset="0"/>
                        <a:ea typeface="Calibri" panose="020F0502020204030204" pitchFamily="34" charset="0"/>
                      </a:endParaRPr>
                    </a:p>
                  </a:txBody>
                  <a:tcPr marL="63085" marR="63085" marT="0" marB="0" anchor="ctr"/>
                </a:tc>
                <a:tc vMerge="1">
                  <a:txBody>
                    <a:bodyPr/>
                    <a:lstStyle/>
                    <a:p>
                      <a:endParaRPr lang="uk-UA"/>
                    </a:p>
                  </a:txBody>
                  <a:tcPr/>
                </a:tc>
                <a:tc>
                  <a:txBody>
                    <a:bodyPr/>
                    <a:lstStyle/>
                    <a:p>
                      <a:pPr marL="635" algn="l">
                        <a:lnSpc>
                          <a:spcPct val="106000"/>
                        </a:lnSpc>
                        <a:spcBef>
                          <a:spcPts val="500"/>
                        </a:spcBef>
                        <a:spcAft>
                          <a:spcPts val="800"/>
                        </a:spcAft>
                      </a:pPr>
                      <a:r>
                        <a:rPr lang="en-US" sz="1300" dirty="0">
                          <a:effectLst/>
                        </a:rPr>
                        <a:t> </a:t>
                      </a:r>
                      <a:r>
                        <a:rPr lang="en-US" sz="1300" dirty="0" err="1">
                          <a:effectLst/>
                        </a:rPr>
                        <a:t>Соковита</a:t>
                      </a:r>
                      <a:r>
                        <a:rPr lang="en-US" sz="1300" dirty="0">
                          <a:effectLst/>
                        </a:rPr>
                        <a:t>,</a:t>
                      </a:r>
                      <a:endParaRPr lang="ru-UA" sz="1000" dirty="0">
                        <a:effectLst/>
                      </a:endParaRPr>
                    </a:p>
                    <a:p>
                      <a:pPr marL="635" algn="l">
                        <a:lnSpc>
                          <a:spcPct val="106000"/>
                        </a:lnSpc>
                        <a:spcBef>
                          <a:spcPts val="500"/>
                        </a:spcBef>
                        <a:spcAft>
                          <a:spcPts val="800"/>
                        </a:spcAft>
                      </a:pPr>
                      <a:r>
                        <a:rPr lang="en-US" sz="1300" dirty="0" err="1">
                          <a:effectLst/>
                        </a:rPr>
                        <a:t>Сир</a:t>
                      </a:r>
                      <a:r>
                        <a:rPr lang="en-US" sz="1300" dirty="0">
                          <a:effectLst/>
                        </a:rPr>
                        <a:t> – </a:t>
                      </a:r>
                      <a:r>
                        <a:rPr lang="en-US" sz="1300" dirty="0" err="1">
                          <a:effectLst/>
                        </a:rPr>
                        <a:t>м’який</a:t>
                      </a:r>
                      <a:endParaRPr lang="ru-UA" sz="1000" dirty="0">
                        <a:effectLst/>
                      </a:endParaRPr>
                    </a:p>
                    <a:p>
                      <a:pPr algn="l">
                        <a:lnSpc>
                          <a:spcPct val="106000"/>
                        </a:lnSpc>
                        <a:spcAft>
                          <a:spcPts val="800"/>
                        </a:spcAft>
                      </a:pPr>
                      <a:r>
                        <a:rPr lang="en-US" sz="1300" dirty="0">
                          <a:effectLst/>
                        </a:rPr>
                        <a:t> </a:t>
                      </a:r>
                      <a:endParaRPr lang="ru-UA" sz="1000" dirty="0">
                        <a:effectLst/>
                        <a:latin typeface="Calibri" panose="020F0502020204030204" pitchFamily="34" charset="0"/>
                        <a:ea typeface="Calibri" panose="020F0502020204030204" pitchFamily="34" charset="0"/>
                      </a:endParaRPr>
                    </a:p>
                  </a:txBody>
                  <a:tcPr marL="63085" marR="63085" marT="0" marB="0" anchor="ctr"/>
                </a:tc>
                <a:extLst>
                  <a:ext uri="{0D108BD9-81ED-4DB2-BD59-A6C34878D82A}">
                    <a16:rowId xmlns:a16="http://schemas.microsoft.com/office/drawing/2014/main" val="341203119"/>
                  </a:ext>
                </a:extLst>
              </a:tr>
            </a:tbl>
          </a:graphicData>
        </a:graphic>
      </p:graphicFrame>
      <p:pic>
        <p:nvPicPr>
          <p:cNvPr id="11266" name="Picture 2" descr="Капрезе&quot;: як приготувати смачний салат без майонезу за 5 хвилин. Читайте на  UKR.NET">
            <a:extLst>
              <a:ext uri="{FF2B5EF4-FFF2-40B4-BE49-F238E27FC236}">
                <a16:creationId xmlns:a16="http://schemas.microsoft.com/office/drawing/2014/main" id="{1E1B86CE-A25C-22A1-4847-12C5DDBB8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846" y="2860690"/>
            <a:ext cx="4593004" cy="2296502"/>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BA1DAB6A-7864-FB5E-8058-BA1002DFA2A1}"/>
              </a:ext>
            </a:extLst>
          </p:cNvPr>
          <p:cNvSpPr>
            <a:spLocks noGrp="1"/>
          </p:cNvSpPr>
          <p:nvPr>
            <p:ph type="sldNum" sz="quarter" idx="12"/>
          </p:nvPr>
        </p:nvSpPr>
        <p:spPr/>
        <p:txBody>
          <a:bodyPr/>
          <a:lstStyle/>
          <a:p>
            <a:pPr rtl="0"/>
            <a:fld id="{F25A965E-3C11-4F28-82DC-E30D63FAC43C}" type="slidenum">
              <a:rPr lang="ru-RU" noProof="0" smtClean="0"/>
              <a:t>19</a:t>
            </a:fld>
            <a:endParaRPr lang="ru-RU" noProof="0"/>
          </a:p>
        </p:txBody>
      </p:sp>
    </p:spTree>
    <p:extLst>
      <p:ext uri="{BB962C8B-B14F-4D97-AF65-F5344CB8AC3E}">
        <p14:creationId xmlns:p14="http://schemas.microsoft.com/office/powerpoint/2010/main" val="199348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D1C9C8-41E2-54C1-3DAB-4A7A42D193D8}"/>
              </a:ext>
            </a:extLst>
          </p:cNvPr>
          <p:cNvSpPr>
            <a:spLocks noGrp="1"/>
          </p:cNvSpPr>
          <p:nvPr>
            <p:ph type="title"/>
          </p:nvPr>
        </p:nvSpPr>
        <p:spPr>
          <a:xfrm>
            <a:off x="3646140" y="201256"/>
            <a:ext cx="3816424" cy="432048"/>
          </a:xfrm>
        </p:spPr>
        <p:txBody>
          <a:bodyPr>
            <a:normAutofit fontScale="90000"/>
          </a:bodyPr>
          <a:lstStyle/>
          <a:p>
            <a:br>
              <a:rPr lang="uk-UA" b="1" dirty="0">
                <a:solidFill>
                  <a:srgbClr val="00B050"/>
                </a:solidFill>
              </a:rPr>
            </a:br>
            <a:br>
              <a:rPr lang="uk-UA" b="1" dirty="0">
                <a:solidFill>
                  <a:srgbClr val="00B050"/>
                </a:solidFill>
              </a:rPr>
            </a:br>
            <a:r>
              <a:rPr lang="uk-UA" b="1" i="1" dirty="0">
                <a:solidFill>
                  <a:srgbClr val="00B050"/>
                </a:solidFill>
                <a:latin typeface="Times New Roman" panose="02020603050405020304" pitchFamily="18" charset="0"/>
                <a:cs typeface="Times New Roman" panose="02020603050405020304" pitchFamily="18" charset="0"/>
              </a:rPr>
              <a:t>Салати</a:t>
            </a:r>
          </a:p>
        </p:txBody>
      </p:sp>
      <p:sp>
        <p:nvSpPr>
          <p:cNvPr id="7" name="TextBox 6">
            <a:extLst>
              <a:ext uri="{FF2B5EF4-FFF2-40B4-BE49-F238E27FC236}">
                <a16:creationId xmlns:a16="http://schemas.microsoft.com/office/drawing/2014/main" id="{7F8DDC49-254A-3DAE-2483-CE0F13B6F92F}"/>
              </a:ext>
            </a:extLst>
          </p:cNvPr>
          <p:cNvSpPr txBox="1"/>
          <p:nvPr/>
        </p:nvSpPr>
        <p:spPr>
          <a:xfrm>
            <a:off x="25353" y="603199"/>
            <a:ext cx="11665296" cy="5914568"/>
          </a:xfrm>
          <a:prstGeom prst="rect">
            <a:avLst/>
          </a:prstGeom>
          <a:noFill/>
        </p:spPr>
        <p:txBody>
          <a:bodyPr wrap="square" rtlCol="0">
            <a:spAutoFit/>
          </a:bodyPr>
          <a:lstStyle/>
          <a:p>
            <a:r>
              <a:rPr lang="ru-RU" sz="1600" dirty="0">
                <a:solidFill>
                  <a:srgbClr val="FF0000"/>
                </a:solidFill>
                <a:effectLst/>
                <a:latin typeface="Helvetica Neue" panose="02000503000000020004" pitchFamily="2" charset="0"/>
              </a:rPr>
              <a:t>    </a:t>
            </a:r>
            <a:r>
              <a:rPr lang="ru-RU" sz="1500" i="1" dirty="0" err="1">
                <a:solidFill>
                  <a:schemeClr val="tx2"/>
                </a:solidFill>
                <a:effectLst/>
                <a:latin typeface="Helvetica Neue" panose="02000503000000020004" pitchFamily="2" charset="0"/>
              </a:rPr>
              <a:t>Салати</a:t>
            </a:r>
            <a:r>
              <a:rPr lang="ru-RU" sz="1500" i="1" dirty="0">
                <a:solidFill>
                  <a:schemeClr val="tx2"/>
                </a:solidFill>
                <a:effectLst/>
                <a:latin typeface="Helvetica Neue" panose="02000503000000020004" pitchFamily="2" charset="0"/>
              </a:rPr>
              <a:t> </a:t>
            </a:r>
            <a:r>
              <a:rPr lang="ru-RU" sz="1500" i="1" dirty="0" err="1">
                <a:solidFill>
                  <a:schemeClr val="tx2"/>
                </a:solidFill>
                <a:effectLst/>
                <a:latin typeface="Helvetica Neue" panose="02000503000000020004" pitchFamily="2" charset="0"/>
              </a:rPr>
              <a:t>відіграють</a:t>
            </a:r>
            <a:r>
              <a:rPr lang="ru-RU" sz="1500" i="1" dirty="0">
                <a:solidFill>
                  <a:schemeClr val="tx2"/>
                </a:solidFill>
                <a:effectLst/>
                <a:latin typeface="Helvetica Neue" panose="02000503000000020004" pitchFamily="2" charset="0"/>
              </a:rPr>
              <a:t> </a:t>
            </a:r>
            <a:r>
              <a:rPr lang="ru-RU" sz="1500" i="1" dirty="0" err="1">
                <a:solidFill>
                  <a:schemeClr val="tx2"/>
                </a:solidFill>
                <a:effectLst/>
                <a:latin typeface="Helvetica Neue" panose="02000503000000020004" pitchFamily="2" charset="0"/>
              </a:rPr>
              <a:t>важливу</a:t>
            </a:r>
            <a:r>
              <a:rPr lang="ru-RU" sz="1500" i="1" dirty="0">
                <a:solidFill>
                  <a:schemeClr val="tx2"/>
                </a:solidFill>
                <a:effectLst/>
                <a:latin typeface="Helvetica Neue" panose="02000503000000020004" pitchFamily="2" charset="0"/>
              </a:rPr>
              <a:t> роль у </a:t>
            </a:r>
            <a:r>
              <a:rPr lang="ru-RU" sz="1500" i="1" dirty="0" err="1">
                <a:solidFill>
                  <a:schemeClr val="tx2"/>
                </a:solidFill>
                <a:effectLst/>
                <a:latin typeface="Helvetica Neue" panose="02000503000000020004" pitchFamily="2" charset="0"/>
              </a:rPr>
              <a:t>харчуванні</a:t>
            </a:r>
            <a:r>
              <a:rPr lang="ru-RU" sz="1500" i="1" dirty="0">
                <a:solidFill>
                  <a:schemeClr val="tx2"/>
                </a:solidFill>
                <a:effectLst/>
                <a:latin typeface="Helvetica Neue" panose="02000503000000020004" pitchFamily="2" charset="0"/>
              </a:rPr>
              <a:t> </a:t>
            </a:r>
            <a:r>
              <a:rPr lang="ru-RU" sz="1500" i="1" dirty="0" err="1">
                <a:solidFill>
                  <a:schemeClr val="tx2"/>
                </a:solidFill>
                <a:effectLst/>
                <a:latin typeface="Helvetica Neue" panose="02000503000000020004" pitchFamily="2" charset="0"/>
              </a:rPr>
              <a:t>людини</a:t>
            </a:r>
            <a:r>
              <a:rPr lang="ru-RU" sz="1500" i="1" dirty="0">
                <a:solidFill>
                  <a:schemeClr val="tx2"/>
                </a:solidFill>
                <a:effectLst/>
                <a:latin typeface="Helvetica Neue" panose="02000503000000020004" pitchFamily="2" charset="0"/>
              </a:rPr>
              <a:t>, </a:t>
            </a:r>
            <a:r>
              <a:rPr lang="ru-RU" sz="1500" i="1" dirty="0" err="1">
                <a:solidFill>
                  <a:schemeClr val="tx2"/>
                </a:solidFill>
                <a:effectLst/>
                <a:latin typeface="Helvetica Neue" panose="02000503000000020004" pitchFamily="2" charset="0"/>
              </a:rPr>
              <a:t>забезпечуючи</a:t>
            </a:r>
            <a:r>
              <a:rPr lang="ru-RU" sz="1500" i="1" dirty="0">
                <a:solidFill>
                  <a:schemeClr val="tx2"/>
                </a:solidFill>
                <a:effectLst/>
                <a:latin typeface="Helvetica Neue" panose="02000503000000020004" pitchFamily="2" charset="0"/>
              </a:rPr>
              <a:t> </a:t>
            </a:r>
            <a:r>
              <a:rPr lang="ru-RU" sz="1500" i="1" dirty="0" err="1">
                <a:solidFill>
                  <a:schemeClr val="tx2"/>
                </a:solidFill>
                <a:effectLst/>
                <a:latin typeface="Helvetica Neue" panose="02000503000000020004" pitchFamily="2" charset="0"/>
              </a:rPr>
              <a:t>організм</a:t>
            </a:r>
            <a:r>
              <a:rPr lang="ru-RU" sz="1500" i="1" dirty="0">
                <a:solidFill>
                  <a:schemeClr val="tx2"/>
                </a:solidFill>
                <a:effectLst/>
                <a:latin typeface="Helvetica Neue" panose="02000503000000020004" pitchFamily="2" charset="0"/>
              </a:rPr>
              <a:t> </a:t>
            </a:r>
            <a:r>
              <a:rPr lang="ru-RU" sz="1500" i="1" dirty="0" err="1">
                <a:solidFill>
                  <a:schemeClr val="tx2"/>
                </a:solidFill>
                <a:effectLst/>
                <a:latin typeface="Helvetica Neue" panose="02000503000000020004" pitchFamily="2" charset="0"/>
              </a:rPr>
              <a:t>вітамінами</a:t>
            </a:r>
            <a:r>
              <a:rPr lang="ru-RU" sz="1500" i="1" dirty="0">
                <a:solidFill>
                  <a:schemeClr val="tx2"/>
                </a:solidFill>
                <a:effectLst/>
                <a:latin typeface="Helvetica Neue" panose="02000503000000020004" pitchFamily="2" charset="0"/>
              </a:rPr>
              <a:t>, </a:t>
            </a:r>
            <a:r>
              <a:rPr lang="ru-RU" sz="1500" i="1" dirty="0" err="1">
                <a:solidFill>
                  <a:schemeClr val="tx2"/>
                </a:solidFill>
                <a:effectLst/>
                <a:latin typeface="Helvetica Neue" panose="02000503000000020004" pitchFamily="2" charset="0"/>
              </a:rPr>
              <a:t>мінералами</a:t>
            </a:r>
            <a:r>
              <a:rPr lang="ru-RU" sz="1500" i="1" dirty="0">
                <a:solidFill>
                  <a:schemeClr val="tx2"/>
                </a:solidFill>
                <a:effectLst/>
                <a:latin typeface="Helvetica Neue" panose="02000503000000020004" pitchFamily="2" charset="0"/>
              </a:rPr>
              <a:t> та </a:t>
            </a:r>
            <a:r>
              <a:rPr lang="ru-RU" sz="1500" i="1" dirty="0" err="1">
                <a:solidFill>
                  <a:schemeClr val="tx2"/>
                </a:solidFill>
                <a:effectLst/>
                <a:latin typeface="Helvetica Neue" panose="02000503000000020004" pitchFamily="2" charset="0"/>
              </a:rPr>
              <a:t>клітковиною</a:t>
            </a:r>
            <a:r>
              <a:rPr lang="ru-RU" sz="1500" i="1" dirty="0">
                <a:solidFill>
                  <a:schemeClr val="tx2"/>
                </a:solidFill>
                <a:effectLst/>
                <a:latin typeface="Helvetica Neue" panose="02000503000000020004" pitchFamily="2" charset="0"/>
              </a:rPr>
              <a:t>. Вони </a:t>
            </a:r>
            <a:r>
              <a:rPr lang="ru-RU" sz="1500" i="1" dirty="0" err="1">
                <a:solidFill>
                  <a:schemeClr val="tx2"/>
                </a:solidFill>
                <a:effectLst/>
                <a:latin typeface="Helvetica Neue" panose="02000503000000020004" pitchFamily="2" charset="0"/>
              </a:rPr>
              <a:t>можуть</a:t>
            </a:r>
            <a:r>
              <a:rPr lang="ru-RU" sz="1500" i="1" dirty="0">
                <a:solidFill>
                  <a:schemeClr val="tx2"/>
                </a:solidFill>
                <a:effectLst/>
                <a:latin typeface="Helvetica Neue" panose="02000503000000020004" pitchFamily="2" charset="0"/>
              </a:rPr>
              <a:t> бути як </a:t>
            </a:r>
            <a:r>
              <a:rPr lang="ru-RU" sz="1500" i="1" dirty="0" err="1">
                <a:solidFill>
                  <a:schemeClr val="tx2"/>
                </a:solidFill>
                <a:effectLst/>
                <a:latin typeface="Helvetica Neue" panose="02000503000000020004" pitchFamily="2" charset="0"/>
              </a:rPr>
              <a:t>самостійною</a:t>
            </a:r>
            <a:r>
              <a:rPr lang="ru-RU" sz="1500" i="1" dirty="0">
                <a:solidFill>
                  <a:schemeClr val="tx2"/>
                </a:solidFill>
                <a:effectLst/>
                <a:latin typeface="Helvetica Neue" panose="02000503000000020004" pitchFamily="2" charset="0"/>
              </a:rPr>
              <a:t> </a:t>
            </a:r>
            <a:r>
              <a:rPr lang="ru-RU" sz="1500" i="1" dirty="0" err="1">
                <a:solidFill>
                  <a:schemeClr val="tx2"/>
                </a:solidFill>
                <a:effectLst/>
                <a:latin typeface="Helvetica Neue" panose="02000503000000020004" pitchFamily="2" charset="0"/>
              </a:rPr>
              <a:t>стравою</a:t>
            </a:r>
            <a:r>
              <a:rPr lang="ru-RU" sz="1500" i="1" dirty="0">
                <a:solidFill>
                  <a:schemeClr val="tx2"/>
                </a:solidFill>
                <a:effectLst/>
                <a:latin typeface="Helvetica Neue" panose="02000503000000020004" pitchFamily="2" charset="0"/>
              </a:rPr>
              <a:t>, так і </a:t>
            </a:r>
            <a:r>
              <a:rPr lang="ru-RU" sz="1500" i="1" dirty="0" err="1">
                <a:solidFill>
                  <a:schemeClr val="tx2"/>
                </a:solidFill>
                <a:effectLst/>
                <a:latin typeface="Helvetica Neue" panose="02000503000000020004" pitchFamily="2" charset="0"/>
              </a:rPr>
              <a:t>гарніром</a:t>
            </a:r>
            <a:r>
              <a:rPr lang="ru-RU" sz="1500" i="1" dirty="0">
                <a:solidFill>
                  <a:schemeClr val="tx2"/>
                </a:solidFill>
                <a:effectLst/>
                <a:latin typeface="Helvetica Neue" panose="02000503000000020004" pitchFamily="2" charset="0"/>
              </a:rPr>
              <a:t> до </a:t>
            </a:r>
            <a:r>
              <a:rPr lang="ru-RU" sz="1500" i="1" dirty="0" err="1">
                <a:solidFill>
                  <a:schemeClr val="tx2"/>
                </a:solidFill>
                <a:effectLst/>
                <a:latin typeface="Helvetica Neue" panose="02000503000000020004" pitchFamily="2" charset="0"/>
              </a:rPr>
              <a:t>основних</a:t>
            </a:r>
            <a:r>
              <a:rPr lang="ru-RU" sz="1500" i="1" dirty="0">
                <a:solidFill>
                  <a:schemeClr val="tx2"/>
                </a:solidFill>
                <a:effectLst/>
                <a:latin typeface="Helvetica Neue" panose="02000503000000020004" pitchFamily="2" charset="0"/>
              </a:rPr>
              <a:t> </a:t>
            </a:r>
            <a:r>
              <a:rPr lang="ru-RU" sz="1500" i="1" dirty="0" err="1">
                <a:solidFill>
                  <a:schemeClr val="tx2"/>
                </a:solidFill>
                <a:effectLst/>
                <a:latin typeface="Helvetica Neue" panose="02000503000000020004" pitchFamily="2" charset="0"/>
              </a:rPr>
              <a:t>страв</a:t>
            </a:r>
            <a:r>
              <a:rPr lang="ru-RU" sz="1500" i="1" dirty="0">
                <a:solidFill>
                  <a:schemeClr val="tx2"/>
                </a:solidFill>
                <a:effectLst/>
                <a:latin typeface="Helvetica Neue" panose="02000503000000020004" pitchFamily="2" charset="0"/>
              </a:rPr>
              <a:t>.</a:t>
            </a:r>
          </a:p>
          <a:p>
            <a:r>
              <a:rPr lang="ru-RU" sz="1500" i="1" dirty="0">
                <a:solidFill>
                  <a:schemeClr val="tx2"/>
                </a:solidFill>
                <a:effectLst/>
                <a:latin typeface="Helvetica Neue" panose="02000503000000020004" pitchFamily="2" charset="0"/>
              </a:rPr>
              <a:t>     </a:t>
            </a:r>
            <a:r>
              <a:rPr lang="ru-RU" sz="1400" b="1" i="1" dirty="0" err="1">
                <a:solidFill>
                  <a:srgbClr val="00B050"/>
                </a:solidFill>
                <a:effectLst/>
                <a:latin typeface="Helvetica Neue" panose="02000503000000020004" pitchFamily="2" charset="0"/>
              </a:rPr>
              <a:t>Приготування</a:t>
            </a:r>
            <a:r>
              <a:rPr lang="ru-RU" sz="1400" b="1" i="1" dirty="0">
                <a:solidFill>
                  <a:srgbClr val="00B050"/>
                </a:solidFill>
                <a:effectLst/>
                <a:latin typeface="Helvetica Neue" panose="02000503000000020004" pitchFamily="2" charset="0"/>
              </a:rPr>
              <a:t> </a:t>
            </a:r>
            <a:r>
              <a:rPr lang="ru-RU" sz="1400" b="1" i="1" dirty="0" err="1">
                <a:solidFill>
                  <a:srgbClr val="00B050"/>
                </a:solidFill>
                <a:effectLst/>
                <a:latin typeface="Helvetica Neue" panose="02000503000000020004" pitchFamily="2" charset="0"/>
              </a:rPr>
              <a:t>салатів</a:t>
            </a:r>
            <a:r>
              <a:rPr lang="ru-RU" sz="1400" b="1" i="1" dirty="0">
                <a:solidFill>
                  <a:srgbClr val="00B050"/>
                </a:solidFill>
                <a:effectLst/>
                <a:latin typeface="Helvetica Neue" panose="02000503000000020004" pitchFamily="2" charset="0"/>
              </a:rPr>
              <a:t>: цех та </a:t>
            </a:r>
            <a:r>
              <a:rPr lang="ru-RU" sz="1400" b="1" i="1" dirty="0" err="1">
                <a:solidFill>
                  <a:srgbClr val="00B050"/>
                </a:solidFill>
                <a:effectLst/>
                <a:latin typeface="Helvetica Neue" panose="02000503000000020004" pitchFamily="2" charset="0"/>
              </a:rPr>
              <a:t>процес</a:t>
            </a:r>
            <a:endParaRPr lang="ru-RU" sz="1400" b="1" i="1" dirty="0">
              <a:solidFill>
                <a:srgbClr val="00B050"/>
              </a:solidFill>
              <a:effectLst/>
              <a:latin typeface="Helvetica Neue" panose="02000503000000020004" pitchFamily="2" charset="0"/>
            </a:endParaRPr>
          </a:p>
          <a:p>
            <a:r>
              <a:rPr lang="ru-RU" sz="1400" i="1" dirty="0">
                <a:solidFill>
                  <a:schemeClr val="tx2"/>
                </a:solidFill>
                <a:effectLst/>
                <a:latin typeface="Helvetica Neue" panose="02000503000000020004" pitchFamily="2" charset="0"/>
              </a:rPr>
              <a:t>У закладах </a:t>
            </a:r>
            <a:r>
              <a:rPr lang="ru-RU" sz="1400" i="1" dirty="0" err="1">
                <a:solidFill>
                  <a:schemeClr val="tx2"/>
                </a:solidFill>
                <a:effectLst/>
                <a:latin typeface="Helvetica Neue" panose="02000503000000020004" pitchFamily="2" charset="0"/>
              </a:rPr>
              <a:t>громадського</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харчування</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салати</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готуються</a:t>
            </a:r>
            <a:r>
              <a:rPr lang="ru-RU" sz="1400" i="1" dirty="0">
                <a:solidFill>
                  <a:schemeClr val="tx2"/>
                </a:solidFill>
                <a:effectLst/>
                <a:latin typeface="Helvetica Neue" panose="02000503000000020004" pitchFamily="2" charset="0"/>
              </a:rPr>
              <a:t> </a:t>
            </a:r>
            <a:r>
              <a:rPr lang="ru-RU" sz="1400" b="1" i="1" dirty="0">
                <a:solidFill>
                  <a:schemeClr val="tx2"/>
                </a:solidFill>
                <a:effectLst/>
                <a:latin typeface="Helvetica Neue" panose="02000503000000020004" pitchFamily="2" charset="0"/>
              </a:rPr>
              <a:t>в холодному цеху. </a:t>
            </a:r>
            <a:r>
              <a:rPr lang="ru-RU" sz="1400" i="1" dirty="0" err="1">
                <a:solidFill>
                  <a:schemeClr val="tx2"/>
                </a:solidFill>
                <a:effectLst/>
                <a:latin typeface="Helvetica Neue" panose="02000503000000020004" pitchFamily="2" charset="0"/>
              </a:rPr>
              <a:t>Цей</a:t>
            </a:r>
            <a:r>
              <a:rPr lang="ru-RU" sz="1400" i="1" dirty="0">
                <a:solidFill>
                  <a:schemeClr val="tx2"/>
                </a:solidFill>
                <a:effectLst/>
                <a:latin typeface="Helvetica Neue" panose="02000503000000020004" pitchFamily="2" charset="0"/>
              </a:rPr>
              <a:t> цех </a:t>
            </a:r>
            <a:r>
              <a:rPr lang="ru-RU" sz="1400" i="1" dirty="0" err="1">
                <a:solidFill>
                  <a:schemeClr val="tx2"/>
                </a:solidFill>
                <a:effectLst/>
                <a:latin typeface="Helvetica Neue" panose="02000503000000020004" pitchFamily="2" charset="0"/>
              </a:rPr>
              <a:t>спеціалізується</a:t>
            </a:r>
            <a:r>
              <a:rPr lang="ru-RU" sz="1400" i="1" dirty="0">
                <a:solidFill>
                  <a:schemeClr val="tx2"/>
                </a:solidFill>
                <a:effectLst/>
                <a:latin typeface="Helvetica Neue" panose="02000503000000020004" pitchFamily="2" charset="0"/>
              </a:rPr>
              <a:t> на </a:t>
            </a:r>
            <a:r>
              <a:rPr lang="ru-RU" sz="1400" i="1" dirty="0" err="1">
                <a:solidFill>
                  <a:schemeClr val="tx2"/>
                </a:solidFill>
                <a:effectLst/>
                <a:latin typeface="Helvetica Neue" panose="02000503000000020004" pitchFamily="2" charset="0"/>
              </a:rPr>
              <a:t>приготуванні</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холодних</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страв</a:t>
            </a:r>
            <a:r>
              <a:rPr lang="ru-RU" sz="1400" i="1" dirty="0">
                <a:solidFill>
                  <a:schemeClr val="tx2"/>
                </a:solidFill>
                <a:effectLst/>
                <a:latin typeface="Helvetica Neue" panose="02000503000000020004" pitchFamily="2" charset="0"/>
              </a:rPr>
              <a:t> і закусок, таких як </a:t>
            </a:r>
            <a:r>
              <a:rPr lang="ru-RU" sz="1400" i="1" dirty="0" err="1">
                <a:solidFill>
                  <a:schemeClr val="tx2"/>
                </a:solidFill>
                <a:effectLst/>
                <a:latin typeface="Helvetica Neue" panose="02000503000000020004" pitchFamily="2" charset="0"/>
              </a:rPr>
              <a:t>салати</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бутерброди</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холодні</a:t>
            </a:r>
            <a:r>
              <a:rPr lang="ru-RU" sz="1400" i="1" dirty="0">
                <a:solidFill>
                  <a:schemeClr val="tx2"/>
                </a:solidFill>
                <a:effectLst/>
                <a:latin typeface="Helvetica Neue" panose="02000503000000020004" pitchFamily="2" charset="0"/>
              </a:rPr>
              <a:t> закуски та </a:t>
            </a:r>
            <a:r>
              <a:rPr lang="ru-RU" sz="1400" i="1" dirty="0" err="1">
                <a:solidFill>
                  <a:schemeClr val="tx2"/>
                </a:solidFill>
                <a:effectLst/>
                <a:latin typeface="Helvetica Neue" panose="02000503000000020004" pitchFamily="2" charset="0"/>
              </a:rPr>
              <a:t>десерти</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Основні</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етапи</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приготування</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салатів</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включають</a:t>
            </a:r>
            <a:r>
              <a:rPr lang="ru-RU" sz="1400" i="1" dirty="0">
                <a:solidFill>
                  <a:schemeClr val="tx2"/>
                </a:solidFill>
                <a:effectLst/>
                <a:latin typeface="Helvetica Neue" panose="02000503000000020004" pitchFamily="2" charset="0"/>
              </a:rPr>
              <a:t>:</a:t>
            </a:r>
          </a:p>
          <a:p>
            <a:r>
              <a:rPr lang="ru-RU" sz="1400" i="1" dirty="0">
                <a:solidFill>
                  <a:schemeClr val="tx2"/>
                </a:solidFill>
                <a:effectLst/>
                <a:latin typeface="Helvetica Neue" panose="02000503000000020004" pitchFamily="2" charset="0"/>
              </a:rPr>
              <a:t> </a:t>
            </a:r>
            <a:r>
              <a:rPr lang="ru-RU" sz="1400" b="1" i="1" dirty="0">
                <a:solidFill>
                  <a:schemeClr val="tx2"/>
                </a:solidFill>
                <a:effectLst/>
                <a:latin typeface="Helvetica Neue" panose="02000503000000020004" pitchFamily="2" charset="0"/>
              </a:rPr>
              <a:t>1. </a:t>
            </a:r>
            <a:r>
              <a:rPr lang="ru-RU" sz="1400" b="1" i="1" dirty="0" err="1">
                <a:solidFill>
                  <a:schemeClr val="tx2"/>
                </a:solidFill>
                <a:effectLst/>
                <a:latin typeface="Helvetica Neue" panose="02000503000000020004" pitchFamily="2" charset="0"/>
              </a:rPr>
              <a:t>Підготовка</a:t>
            </a:r>
            <a:r>
              <a:rPr lang="ru-RU" sz="1400" b="1" i="1" dirty="0">
                <a:solidFill>
                  <a:schemeClr val="tx2"/>
                </a:solidFill>
                <a:effectLst/>
                <a:latin typeface="Helvetica Neue" panose="02000503000000020004" pitchFamily="2" charset="0"/>
              </a:rPr>
              <a:t> </a:t>
            </a:r>
            <a:r>
              <a:rPr lang="ru-RU" sz="1400" b="1" i="1" dirty="0" err="1">
                <a:solidFill>
                  <a:schemeClr val="tx2"/>
                </a:solidFill>
                <a:effectLst/>
                <a:latin typeface="Helvetica Neue" panose="02000503000000020004" pitchFamily="2" charset="0"/>
              </a:rPr>
              <a:t>сировини</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миття</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очищення</a:t>
            </a:r>
            <a:r>
              <a:rPr lang="ru-RU" sz="1400" i="1" dirty="0">
                <a:solidFill>
                  <a:schemeClr val="tx2"/>
                </a:solidFill>
                <a:effectLst/>
                <a:latin typeface="Helvetica Neue" panose="02000503000000020004" pitchFamily="2" charset="0"/>
              </a:rPr>
              <a:t> та </a:t>
            </a:r>
            <a:r>
              <a:rPr lang="ru-RU" sz="1400" i="1" dirty="0" err="1">
                <a:solidFill>
                  <a:schemeClr val="tx2"/>
                </a:solidFill>
                <a:effectLst/>
                <a:latin typeface="Helvetica Neue" panose="02000503000000020004" pitchFamily="2" charset="0"/>
              </a:rPr>
              <a:t>нарізка</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овочів</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фруктів</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м’яса</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чи</a:t>
            </a:r>
            <a:r>
              <a:rPr lang="ru-RU" sz="1400" i="1" dirty="0">
                <a:solidFill>
                  <a:schemeClr val="tx2"/>
                </a:solidFill>
                <a:effectLst/>
                <a:latin typeface="Helvetica Neue" panose="02000503000000020004" pitchFamily="2" charset="0"/>
              </a:rPr>
              <a:t> риби.</a:t>
            </a:r>
          </a:p>
          <a:p>
            <a:r>
              <a:rPr lang="ru-RU" sz="1400" i="1" dirty="0">
                <a:solidFill>
                  <a:schemeClr val="tx2"/>
                </a:solidFill>
                <a:effectLst/>
                <a:latin typeface="Helvetica Neue" panose="02000503000000020004" pitchFamily="2" charset="0"/>
              </a:rPr>
              <a:t> </a:t>
            </a:r>
            <a:r>
              <a:rPr lang="ru-RU" sz="1400" b="1" i="1" dirty="0">
                <a:solidFill>
                  <a:schemeClr val="tx2"/>
                </a:solidFill>
                <a:effectLst/>
                <a:latin typeface="Helvetica Neue" panose="02000503000000020004" pitchFamily="2" charset="0"/>
              </a:rPr>
              <a:t>2. </a:t>
            </a:r>
            <a:r>
              <a:rPr lang="ru-RU" sz="1400" b="1" i="1" dirty="0" err="1">
                <a:solidFill>
                  <a:schemeClr val="tx2"/>
                </a:solidFill>
                <a:effectLst/>
                <a:latin typeface="Helvetica Neue" panose="02000503000000020004" pitchFamily="2" charset="0"/>
              </a:rPr>
              <a:t>Змішування</a:t>
            </a:r>
            <a:r>
              <a:rPr lang="ru-RU" sz="1400" b="1" i="1" dirty="0">
                <a:solidFill>
                  <a:schemeClr val="tx2"/>
                </a:solidFill>
                <a:effectLst/>
                <a:latin typeface="Helvetica Neue" panose="02000503000000020004" pitchFamily="2" charset="0"/>
              </a:rPr>
              <a:t> </a:t>
            </a:r>
            <a:r>
              <a:rPr lang="ru-RU" sz="1400" b="1" i="1" dirty="0" err="1">
                <a:solidFill>
                  <a:schemeClr val="tx2"/>
                </a:solidFill>
                <a:effectLst/>
                <a:latin typeface="Helvetica Neue" panose="02000503000000020004" pitchFamily="2" charset="0"/>
              </a:rPr>
              <a:t>інгредієнтів</a:t>
            </a:r>
            <a:r>
              <a:rPr lang="ru-RU" sz="1400" b="1" i="1" dirty="0">
                <a:solidFill>
                  <a:schemeClr val="tx2"/>
                </a:solidFill>
                <a:effectLst/>
                <a:latin typeface="Helvetica Neue" panose="02000503000000020004" pitchFamily="2" charset="0"/>
              </a:rPr>
              <a:t>:</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поєднання</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підготовлених</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компонентів</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відповідно</a:t>
            </a:r>
            <a:r>
              <a:rPr lang="ru-RU" sz="1400" i="1" dirty="0">
                <a:solidFill>
                  <a:schemeClr val="tx2"/>
                </a:solidFill>
                <a:effectLst/>
                <a:latin typeface="Helvetica Neue" panose="02000503000000020004" pitchFamily="2" charset="0"/>
              </a:rPr>
              <a:t> до </a:t>
            </a:r>
            <a:r>
              <a:rPr lang="ru-RU" sz="1400" i="1" dirty="0" err="1">
                <a:solidFill>
                  <a:schemeClr val="tx2"/>
                </a:solidFill>
                <a:effectLst/>
                <a:latin typeface="Helvetica Neue" panose="02000503000000020004" pitchFamily="2" charset="0"/>
              </a:rPr>
              <a:t>рецептури</a:t>
            </a:r>
            <a:r>
              <a:rPr lang="ru-RU" sz="1400" i="1" dirty="0">
                <a:solidFill>
                  <a:schemeClr val="tx2"/>
                </a:solidFill>
                <a:effectLst/>
                <a:latin typeface="Helvetica Neue" panose="02000503000000020004" pitchFamily="2" charset="0"/>
              </a:rPr>
              <a:t>.</a:t>
            </a:r>
          </a:p>
          <a:p>
            <a:r>
              <a:rPr lang="ru-RU" sz="1400" i="1" dirty="0">
                <a:solidFill>
                  <a:schemeClr val="tx2"/>
                </a:solidFill>
                <a:effectLst/>
                <a:latin typeface="Helvetica Neue" panose="02000503000000020004" pitchFamily="2" charset="0"/>
              </a:rPr>
              <a:t> </a:t>
            </a:r>
            <a:r>
              <a:rPr lang="ru-RU" sz="1400" b="1" i="1" dirty="0">
                <a:solidFill>
                  <a:schemeClr val="tx2"/>
                </a:solidFill>
                <a:effectLst/>
                <a:latin typeface="Helvetica Neue" panose="02000503000000020004" pitchFamily="2" charset="0"/>
              </a:rPr>
              <a:t>3. Заправка: </a:t>
            </a:r>
            <a:r>
              <a:rPr lang="ru-RU" sz="1400" i="1" dirty="0" err="1">
                <a:solidFill>
                  <a:schemeClr val="tx2"/>
                </a:solidFill>
                <a:effectLst/>
                <a:latin typeface="Helvetica Neue" panose="02000503000000020004" pitchFamily="2" charset="0"/>
              </a:rPr>
              <a:t>додавання</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соусів</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або</a:t>
            </a:r>
            <a:r>
              <a:rPr lang="ru-RU" sz="1400" i="1" dirty="0">
                <a:solidFill>
                  <a:schemeClr val="tx2"/>
                </a:solidFill>
                <a:effectLst/>
                <a:latin typeface="Helvetica Neue" panose="02000503000000020004" pitchFamily="2" charset="0"/>
              </a:rPr>
              <a:t> заправок для </a:t>
            </a:r>
            <a:r>
              <a:rPr lang="ru-RU" sz="1400" i="1" dirty="0" err="1">
                <a:solidFill>
                  <a:schemeClr val="tx2"/>
                </a:solidFill>
                <a:effectLst/>
                <a:latin typeface="Helvetica Neue" panose="02000503000000020004" pitchFamily="2" charset="0"/>
              </a:rPr>
              <a:t>покращення</a:t>
            </a:r>
            <a:r>
              <a:rPr lang="ru-RU" sz="1400" i="1" dirty="0">
                <a:solidFill>
                  <a:schemeClr val="tx2"/>
                </a:solidFill>
                <a:effectLst/>
                <a:latin typeface="Helvetica Neue" panose="02000503000000020004" pitchFamily="2" charset="0"/>
              </a:rPr>
              <a:t> смаку та аромату.</a:t>
            </a:r>
          </a:p>
          <a:p>
            <a:pPr>
              <a:lnSpc>
                <a:spcPct val="107000"/>
              </a:lnSpc>
              <a:spcAft>
                <a:spcPts val="750"/>
              </a:spcAft>
            </a:pPr>
            <a:r>
              <a:rPr lang="ru-RU" sz="1400" i="1" dirty="0">
                <a:solidFill>
                  <a:schemeClr val="tx2"/>
                </a:solidFill>
                <a:effectLst/>
                <a:latin typeface="Helvetica Neue" panose="02000503000000020004" pitchFamily="2" charset="0"/>
              </a:rPr>
              <a:t> </a:t>
            </a:r>
            <a:r>
              <a:rPr lang="ru-RU" sz="1400" b="1" i="1" dirty="0">
                <a:solidFill>
                  <a:schemeClr val="tx2"/>
                </a:solidFill>
                <a:effectLst/>
                <a:latin typeface="Helvetica Neue" panose="02000503000000020004" pitchFamily="2" charset="0"/>
              </a:rPr>
              <a:t>4. </a:t>
            </a:r>
            <a:r>
              <a:rPr lang="ru-RU" sz="1400" b="1" i="1" dirty="0" err="1">
                <a:solidFill>
                  <a:schemeClr val="tx2"/>
                </a:solidFill>
                <a:effectLst/>
                <a:latin typeface="Helvetica Neue" panose="02000503000000020004" pitchFamily="2" charset="0"/>
              </a:rPr>
              <a:t>Оформлення</a:t>
            </a:r>
            <a:r>
              <a:rPr lang="ru-RU" sz="1400" b="1" i="1" dirty="0">
                <a:solidFill>
                  <a:schemeClr val="tx2"/>
                </a:solidFill>
                <a:effectLst/>
                <a:latin typeface="Helvetica Neue" panose="02000503000000020004" pitchFamily="2" charset="0"/>
              </a:rPr>
              <a:t> та подача: </a:t>
            </a:r>
            <a:r>
              <a:rPr lang="ru-RU" sz="1400" i="1" dirty="0" err="1">
                <a:solidFill>
                  <a:schemeClr val="tx2"/>
                </a:solidFill>
                <a:effectLst/>
                <a:latin typeface="Helvetica Neue" panose="02000503000000020004" pitchFamily="2" charset="0"/>
              </a:rPr>
              <a:t>естетичне</a:t>
            </a:r>
            <a:r>
              <a:rPr lang="ru-RU" sz="1400" i="1" dirty="0">
                <a:solidFill>
                  <a:schemeClr val="tx2"/>
                </a:solidFill>
                <a:effectLst/>
                <a:latin typeface="Helvetica Neue" panose="02000503000000020004" pitchFamily="2" charset="0"/>
              </a:rPr>
              <a:t> </a:t>
            </a:r>
            <a:r>
              <a:rPr lang="ru-RU" sz="1400" i="1" dirty="0" err="1">
                <a:solidFill>
                  <a:schemeClr val="tx2"/>
                </a:solidFill>
                <a:effectLst/>
                <a:latin typeface="Helvetica Neue" panose="02000503000000020004" pitchFamily="2" charset="0"/>
              </a:rPr>
              <a:t>оформлення</a:t>
            </a:r>
            <a:r>
              <a:rPr lang="ru-RU" sz="1400" i="1" dirty="0">
                <a:solidFill>
                  <a:schemeClr val="tx2"/>
                </a:solidFill>
                <a:effectLst/>
                <a:latin typeface="Helvetica Neue" panose="02000503000000020004" pitchFamily="2" charset="0"/>
              </a:rPr>
              <a:t> страви перед подачею на </a:t>
            </a:r>
            <a:r>
              <a:rPr lang="ru-RU" sz="1400" i="1" dirty="0" err="1">
                <a:solidFill>
                  <a:schemeClr val="tx2"/>
                </a:solidFill>
                <a:effectLst/>
                <a:latin typeface="Helvetica Neue" panose="02000503000000020004" pitchFamily="2" charset="0"/>
              </a:rPr>
              <a:t>стіл</a:t>
            </a:r>
            <a:r>
              <a:rPr lang="ru-RU" sz="1400" i="1" dirty="0">
                <a:solidFill>
                  <a:schemeClr val="tx2"/>
                </a:solidFill>
                <a:effectLst/>
                <a:latin typeface="Helvetica Neue" panose="02000503000000020004" pitchFamily="2" charset="0"/>
              </a:rPr>
              <a:t>.</a:t>
            </a:r>
            <a:r>
              <a:rPr lang="uk-UA"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750"/>
              </a:spcAft>
            </a:pPr>
            <a:r>
              <a:rPr lang="uk-UA"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Для оформлення салатів використовують продукти, що входять до складу страви і мають яскраве забарвлення: перець солодкий, томати, огірки, листя салату, зелень петрушки, селери, зелень цибулі, яйця, м’ясні та рибні продукти, фрукти, цитрусові плоди.</a:t>
            </a:r>
          </a:p>
          <a:p>
            <a:pPr>
              <a:lnSpc>
                <a:spcPct val="107000"/>
              </a:lnSpc>
              <a:spcAft>
                <a:spcPts val="750"/>
              </a:spcAft>
            </a:pPr>
            <a:r>
              <a:rPr lang="uk-UA" sz="1600" i="1" dirty="0">
                <a:solidFill>
                  <a:srgbClr val="000000"/>
                </a:solidFill>
                <a:latin typeface="Times New Roman" panose="02020603050405020304" pitchFamily="18" charset="0"/>
                <a:cs typeface="Times New Roman" panose="02020603050405020304" pitchFamily="18" charset="0"/>
              </a:rPr>
              <a:t>           </a:t>
            </a:r>
            <a:r>
              <a:rPr lang="ru-RU" sz="1600" i="1" dirty="0">
                <a:solidFill>
                  <a:schemeClr val="tx2"/>
                </a:solidFill>
                <a:effectLst/>
                <a:latin typeface="Helvetica Neue" panose="02000503000000020004" pitchFamily="2" charset="0"/>
              </a:rPr>
              <a:t> </a:t>
            </a:r>
            <a:r>
              <a:rPr lang="ru-RU" sz="1600" b="1" i="1" dirty="0">
                <a:solidFill>
                  <a:srgbClr val="00B050"/>
                </a:solidFill>
                <a:effectLst/>
                <a:latin typeface="Helvetica Neue" panose="02000503000000020004" pitchFamily="2" charset="0"/>
              </a:rPr>
              <a:t>Подача </a:t>
            </a:r>
            <a:r>
              <a:rPr lang="ru-RU" sz="1600" b="1" i="1" dirty="0" err="1">
                <a:solidFill>
                  <a:srgbClr val="00B050"/>
                </a:solidFill>
                <a:effectLst/>
                <a:latin typeface="Helvetica Neue" panose="02000503000000020004" pitchFamily="2" charset="0"/>
              </a:rPr>
              <a:t>салатів</a:t>
            </a:r>
            <a:endParaRPr lang="ru-RU" sz="1600" b="1" i="1" dirty="0">
              <a:solidFill>
                <a:srgbClr val="00B050"/>
              </a:solidFill>
              <a:effectLst/>
              <a:latin typeface="Helvetica Neue" panose="02000503000000020004" pitchFamily="2" charset="0"/>
            </a:endParaRPr>
          </a:p>
          <a:p>
            <a:r>
              <a:rPr lang="ru-RU" sz="1600" i="1" dirty="0" err="1">
                <a:solidFill>
                  <a:schemeClr val="tx2"/>
                </a:solidFill>
                <a:effectLst/>
                <a:latin typeface="Helvetica Neue" panose="02000503000000020004" pitchFamily="2" charset="0"/>
              </a:rPr>
              <a:t>Салати</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подаються</a:t>
            </a:r>
            <a:r>
              <a:rPr lang="ru-RU" sz="1600" i="1" dirty="0">
                <a:solidFill>
                  <a:schemeClr val="tx2"/>
                </a:solidFill>
                <a:effectLst/>
                <a:latin typeface="Helvetica Neue" panose="02000503000000020004" pitchFamily="2" charset="0"/>
              </a:rPr>
              <a:t> як закуска перед </a:t>
            </a:r>
            <a:r>
              <a:rPr lang="ru-RU" sz="1600" i="1" dirty="0" err="1">
                <a:solidFill>
                  <a:schemeClr val="tx2"/>
                </a:solidFill>
                <a:effectLst/>
                <a:latin typeface="Helvetica Neue" panose="02000503000000020004" pitchFamily="2" charset="0"/>
              </a:rPr>
              <a:t>основними</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стравами</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або</a:t>
            </a:r>
            <a:r>
              <a:rPr lang="ru-RU" sz="1600" i="1" dirty="0">
                <a:solidFill>
                  <a:schemeClr val="tx2"/>
                </a:solidFill>
                <a:effectLst/>
                <a:latin typeface="Helvetica Neue" panose="02000503000000020004" pitchFamily="2" charset="0"/>
              </a:rPr>
              <a:t> як легка </a:t>
            </a:r>
            <a:r>
              <a:rPr lang="ru-RU" sz="1600" i="1" dirty="0" err="1">
                <a:solidFill>
                  <a:schemeClr val="tx2"/>
                </a:solidFill>
                <a:effectLst/>
                <a:latin typeface="Helvetica Neue" panose="02000503000000020004" pitchFamily="2" charset="0"/>
              </a:rPr>
              <a:t>основна</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страва</a:t>
            </a:r>
            <a:r>
              <a:rPr lang="ru-RU" sz="1600" i="1" dirty="0">
                <a:solidFill>
                  <a:schemeClr val="tx2"/>
                </a:solidFill>
                <a:effectLst/>
                <a:latin typeface="Helvetica Neue" panose="02000503000000020004" pitchFamily="2" charset="0"/>
              </a:rPr>
              <a:t>. Вони </a:t>
            </a:r>
            <a:r>
              <a:rPr lang="ru-RU" sz="1600" i="1" dirty="0" err="1">
                <a:solidFill>
                  <a:schemeClr val="tx2"/>
                </a:solidFill>
                <a:effectLst/>
                <a:latin typeface="Helvetica Neue" panose="02000503000000020004" pitchFamily="2" charset="0"/>
              </a:rPr>
              <a:t>можуть</a:t>
            </a:r>
            <a:r>
              <a:rPr lang="ru-RU" sz="1600" i="1" dirty="0">
                <a:solidFill>
                  <a:schemeClr val="tx2"/>
                </a:solidFill>
                <a:effectLst/>
                <a:latin typeface="Helvetica Neue" panose="02000503000000020004" pitchFamily="2" charset="0"/>
              </a:rPr>
              <a:t> бути </a:t>
            </a:r>
            <a:r>
              <a:rPr lang="ru-RU" sz="1600" i="1" dirty="0" err="1">
                <a:solidFill>
                  <a:schemeClr val="tx2"/>
                </a:solidFill>
                <a:effectLst/>
                <a:latin typeface="Helvetica Neue" panose="02000503000000020004" pitchFamily="2" charset="0"/>
              </a:rPr>
              <a:t>представлені</a:t>
            </a:r>
            <a:r>
              <a:rPr lang="ru-RU" sz="1600" i="1" dirty="0">
                <a:solidFill>
                  <a:schemeClr val="tx2"/>
                </a:solidFill>
                <a:effectLst/>
                <a:latin typeface="Helvetica Neue" panose="02000503000000020004" pitchFamily="2" charset="0"/>
              </a:rPr>
              <a:t> в </a:t>
            </a:r>
            <a:r>
              <a:rPr lang="ru-RU" sz="1600" i="1" dirty="0" err="1">
                <a:solidFill>
                  <a:schemeClr val="tx2"/>
                </a:solidFill>
                <a:effectLst/>
                <a:latin typeface="Helvetica Neue" panose="02000503000000020004" pitchFamily="2" charset="0"/>
              </a:rPr>
              <a:t>окремих</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порційних</a:t>
            </a:r>
            <a:r>
              <a:rPr lang="ru-RU" sz="1600" i="1" dirty="0">
                <a:solidFill>
                  <a:schemeClr val="tx2"/>
                </a:solidFill>
                <a:effectLst/>
                <a:latin typeface="Helvetica Neue" panose="02000503000000020004" pitchFamily="2" charset="0"/>
              </a:rPr>
              <a:t> салатниках, на </a:t>
            </a:r>
            <a:r>
              <a:rPr lang="ru-RU" sz="1600" i="1" dirty="0" err="1">
                <a:solidFill>
                  <a:schemeClr val="tx2"/>
                </a:solidFill>
                <a:effectLst/>
                <a:latin typeface="Helvetica Neue" panose="02000503000000020004" pitchFamily="2" charset="0"/>
              </a:rPr>
              <a:t>тарілках</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або</a:t>
            </a:r>
            <a:r>
              <a:rPr lang="ru-RU" sz="1600" i="1" dirty="0">
                <a:solidFill>
                  <a:schemeClr val="tx2"/>
                </a:solidFill>
                <a:effectLst/>
                <a:latin typeface="Helvetica Neue" panose="02000503000000020004" pitchFamily="2" charset="0"/>
              </a:rPr>
              <a:t> в </a:t>
            </a:r>
            <a:r>
              <a:rPr lang="ru-RU" sz="1600" i="1" dirty="0" err="1">
                <a:solidFill>
                  <a:schemeClr val="tx2"/>
                </a:solidFill>
                <a:effectLst/>
                <a:latin typeface="Helvetica Neue" panose="02000503000000020004" pitchFamily="2" charset="0"/>
              </a:rPr>
              <a:t>спеціальних</a:t>
            </a:r>
            <a:r>
              <a:rPr lang="ru-RU" sz="1600" i="1" dirty="0">
                <a:solidFill>
                  <a:schemeClr val="tx2"/>
                </a:solidFill>
                <a:effectLst/>
                <a:latin typeface="Helvetica Neue" panose="02000503000000020004" pitchFamily="2" charset="0"/>
              </a:rPr>
              <a:t> склянках для </a:t>
            </a:r>
            <a:r>
              <a:rPr lang="ru-RU" sz="1600" i="1" dirty="0" err="1">
                <a:solidFill>
                  <a:schemeClr val="tx2"/>
                </a:solidFill>
                <a:effectLst/>
                <a:latin typeface="Helvetica Neue" panose="02000503000000020004" pitchFamily="2" charset="0"/>
              </a:rPr>
              <a:t>салатів-коктейлів</a:t>
            </a:r>
            <a:r>
              <a:rPr lang="ru-RU" sz="1600" i="1" dirty="0">
                <a:solidFill>
                  <a:schemeClr val="tx2"/>
                </a:solidFill>
                <a:effectLst/>
                <a:latin typeface="Helvetica Neue" panose="02000503000000020004" pitchFamily="2" charset="0"/>
              </a:rPr>
              <a:t>. Температура </a:t>
            </a:r>
            <a:r>
              <a:rPr lang="ru-RU" sz="1600" i="1" dirty="0" err="1">
                <a:solidFill>
                  <a:schemeClr val="tx2"/>
                </a:solidFill>
                <a:effectLst/>
                <a:latin typeface="Helvetica Neue" panose="02000503000000020004" pitchFamily="2" charset="0"/>
              </a:rPr>
              <a:t>подачі</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салатів</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зазвичай</a:t>
            </a:r>
            <a:r>
              <a:rPr lang="ru-RU" sz="1600" i="1" dirty="0">
                <a:solidFill>
                  <a:schemeClr val="tx2"/>
                </a:solidFill>
                <a:effectLst/>
                <a:latin typeface="Helvetica Neue" panose="02000503000000020004" pitchFamily="2" charset="0"/>
              </a:rPr>
              <a:t> </a:t>
            </a:r>
            <a:r>
              <a:rPr lang="ru-RU" sz="1600" b="1" i="1" dirty="0">
                <a:solidFill>
                  <a:schemeClr val="tx2"/>
                </a:solidFill>
                <a:effectLst/>
                <a:latin typeface="Helvetica Neue" panose="02000503000000020004" pitchFamily="2" charset="0"/>
              </a:rPr>
              <a:t>становить </a:t>
            </a:r>
            <a:r>
              <a:rPr lang="ru-RU" sz="1600" b="1" i="1" dirty="0" err="1">
                <a:solidFill>
                  <a:schemeClr val="tx2"/>
                </a:solidFill>
                <a:effectLst/>
                <a:latin typeface="Helvetica Neue" panose="02000503000000020004" pitchFamily="2" charset="0"/>
              </a:rPr>
              <a:t>близько</a:t>
            </a:r>
            <a:r>
              <a:rPr lang="ru-RU" sz="1600" b="1" i="1" dirty="0">
                <a:solidFill>
                  <a:schemeClr val="tx2"/>
                </a:solidFill>
                <a:effectLst/>
                <a:latin typeface="Helvetica Neue" panose="02000503000000020004" pitchFamily="2" charset="0"/>
              </a:rPr>
              <a:t> 14°</a:t>
            </a:r>
            <a:r>
              <a:rPr lang="fr-FR" sz="1600" b="1" i="1" dirty="0">
                <a:solidFill>
                  <a:schemeClr val="tx2"/>
                </a:solidFill>
                <a:effectLst/>
                <a:latin typeface="Helvetica Neue" panose="02000503000000020004" pitchFamily="2" charset="0"/>
              </a:rPr>
              <a:t>C, </a:t>
            </a:r>
            <a:r>
              <a:rPr lang="ru-RU" sz="1600" i="1" dirty="0">
                <a:solidFill>
                  <a:schemeClr val="tx2"/>
                </a:solidFill>
                <a:effectLst/>
                <a:latin typeface="Helvetica Neue" panose="02000503000000020004" pitchFamily="2" charset="0"/>
              </a:rPr>
              <a:t>що </a:t>
            </a:r>
            <a:r>
              <a:rPr lang="ru-RU" sz="1600" i="1" dirty="0" err="1">
                <a:solidFill>
                  <a:schemeClr val="tx2"/>
                </a:solidFill>
                <a:effectLst/>
                <a:latin typeface="Helvetica Neue" panose="02000503000000020004" pitchFamily="2" charset="0"/>
              </a:rPr>
              <a:t>забезпечує</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найкраще</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сприйняття</a:t>
            </a:r>
            <a:r>
              <a:rPr lang="ru-RU" sz="1600" i="1" dirty="0">
                <a:solidFill>
                  <a:schemeClr val="tx2"/>
                </a:solidFill>
                <a:effectLst/>
                <a:latin typeface="Helvetica Neue" panose="02000503000000020004" pitchFamily="2" charset="0"/>
              </a:rPr>
              <a:t> смаку та аромату страви.  </a:t>
            </a:r>
          </a:p>
          <a:p>
            <a:r>
              <a:rPr lang="ru-RU" sz="1600" b="1" i="1" dirty="0">
                <a:solidFill>
                  <a:schemeClr val="tx2"/>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Умови</a:t>
            </a:r>
            <a:r>
              <a:rPr lang="ru-RU" sz="1600" b="1" i="1" dirty="0">
                <a:solidFill>
                  <a:srgbClr val="00B050"/>
                </a:solidFill>
                <a:effectLst/>
                <a:latin typeface="Helvetica Neue" panose="02000503000000020004" pitchFamily="2" charset="0"/>
              </a:rPr>
              <a:t> та </a:t>
            </a:r>
            <a:r>
              <a:rPr lang="ru-RU" sz="1600" b="1" i="1" dirty="0" err="1">
                <a:solidFill>
                  <a:srgbClr val="00B050"/>
                </a:solidFill>
                <a:effectLst/>
                <a:latin typeface="Helvetica Neue" panose="02000503000000020004" pitchFamily="2" charset="0"/>
              </a:rPr>
              <a:t>терміни</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зберігання</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салатів</a:t>
            </a:r>
            <a:endParaRPr lang="ru-RU" sz="1600" b="1" i="1" dirty="0">
              <a:solidFill>
                <a:srgbClr val="00B050"/>
              </a:solidFill>
              <a:effectLst/>
              <a:latin typeface="Helvetica Neue" panose="02000503000000020004" pitchFamily="2" charset="0"/>
            </a:endParaRPr>
          </a:p>
          <a:p>
            <a:r>
              <a:rPr lang="ru-RU" sz="1600" b="1" i="1" dirty="0" err="1">
                <a:solidFill>
                  <a:srgbClr val="00B050"/>
                </a:solidFill>
                <a:effectLst/>
                <a:latin typeface="Helvetica Neue" panose="02000503000000020004" pitchFamily="2" charset="0"/>
              </a:rPr>
              <a:t>Правильне</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зберігання</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салатів</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є</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ключовим</a:t>
            </a:r>
            <a:r>
              <a:rPr lang="ru-RU" sz="1600" b="1" i="1" dirty="0">
                <a:solidFill>
                  <a:srgbClr val="00B050"/>
                </a:solidFill>
                <a:effectLst/>
                <a:latin typeface="Helvetica Neue" panose="02000503000000020004" pitchFamily="2" charset="0"/>
              </a:rPr>
              <a:t> для </a:t>
            </a:r>
            <a:r>
              <a:rPr lang="ru-RU" sz="1600" b="1" i="1" dirty="0" err="1">
                <a:solidFill>
                  <a:srgbClr val="00B050"/>
                </a:solidFill>
                <a:effectLst/>
                <a:latin typeface="Helvetica Neue" panose="02000503000000020004" pitchFamily="2" charset="0"/>
              </a:rPr>
              <a:t>забезпечення</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їхньої</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безпечності</a:t>
            </a:r>
            <a:r>
              <a:rPr lang="ru-RU" sz="1600" b="1" i="1" dirty="0">
                <a:solidFill>
                  <a:srgbClr val="00B050"/>
                </a:solidFill>
                <a:effectLst/>
                <a:latin typeface="Helvetica Neue" panose="02000503000000020004" pitchFamily="2" charset="0"/>
              </a:rPr>
              <a:t> та </a:t>
            </a:r>
            <a:r>
              <a:rPr lang="ru-RU" sz="1600" b="1" i="1" dirty="0" err="1">
                <a:solidFill>
                  <a:srgbClr val="00B050"/>
                </a:solidFill>
                <a:effectLst/>
                <a:latin typeface="Helvetica Neue" panose="02000503000000020004" pitchFamily="2" charset="0"/>
              </a:rPr>
              <a:t>якості</a:t>
            </a:r>
            <a:r>
              <a:rPr lang="ru-RU" sz="1600" b="1" i="1" dirty="0">
                <a:solidFill>
                  <a:srgbClr val="00B050"/>
                </a:solidFill>
                <a:effectLst/>
                <a:latin typeface="Helvetica Neue" panose="02000503000000020004" pitchFamily="2" charset="0"/>
              </a:rPr>
              <a:t>:</a:t>
            </a:r>
          </a:p>
          <a:p>
            <a:r>
              <a:rPr lang="ru-RU" sz="1600" b="1" i="1" dirty="0">
                <a:solidFill>
                  <a:schemeClr val="tx2"/>
                </a:solidFill>
                <a:effectLst/>
                <a:latin typeface="Helvetica Neue" panose="02000503000000020004" pitchFamily="2" charset="0"/>
              </a:rPr>
              <a:t> </a:t>
            </a:r>
            <a:r>
              <a:rPr lang="ru-RU" sz="1600" i="1" dirty="0">
                <a:solidFill>
                  <a:schemeClr val="tx2"/>
                </a:solidFill>
                <a:effectLst/>
                <a:latin typeface="Helvetica Neue" panose="02000503000000020004" pitchFamily="2" charset="0"/>
              </a:rPr>
              <a:t>• Не </a:t>
            </a:r>
            <a:r>
              <a:rPr lang="ru-RU" sz="1600" i="1" dirty="0" err="1">
                <a:solidFill>
                  <a:schemeClr val="tx2"/>
                </a:solidFill>
                <a:effectLst/>
                <a:latin typeface="Helvetica Neue" panose="02000503000000020004" pitchFamily="2" charset="0"/>
              </a:rPr>
              <a:t>заправлені</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салати</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рекомендується</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зберігати</a:t>
            </a:r>
            <a:r>
              <a:rPr lang="ru-RU" sz="1600" i="1" dirty="0">
                <a:solidFill>
                  <a:schemeClr val="tx2"/>
                </a:solidFill>
                <a:effectLst/>
                <a:latin typeface="Helvetica Neue" panose="02000503000000020004" pitchFamily="2" charset="0"/>
              </a:rPr>
              <a:t> в </a:t>
            </a:r>
            <a:r>
              <a:rPr lang="ru-RU" sz="1600" i="1" dirty="0" err="1">
                <a:solidFill>
                  <a:schemeClr val="tx2"/>
                </a:solidFill>
                <a:effectLst/>
                <a:latin typeface="Helvetica Neue" panose="02000503000000020004" pitchFamily="2" charset="0"/>
              </a:rPr>
              <a:t>холодильних</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шафах</a:t>
            </a:r>
            <a:r>
              <a:rPr lang="ru-RU" sz="1600" i="1" dirty="0">
                <a:solidFill>
                  <a:schemeClr val="tx2"/>
                </a:solidFill>
                <a:effectLst/>
                <a:latin typeface="Helvetica Neue" panose="02000503000000020004" pitchFamily="2" charset="0"/>
              </a:rPr>
              <a:t> при </a:t>
            </a:r>
            <a:r>
              <a:rPr lang="ru-RU" sz="1600" i="1" dirty="0" err="1">
                <a:solidFill>
                  <a:schemeClr val="tx2"/>
                </a:solidFill>
                <a:effectLst/>
                <a:latin typeface="Helvetica Neue" panose="02000503000000020004" pitchFamily="2" charset="0"/>
              </a:rPr>
              <a:t>температурі</a:t>
            </a:r>
            <a:r>
              <a:rPr lang="ru-RU" sz="1600" i="1" dirty="0">
                <a:solidFill>
                  <a:schemeClr val="tx2"/>
                </a:solidFill>
                <a:effectLst/>
                <a:latin typeface="Helvetica Neue" panose="02000503000000020004" pitchFamily="2" charset="0"/>
              </a:rPr>
              <a:t> </a:t>
            </a:r>
            <a:r>
              <a:rPr lang="ru-RU" sz="1600" b="1" i="1" dirty="0">
                <a:solidFill>
                  <a:srgbClr val="00B050"/>
                </a:solidFill>
                <a:effectLst/>
                <a:latin typeface="Helvetica Neue" panose="02000503000000020004" pitchFamily="2" charset="0"/>
              </a:rPr>
              <a:t>4–8°</a:t>
            </a:r>
            <a:r>
              <a:rPr lang="fr-FR" sz="1600" b="1" i="1" dirty="0">
                <a:solidFill>
                  <a:srgbClr val="00B050"/>
                </a:solidFill>
                <a:effectLst/>
                <a:latin typeface="Helvetica Neue" panose="02000503000000020004" pitchFamily="2" charset="0"/>
              </a:rPr>
              <a:t>C </a:t>
            </a:r>
            <a:r>
              <a:rPr lang="ru-RU" sz="1600" b="1" i="1" dirty="0">
                <a:solidFill>
                  <a:srgbClr val="00B050"/>
                </a:solidFill>
                <a:effectLst/>
                <a:latin typeface="Helvetica Neue" panose="02000503000000020004" pitchFamily="2" charset="0"/>
              </a:rPr>
              <a:t>не </a:t>
            </a:r>
            <a:r>
              <a:rPr lang="ru-RU" sz="1600" b="1" i="1" dirty="0" err="1">
                <a:solidFill>
                  <a:srgbClr val="00B050"/>
                </a:solidFill>
                <a:effectLst/>
                <a:latin typeface="Helvetica Neue" panose="02000503000000020004" pitchFamily="2" charset="0"/>
              </a:rPr>
              <a:t>більше</a:t>
            </a:r>
            <a:r>
              <a:rPr lang="ru-RU" sz="1600" b="1" i="1" dirty="0">
                <a:solidFill>
                  <a:srgbClr val="00B050"/>
                </a:solidFill>
                <a:effectLst/>
                <a:latin typeface="Helvetica Neue" panose="02000503000000020004" pitchFamily="2" charset="0"/>
              </a:rPr>
              <a:t> 6 годин.  </a:t>
            </a:r>
          </a:p>
          <a:p>
            <a:r>
              <a:rPr lang="ru-RU" sz="1600" b="1" i="1" dirty="0">
                <a:solidFill>
                  <a:schemeClr val="tx2"/>
                </a:solidFill>
                <a:effectLst/>
                <a:latin typeface="Helvetica Neue" panose="02000503000000020004" pitchFamily="2" charset="0"/>
              </a:rPr>
              <a:t> • </a:t>
            </a:r>
            <a:r>
              <a:rPr lang="ru-RU" sz="1600" i="1" dirty="0" err="1">
                <a:solidFill>
                  <a:schemeClr val="tx2"/>
                </a:solidFill>
                <a:effectLst/>
                <a:latin typeface="Helvetica Neue" panose="02000503000000020004" pitchFamily="2" charset="0"/>
              </a:rPr>
              <a:t>Заправлені</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салати</a:t>
            </a:r>
            <a:r>
              <a:rPr lang="ru-RU" sz="1600" i="1" dirty="0">
                <a:solidFill>
                  <a:schemeClr val="tx2"/>
                </a:solidFill>
                <a:effectLst/>
                <a:latin typeface="Helvetica Neue" panose="02000503000000020004" pitchFamily="2" charset="0"/>
              </a:rPr>
              <a:t> з </a:t>
            </a:r>
            <a:r>
              <a:rPr lang="ru-RU" sz="1600" i="1" dirty="0" err="1">
                <a:solidFill>
                  <a:schemeClr val="tx2"/>
                </a:solidFill>
                <a:effectLst/>
                <a:latin typeface="Helvetica Neue" panose="02000503000000020004" pitchFamily="2" charset="0"/>
              </a:rPr>
              <a:t>відварених</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овочів</a:t>
            </a:r>
            <a:r>
              <a:rPr lang="ru-RU" sz="1600" b="1" i="1" dirty="0">
                <a:solidFill>
                  <a:schemeClr val="tx2"/>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підлягають</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реалізації</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протягом</a:t>
            </a:r>
            <a:r>
              <a:rPr lang="ru-RU" sz="1600" b="1" i="1" dirty="0">
                <a:solidFill>
                  <a:srgbClr val="00B050"/>
                </a:solidFill>
                <a:effectLst/>
                <a:latin typeface="Helvetica Neue" panose="02000503000000020004" pitchFamily="2" charset="0"/>
              </a:rPr>
              <a:t> 30 хвилин.</a:t>
            </a:r>
            <a:endParaRPr lang="ru-RU" sz="1600" i="1" dirty="0">
              <a:solidFill>
                <a:srgbClr val="00B050"/>
              </a:solidFill>
              <a:effectLst/>
              <a:latin typeface="Helvetica Neue" panose="02000503000000020004" pitchFamily="2" charset="0"/>
            </a:endParaRPr>
          </a:p>
          <a:p>
            <a:r>
              <a:rPr lang="ru-RU" sz="1600" b="1" i="1" dirty="0">
                <a:solidFill>
                  <a:schemeClr val="tx2"/>
                </a:solidFill>
                <a:effectLst/>
                <a:latin typeface="Helvetica Neue" panose="02000503000000020004" pitchFamily="2" charset="0"/>
              </a:rPr>
              <a:t> • </a:t>
            </a:r>
            <a:r>
              <a:rPr lang="ru-RU" sz="1600" i="1" dirty="0" err="1">
                <a:solidFill>
                  <a:schemeClr val="tx2"/>
                </a:solidFill>
                <a:effectLst/>
                <a:latin typeface="Helvetica Neue" panose="02000503000000020004" pitchFamily="2" charset="0"/>
              </a:rPr>
              <a:t>Заправлені</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салати</a:t>
            </a:r>
            <a:r>
              <a:rPr lang="ru-RU" sz="1600" i="1" dirty="0">
                <a:solidFill>
                  <a:schemeClr val="tx2"/>
                </a:solidFill>
                <a:effectLst/>
                <a:latin typeface="Helvetica Neue" panose="02000503000000020004" pitchFamily="2" charset="0"/>
              </a:rPr>
              <a:t> з </a:t>
            </a:r>
            <a:r>
              <a:rPr lang="ru-RU" sz="1600" i="1" dirty="0" err="1">
                <a:solidFill>
                  <a:schemeClr val="tx2"/>
                </a:solidFill>
                <a:effectLst/>
                <a:latin typeface="Helvetica Neue" panose="02000503000000020004" pitchFamily="2" charset="0"/>
              </a:rPr>
              <a:t>сирих</a:t>
            </a:r>
            <a:r>
              <a:rPr lang="ru-RU" sz="1600" i="1" dirty="0">
                <a:solidFill>
                  <a:schemeClr val="tx2"/>
                </a:solidFill>
                <a:effectLst/>
                <a:latin typeface="Helvetica Neue" panose="02000503000000020004" pitchFamily="2" charset="0"/>
              </a:rPr>
              <a:t> </a:t>
            </a:r>
            <a:r>
              <a:rPr lang="ru-RU" sz="1600" i="1" dirty="0" err="1">
                <a:solidFill>
                  <a:schemeClr val="tx2"/>
                </a:solidFill>
                <a:effectLst/>
                <a:latin typeface="Helvetica Neue" panose="02000503000000020004" pitchFamily="2" charset="0"/>
              </a:rPr>
              <a:t>овочів</a:t>
            </a:r>
            <a:r>
              <a:rPr lang="ru-RU" sz="1600" b="1" i="1" dirty="0">
                <a:solidFill>
                  <a:schemeClr val="tx2"/>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рекомендується</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спожити</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протягом</a:t>
            </a:r>
            <a:r>
              <a:rPr lang="ru-RU" sz="1600" b="1" i="1" dirty="0">
                <a:solidFill>
                  <a:srgbClr val="00B050"/>
                </a:solidFill>
                <a:effectLst/>
                <a:latin typeface="Helvetica Neue" panose="02000503000000020004" pitchFamily="2" charset="0"/>
              </a:rPr>
              <a:t> 15 хвилин </a:t>
            </a:r>
            <a:r>
              <a:rPr lang="ru-RU" sz="1600" b="1" i="1" dirty="0" err="1">
                <a:solidFill>
                  <a:srgbClr val="00B050"/>
                </a:solidFill>
                <a:effectLst/>
                <a:latin typeface="Helvetica Neue" panose="02000503000000020004" pitchFamily="2" charset="0"/>
              </a:rPr>
              <a:t>після</a:t>
            </a:r>
            <a:r>
              <a:rPr lang="ru-RU" sz="1600" b="1" i="1" dirty="0">
                <a:solidFill>
                  <a:srgbClr val="00B050"/>
                </a:solidFill>
                <a:effectLst/>
                <a:latin typeface="Helvetica Neue" panose="02000503000000020004" pitchFamily="2" charset="0"/>
              </a:rPr>
              <a:t> заправки.</a:t>
            </a:r>
            <a:endParaRPr lang="ru-RU" sz="1600" i="1" dirty="0">
              <a:solidFill>
                <a:srgbClr val="00B050"/>
              </a:solidFill>
              <a:effectLst/>
              <a:latin typeface="Helvetica Neue" panose="02000503000000020004" pitchFamily="2" charset="0"/>
            </a:endParaRPr>
          </a:p>
          <a:p>
            <a:r>
              <a:rPr lang="ru-RU" sz="1600" b="1" i="1" dirty="0" err="1">
                <a:solidFill>
                  <a:srgbClr val="00B050"/>
                </a:solidFill>
                <a:effectLst/>
                <a:latin typeface="Helvetica Neue" panose="02000503000000020004" pitchFamily="2" charset="0"/>
              </a:rPr>
              <a:t>Щоб</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зберегти</a:t>
            </a:r>
            <a:r>
              <a:rPr lang="ru-RU" sz="1600" b="1" i="1" dirty="0">
                <a:solidFill>
                  <a:srgbClr val="00B050"/>
                </a:solidFill>
                <a:effectLst/>
                <a:latin typeface="Helvetica Neue" panose="02000503000000020004" pitchFamily="2" charset="0"/>
              </a:rPr>
              <a:t> смак і </a:t>
            </a:r>
            <a:r>
              <a:rPr lang="ru-RU" sz="1600" b="1" i="1" dirty="0" err="1">
                <a:solidFill>
                  <a:srgbClr val="00B050"/>
                </a:solidFill>
                <a:effectLst/>
                <a:latin typeface="Helvetica Neue" panose="02000503000000020004" pitchFamily="2" charset="0"/>
              </a:rPr>
              <a:t>зовнішній</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вигляд</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салатів</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їх</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рекомендується</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заправляти</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безпосередньо</a:t>
            </a:r>
            <a:r>
              <a:rPr lang="ru-RU" sz="1600" b="1" i="1" dirty="0">
                <a:solidFill>
                  <a:srgbClr val="00B050"/>
                </a:solidFill>
                <a:effectLst/>
                <a:latin typeface="Helvetica Neue" panose="02000503000000020004" pitchFamily="2" charset="0"/>
              </a:rPr>
              <a:t> перед подачею.  </a:t>
            </a:r>
            <a:endParaRPr lang="ru-RU" sz="1600" i="1" dirty="0">
              <a:solidFill>
                <a:srgbClr val="00B050"/>
              </a:solidFill>
              <a:effectLst/>
              <a:latin typeface="Helvetica Neue" panose="02000503000000020004" pitchFamily="2" charset="0"/>
            </a:endParaRPr>
          </a:p>
          <a:p>
            <a:r>
              <a:rPr lang="ru-RU" sz="1600" b="1" i="1" dirty="0" err="1">
                <a:solidFill>
                  <a:srgbClr val="00B050"/>
                </a:solidFill>
                <a:effectLst/>
                <a:latin typeface="Helvetica Neue" panose="02000503000000020004" pitchFamily="2" charset="0"/>
              </a:rPr>
              <a:t>Дотримання</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цих</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рекомендацій</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забезпечить</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високу</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якість</a:t>
            </a:r>
            <a:r>
              <a:rPr lang="ru-RU" sz="1600" b="1" i="1" dirty="0">
                <a:solidFill>
                  <a:srgbClr val="00B050"/>
                </a:solidFill>
                <a:effectLst/>
                <a:latin typeface="Helvetica Neue" panose="02000503000000020004" pitchFamily="2" charset="0"/>
              </a:rPr>
              <a:t> та </a:t>
            </a:r>
            <a:r>
              <a:rPr lang="ru-RU" sz="1600" b="1" i="1" dirty="0" err="1">
                <a:solidFill>
                  <a:srgbClr val="00B050"/>
                </a:solidFill>
                <a:effectLst/>
                <a:latin typeface="Helvetica Neue" panose="02000503000000020004" pitchFamily="2" charset="0"/>
              </a:rPr>
              <a:t>безпечність</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салатів</a:t>
            </a:r>
            <a:r>
              <a:rPr lang="ru-RU" sz="1600" b="1" i="1" dirty="0">
                <a:solidFill>
                  <a:srgbClr val="00B050"/>
                </a:solidFill>
                <a:effectLst/>
                <a:latin typeface="Helvetica Neue" panose="02000503000000020004" pitchFamily="2" charset="0"/>
              </a:rPr>
              <a:t> у закладах </a:t>
            </a:r>
            <a:r>
              <a:rPr lang="ru-RU" sz="1600" b="1" i="1" dirty="0" err="1">
                <a:solidFill>
                  <a:srgbClr val="00B050"/>
                </a:solidFill>
                <a:effectLst/>
                <a:latin typeface="Helvetica Neue" panose="02000503000000020004" pitchFamily="2" charset="0"/>
              </a:rPr>
              <a:t>громадського</a:t>
            </a:r>
            <a:r>
              <a:rPr lang="ru-RU" sz="1600" b="1" i="1" dirty="0">
                <a:solidFill>
                  <a:srgbClr val="00B050"/>
                </a:solidFill>
                <a:effectLst/>
                <a:latin typeface="Helvetica Neue" panose="02000503000000020004" pitchFamily="2" charset="0"/>
              </a:rPr>
              <a:t> </a:t>
            </a:r>
            <a:r>
              <a:rPr lang="ru-RU" sz="1600" b="1" i="1" dirty="0" err="1">
                <a:solidFill>
                  <a:srgbClr val="00B050"/>
                </a:solidFill>
                <a:effectLst/>
                <a:latin typeface="Helvetica Neue" panose="02000503000000020004" pitchFamily="2" charset="0"/>
              </a:rPr>
              <a:t>харчування</a:t>
            </a:r>
            <a:r>
              <a:rPr lang="ru-RU" sz="1600" b="1" i="1" dirty="0">
                <a:solidFill>
                  <a:srgbClr val="00B050"/>
                </a:solidFill>
                <a:latin typeface="Helvetica Neue" panose="02000503000000020004" pitchFamily="2" charset="0"/>
              </a:rPr>
              <a:t>.</a:t>
            </a:r>
            <a:endParaRPr lang="ru-RU" sz="1600" i="1" dirty="0">
              <a:solidFill>
                <a:srgbClr val="00B050"/>
              </a:solidFill>
              <a:effectLst/>
              <a:latin typeface="Helvetica Neue" panose="02000503000000020004" pitchFamily="2" charset="0"/>
            </a:endParaRPr>
          </a:p>
        </p:txBody>
      </p:sp>
      <p:pic>
        <p:nvPicPr>
          <p:cNvPr id="8196" name="Picture 4" descr="Профілактика гострих кишкових інфекцій рятує життя | Дніпровська районна в  місті Києві державна адміністрація">
            <a:extLst>
              <a:ext uri="{FF2B5EF4-FFF2-40B4-BE49-F238E27FC236}">
                <a16:creationId xmlns:a16="http://schemas.microsoft.com/office/drawing/2014/main" id="{D832A97C-610C-EB12-F2BD-5159898A4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6820" y="1700808"/>
            <a:ext cx="2119736" cy="108012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9B25AB16-0DC7-43B1-D96B-AB188128C52F}"/>
              </a:ext>
            </a:extLst>
          </p:cNvPr>
          <p:cNvSpPr>
            <a:spLocks noGrp="1"/>
          </p:cNvSpPr>
          <p:nvPr>
            <p:ph type="sldNum" sz="quarter" idx="12"/>
          </p:nvPr>
        </p:nvSpPr>
        <p:spPr/>
        <p:txBody>
          <a:bodyPr/>
          <a:lstStyle/>
          <a:p>
            <a:pPr rtl="0"/>
            <a:fld id="{F25A965E-3C11-4F28-82DC-E30D63FAC43C}" type="slidenum">
              <a:rPr lang="ru-RU" noProof="0" smtClean="0"/>
              <a:t>2</a:t>
            </a:fld>
            <a:endParaRPr lang="ru-RU" noProof="0"/>
          </a:p>
        </p:txBody>
      </p:sp>
    </p:spTree>
    <p:extLst>
      <p:ext uri="{BB962C8B-B14F-4D97-AF65-F5344CB8AC3E}">
        <p14:creationId xmlns:p14="http://schemas.microsoft.com/office/powerpoint/2010/main" val="10719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A1C806-6E9E-C454-BC2A-989CD07CC0B8}"/>
              </a:ext>
            </a:extLst>
          </p:cNvPr>
          <p:cNvSpPr>
            <a:spLocks noGrp="1"/>
          </p:cNvSpPr>
          <p:nvPr>
            <p:ph type="title"/>
          </p:nvPr>
        </p:nvSpPr>
        <p:spPr>
          <a:xfrm>
            <a:off x="1125860" y="-173381"/>
            <a:ext cx="9144000" cy="1143000"/>
          </a:xfrm>
        </p:spPr>
        <p:txBody>
          <a:bodyPr/>
          <a:lstStyle/>
          <a:p>
            <a:r>
              <a:rPr lang="uk-UA" b="1" dirty="0">
                <a:solidFill>
                  <a:srgbClr val="00B050"/>
                </a:solidFill>
              </a:rPr>
              <a:t>Приготування салатів з варених овочів</a:t>
            </a:r>
          </a:p>
        </p:txBody>
      </p:sp>
      <p:pic>
        <p:nvPicPr>
          <p:cNvPr id="3076" name="Picture 4" descr="Салат овочевий (Salatka jarzynowa) / Овочеві салати / Кукорама — смачні  рецепти!">
            <a:extLst>
              <a:ext uri="{FF2B5EF4-FFF2-40B4-BE49-F238E27FC236}">
                <a16:creationId xmlns:a16="http://schemas.microsoft.com/office/drawing/2014/main" id="{46AAE3B8-F282-F970-2818-62C88BE21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544" y="1387529"/>
            <a:ext cx="3459420" cy="23020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Ещё один вкусный рецепт салата из говяжьего сердца, без майонеза!! - YouTube">
            <a:extLst>
              <a:ext uri="{FF2B5EF4-FFF2-40B4-BE49-F238E27FC236}">
                <a16:creationId xmlns:a16="http://schemas.microsoft.com/office/drawing/2014/main" id="{115D0A68-CFF5-4AD1-B00E-5BBDF353E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436" y="1365273"/>
            <a:ext cx="4103389" cy="230558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Теплый салат с куриной печенью и яблоком — Пошаговый рецепт приготовления с  фото 2025 | Простые и вкусные рецепты в домашних условиях EdimDoma.ru">
            <a:extLst>
              <a:ext uri="{FF2B5EF4-FFF2-40B4-BE49-F238E27FC236}">
                <a16:creationId xmlns:a16="http://schemas.microsoft.com/office/drawing/2014/main" id="{4596FAF1-8BF5-EAAC-2EB9-BAF0D525E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12" y="4308948"/>
            <a:ext cx="3094484" cy="245163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Салат с креветками и йогуртом – пошаговый рецепт приготовления с фото">
            <a:extLst>
              <a:ext uri="{FF2B5EF4-FFF2-40B4-BE49-F238E27FC236}">
                <a16:creationId xmlns:a16="http://schemas.microsoft.com/office/drawing/2014/main" id="{31D8F5A6-62B6-65C1-FBA2-B517E2BAF5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762" y="4296780"/>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Цезарь в домашних условиях на ужин и обед – простой рецепт с ветчиной">
            <a:extLst>
              <a:ext uri="{FF2B5EF4-FFF2-40B4-BE49-F238E27FC236}">
                <a16:creationId xmlns:a16="http://schemas.microsoft.com/office/drawing/2014/main" id="{1209EBE0-644F-CE1B-3318-95A61F8BDA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4895" y="4296780"/>
            <a:ext cx="3561841" cy="23918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03A4C1-5ACC-F456-034C-45151869DC1A}"/>
              </a:ext>
            </a:extLst>
          </p:cNvPr>
          <p:cNvSpPr txBox="1"/>
          <p:nvPr/>
        </p:nvSpPr>
        <p:spPr>
          <a:xfrm>
            <a:off x="2133972" y="908720"/>
            <a:ext cx="2146165" cy="369332"/>
          </a:xfrm>
          <a:prstGeom prst="rect">
            <a:avLst/>
          </a:prstGeom>
          <a:noFill/>
        </p:spPr>
        <p:txBody>
          <a:bodyPr wrap="none" rtlCol="0">
            <a:spAutoFit/>
          </a:bodyPr>
          <a:lstStyle/>
          <a:p>
            <a:r>
              <a:rPr lang="uk-UA" dirty="0"/>
              <a:t>Салат Український</a:t>
            </a:r>
          </a:p>
        </p:txBody>
      </p:sp>
      <p:sp>
        <p:nvSpPr>
          <p:cNvPr id="5" name="TextBox 4">
            <a:extLst>
              <a:ext uri="{FF2B5EF4-FFF2-40B4-BE49-F238E27FC236}">
                <a16:creationId xmlns:a16="http://schemas.microsoft.com/office/drawing/2014/main" id="{4D694DA1-38C0-F0F8-87A2-D6E3ECBDED2B}"/>
              </a:ext>
            </a:extLst>
          </p:cNvPr>
          <p:cNvSpPr txBox="1"/>
          <p:nvPr/>
        </p:nvSpPr>
        <p:spPr>
          <a:xfrm>
            <a:off x="7655520" y="969619"/>
            <a:ext cx="1725216" cy="369332"/>
          </a:xfrm>
          <a:prstGeom prst="rect">
            <a:avLst/>
          </a:prstGeom>
          <a:noFill/>
        </p:spPr>
        <p:txBody>
          <a:bodyPr wrap="none" rtlCol="0">
            <a:spAutoFit/>
          </a:bodyPr>
          <a:lstStyle/>
          <a:p>
            <a:r>
              <a:rPr lang="uk-UA" dirty="0"/>
              <a:t>Салат «</a:t>
            </a:r>
            <a:r>
              <a:rPr lang="uk-UA" dirty="0" err="1"/>
              <a:t>Лібідь</a:t>
            </a:r>
            <a:r>
              <a:rPr lang="uk-UA" dirty="0"/>
              <a:t>»</a:t>
            </a:r>
          </a:p>
        </p:txBody>
      </p:sp>
      <p:sp>
        <p:nvSpPr>
          <p:cNvPr id="6" name="TextBox 5">
            <a:extLst>
              <a:ext uri="{FF2B5EF4-FFF2-40B4-BE49-F238E27FC236}">
                <a16:creationId xmlns:a16="http://schemas.microsoft.com/office/drawing/2014/main" id="{6F9169FD-E890-C50E-A91E-481BB9D33998}"/>
              </a:ext>
            </a:extLst>
          </p:cNvPr>
          <p:cNvSpPr txBox="1"/>
          <p:nvPr/>
        </p:nvSpPr>
        <p:spPr>
          <a:xfrm>
            <a:off x="4743308" y="3860057"/>
            <a:ext cx="3134256" cy="369332"/>
          </a:xfrm>
          <a:prstGeom prst="rect">
            <a:avLst/>
          </a:prstGeom>
          <a:noFill/>
        </p:spPr>
        <p:txBody>
          <a:bodyPr wrap="none" rtlCol="0">
            <a:spAutoFit/>
          </a:bodyPr>
          <a:lstStyle/>
          <a:p>
            <a:r>
              <a:rPr lang="uk-UA" dirty="0"/>
              <a:t>Салат-</a:t>
            </a:r>
            <a:r>
              <a:rPr lang="uk-UA" dirty="0" err="1"/>
              <a:t>коктель</a:t>
            </a:r>
            <a:r>
              <a:rPr lang="uk-UA" dirty="0"/>
              <a:t> </a:t>
            </a:r>
            <a:r>
              <a:rPr lang="uk-UA" dirty="0" err="1"/>
              <a:t>креветочний</a:t>
            </a:r>
            <a:endParaRPr lang="uk-UA" dirty="0"/>
          </a:p>
        </p:txBody>
      </p:sp>
      <p:sp>
        <p:nvSpPr>
          <p:cNvPr id="7" name="TextBox 6">
            <a:extLst>
              <a:ext uri="{FF2B5EF4-FFF2-40B4-BE49-F238E27FC236}">
                <a16:creationId xmlns:a16="http://schemas.microsoft.com/office/drawing/2014/main" id="{0E60A38E-8425-7BE6-E8E3-0B48FCFD8ACF}"/>
              </a:ext>
            </a:extLst>
          </p:cNvPr>
          <p:cNvSpPr txBox="1"/>
          <p:nvPr/>
        </p:nvSpPr>
        <p:spPr>
          <a:xfrm>
            <a:off x="9118748" y="3792666"/>
            <a:ext cx="1677062" cy="369332"/>
          </a:xfrm>
          <a:prstGeom prst="rect">
            <a:avLst/>
          </a:prstGeom>
          <a:noFill/>
        </p:spPr>
        <p:txBody>
          <a:bodyPr wrap="none" rtlCol="0">
            <a:spAutoFit/>
          </a:bodyPr>
          <a:lstStyle/>
          <a:p>
            <a:r>
              <a:rPr lang="uk-UA" dirty="0"/>
              <a:t>Салат «Цезар»</a:t>
            </a:r>
          </a:p>
        </p:txBody>
      </p:sp>
      <p:sp>
        <p:nvSpPr>
          <p:cNvPr id="8" name="TextBox 7">
            <a:extLst>
              <a:ext uri="{FF2B5EF4-FFF2-40B4-BE49-F238E27FC236}">
                <a16:creationId xmlns:a16="http://schemas.microsoft.com/office/drawing/2014/main" id="{B1F05EE1-6A7B-FB93-315B-C664C11FC61B}"/>
              </a:ext>
            </a:extLst>
          </p:cNvPr>
          <p:cNvSpPr txBox="1"/>
          <p:nvPr/>
        </p:nvSpPr>
        <p:spPr>
          <a:xfrm>
            <a:off x="979124" y="3878953"/>
            <a:ext cx="2674130" cy="369332"/>
          </a:xfrm>
          <a:prstGeom prst="rect">
            <a:avLst/>
          </a:prstGeom>
          <a:noFill/>
        </p:spPr>
        <p:txBody>
          <a:bodyPr wrap="none" rtlCol="0">
            <a:spAutoFit/>
          </a:bodyPr>
          <a:lstStyle/>
          <a:p>
            <a:r>
              <a:rPr lang="uk-UA" dirty="0"/>
              <a:t>Салат з курячої печінки</a:t>
            </a:r>
          </a:p>
        </p:txBody>
      </p:sp>
      <p:sp>
        <p:nvSpPr>
          <p:cNvPr id="3" name="Номер слайда 2">
            <a:extLst>
              <a:ext uri="{FF2B5EF4-FFF2-40B4-BE49-F238E27FC236}">
                <a16:creationId xmlns:a16="http://schemas.microsoft.com/office/drawing/2014/main" id="{12C33513-BD46-41FB-5ADF-BCDF3097A691}"/>
              </a:ext>
            </a:extLst>
          </p:cNvPr>
          <p:cNvSpPr>
            <a:spLocks noGrp="1"/>
          </p:cNvSpPr>
          <p:nvPr>
            <p:ph type="sldNum" sz="quarter" idx="12"/>
          </p:nvPr>
        </p:nvSpPr>
        <p:spPr/>
        <p:txBody>
          <a:bodyPr/>
          <a:lstStyle/>
          <a:p>
            <a:pPr rtl="0"/>
            <a:fld id="{F25A965E-3C11-4F28-82DC-E30D63FAC43C}" type="slidenum">
              <a:rPr lang="ru-RU" noProof="0" smtClean="0"/>
              <a:t>20</a:t>
            </a:fld>
            <a:endParaRPr lang="ru-RU" noProof="0"/>
          </a:p>
        </p:txBody>
      </p:sp>
    </p:spTree>
    <p:extLst>
      <p:ext uri="{BB962C8B-B14F-4D97-AF65-F5344CB8AC3E}">
        <p14:creationId xmlns:p14="http://schemas.microsoft.com/office/powerpoint/2010/main" val="150319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4B1D70-A6EE-8FC5-5392-76650766BA65}"/>
              </a:ext>
            </a:extLst>
          </p:cNvPr>
          <p:cNvSpPr>
            <a:spLocks noGrp="1"/>
          </p:cNvSpPr>
          <p:nvPr>
            <p:ph type="title"/>
          </p:nvPr>
        </p:nvSpPr>
        <p:spPr>
          <a:xfrm>
            <a:off x="2205980" y="319088"/>
            <a:ext cx="8460434" cy="914400"/>
          </a:xfrm>
        </p:spPr>
        <p:txBody>
          <a:bodyPr/>
          <a:lstStyle/>
          <a:p>
            <a:r>
              <a:rPr lang="en-US" b="1" i="1" dirty="0"/>
              <a:t>ADVAICE</a:t>
            </a:r>
            <a:endParaRPr lang="uk-UA" b="1" i="1" dirty="0"/>
          </a:p>
        </p:txBody>
      </p:sp>
      <p:sp>
        <p:nvSpPr>
          <p:cNvPr id="4" name="TextBox 3">
            <a:extLst>
              <a:ext uri="{FF2B5EF4-FFF2-40B4-BE49-F238E27FC236}">
                <a16:creationId xmlns:a16="http://schemas.microsoft.com/office/drawing/2014/main" id="{F819AE25-6FF7-4BFE-7EBA-C73E1C77C680}"/>
              </a:ext>
            </a:extLst>
          </p:cNvPr>
          <p:cNvSpPr txBox="1"/>
          <p:nvPr/>
        </p:nvSpPr>
        <p:spPr>
          <a:xfrm>
            <a:off x="-16645" y="1250082"/>
            <a:ext cx="11881320" cy="5016758"/>
          </a:xfrm>
          <a:prstGeom prst="rect">
            <a:avLst/>
          </a:prstGeom>
          <a:noFill/>
        </p:spPr>
        <p:txBody>
          <a:bodyPr wrap="square">
            <a:spAutoFit/>
          </a:bodyPr>
          <a:lstStyle/>
          <a:p>
            <a:r>
              <a:rPr lang="ru-RU" sz="2000" b="1" i="1" dirty="0" err="1">
                <a:solidFill>
                  <a:schemeClr val="accent4">
                    <a:lumMod val="75000"/>
                  </a:schemeClr>
                </a:solidFill>
                <a:effectLst/>
                <a:latin typeface="Helvetica Neue" panose="02000503000000020004" pitchFamily="2" charset="0"/>
              </a:rPr>
              <a:t>Зварені</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цілі</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овочі</a:t>
            </a:r>
            <a:r>
              <a:rPr lang="ru-RU" sz="2000" b="1" i="1" dirty="0">
                <a:solidFill>
                  <a:schemeClr val="accent4">
                    <a:lumMod val="75000"/>
                  </a:schemeClr>
                </a:solidFill>
                <a:effectLst/>
                <a:latin typeface="Helvetica Neue" panose="02000503000000020004" pitchFamily="2" charset="0"/>
              </a:rPr>
              <a:t> для салату </a:t>
            </a:r>
            <a:r>
              <a:rPr lang="ru-RU" sz="2000" b="1" i="1" dirty="0" err="1">
                <a:solidFill>
                  <a:schemeClr val="accent4">
                    <a:lumMod val="75000"/>
                  </a:schemeClr>
                </a:solidFill>
                <a:effectLst/>
                <a:latin typeface="Helvetica Neue" panose="02000503000000020004" pitchFamily="2" charset="0"/>
              </a:rPr>
              <a:t>або</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вінегрету</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спочатку</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охолоджують</a:t>
            </a:r>
            <a:r>
              <a:rPr lang="ru-RU" sz="2000" b="1" i="1" dirty="0">
                <a:solidFill>
                  <a:schemeClr val="accent4">
                    <a:lumMod val="75000"/>
                  </a:schemeClr>
                </a:solidFill>
                <a:effectLst/>
                <a:latin typeface="Helvetica Neue" panose="02000503000000020004" pitchFamily="2" charset="0"/>
              </a:rPr>
              <a:t> ,</a:t>
            </a:r>
          </a:p>
          <a:p>
            <a:r>
              <a:rPr lang="ru-RU" sz="2000" b="1" i="1" dirty="0" err="1">
                <a:solidFill>
                  <a:schemeClr val="accent4">
                    <a:lumMod val="75000"/>
                  </a:schemeClr>
                </a:solidFill>
                <a:effectLst/>
                <a:latin typeface="Helvetica Neue" panose="02000503000000020004" pitchFamily="2" charset="0"/>
              </a:rPr>
              <a:t>нарізують</a:t>
            </a:r>
            <a:r>
              <a:rPr lang="ru-RU" sz="2000" b="1" i="1" dirty="0">
                <a:solidFill>
                  <a:schemeClr val="accent4">
                    <a:lumMod val="75000"/>
                  </a:schemeClr>
                </a:solidFill>
                <a:effectLst/>
                <a:latin typeface="Helvetica Neue" panose="02000503000000020004" pitchFamily="2" charset="0"/>
              </a:rPr>
              <a:t> а </a:t>
            </a:r>
            <a:r>
              <a:rPr lang="ru-RU" sz="2000" b="1" i="1" dirty="0" err="1">
                <a:solidFill>
                  <a:schemeClr val="accent4">
                    <a:lumMod val="75000"/>
                  </a:schemeClr>
                </a:solidFill>
                <a:effectLst/>
                <a:latin typeface="Helvetica Neue" panose="02000503000000020004" pitchFamily="2" charset="0"/>
              </a:rPr>
              <a:t>потім</a:t>
            </a:r>
            <a:r>
              <a:rPr lang="ru-RU" sz="2000" b="1" i="1" dirty="0">
                <a:solidFill>
                  <a:schemeClr val="accent4">
                    <a:lumMod val="75000"/>
                  </a:schemeClr>
                </a:solidFill>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з'єдну</a:t>
            </a:r>
            <a:r>
              <a:rPr lang="uk-UA" sz="2000" b="1" i="1" dirty="0" err="1">
                <a:solidFill>
                  <a:schemeClr val="accent4">
                    <a:lumMod val="75000"/>
                  </a:schemeClr>
                </a:solidFill>
                <a:latin typeface="Helvetica Neue" panose="02000503000000020004" pitchFamily="2" charset="0"/>
              </a:rPr>
              <a:t>ють</a:t>
            </a:r>
            <a:r>
              <a:rPr lang="ru-RU" sz="2000" b="1" i="1" dirty="0">
                <a:solidFill>
                  <a:schemeClr val="accent4">
                    <a:lumMod val="75000"/>
                  </a:schemeClr>
                </a:solidFill>
                <a:effectLst/>
                <a:latin typeface="Helvetica Neue" panose="02000503000000020004" pitchFamily="2" charset="0"/>
              </a:rPr>
              <a:t> .</a:t>
            </a:r>
          </a:p>
          <a:p>
            <a:endParaRPr lang="ru-RU" sz="2000" b="1" i="1" dirty="0">
              <a:solidFill>
                <a:schemeClr val="accent4">
                  <a:lumMod val="75000"/>
                </a:schemeClr>
              </a:solidFill>
              <a:latin typeface="Helvetica Neue" panose="02000503000000020004" pitchFamily="2" charset="0"/>
            </a:endParaRPr>
          </a:p>
          <a:p>
            <a:r>
              <a:rPr lang="ru-RU" sz="2000" b="1" i="1" dirty="0">
                <a:solidFill>
                  <a:schemeClr val="accent4">
                    <a:lumMod val="75000"/>
                  </a:schemeClr>
                </a:solidFill>
                <a:latin typeface="Helvetica Neue" panose="02000503000000020004" pitchFamily="2" charset="0"/>
              </a:rPr>
              <a:t>Не з</a:t>
            </a:r>
            <a:r>
              <a:rPr lang="en-US" sz="2000" b="1" i="1" dirty="0">
                <a:solidFill>
                  <a:schemeClr val="accent4">
                    <a:lumMod val="75000"/>
                  </a:schemeClr>
                </a:solidFill>
                <a:latin typeface="Helvetica Neue" panose="02000503000000020004" pitchFamily="2" charset="0"/>
              </a:rPr>
              <a:t>’</a:t>
            </a:r>
            <a:r>
              <a:rPr lang="uk-UA" sz="2000" b="1" i="1" dirty="0" err="1">
                <a:solidFill>
                  <a:schemeClr val="accent4">
                    <a:lumMod val="75000"/>
                  </a:schemeClr>
                </a:solidFill>
                <a:latin typeface="Helvetica Neue" panose="02000503000000020004" pitchFamily="2" charset="0"/>
              </a:rPr>
              <a:t>єднуйте</a:t>
            </a:r>
            <a:r>
              <a:rPr lang="uk-UA" sz="2000" b="1" i="1" dirty="0">
                <a:solidFill>
                  <a:schemeClr val="accent4">
                    <a:lumMod val="75000"/>
                  </a:schemeClr>
                </a:solidFill>
                <a:latin typeface="Helvetica Neue" panose="02000503000000020004" pitchFamily="2" charset="0"/>
              </a:rPr>
              <a:t> </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теплі</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продукти</a:t>
            </a:r>
            <a:r>
              <a:rPr lang="ru-RU" sz="2000" b="1" i="1" dirty="0">
                <a:solidFill>
                  <a:schemeClr val="accent4">
                    <a:lumMod val="75000"/>
                  </a:schemeClr>
                </a:solidFill>
                <a:effectLst/>
                <a:latin typeface="Helvetica Neue" panose="02000503000000020004" pitchFamily="2" charset="0"/>
              </a:rPr>
              <a:t> з </a:t>
            </a:r>
            <a:r>
              <a:rPr lang="ru-RU" sz="2000" b="1" i="1" dirty="0" err="1">
                <a:solidFill>
                  <a:schemeClr val="accent4">
                    <a:lumMod val="75000"/>
                  </a:schemeClr>
                </a:solidFill>
                <a:effectLst/>
                <a:latin typeface="Helvetica Neue" panose="02000503000000020004" pitchFamily="2" charset="0"/>
              </a:rPr>
              <a:t>холодними</a:t>
            </a:r>
            <a:r>
              <a:rPr lang="ru-RU" sz="2000" b="1" i="1" dirty="0">
                <a:solidFill>
                  <a:schemeClr val="accent4">
                    <a:lumMod val="75000"/>
                  </a:schemeClr>
                </a:solidFill>
                <a:effectLst/>
                <a:latin typeface="Helvetica Neue" panose="02000503000000020004" pitchFamily="2" charset="0"/>
              </a:rPr>
              <a:t> -салат </a:t>
            </a:r>
            <a:r>
              <a:rPr lang="ru-RU" sz="2000" b="1" i="1" dirty="0" err="1">
                <a:solidFill>
                  <a:schemeClr val="accent4">
                    <a:lumMod val="75000"/>
                  </a:schemeClr>
                </a:solidFill>
                <a:effectLst/>
                <a:latin typeface="Helvetica Neue" panose="02000503000000020004" pitchFamily="2" charset="0"/>
              </a:rPr>
              <a:t>швидко</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прокисне</a:t>
            </a:r>
            <a:r>
              <a:rPr lang="ru-RU" sz="2000" b="1" i="1" dirty="0">
                <a:solidFill>
                  <a:schemeClr val="accent4">
                    <a:lumMod val="75000"/>
                  </a:schemeClr>
                </a:solidFill>
                <a:effectLst/>
                <a:latin typeface="Helvetica Neue" panose="02000503000000020004" pitchFamily="2" charset="0"/>
              </a:rPr>
              <a:t>.</a:t>
            </a:r>
          </a:p>
          <a:p>
            <a:r>
              <a:rPr lang="ru-RU" sz="2000" b="1" i="1" dirty="0">
                <a:solidFill>
                  <a:schemeClr val="accent4">
                    <a:lumMod val="75000"/>
                  </a:schemeClr>
                </a:solidFill>
                <a:effectLst/>
                <a:latin typeface="Helvetica Neue" panose="02000503000000020004" pitchFamily="2" charset="0"/>
              </a:rPr>
              <a:t> </a:t>
            </a:r>
          </a:p>
          <a:p>
            <a:r>
              <a:rPr lang="ru-RU" sz="2000" b="1" i="1" dirty="0" err="1">
                <a:solidFill>
                  <a:schemeClr val="accent4">
                    <a:lumMod val="75000"/>
                  </a:schemeClr>
                </a:solidFill>
                <a:latin typeface="Helvetica Neue" panose="02000503000000020004" pitchFamily="2" charset="0"/>
              </a:rPr>
              <a:t>С</a:t>
            </a:r>
            <a:r>
              <a:rPr lang="ru-RU" sz="2000" b="1" i="1" dirty="0" err="1">
                <a:solidFill>
                  <a:schemeClr val="accent4">
                    <a:lumMod val="75000"/>
                  </a:schemeClr>
                </a:solidFill>
                <a:effectLst/>
                <a:latin typeface="Helvetica Neue" panose="02000503000000020004" pitchFamily="2" charset="0"/>
              </a:rPr>
              <a:t>алати</a:t>
            </a:r>
            <a:r>
              <a:rPr lang="ru-RU" sz="2000" b="1" i="1" dirty="0">
                <a:solidFill>
                  <a:schemeClr val="accent4">
                    <a:lumMod val="75000"/>
                  </a:schemeClr>
                </a:solidFill>
                <a:effectLst/>
                <a:latin typeface="Helvetica Neue" panose="02000503000000020004" pitchFamily="2" charset="0"/>
              </a:rPr>
              <a:t> і </a:t>
            </a:r>
            <a:r>
              <a:rPr lang="ru-RU" sz="2000" b="1" i="1" dirty="0" err="1">
                <a:solidFill>
                  <a:schemeClr val="accent4">
                    <a:lumMod val="75000"/>
                  </a:schemeClr>
                </a:solidFill>
                <a:effectLst/>
                <a:latin typeface="Helvetica Neue" panose="02000503000000020004" pitchFamily="2" charset="0"/>
              </a:rPr>
              <a:t>вінегрети</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смачніші</a:t>
            </a:r>
            <a:r>
              <a:rPr lang="ru-RU" sz="2000" b="1" i="1" dirty="0">
                <a:solidFill>
                  <a:schemeClr val="accent4">
                    <a:lumMod val="75000"/>
                  </a:schemeClr>
                </a:solidFill>
                <a:effectLst/>
                <a:latin typeface="Helvetica Neue" panose="02000503000000020004" pitchFamily="2" charset="0"/>
              </a:rPr>
              <a:t> з </a:t>
            </a:r>
            <a:r>
              <a:rPr lang="ru-RU" sz="2000" b="1" i="1" dirty="0" err="1">
                <a:solidFill>
                  <a:schemeClr val="accent4">
                    <a:lumMod val="75000"/>
                  </a:schemeClr>
                </a:solidFill>
                <a:effectLst/>
                <a:latin typeface="Helvetica Neue" panose="02000503000000020004" pitchFamily="2" charset="0"/>
              </a:rPr>
              <a:t>печених</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буряків</a:t>
            </a:r>
            <a:r>
              <a:rPr lang="ru-RU" sz="2000" b="1" i="1" dirty="0">
                <a:solidFill>
                  <a:schemeClr val="accent4">
                    <a:lumMod val="75000"/>
                  </a:schemeClr>
                </a:solidFill>
                <a:effectLst/>
                <a:latin typeface="Helvetica Neue" panose="02000503000000020004" pitchFamily="2" charset="0"/>
              </a:rPr>
              <a:t>.</a:t>
            </a:r>
          </a:p>
          <a:p>
            <a:endParaRPr lang="ru-RU" sz="2000" b="1" i="1" dirty="0">
              <a:solidFill>
                <a:schemeClr val="accent4">
                  <a:lumMod val="75000"/>
                </a:schemeClr>
              </a:solidFill>
              <a:effectLst/>
              <a:latin typeface="Helvetica Neue" panose="02000503000000020004" pitchFamily="2" charset="0"/>
            </a:endParaRPr>
          </a:p>
          <a:p>
            <a:r>
              <a:rPr lang="ru-RU" sz="2000" b="1" i="1" dirty="0">
                <a:solidFill>
                  <a:schemeClr val="accent4">
                    <a:lumMod val="75000"/>
                  </a:schemeClr>
                </a:solidFill>
                <a:effectLst/>
                <a:latin typeface="Helvetica Neue" panose="02000503000000020004" pitchFamily="2" charset="0"/>
              </a:rPr>
              <a:t>Картопля яку варят  для </a:t>
            </a:r>
            <a:r>
              <a:rPr lang="ru-RU" sz="2000" b="1" i="1" dirty="0" err="1">
                <a:solidFill>
                  <a:schemeClr val="accent4">
                    <a:lumMod val="75000"/>
                  </a:schemeClr>
                </a:solidFill>
                <a:effectLst/>
                <a:latin typeface="Helvetica Neue" panose="02000503000000020004" pitchFamily="2" charset="0"/>
              </a:rPr>
              <a:t>салатів</a:t>
            </a:r>
            <a:r>
              <a:rPr lang="ru-RU" sz="2000" b="1" i="1" dirty="0">
                <a:solidFill>
                  <a:schemeClr val="accent4">
                    <a:lumMod val="75000"/>
                  </a:schemeClr>
                </a:solidFill>
                <a:effectLst/>
                <a:latin typeface="Helvetica Neue" panose="02000503000000020004" pitchFamily="2" charset="0"/>
              </a:rPr>
              <a:t> без </a:t>
            </a:r>
            <a:r>
              <a:rPr lang="ru-RU" sz="2000" b="1" i="1" dirty="0" err="1">
                <a:solidFill>
                  <a:schemeClr val="accent4">
                    <a:lumMod val="75000"/>
                  </a:schemeClr>
                </a:solidFill>
                <a:effectLst/>
                <a:latin typeface="Helvetica Neue" panose="02000503000000020004" pitchFamily="2" charset="0"/>
              </a:rPr>
              <a:t>шкірочки</a:t>
            </a:r>
            <a:r>
              <a:rPr lang="ru-RU" sz="2000" b="1" i="1" dirty="0">
                <a:solidFill>
                  <a:schemeClr val="accent4">
                    <a:lumMod val="75000"/>
                  </a:schemeClr>
                </a:solidFill>
                <a:effectLst/>
                <a:latin typeface="Helvetica Neue" panose="02000503000000020004" pitchFamily="2" charset="0"/>
              </a:rPr>
              <a:t> буде особливо </a:t>
            </a:r>
            <a:r>
              <a:rPr lang="ru-RU" sz="2000" b="1" i="1" dirty="0" err="1">
                <a:solidFill>
                  <a:schemeClr val="accent4">
                    <a:lumMod val="75000"/>
                  </a:schemeClr>
                </a:solidFill>
                <a:effectLst/>
                <a:latin typeface="Helvetica Neue" panose="02000503000000020004" pitchFamily="2" charset="0"/>
              </a:rPr>
              <a:t>білою</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якщо</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її</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підкіслити</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лимонним</a:t>
            </a:r>
            <a:r>
              <a:rPr lang="ru-RU" sz="2000" b="1" i="1" dirty="0">
                <a:solidFill>
                  <a:schemeClr val="accent4">
                    <a:lumMod val="75000"/>
                  </a:schemeClr>
                </a:solidFill>
                <a:effectLst/>
                <a:latin typeface="Helvetica Neue" panose="02000503000000020004" pitchFamily="2" charset="0"/>
              </a:rPr>
              <a:t> соком при </a:t>
            </a:r>
            <a:r>
              <a:rPr lang="ru-RU" sz="2000" b="1" i="1" dirty="0" err="1">
                <a:solidFill>
                  <a:schemeClr val="accent4">
                    <a:lumMod val="75000"/>
                  </a:schemeClr>
                </a:solidFill>
                <a:effectLst/>
                <a:latin typeface="Helvetica Neue" panose="02000503000000020004" pitchFamily="2" charset="0"/>
              </a:rPr>
              <a:t>варінні</a:t>
            </a:r>
            <a:r>
              <a:rPr lang="ru-RU" sz="2000" b="1" i="1" dirty="0">
                <a:solidFill>
                  <a:schemeClr val="accent4">
                    <a:lumMod val="75000"/>
                  </a:schemeClr>
                </a:solidFill>
                <a:effectLst/>
                <a:latin typeface="Helvetica Neue" panose="02000503000000020004" pitchFamily="2" charset="0"/>
              </a:rPr>
              <a:t>.</a:t>
            </a:r>
          </a:p>
          <a:p>
            <a:endParaRPr lang="ru-RU" sz="2000" b="1" i="1" dirty="0">
              <a:solidFill>
                <a:schemeClr val="accent4">
                  <a:lumMod val="75000"/>
                </a:schemeClr>
              </a:solidFill>
              <a:effectLst/>
              <a:latin typeface="Helvetica Neue" panose="02000503000000020004" pitchFamily="2" charset="0"/>
            </a:endParaRPr>
          </a:p>
          <a:p>
            <a:r>
              <a:rPr lang="ru-RU" sz="2000" b="1" i="1" dirty="0" err="1">
                <a:solidFill>
                  <a:schemeClr val="accent4">
                    <a:lumMod val="75000"/>
                  </a:schemeClr>
                </a:solidFill>
                <a:effectLst/>
                <a:latin typeface="Helvetica Neue" panose="02000503000000020004" pitchFamily="2" charset="0"/>
              </a:rPr>
              <a:t>Щоб</a:t>
            </a:r>
            <a:r>
              <a:rPr lang="ru-RU" sz="2000" b="1" i="1" dirty="0">
                <a:solidFill>
                  <a:schemeClr val="accent4">
                    <a:lumMod val="75000"/>
                  </a:schemeClr>
                </a:solidFill>
                <a:effectLst/>
                <a:latin typeface="Helvetica Neue" panose="02000503000000020004" pitchFamily="2" charset="0"/>
              </a:rPr>
              <a:t> обчищена </a:t>
            </a:r>
            <a:r>
              <a:rPr lang="ru-RU" sz="2000" b="1" i="1" dirty="0" err="1">
                <a:solidFill>
                  <a:schemeClr val="accent4">
                    <a:lumMod val="75000"/>
                  </a:schemeClr>
                </a:solidFill>
                <a:effectLst/>
                <a:latin typeface="Helvetica Neue" panose="02000503000000020004" pitchFamily="2" charset="0"/>
              </a:rPr>
              <a:t>картопля</a:t>
            </a:r>
            <a:r>
              <a:rPr lang="ru-RU" sz="2000" b="1" i="1" dirty="0">
                <a:solidFill>
                  <a:schemeClr val="accent4">
                    <a:lumMod val="75000"/>
                  </a:schemeClr>
                </a:solidFill>
                <a:effectLst/>
                <a:latin typeface="Helvetica Neue" panose="02000503000000020004" pitchFamily="2" charset="0"/>
              </a:rPr>
              <a:t> для </a:t>
            </a:r>
            <a:r>
              <a:rPr lang="ru-RU" sz="2000" b="1" i="1" dirty="0" err="1">
                <a:solidFill>
                  <a:schemeClr val="accent4">
                    <a:lumMod val="75000"/>
                  </a:schemeClr>
                </a:solidFill>
                <a:effectLst/>
                <a:latin typeface="Helvetica Neue" panose="02000503000000020004" pitchFamily="2" charset="0"/>
              </a:rPr>
              <a:t>салатів</a:t>
            </a:r>
            <a:r>
              <a:rPr lang="ru-RU" sz="2000" b="1" i="1" dirty="0">
                <a:solidFill>
                  <a:schemeClr val="accent4">
                    <a:lumMod val="75000"/>
                  </a:schemeClr>
                </a:solidFill>
                <a:effectLst/>
                <a:latin typeface="Helvetica Neue" panose="02000503000000020004" pitchFamily="2" charset="0"/>
              </a:rPr>
              <a:t> і </a:t>
            </a:r>
            <a:r>
              <a:rPr lang="ru-RU" sz="2000" b="1" i="1" dirty="0" err="1">
                <a:solidFill>
                  <a:schemeClr val="accent4">
                    <a:lumMod val="75000"/>
                  </a:schemeClr>
                </a:solidFill>
                <a:effectLst/>
                <a:latin typeface="Helvetica Neue" panose="02000503000000020004" pitchFamily="2" charset="0"/>
              </a:rPr>
              <a:t>вінегретів</a:t>
            </a:r>
            <a:r>
              <a:rPr lang="ru-RU" sz="2000" b="1" i="1" dirty="0">
                <a:solidFill>
                  <a:schemeClr val="accent4">
                    <a:lumMod val="75000"/>
                  </a:schemeClr>
                </a:solidFill>
                <a:effectLst/>
                <a:latin typeface="Helvetica Neue" panose="02000503000000020004" pitchFamily="2" charset="0"/>
              </a:rPr>
              <a:t>  не </a:t>
            </a:r>
            <a:r>
              <a:rPr lang="ru-RU" sz="2000" b="1" i="1" dirty="0" err="1">
                <a:solidFill>
                  <a:schemeClr val="accent4">
                    <a:lumMod val="75000"/>
                  </a:schemeClr>
                </a:solidFill>
                <a:effectLst/>
                <a:latin typeface="Helvetica Neue" panose="02000503000000020004" pitchFamily="2" charset="0"/>
              </a:rPr>
              <a:t>розварювалась</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її</a:t>
            </a:r>
            <a:r>
              <a:rPr lang="ru-RU" sz="2000" b="1" i="1" dirty="0">
                <a:solidFill>
                  <a:schemeClr val="accent4">
                    <a:lumMod val="75000"/>
                  </a:schemeClr>
                </a:solidFill>
                <a:effectLst/>
                <a:latin typeface="Helvetica Neue" panose="02000503000000020004" pitchFamily="2" charset="0"/>
              </a:rPr>
              <a:t> треба </a:t>
            </a:r>
            <a:r>
              <a:rPr lang="ru-RU" sz="2000" b="1" i="1" dirty="0" err="1">
                <a:solidFill>
                  <a:schemeClr val="accent4">
                    <a:lumMod val="75000"/>
                  </a:schemeClr>
                </a:solidFill>
                <a:effectLst/>
                <a:latin typeface="Helvetica Neue" panose="02000503000000020004" pitchFamily="2" charset="0"/>
              </a:rPr>
              <a:t>варити</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спочатку</a:t>
            </a:r>
            <a:r>
              <a:rPr lang="ru-RU" sz="2000" b="1" i="1" dirty="0">
                <a:solidFill>
                  <a:schemeClr val="accent4">
                    <a:lumMod val="75000"/>
                  </a:schemeClr>
                </a:solidFill>
                <a:effectLst/>
                <a:latin typeface="Helvetica Neue" panose="02000503000000020004" pitchFamily="2" charset="0"/>
              </a:rPr>
              <a:t>  у </a:t>
            </a:r>
            <a:r>
              <a:rPr lang="ru-RU" sz="2000" b="1" i="1" dirty="0" err="1">
                <a:solidFill>
                  <a:schemeClr val="accent4">
                    <a:lumMod val="75000"/>
                  </a:schemeClr>
                </a:solidFill>
                <a:effectLst/>
                <a:latin typeface="Helvetica Neue" panose="02000503000000020004" pitchFamily="2" charset="0"/>
              </a:rPr>
              <a:t>воді</a:t>
            </a:r>
            <a:r>
              <a:rPr lang="ru-RU" sz="2000" b="1" i="1" dirty="0">
                <a:solidFill>
                  <a:schemeClr val="accent4">
                    <a:lumMod val="75000"/>
                  </a:schemeClr>
                </a:solidFill>
                <a:effectLst/>
                <a:latin typeface="Helvetica Neue" panose="02000503000000020004" pitchFamily="2" charset="0"/>
              </a:rPr>
              <a:t> 15 20 хвилин при </a:t>
            </a:r>
            <a:r>
              <a:rPr lang="ru-RU" sz="2000" b="1" i="1" dirty="0" err="1">
                <a:solidFill>
                  <a:schemeClr val="accent4">
                    <a:lumMod val="75000"/>
                  </a:schemeClr>
                </a:solidFill>
                <a:effectLst/>
                <a:latin typeface="Helvetica Neue" panose="02000503000000020004" pitchFamily="2" charset="0"/>
              </a:rPr>
              <a:t>слабкому</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кипінні</a:t>
            </a:r>
            <a:r>
              <a:rPr lang="ru-RU" sz="2000" b="1" i="1" dirty="0">
                <a:solidFill>
                  <a:schemeClr val="accent4">
                    <a:lumMod val="75000"/>
                  </a:schemeClr>
                </a:solidFill>
                <a:effectLst/>
                <a:latin typeface="Helvetica Neue" panose="02000503000000020004" pitchFamily="2" charset="0"/>
              </a:rPr>
              <a:t> ,воду </a:t>
            </a:r>
            <a:r>
              <a:rPr lang="ru-RU" sz="2000" b="1" i="1" dirty="0" err="1">
                <a:solidFill>
                  <a:schemeClr val="accent4">
                    <a:lumMod val="75000"/>
                  </a:schemeClr>
                </a:solidFill>
                <a:effectLst/>
                <a:latin typeface="Helvetica Neue" panose="02000503000000020004" pitchFamily="2" charset="0"/>
              </a:rPr>
              <a:t>злити</a:t>
            </a:r>
            <a:r>
              <a:rPr lang="ru-RU" sz="2000" b="1" i="1" dirty="0">
                <a:solidFill>
                  <a:schemeClr val="accent4">
                    <a:lumMod val="75000"/>
                  </a:schemeClr>
                </a:solidFill>
                <a:latin typeface="Helvetica Neue" panose="02000503000000020004" pitchFamily="2" charset="0"/>
              </a:rPr>
              <a:t>,</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залишивши</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її</a:t>
            </a:r>
            <a:r>
              <a:rPr lang="ru-RU" sz="2000" b="1" i="1" dirty="0">
                <a:solidFill>
                  <a:schemeClr val="accent4">
                    <a:lumMod val="75000"/>
                  </a:schemeClr>
                </a:solidFill>
                <a:effectLst/>
                <a:latin typeface="Helvetica Neue" panose="02000503000000020004" pitchFamily="2" charset="0"/>
              </a:rPr>
              <a:t> трохи на </a:t>
            </a:r>
            <a:r>
              <a:rPr lang="ru-RU" sz="2000" b="1" i="1" dirty="0" err="1">
                <a:solidFill>
                  <a:schemeClr val="accent4">
                    <a:lumMod val="75000"/>
                  </a:schemeClr>
                </a:solidFill>
                <a:effectLst/>
                <a:latin typeface="Helvetica Neue" panose="02000503000000020004" pitchFamily="2" charset="0"/>
              </a:rPr>
              <a:t>дні</a:t>
            </a:r>
            <a:r>
              <a:rPr lang="ru-RU" sz="2000" b="1" i="1" dirty="0">
                <a:solidFill>
                  <a:schemeClr val="accent4">
                    <a:lumMod val="75000"/>
                  </a:schemeClr>
                </a:solidFill>
                <a:effectLst/>
                <a:latin typeface="Helvetica Neue" panose="02000503000000020004" pitchFamily="2" charset="0"/>
              </a:rPr>
              <a:t> і довести картоплю до готовності парою.</a:t>
            </a:r>
          </a:p>
          <a:p>
            <a:endParaRPr lang="ru-RU" sz="2000" b="1" i="1" dirty="0">
              <a:solidFill>
                <a:schemeClr val="accent4">
                  <a:lumMod val="75000"/>
                </a:schemeClr>
              </a:solidFill>
              <a:effectLst/>
              <a:latin typeface="Helvetica Neue" panose="02000503000000020004" pitchFamily="2" charset="0"/>
            </a:endParaRPr>
          </a:p>
          <a:p>
            <a:r>
              <a:rPr lang="ru-RU" sz="2000" b="1" i="1" dirty="0">
                <a:solidFill>
                  <a:schemeClr val="accent4">
                    <a:lumMod val="75000"/>
                  </a:schemeClr>
                </a:solidFill>
                <a:effectLst/>
                <a:latin typeface="Helvetica Neue" panose="02000503000000020004" pitchFamily="2" charset="0"/>
              </a:rPr>
              <a:t>Не </a:t>
            </a:r>
            <a:r>
              <a:rPr lang="ru-RU" sz="2000" b="1" i="1" dirty="0" err="1">
                <a:solidFill>
                  <a:schemeClr val="accent4">
                    <a:lumMod val="75000"/>
                  </a:schemeClr>
                </a:solidFill>
                <a:effectLst/>
                <a:latin typeface="Helvetica Neue" panose="02000503000000020004" pitchFamily="2" charset="0"/>
              </a:rPr>
              <a:t>зберігайте</a:t>
            </a:r>
            <a:r>
              <a:rPr lang="ru-RU" sz="2000" b="1" i="1" dirty="0">
                <a:solidFill>
                  <a:schemeClr val="accent4">
                    <a:lumMod val="75000"/>
                  </a:schemeClr>
                </a:solidFill>
                <a:effectLst/>
                <a:latin typeface="Helvetica Neue" panose="02000503000000020004" pitchFamily="2" charset="0"/>
              </a:rPr>
              <a:t> у </a:t>
            </a:r>
            <a:r>
              <a:rPr lang="ru-RU" sz="2000" b="1" i="1" dirty="0" err="1">
                <a:solidFill>
                  <a:schemeClr val="accent4">
                    <a:lumMod val="75000"/>
                  </a:schemeClr>
                </a:solidFill>
                <a:effectLst/>
                <a:latin typeface="Helvetica Neue" panose="02000503000000020004" pitchFamily="2" charset="0"/>
              </a:rPr>
              <a:t>воді</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зварені</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овочі</a:t>
            </a:r>
            <a:r>
              <a:rPr lang="ru-RU" sz="2000" b="1" i="1" dirty="0">
                <a:solidFill>
                  <a:schemeClr val="accent4">
                    <a:lumMod val="75000"/>
                  </a:schemeClr>
                </a:solidFill>
                <a:effectLst/>
                <a:latin typeface="Helvetica Neue" panose="02000503000000020004" pitchFamily="2" charset="0"/>
              </a:rPr>
              <a:t> для </a:t>
            </a:r>
            <a:r>
              <a:rPr lang="ru-RU" sz="2000" b="1" i="1" dirty="0" err="1">
                <a:solidFill>
                  <a:schemeClr val="accent4">
                    <a:lumMod val="75000"/>
                  </a:schemeClr>
                </a:solidFill>
                <a:effectLst/>
                <a:latin typeface="Helvetica Neue" panose="02000503000000020004" pitchFamily="2" charset="0"/>
              </a:rPr>
              <a:t>салатів</a:t>
            </a:r>
            <a:r>
              <a:rPr lang="ru-RU" sz="2000" b="1" i="1" dirty="0">
                <a:solidFill>
                  <a:schemeClr val="accent4">
                    <a:lumMod val="75000"/>
                  </a:schemeClr>
                </a:solidFill>
                <a:effectLst/>
                <a:latin typeface="Helvetica Neue" panose="02000503000000020004" pitchFamily="2" charset="0"/>
              </a:rPr>
              <a:t> вони </a:t>
            </a:r>
            <a:r>
              <a:rPr lang="ru-RU" sz="2000" b="1" i="1" dirty="0" err="1">
                <a:solidFill>
                  <a:schemeClr val="accent4">
                    <a:lumMod val="75000"/>
                  </a:schemeClr>
                </a:solidFill>
                <a:effectLst/>
                <a:latin typeface="Helvetica Neue" panose="02000503000000020004" pitchFamily="2" charset="0"/>
              </a:rPr>
              <a:t>стануть</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водянийстими</a:t>
            </a:r>
            <a:r>
              <a:rPr lang="ru-RU" sz="2000" b="1" i="1" dirty="0">
                <a:solidFill>
                  <a:schemeClr val="accent4">
                    <a:lumMod val="75000"/>
                  </a:schemeClr>
                </a:solidFill>
                <a:effectLst/>
                <a:latin typeface="Helvetica Neue" panose="02000503000000020004" pitchFamily="2" charset="0"/>
              </a:rPr>
              <a:t> і не </a:t>
            </a:r>
            <a:r>
              <a:rPr lang="ru-RU" sz="2000" b="1" i="1" dirty="0" err="1">
                <a:solidFill>
                  <a:schemeClr val="accent4">
                    <a:lumMod val="75000"/>
                  </a:schemeClr>
                </a:solidFill>
                <a:effectLst/>
                <a:latin typeface="Helvetica Neue" panose="02000503000000020004" pitchFamily="2" charset="0"/>
              </a:rPr>
              <a:t>смачними</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відкиньте</a:t>
            </a:r>
            <a:r>
              <a:rPr lang="ru-RU" sz="2000" b="1" i="1" dirty="0">
                <a:solidFill>
                  <a:schemeClr val="accent4">
                    <a:lumMod val="75000"/>
                  </a:schemeClr>
                </a:solidFill>
                <a:effectLst/>
                <a:latin typeface="Helvetica Neue" panose="02000503000000020004" pitchFamily="2" charset="0"/>
              </a:rPr>
              <a:t> </a:t>
            </a:r>
            <a:r>
              <a:rPr lang="ru-RU" sz="2000" b="1" i="1" dirty="0" err="1">
                <a:solidFill>
                  <a:schemeClr val="accent4">
                    <a:lumMod val="75000"/>
                  </a:schemeClr>
                </a:solidFill>
                <a:effectLst/>
                <a:latin typeface="Helvetica Neue" panose="02000503000000020004" pitchFamily="2" charset="0"/>
              </a:rPr>
              <a:t>їх</a:t>
            </a:r>
            <a:r>
              <a:rPr lang="ru-RU" sz="2000" b="1" i="1" dirty="0">
                <a:solidFill>
                  <a:schemeClr val="accent4">
                    <a:lumMod val="75000"/>
                  </a:schemeClr>
                </a:solidFill>
                <a:effectLst/>
                <a:latin typeface="Helvetica Neue" panose="02000503000000020004" pitchFamily="2" charset="0"/>
              </a:rPr>
              <a:t> на </a:t>
            </a:r>
            <a:r>
              <a:rPr lang="ru-RU" sz="2000" b="1" i="1" dirty="0" err="1">
                <a:solidFill>
                  <a:schemeClr val="accent4">
                    <a:lumMod val="75000"/>
                  </a:schemeClr>
                </a:solidFill>
                <a:effectLst/>
                <a:latin typeface="Helvetica Neue" panose="02000503000000020004" pitchFamily="2" charset="0"/>
              </a:rPr>
              <a:t>друшляк</a:t>
            </a:r>
            <a:r>
              <a:rPr lang="ru-RU" sz="2000" b="1" i="1" dirty="0">
                <a:solidFill>
                  <a:schemeClr val="accent4">
                    <a:lumMod val="75000"/>
                  </a:schemeClr>
                </a:solidFill>
                <a:effectLst/>
                <a:latin typeface="Helvetica Neue" panose="02000503000000020004" pitchFamily="2" charset="0"/>
              </a:rPr>
              <a:t>.</a:t>
            </a:r>
          </a:p>
        </p:txBody>
      </p:sp>
      <p:pic>
        <p:nvPicPr>
          <p:cNvPr id="6" name="Рисунок 5" descr="Закрепить со сплошной заливкой">
            <a:extLst>
              <a:ext uri="{FF2B5EF4-FFF2-40B4-BE49-F238E27FC236}">
                <a16:creationId xmlns:a16="http://schemas.microsoft.com/office/drawing/2014/main" id="{30C4CB89-4CDE-0104-9714-0B3CD2AACF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788" y="289372"/>
            <a:ext cx="914400" cy="914400"/>
          </a:xfrm>
          <a:prstGeom prst="rect">
            <a:avLst/>
          </a:prstGeom>
        </p:spPr>
      </p:pic>
      <p:pic>
        <p:nvPicPr>
          <p:cNvPr id="2050" name="Picture 2" descr="Рисунок повара на кухне - 70 фото">
            <a:extLst>
              <a:ext uri="{FF2B5EF4-FFF2-40B4-BE49-F238E27FC236}">
                <a16:creationId xmlns:a16="http://schemas.microsoft.com/office/drawing/2014/main" id="{EF3B7B85-DCF9-62B8-2419-160D3C3B4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704" y="257332"/>
            <a:ext cx="2345333" cy="3171668"/>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C400403D-0B4B-5F62-3F2B-F5EB802ED4AA}"/>
              </a:ext>
            </a:extLst>
          </p:cNvPr>
          <p:cNvSpPr>
            <a:spLocks noGrp="1"/>
          </p:cNvSpPr>
          <p:nvPr>
            <p:ph type="sldNum" sz="quarter" idx="12"/>
          </p:nvPr>
        </p:nvSpPr>
        <p:spPr/>
        <p:txBody>
          <a:bodyPr/>
          <a:lstStyle/>
          <a:p>
            <a:pPr rtl="0"/>
            <a:fld id="{F25A965E-3C11-4F28-82DC-E30D63FAC43C}" type="slidenum">
              <a:rPr lang="ru-RU" noProof="0" smtClean="0"/>
              <a:t>21</a:t>
            </a:fld>
            <a:endParaRPr lang="ru-RU" noProof="0"/>
          </a:p>
        </p:txBody>
      </p:sp>
    </p:spTree>
    <p:extLst>
      <p:ext uri="{BB962C8B-B14F-4D97-AF65-F5344CB8AC3E}">
        <p14:creationId xmlns:p14="http://schemas.microsoft.com/office/powerpoint/2010/main" val="232934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36680A-8F16-66A7-E867-996023E0A3C0}"/>
              </a:ext>
            </a:extLst>
          </p:cNvPr>
          <p:cNvSpPr>
            <a:spLocks noGrp="1"/>
          </p:cNvSpPr>
          <p:nvPr>
            <p:ph type="title"/>
          </p:nvPr>
        </p:nvSpPr>
        <p:spPr>
          <a:xfrm>
            <a:off x="3430116" y="137827"/>
            <a:ext cx="7775848" cy="564378"/>
          </a:xfrm>
        </p:spPr>
        <p:txBody>
          <a:bodyPr>
            <a:normAutofit/>
          </a:bodyPr>
          <a:lstStyle/>
          <a:p>
            <a:r>
              <a:rPr lang="uk-UA" sz="3200" b="1" dirty="0"/>
              <a:t>Салат Український</a:t>
            </a:r>
          </a:p>
        </p:txBody>
      </p:sp>
      <p:pic>
        <p:nvPicPr>
          <p:cNvPr id="18436" name="Picture 4" descr="Як варити моркву, рецепт з фото">
            <a:extLst>
              <a:ext uri="{FF2B5EF4-FFF2-40B4-BE49-F238E27FC236}">
                <a16:creationId xmlns:a16="http://schemas.microsoft.com/office/drawing/2014/main" id="{16C30CF3-7EE3-B274-B85C-5E2AB7309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29" y="1186385"/>
            <a:ext cx="2777129" cy="173081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Засолені огірки на зиму - як приготувати правильно - Новини Смачно">
            <a:extLst>
              <a:ext uri="{FF2B5EF4-FFF2-40B4-BE49-F238E27FC236}">
                <a16:creationId xmlns:a16="http://schemas.microsoft.com/office/drawing/2014/main" id="{88C99663-C02F-955D-29F1-FFD63A923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4732" y="1154753"/>
            <a:ext cx="2696022" cy="179408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Безкоштовна картинка: органічні, скибочки, жовтий, яблуко, свіжі, фрукти,  яблука, смачні, дієта, здоров'я">
            <a:extLst>
              <a:ext uri="{FF2B5EF4-FFF2-40B4-BE49-F238E27FC236}">
                <a16:creationId xmlns:a16="http://schemas.microsoft.com/office/drawing/2014/main" id="{4EBAB217-5F07-2CEF-FC06-08696E294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336" y="4096753"/>
            <a:ext cx="3336144" cy="2220052"/>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Горошек зеленый консервированный, сочетания, состав, рецепты и интеренсные  факты!">
            <a:extLst>
              <a:ext uri="{FF2B5EF4-FFF2-40B4-BE49-F238E27FC236}">
                <a16:creationId xmlns:a16="http://schemas.microsoft.com/office/drawing/2014/main" id="{B8EE57A7-62C9-DA2D-E8F6-125520F506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7144" y="5095389"/>
            <a:ext cx="2049012" cy="1590998"/>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Цибуля ріпчаста - Ціна. Фото. опис">
            <a:extLst>
              <a:ext uri="{FF2B5EF4-FFF2-40B4-BE49-F238E27FC236}">
                <a16:creationId xmlns:a16="http://schemas.microsoft.com/office/drawing/2014/main" id="{238F68AE-A2F7-E262-A8BA-CB2311F5B9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0436" y="1186385"/>
            <a:ext cx="2325030" cy="174152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6B19A9C7-2286-0E18-C5CC-095C841DD2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2227" y="5129175"/>
            <a:ext cx="2841068" cy="1590998"/>
          </a:xfrm>
          <a:prstGeom prst="rect">
            <a:avLst/>
          </a:prstGeom>
        </p:spPr>
      </p:pic>
      <p:pic>
        <p:nvPicPr>
          <p:cNvPr id="6" name="Рисунок 5">
            <a:extLst>
              <a:ext uri="{FF2B5EF4-FFF2-40B4-BE49-F238E27FC236}">
                <a16:creationId xmlns:a16="http://schemas.microsoft.com/office/drawing/2014/main" id="{EC62EF68-ED98-B1D1-B759-05A364F0AF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334" y="3429000"/>
            <a:ext cx="2278175" cy="2952328"/>
          </a:xfrm>
          <a:prstGeom prst="rect">
            <a:avLst/>
          </a:prstGeom>
        </p:spPr>
      </p:pic>
      <p:pic>
        <p:nvPicPr>
          <p:cNvPr id="8" name="Рисунок 7">
            <a:extLst>
              <a:ext uri="{FF2B5EF4-FFF2-40B4-BE49-F238E27FC236}">
                <a16:creationId xmlns:a16="http://schemas.microsoft.com/office/drawing/2014/main" id="{87B07FFF-0171-9805-320C-65878E845C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4526" y="1238299"/>
            <a:ext cx="2728217" cy="1678903"/>
          </a:xfrm>
          <a:prstGeom prst="rect">
            <a:avLst/>
          </a:prstGeom>
        </p:spPr>
      </p:pic>
      <p:pic>
        <p:nvPicPr>
          <p:cNvPr id="18448" name="Picture 16" descr="Салат Олів'є з яблуком — рецепт з фото покроково">
            <a:extLst>
              <a:ext uri="{FF2B5EF4-FFF2-40B4-BE49-F238E27FC236}">
                <a16:creationId xmlns:a16="http://schemas.microsoft.com/office/drawing/2014/main" id="{585DBAC6-D75A-B3C7-25D2-F834C5C9C7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35351" y="3078189"/>
            <a:ext cx="2696022" cy="1826975"/>
          </a:xfrm>
          <a:prstGeom prst="rect">
            <a:avLst/>
          </a:prstGeom>
          <a:noFill/>
          <a:extLst>
            <a:ext uri="{909E8E84-426E-40DD-AFC4-6F175D3DCCD1}">
              <a14:hiddenFill xmlns:a14="http://schemas.microsoft.com/office/drawing/2010/main">
                <a:solidFill>
                  <a:srgbClr val="FFFFFF"/>
                </a:solidFill>
              </a14:hiddenFill>
            </a:ext>
          </a:extLst>
        </p:spPr>
      </p:pic>
      <p:pic>
        <p:nvPicPr>
          <p:cNvPr id="18450" name="Picture 18" descr="Тушкована цибуля-порей. Рецепт з фотографіями / Другі страви / Смачно">
            <a:extLst>
              <a:ext uri="{FF2B5EF4-FFF2-40B4-BE49-F238E27FC236}">
                <a16:creationId xmlns:a16="http://schemas.microsoft.com/office/drawing/2014/main" id="{C547911E-DEFF-60A0-502D-16C5418B1E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5074" y="3069474"/>
            <a:ext cx="2462373" cy="1844403"/>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DED34CAE-3289-C05C-C71F-0181C2FD89BE}"/>
              </a:ext>
            </a:extLst>
          </p:cNvPr>
          <p:cNvSpPr>
            <a:spLocks noGrp="1"/>
          </p:cNvSpPr>
          <p:nvPr>
            <p:ph type="sldNum" sz="quarter" idx="12"/>
          </p:nvPr>
        </p:nvSpPr>
        <p:spPr/>
        <p:txBody>
          <a:bodyPr/>
          <a:lstStyle/>
          <a:p>
            <a:pPr rtl="0"/>
            <a:fld id="{F25A965E-3C11-4F28-82DC-E30D63FAC43C}" type="slidenum">
              <a:rPr lang="ru-RU" noProof="0" smtClean="0"/>
              <a:t>22</a:t>
            </a:fld>
            <a:endParaRPr lang="ru-RU" noProof="0"/>
          </a:p>
        </p:txBody>
      </p:sp>
    </p:spTree>
    <p:extLst>
      <p:ext uri="{BB962C8B-B14F-4D97-AF65-F5344CB8AC3E}">
        <p14:creationId xmlns:p14="http://schemas.microsoft.com/office/powerpoint/2010/main" val="204635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781BC8-E7F2-278D-0EE3-23FDBDE2CAA0}"/>
              </a:ext>
            </a:extLst>
          </p:cNvPr>
          <p:cNvSpPr>
            <a:spLocks noGrp="1"/>
          </p:cNvSpPr>
          <p:nvPr>
            <p:ph type="title"/>
          </p:nvPr>
        </p:nvSpPr>
        <p:spPr>
          <a:xfrm>
            <a:off x="2277988" y="895809"/>
            <a:ext cx="8892482" cy="589632"/>
          </a:xfrm>
        </p:spPr>
        <p:txBody>
          <a:bodyPr>
            <a:normAutofit fontScale="90000"/>
          </a:bodyPr>
          <a:lstStyle/>
          <a:p>
            <a:pPr>
              <a:lnSpc>
                <a:spcPct val="106000"/>
              </a:lnSpc>
              <a:spcAft>
                <a:spcPts val="800"/>
              </a:spcAft>
            </a:pPr>
            <a:r>
              <a:rPr lang="en-US" sz="1800" b="1" dirty="0">
                <a:effectLst/>
                <a:latin typeface="Times New Roman" panose="02020603050405020304" pitchFamily="18" charset="0"/>
                <a:ea typeface="Times New Roman" panose="02020603050405020304" pitchFamily="18" charset="0"/>
              </a:rPr>
              <a:t>ІНСТРУКЦІЙНО-ТЕХНОЛОГІЧНА КАРТКА</a:t>
            </a:r>
            <a:br>
              <a:rPr lang="ru-UA" sz="1800" dirty="0">
                <a:effectLst/>
                <a:latin typeface="Calibri" panose="020F0502020204030204" pitchFamily="34" charset="0"/>
                <a:ea typeface="Calibri" panose="020F0502020204030204" pitchFamily="34" charset="0"/>
              </a:rPr>
            </a:br>
            <a:r>
              <a:rPr lang="ru-RU" sz="1800" dirty="0" err="1">
                <a:effectLst/>
                <a:latin typeface="Times New Roman" panose="02020603050405020304" pitchFamily="18" charset="0"/>
                <a:ea typeface="Times New Roman" panose="02020603050405020304" pitchFamily="18" charset="0"/>
              </a:rPr>
              <a:t>Підручник</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Доцяк</a:t>
            </a:r>
            <a:r>
              <a:rPr lang="ru-RU" sz="1800" dirty="0">
                <a:effectLst/>
                <a:latin typeface="Times New Roman" panose="02020603050405020304" pitchFamily="18" charset="0"/>
                <a:ea typeface="Times New Roman" panose="02020603050405020304" pitchFamily="18" charset="0"/>
              </a:rPr>
              <a:t> В.С.  «</a:t>
            </a:r>
            <a:r>
              <a:rPr lang="ru-RU" sz="1800" dirty="0" err="1">
                <a:effectLst/>
                <a:latin typeface="Times New Roman" panose="02020603050405020304" pitchFamily="18" charset="0"/>
                <a:ea typeface="Times New Roman" panose="02020603050405020304" pitchFamily="18" charset="0"/>
              </a:rPr>
              <a:t>Українська</a:t>
            </a:r>
            <a:r>
              <a:rPr lang="ru-RU" sz="1800" dirty="0">
                <a:effectLst/>
                <a:latin typeface="Times New Roman" panose="02020603050405020304" pitchFamily="18" charset="0"/>
                <a:ea typeface="Times New Roman" panose="02020603050405020304" pitchFamily="18" charset="0"/>
              </a:rPr>
              <a:t> кухня»,</a:t>
            </a:r>
            <a:r>
              <a:rPr lang="ru-RU" sz="1800" dirty="0" err="1">
                <a:effectLst/>
                <a:latin typeface="Times New Roman" panose="02020603050405020304" pitchFamily="18" charset="0"/>
                <a:ea typeface="Times New Roman" panose="02020603050405020304" pitchFamily="18" charset="0"/>
              </a:rPr>
              <a:t>ст</a:t>
            </a:r>
            <a:r>
              <a:rPr lang="ru-RU" sz="1800" dirty="0">
                <a:effectLst/>
                <a:latin typeface="Times New Roman" panose="02020603050405020304" pitchFamily="18" charset="0"/>
                <a:ea typeface="Times New Roman" panose="02020603050405020304" pitchFamily="18" charset="0"/>
              </a:rPr>
              <a:t>. 394</a:t>
            </a:r>
            <a:br>
              <a:rPr lang="ru-UA" sz="1800" dirty="0">
                <a:effectLst/>
                <a:latin typeface="Calibri" panose="020F0502020204030204" pitchFamily="34" charset="0"/>
                <a:ea typeface="Calibri" panose="020F0502020204030204" pitchFamily="34" charset="0"/>
              </a:rPr>
            </a:br>
            <a:r>
              <a:rPr lang="en-US" sz="1800" dirty="0" err="1">
                <a:effectLst/>
                <a:latin typeface="Times New Roman" panose="02020603050405020304" pitchFamily="18" charset="0"/>
                <a:ea typeface="Times New Roman" panose="02020603050405020304" pitchFamily="18" charset="0"/>
              </a:rPr>
              <a:t>Найменування</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страви</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Салат</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український</a:t>
            </a:r>
            <a:r>
              <a:rPr lang="en-US" sz="1800" b="1" dirty="0">
                <a:effectLst/>
                <a:latin typeface="Times New Roman" panose="02020603050405020304" pitchFamily="18" charset="0"/>
                <a:ea typeface="Times New Roman" panose="02020603050405020304" pitchFamily="18" charset="0"/>
              </a:rPr>
              <a:t>» </a:t>
            </a:r>
            <a:br>
              <a:rPr lang="ru-UA" sz="1800" dirty="0">
                <a:effectLst/>
                <a:latin typeface="Calibri" panose="020F0502020204030204" pitchFamily="34" charset="0"/>
                <a:ea typeface="Calibri" panose="020F0502020204030204" pitchFamily="34" charset="0"/>
              </a:rPr>
            </a:br>
            <a:endParaRPr lang="uk-UA" dirty="0"/>
          </a:p>
        </p:txBody>
      </p:sp>
      <p:graphicFrame>
        <p:nvGraphicFramePr>
          <p:cNvPr id="4" name="Таблица 3">
            <a:extLst>
              <a:ext uri="{FF2B5EF4-FFF2-40B4-BE49-F238E27FC236}">
                <a16:creationId xmlns:a16="http://schemas.microsoft.com/office/drawing/2014/main" id="{2DB9A8B6-C1EC-52C1-D483-607F5B41C22F}"/>
              </a:ext>
            </a:extLst>
          </p:cNvPr>
          <p:cNvGraphicFramePr>
            <a:graphicFrameLocks noGrp="1"/>
          </p:cNvGraphicFramePr>
          <p:nvPr>
            <p:extLst>
              <p:ext uri="{D42A27DB-BD31-4B8C-83A1-F6EECF244321}">
                <p14:modId xmlns:p14="http://schemas.microsoft.com/office/powerpoint/2010/main" val="3167909416"/>
              </p:ext>
            </p:extLst>
          </p:nvPr>
        </p:nvGraphicFramePr>
        <p:xfrm>
          <a:off x="0" y="1190624"/>
          <a:ext cx="12188823" cy="6638791"/>
        </p:xfrm>
        <a:graphic>
          <a:graphicData uri="http://schemas.openxmlformats.org/drawingml/2006/table">
            <a:tbl>
              <a:tblPr bandRow="1">
                <a:tableStyleId>{5C22544A-7EE6-4342-B048-85BDC9FD1C3A}</a:tableStyleId>
              </a:tblPr>
              <a:tblGrid>
                <a:gridCol w="2660075">
                  <a:extLst>
                    <a:ext uri="{9D8B030D-6E8A-4147-A177-3AD203B41FA5}">
                      <a16:colId xmlns:a16="http://schemas.microsoft.com/office/drawing/2014/main" val="3959488369"/>
                    </a:ext>
                  </a:extLst>
                </a:gridCol>
                <a:gridCol w="759791">
                  <a:extLst>
                    <a:ext uri="{9D8B030D-6E8A-4147-A177-3AD203B41FA5}">
                      <a16:colId xmlns:a16="http://schemas.microsoft.com/office/drawing/2014/main" val="1285131861"/>
                    </a:ext>
                  </a:extLst>
                </a:gridCol>
                <a:gridCol w="147762">
                  <a:extLst>
                    <a:ext uri="{9D8B030D-6E8A-4147-A177-3AD203B41FA5}">
                      <a16:colId xmlns:a16="http://schemas.microsoft.com/office/drawing/2014/main" val="3597579585"/>
                    </a:ext>
                  </a:extLst>
                </a:gridCol>
                <a:gridCol w="767065">
                  <a:extLst>
                    <a:ext uri="{9D8B030D-6E8A-4147-A177-3AD203B41FA5}">
                      <a16:colId xmlns:a16="http://schemas.microsoft.com/office/drawing/2014/main" val="905591936"/>
                    </a:ext>
                  </a:extLst>
                </a:gridCol>
                <a:gridCol w="779188">
                  <a:extLst>
                    <a:ext uri="{9D8B030D-6E8A-4147-A177-3AD203B41FA5}">
                      <a16:colId xmlns:a16="http://schemas.microsoft.com/office/drawing/2014/main" val="2191938151"/>
                    </a:ext>
                  </a:extLst>
                </a:gridCol>
                <a:gridCol w="779188">
                  <a:extLst>
                    <a:ext uri="{9D8B030D-6E8A-4147-A177-3AD203B41FA5}">
                      <a16:colId xmlns:a16="http://schemas.microsoft.com/office/drawing/2014/main" val="2414310967"/>
                    </a:ext>
                  </a:extLst>
                </a:gridCol>
                <a:gridCol w="1732969">
                  <a:extLst>
                    <a:ext uri="{9D8B030D-6E8A-4147-A177-3AD203B41FA5}">
                      <a16:colId xmlns:a16="http://schemas.microsoft.com/office/drawing/2014/main" val="1407774749"/>
                    </a:ext>
                  </a:extLst>
                </a:gridCol>
                <a:gridCol w="1956056">
                  <a:extLst>
                    <a:ext uri="{9D8B030D-6E8A-4147-A177-3AD203B41FA5}">
                      <a16:colId xmlns:a16="http://schemas.microsoft.com/office/drawing/2014/main" val="3656788630"/>
                    </a:ext>
                  </a:extLst>
                </a:gridCol>
                <a:gridCol w="2606729">
                  <a:extLst>
                    <a:ext uri="{9D8B030D-6E8A-4147-A177-3AD203B41FA5}">
                      <a16:colId xmlns:a16="http://schemas.microsoft.com/office/drawing/2014/main" val="235768071"/>
                    </a:ext>
                  </a:extLst>
                </a:gridCol>
              </a:tblGrid>
              <a:tr h="375021">
                <a:tc rowSpan="2">
                  <a:txBody>
                    <a:bodyPr/>
                    <a:lstStyle/>
                    <a:p>
                      <a:pPr algn="ctr">
                        <a:lnSpc>
                          <a:spcPct val="106000"/>
                        </a:lnSpc>
                        <a:spcBef>
                          <a:spcPts val="2400"/>
                        </a:spcBef>
                        <a:spcAft>
                          <a:spcPts val="800"/>
                        </a:spcAft>
                      </a:pPr>
                      <a:r>
                        <a:rPr lang="en-US" sz="1200" dirty="0" err="1">
                          <a:effectLst/>
                        </a:rPr>
                        <a:t>сировина</a:t>
                      </a:r>
                      <a:endParaRPr lang="ru-UA" sz="1200" dirty="0">
                        <a:effectLst/>
                        <a:latin typeface="Calibri" panose="020F0502020204030204" pitchFamily="34" charset="0"/>
                        <a:ea typeface="Calibri" panose="020F0502020204030204" pitchFamily="34" charset="0"/>
                      </a:endParaRPr>
                    </a:p>
                  </a:txBody>
                  <a:tcPr marL="38156" marR="38156" marT="0" marB="0" anchor="ctr"/>
                </a:tc>
                <a:tc gridSpan="3">
                  <a:txBody>
                    <a:bodyPr/>
                    <a:lstStyle/>
                    <a:p>
                      <a:pPr algn="ctr">
                        <a:lnSpc>
                          <a:spcPct val="106000"/>
                        </a:lnSpc>
                        <a:spcAft>
                          <a:spcPts val="800"/>
                        </a:spcAft>
                      </a:pPr>
                      <a:r>
                        <a:rPr lang="en-US" sz="1200">
                          <a:effectLst/>
                        </a:rPr>
                        <a:t>Витрати сировини на 1 порцію</a:t>
                      </a:r>
                      <a:endParaRPr lang="ru-UA" sz="1200">
                        <a:effectLst/>
                        <a:latin typeface="Calibri" panose="020F0502020204030204" pitchFamily="34" charset="0"/>
                        <a:ea typeface="Calibri" panose="020F0502020204030204" pitchFamily="34" charset="0"/>
                      </a:endParaRPr>
                    </a:p>
                  </a:txBody>
                  <a:tcPr marL="38156" marR="38156" marT="0" marB="0" anchor="ctr"/>
                </a:tc>
                <a:tc hMerge="1">
                  <a:txBody>
                    <a:bodyPr/>
                    <a:lstStyle/>
                    <a:p>
                      <a:endParaRPr lang="uk-UA"/>
                    </a:p>
                  </a:txBody>
                  <a:tcPr/>
                </a:tc>
                <a:tc hMerge="1">
                  <a:txBody>
                    <a:bodyPr/>
                    <a:lstStyle/>
                    <a:p>
                      <a:endParaRPr lang="uk-UA"/>
                    </a:p>
                  </a:txBody>
                  <a:tcPr/>
                </a:tc>
                <a:tc gridSpan="2">
                  <a:txBody>
                    <a:bodyPr/>
                    <a:lstStyle/>
                    <a:p>
                      <a:pPr algn="ctr">
                        <a:lnSpc>
                          <a:spcPct val="106000"/>
                        </a:lnSpc>
                        <a:spcAft>
                          <a:spcPts val="800"/>
                        </a:spcAft>
                      </a:pPr>
                      <a:r>
                        <a:rPr lang="en-US" sz="1200">
                          <a:effectLst/>
                        </a:rPr>
                        <a:t>Витрати сировини на 10 порцій</a:t>
                      </a:r>
                      <a:endParaRPr lang="ru-UA" sz="1200">
                        <a:effectLst/>
                        <a:latin typeface="Calibri" panose="020F0502020204030204" pitchFamily="34" charset="0"/>
                        <a:ea typeface="Calibri" panose="020F0502020204030204" pitchFamily="34" charset="0"/>
                      </a:endParaRPr>
                    </a:p>
                  </a:txBody>
                  <a:tcPr marL="38156" marR="38156" marT="0" marB="0" anchor="ctr"/>
                </a:tc>
                <a:tc hMerge="1">
                  <a:txBody>
                    <a:bodyPr/>
                    <a:lstStyle/>
                    <a:p>
                      <a:endParaRPr lang="uk-UA"/>
                    </a:p>
                  </a:txBody>
                  <a:tcPr/>
                </a:tc>
                <a:tc rowSpan="2">
                  <a:txBody>
                    <a:bodyPr/>
                    <a:lstStyle/>
                    <a:p>
                      <a:pPr algn="ctr">
                        <a:lnSpc>
                          <a:spcPct val="106000"/>
                        </a:lnSpc>
                        <a:spcAft>
                          <a:spcPts val="800"/>
                        </a:spcAft>
                      </a:pPr>
                      <a:r>
                        <a:rPr lang="en-US" sz="1200" dirty="0" err="1">
                          <a:effectLst/>
                        </a:rPr>
                        <a:t>Послідовність</a:t>
                      </a:r>
                      <a:r>
                        <a:rPr lang="en-US" sz="1200" dirty="0">
                          <a:effectLst/>
                        </a:rPr>
                        <a:t> </a:t>
                      </a:r>
                      <a:r>
                        <a:rPr lang="en-US" sz="1200" dirty="0" err="1">
                          <a:effectLst/>
                        </a:rPr>
                        <a:t>операцій</a:t>
                      </a:r>
                      <a:endParaRPr lang="ru-UA" sz="1200" dirty="0">
                        <a:effectLst/>
                        <a:latin typeface="Calibri" panose="020F0502020204030204" pitchFamily="34" charset="0"/>
                        <a:ea typeface="Calibri" panose="020F0502020204030204" pitchFamily="34" charset="0"/>
                      </a:endParaRPr>
                    </a:p>
                  </a:txBody>
                  <a:tcPr marL="38156" marR="38156" marT="0" marB="0" anchor="ctr"/>
                </a:tc>
                <a:tc rowSpan="2">
                  <a:txBody>
                    <a:bodyPr/>
                    <a:lstStyle/>
                    <a:p>
                      <a:pPr algn="ctr">
                        <a:lnSpc>
                          <a:spcPct val="106000"/>
                        </a:lnSpc>
                        <a:spcAft>
                          <a:spcPts val="800"/>
                        </a:spcAft>
                      </a:pPr>
                      <a:r>
                        <a:rPr lang="ru-RU" sz="1200">
                          <a:effectLst/>
                        </a:rPr>
                        <a:t>Обладнання,</a:t>
                      </a:r>
                      <a:endParaRPr lang="ru-UA" sz="1200">
                        <a:effectLst/>
                      </a:endParaRPr>
                    </a:p>
                    <a:p>
                      <a:pPr algn="ctr">
                        <a:lnSpc>
                          <a:spcPct val="106000"/>
                        </a:lnSpc>
                        <a:spcAft>
                          <a:spcPts val="800"/>
                        </a:spcAft>
                      </a:pPr>
                      <a:r>
                        <a:rPr lang="ru-RU" sz="1200">
                          <a:effectLst/>
                        </a:rPr>
                        <a:t>Інструмент,</a:t>
                      </a:r>
                      <a:endParaRPr lang="ru-UA" sz="1200">
                        <a:effectLst/>
                      </a:endParaRPr>
                    </a:p>
                    <a:p>
                      <a:pPr algn="ctr">
                        <a:lnSpc>
                          <a:spcPct val="106000"/>
                        </a:lnSpc>
                        <a:spcAft>
                          <a:spcPts val="800"/>
                        </a:spcAft>
                      </a:pPr>
                      <a:r>
                        <a:rPr lang="ru-RU" sz="1200">
                          <a:effectLst/>
                        </a:rPr>
                        <a:t>Інвентар та посуд.</a:t>
                      </a:r>
                      <a:endParaRPr lang="ru-UA" sz="1200">
                        <a:effectLst/>
                        <a:latin typeface="Calibri" panose="020F0502020204030204" pitchFamily="34" charset="0"/>
                        <a:ea typeface="Calibri" panose="020F0502020204030204" pitchFamily="34" charset="0"/>
                      </a:endParaRPr>
                    </a:p>
                  </a:txBody>
                  <a:tcPr marL="38156" marR="38156" marT="0" marB="0" anchor="ctr"/>
                </a:tc>
                <a:tc rowSpan="2">
                  <a:txBody>
                    <a:bodyPr/>
                    <a:lstStyle/>
                    <a:p>
                      <a:pPr algn="ctr">
                        <a:lnSpc>
                          <a:spcPct val="106000"/>
                        </a:lnSpc>
                        <a:spcBef>
                          <a:spcPts val="2400"/>
                        </a:spcBef>
                        <a:spcAft>
                          <a:spcPts val="800"/>
                        </a:spcAft>
                      </a:pPr>
                      <a:r>
                        <a:rPr lang="en-US" sz="1200">
                          <a:effectLst/>
                        </a:rPr>
                        <a:t>Технологія приготування</a:t>
                      </a:r>
                      <a:endParaRPr lang="ru-UA" sz="1200">
                        <a:effectLst/>
                        <a:latin typeface="Calibri" panose="020F0502020204030204" pitchFamily="34" charset="0"/>
                        <a:ea typeface="Calibri" panose="020F0502020204030204" pitchFamily="34" charset="0"/>
                      </a:endParaRPr>
                    </a:p>
                  </a:txBody>
                  <a:tcPr marL="38156" marR="38156" marT="0" marB="0" anchor="ctr"/>
                </a:tc>
                <a:extLst>
                  <a:ext uri="{0D108BD9-81ED-4DB2-BD59-A6C34878D82A}">
                    <a16:rowId xmlns:a16="http://schemas.microsoft.com/office/drawing/2014/main" val="3091418349"/>
                  </a:ext>
                </a:extLst>
              </a:tr>
              <a:tr h="326824">
                <a:tc vMerge="1">
                  <a:txBody>
                    <a:bodyPr/>
                    <a:lstStyle/>
                    <a:p>
                      <a:endParaRPr lang="uk-UA"/>
                    </a:p>
                  </a:txBody>
                  <a:tcPr/>
                </a:tc>
                <a:tc gridSpan="2">
                  <a:txBody>
                    <a:bodyPr/>
                    <a:lstStyle/>
                    <a:p>
                      <a:pPr>
                        <a:lnSpc>
                          <a:spcPct val="106000"/>
                        </a:lnSpc>
                        <a:spcBef>
                          <a:spcPts val="1000"/>
                        </a:spcBef>
                        <a:spcAft>
                          <a:spcPts val="800"/>
                        </a:spcAft>
                      </a:pPr>
                      <a:r>
                        <a:rPr lang="en-US" sz="1200">
                          <a:effectLst/>
                        </a:rPr>
                        <a:t>брутто</a:t>
                      </a:r>
                      <a:endParaRPr lang="ru-UA" sz="1200">
                        <a:effectLst/>
                        <a:latin typeface="Calibri" panose="020F0502020204030204" pitchFamily="34" charset="0"/>
                        <a:ea typeface="Calibri" panose="020F0502020204030204" pitchFamily="34" charset="0"/>
                      </a:endParaRPr>
                    </a:p>
                  </a:txBody>
                  <a:tcPr marL="38156" marR="38156" marT="0" marB="0" anchor="ctr"/>
                </a:tc>
                <a:tc hMerge="1">
                  <a:txBody>
                    <a:bodyPr/>
                    <a:lstStyle/>
                    <a:p>
                      <a:endParaRPr lang="uk-UA"/>
                    </a:p>
                  </a:txBody>
                  <a:tcPr/>
                </a:tc>
                <a:tc>
                  <a:txBody>
                    <a:bodyPr/>
                    <a:lstStyle/>
                    <a:p>
                      <a:pPr algn="ctr">
                        <a:lnSpc>
                          <a:spcPct val="106000"/>
                        </a:lnSpc>
                        <a:spcBef>
                          <a:spcPts val="1000"/>
                        </a:spcBef>
                        <a:spcAft>
                          <a:spcPts val="800"/>
                        </a:spcAft>
                      </a:pPr>
                      <a:r>
                        <a:rPr lang="en-US" sz="1200">
                          <a:effectLst/>
                        </a:rPr>
                        <a:t>нетто</a:t>
                      </a:r>
                      <a:endParaRPr lang="ru-UA" sz="1200">
                        <a:effectLst/>
                        <a:latin typeface="Calibri" panose="020F0502020204030204" pitchFamily="34" charset="0"/>
                        <a:ea typeface="Calibri" panose="020F0502020204030204" pitchFamily="34" charset="0"/>
                      </a:endParaRPr>
                    </a:p>
                  </a:txBody>
                  <a:tcPr marL="38156" marR="38156" marT="0" marB="0" anchor="ctr"/>
                </a:tc>
                <a:tc>
                  <a:txBody>
                    <a:bodyPr/>
                    <a:lstStyle/>
                    <a:p>
                      <a:pPr algn="ctr">
                        <a:lnSpc>
                          <a:spcPct val="106000"/>
                        </a:lnSpc>
                        <a:spcBef>
                          <a:spcPts val="1000"/>
                        </a:spcBef>
                        <a:spcAft>
                          <a:spcPts val="800"/>
                        </a:spcAft>
                      </a:pPr>
                      <a:r>
                        <a:rPr lang="en-US" sz="1200">
                          <a:effectLst/>
                        </a:rPr>
                        <a:t>брутто</a:t>
                      </a:r>
                      <a:endParaRPr lang="ru-UA" sz="1200">
                        <a:effectLst/>
                        <a:latin typeface="Calibri" panose="020F0502020204030204" pitchFamily="34" charset="0"/>
                        <a:ea typeface="Calibri" panose="020F0502020204030204" pitchFamily="34" charset="0"/>
                      </a:endParaRPr>
                    </a:p>
                  </a:txBody>
                  <a:tcPr marL="38156" marR="38156" marT="0" marB="0" anchor="ctr"/>
                </a:tc>
                <a:tc>
                  <a:txBody>
                    <a:bodyPr/>
                    <a:lstStyle/>
                    <a:p>
                      <a:pPr algn="ctr">
                        <a:lnSpc>
                          <a:spcPct val="106000"/>
                        </a:lnSpc>
                        <a:spcBef>
                          <a:spcPts val="1000"/>
                        </a:spcBef>
                        <a:spcAft>
                          <a:spcPts val="800"/>
                        </a:spcAft>
                      </a:pPr>
                      <a:r>
                        <a:rPr lang="en-US" sz="1200">
                          <a:effectLst/>
                        </a:rPr>
                        <a:t>нетто</a:t>
                      </a:r>
                      <a:endParaRPr lang="ru-UA" sz="1200">
                        <a:effectLst/>
                        <a:latin typeface="Calibri" panose="020F0502020204030204" pitchFamily="34" charset="0"/>
                        <a:ea typeface="Calibri" panose="020F0502020204030204" pitchFamily="34" charset="0"/>
                      </a:endParaRPr>
                    </a:p>
                  </a:txBody>
                  <a:tcPr marL="38156" marR="38156"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444603230"/>
                  </a:ext>
                </a:extLst>
              </a:tr>
              <a:tr h="125662">
                <a:tc>
                  <a:txBody>
                    <a:bodyPr/>
                    <a:lstStyle/>
                    <a:p>
                      <a:pPr>
                        <a:lnSpc>
                          <a:spcPct val="106000"/>
                        </a:lnSpc>
                        <a:spcAft>
                          <a:spcPts val="800"/>
                        </a:spcAft>
                      </a:pPr>
                      <a:r>
                        <a:rPr lang="en-US" sz="1200">
                          <a:effectLst/>
                        </a:rPr>
                        <a:t>Картопля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18.5</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185</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rowSpan="18">
                  <a:txBody>
                    <a:bodyPr/>
                    <a:lstStyle/>
                    <a:p>
                      <a:pPr>
                        <a:lnSpc>
                          <a:spcPct val="106000"/>
                        </a:lnSpc>
                        <a:spcAft>
                          <a:spcPts val="800"/>
                        </a:spcAft>
                      </a:pPr>
                      <a:r>
                        <a:rPr lang="ru-RU" sz="1200">
                          <a:effectLst/>
                        </a:rPr>
                        <a:t>1.МКО  сировини.</a:t>
                      </a:r>
                      <a:endParaRPr lang="ru-UA" sz="1200">
                        <a:effectLst/>
                      </a:endParaRPr>
                    </a:p>
                    <a:p>
                      <a:pPr>
                        <a:lnSpc>
                          <a:spcPct val="106000"/>
                        </a:lnSpc>
                        <a:spcAft>
                          <a:spcPts val="800"/>
                        </a:spcAft>
                      </a:pPr>
                      <a:r>
                        <a:rPr lang="ru-RU" sz="1200">
                          <a:effectLst/>
                        </a:rPr>
                        <a:t>2.Варка овочів:  картоплі, моркви, буряка.</a:t>
                      </a:r>
                      <a:endParaRPr lang="ru-UA" sz="1200">
                        <a:effectLst/>
                      </a:endParaRPr>
                    </a:p>
                    <a:p>
                      <a:pPr>
                        <a:lnSpc>
                          <a:spcPct val="106000"/>
                        </a:lnSpc>
                        <a:spcAft>
                          <a:spcPts val="800"/>
                        </a:spcAft>
                      </a:pPr>
                      <a:r>
                        <a:rPr lang="ru-RU" sz="1200">
                          <a:effectLst/>
                        </a:rPr>
                        <a:t>3.Охолодження овочів.</a:t>
                      </a:r>
                      <a:endParaRPr lang="ru-UA" sz="1200">
                        <a:effectLst/>
                      </a:endParaRPr>
                    </a:p>
                    <a:p>
                      <a:pPr>
                        <a:lnSpc>
                          <a:spcPct val="106000"/>
                        </a:lnSpc>
                        <a:spcAft>
                          <a:spcPts val="800"/>
                        </a:spcAft>
                      </a:pPr>
                      <a:r>
                        <a:rPr lang="ru-RU" sz="1200">
                          <a:effectLst/>
                        </a:rPr>
                        <a:t>4.Очистка овочів.</a:t>
                      </a:r>
                      <a:endParaRPr lang="ru-UA" sz="1200">
                        <a:effectLst/>
                      </a:endParaRPr>
                    </a:p>
                    <a:p>
                      <a:pPr>
                        <a:lnSpc>
                          <a:spcPct val="106000"/>
                        </a:lnSpc>
                        <a:spcAft>
                          <a:spcPts val="800"/>
                        </a:spcAft>
                      </a:pPr>
                      <a:r>
                        <a:rPr lang="ru-RU" sz="1200">
                          <a:effectLst/>
                        </a:rPr>
                        <a:t>5.Нарізання овочів кубиками.</a:t>
                      </a:r>
                      <a:endParaRPr lang="ru-UA" sz="1200">
                        <a:effectLst/>
                      </a:endParaRPr>
                    </a:p>
                    <a:p>
                      <a:pPr>
                        <a:lnSpc>
                          <a:spcPct val="106000"/>
                        </a:lnSpc>
                        <a:spcAft>
                          <a:spcPts val="800"/>
                        </a:spcAft>
                      </a:pPr>
                      <a:r>
                        <a:rPr lang="ru-RU" sz="1200">
                          <a:effectLst/>
                        </a:rPr>
                        <a:t>6. Поєднання всіх інгредієнтів.</a:t>
                      </a:r>
                      <a:endParaRPr lang="ru-UA" sz="1200">
                        <a:effectLst/>
                      </a:endParaRPr>
                    </a:p>
                    <a:p>
                      <a:pPr>
                        <a:lnSpc>
                          <a:spcPct val="106000"/>
                        </a:lnSpc>
                        <a:spcAft>
                          <a:spcPts val="800"/>
                        </a:spcAft>
                      </a:pPr>
                      <a:r>
                        <a:rPr lang="ru-RU" sz="1200">
                          <a:effectLst/>
                        </a:rPr>
                        <a:t>5.Заправка салату.</a:t>
                      </a:r>
                      <a:endParaRPr lang="ru-UA" sz="1200">
                        <a:effectLst/>
                      </a:endParaRPr>
                    </a:p>
                    <a:p>
                      <a:pPr>
                        <a:lnSpc>
                          <a:spcPct val="106000"/>
                        </a:lnSpc>
                        <a:spcAft>
                          <a:spcPts val="800"/>
                        </a:spcAft>
                      </a:pPr>
                      <a:r>
                        <a:rPr lang="ru-RU" sz="1200">
                          <a:effectLst/>
                        </a:rPr>
                        <a:t>6.Доведення до смаку.</a:t>
                      </a:r>
                      <a:endParaRPr lang="ru-UA" sz="1200">
                        <a:effectLst/>
                      </a:endParaRPr>
                    </a:p>
                    <a:p>
                      <a:pPr>
                        <a:lnSpc>
                          <a:spcPct val="106000"/>
                        </a:lnSpc>
                        <a:spcAft>
                          <a:spcPts val="800"/>
                        </a:spcAft>
                      </a:pPr>
                      <a:r>
                        <a:rPr lang="ru-RU" sz="1200">
                          <a:effectLst/>
                        </a:rPr>
                        <a:t>8.Оформлення. та відпуск.</a:t>
                      </a:r>
                      <a:endParaRPr lang="ru-UA" sz="1200">
                        <a:effectLst/>
                        <a:latin typeface="Calibri" panose="020F0502020204030204" pitchFamily="34" charset="0"/>
                        <a:ea typeface="Calibri" panose="020F0502020204030204" pitchFamily="34" charset="0"/>
                      </a:endParaRPr>
                    </a:p>
                  </a:txBody>
                  <a:tcPr marL="38156" marR="38156" marT="0" marB="0"/>
                </a:tc>
                <a:tc rowSpan="18">
                  <a:txBody>
                    <a:bodyPr/>
                    <a:lstStyle/>
                    <a:p>
                      <a:pPr>
                        <a:lnSpc>
                          <a:spcPct val="106000"/>
                        </a:lnSpc>
                        <a:spcAft>
                          <a:spcPts val="800"/>
                        </a:spcAft>
                      </a:pPr>
                      <a:r>
                        <a:rPr lang="ru-RU" sz="1200">
                          <a:effectLst/>
                        </a:rPr>
                        <a:t>Обладнання: </a:t>
                      </a:r>
                      <a:endParaRPr lang="ru-UA" sz="1200">
                        <a:effectLst/>
                      </a:endParaRPr>
                    </a:p>
                    <a:p>
                      <a:pPr>
                        <a:lnSpc>
                          <a:spcPct val="106000"/>
                        </a:lnSpc>
                        <a:spcAft>
                          <a:spcPts val="800"/>
                        </a:spcAft>
                      </a:pPr>
                      <a:r>
                        <a:rPr lang="ru-RU" sz="1200">
                          <a:effectLst/>
                        </a:rPr>
                        <a:t>Ваги, </a:t>
                      </a:r>
                      <a:endParaRPr lang="ru-UA" sz="1200">
                        <a:effectLst/>
                      </a:endParaRPr>
                    </a:p>
                    <a:p>
                      <a:pPr>
                        <a:lnSpc>
                          <a:spcPct val="106000"/>
                        </a:lnSpc>
                        <a:spcAft>
                          <a:spcPts val="800"/>
                        </a:spcAft>
                      </a:pPr>
                      <a:r>
                        <a:rPr lang="ru-RU" sz="1200">
                          <a:effectLst/>
                        </a:rPr>
                        <a:t>електрична плита, виробничий стіл.</a:t>
                      </a:r>
                      <a:endParaRPr lang="ru-UA" sz="1200">
                        <a:effectLst/>
                      </a:endParaRPr>
                    </a:p>
                    <a:p>
                      <a:pPr>
                        <a:lnSpc>
                          <a:spcPct val="106000"/>
                        </a:lnSpc>
                        <a:spcAft>
                          <a:spcPts val="800"/>
                        </a:spcAft>
                      </a:pPr>
                      <a:r>
                        <a:rPr lang="ru-RU" sz="1200">
                          <a:effectLst/>
                        </a:rPr>
                        <a:t>Інвентар, посуд: </a:t>
                      </a:r>
                      <a:endParaRPr lang="ru-UA" sz="1200">
                        <a:effectLst/>
                      </a:endParaRPr>
                    </a:p>
                    <a:p>
                      <a:pPr>
                        <a:lnSpc>
                          <a:spcPct val="106000"/>
                        </a:lnSpc>
                        <a:spcAft>
                          <a:spcPts val="800"/>
                        </a:spcAft>
                      </a:pPr>
                      <a:r>
                        <a:rPr lang="ru-RU" sz="1200">
                          <a:effectLst/>
                        </a:rPr>
                        <a:t>обробні дошки «ОС»,»ОВ», миски, ножі кухарські, каструля, ложка.</a:t>
                      </a:r>
                      <a:endParaRPr lang="ru-UA" sz="1200">
                        <a:effectLst/>
                      </a:endParaRPr>
                    </a:p>
                    <a:p>
                      <a:pPr>
                        <a:lnSpc>
                          <a:spcPct val="106000"/>
                        </a:lnSpc>
                        <a:spcAft>
                          <a:spcPts val="800"/>
                        </a:spcAft>
                      </a:pPr>
                      <a:r>
                        <a:rPr lang="en-US" sz="1200">
                          <a:effectLst/>
                        </a:rPr>
                        <a:t>Посуд для відпуску: </a:t>
                      </a:r>
                      <a:endParaRPr lang="ru-UA" sz="1200">
                        <a:effectLst/>
                      </a:endParaRPr>
                    </a:p>
                    <a:p>
                      <a:pPr>
                        <a:lnSpc>
                          <a:spcPct val="106000"/>
                        </a:lnSpc>
                        <a:spcAft>
                          <a:spcPts val="800"/>
                        </a:spcAft>
                      </a:pPr>
                      <a:r>
                        <a:rPr lang="en-US" sz="1200">
                          <a:effectLst/>
                        </a:rPr>
                        <a:t>Салатник.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rowSpan="18">
                  <a:txBody>
                    <a:bodyPr/>
                    <a:lstStyle/>
                    <a:p>
                      <a:pPr>
                        <a:lnSpc>
                          <a:spcPct val="106000"/>
                        </a:lnSpc>
                        <a:spcAft>
                          <a:spcPts val="800"/>
                        </a:spcAft>
                      </a:pPr>
                      <a:r>
                        <a:rPr lang="en-US" sz="1200">
                          <a:effectLst/>
                        </a:rPr>
                        <a:t>Варену моркву, картоплю, свіжі або солоні огірки обчищають від шкірочки, з яблук видаляють насіннєве гніздо і обчищають шкірочку. </a:t>
                      </a:r>
                      <a:r>
                        <a:rPr lang="ru-RU" sz="1200">
                          <a:effectLst/>
                        </a:rPr>
                        <a:t>Овочі та яблука нарізують дрібними кубиками, додають зелений горошок, дрібно нарізану цибулю, заправляють майонезом.</a:t>
                      </a:r>
                      <a:endParaRPr lang="ru-UA" sz="1200">
                        <a:effectLst/>
                      </a:endParaRPr>
                    </a:p>
                    <a:p>
                      <a:pPr>
                        <a:lnSpc>
                          <a:spcPct val="106000"/>
                        </a:lnSpc>
                        <a:spcAft>
                          <a:spcPts val="800"/>
                        </a:spcAft>
                      </a:pPr>
                      <a:r>
                        <a:rPr lang="ru-RU"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extLst>
                  <a:ext uri="{0D108BD9-81ED-4DB2-BD59-A6C34878D82A}">
                    <a16:rowId xmlns:a16="http://schemas.microsoft.com/office/drawing/2014/main" val="3264652121"/>
                  </a:ext>
                </a:extLst>
              </a:tr>
              <a:tr h="125662">
                <a:tc>
                  <a:txBody>
                    <a:bodyPr/>
                    <a:lstStyle/>
                    <a:p>
                      <a:pPr>
                        <a:lnSpc>
                          <a:spcPct val="106000"/>
                        </a:lnSpc>
                        <a:spcAft>
                          <a:spcPts val="800"/>
                        </a:spcAft>
                      </a:pPr>
                      <a:r>
                        <a:rPr lang="en-US" sz="1200">
                          <a:effectLst/>
                        </a:rPr>
                        <a:t>Маса вареної картоплі</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13.5</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135</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686507240"/>
                  </a:ext>
                </a:extLst>
              </a:tr>
              <a:tr h="125662">
                <a:tc>
                  <a:txBody>
                    <a:bodyPr/>
                    <a:lstStyle/>
                    <a:p>
                      <a:pPr>
                        <a:lnSpc>
                          <a:spcPct val="106000"/>
                        </a:lnSpc>
                        <a:spcAft>
                          <a:spcPts val="800"/>
                        </a:spcAft>
                      </a:pPr>
                      <a:r>
                        <a:rPr lang="en-US" sz="1200">
                          <a:effectLst/>
                        </a:rPr>
                        <a:t>Морква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15.8</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158</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603998988"/>
                  </a:ext>
                </a:extLst>
              </a:tr>
              <a:tr h="125662">
                <a:tc>
                  <a:txBody>
                    <a:bodyPr/>
                    <a:lstStyle/>
                    <a:p>
                      <a:pPr>
                        <a:lnSpc>
                          <a:spcPct val="106000"/>
                        </a:lnSpc>
                        <a:spcAft>
                          <a:spcPts val="800"/>
                        </a:spcAft>
                      </a:pPr>
                      <a:r>
                        <a:rPr lang="en-US" sz="1200">
                          <a:effectLst/>
                        </a:rPr>
                        <a:t>Маса вареної моркви</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12.5</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125</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466590661"/>
                  </a:ext>
                </a:extLst>
              </a:tr>
              <a:tr h="247975">
                <a:tc>
                  <a:txBody>
                    <a:bodyPr/>
                    <a:lstStyle/>
                    <a:p>
                      <a:pPr>
                        <a:lnSpc>
                          <a:spcPct val="106000"/>
                        </a:lnSpc>
                        <a:spcAft>
                          <a:spcPts val="800"/>
                        </a:spcAft>
                      </a:pPr>
                      <a:r>
                        <a:rPr lang="en-US" sz="1200">
                          <a:effectLst/>
                        </a:rPr>
                        <a:t>Огірки солоні(або свіжі)</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28.1</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22.5</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281</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225</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135385047"/>
                  </a:ext>
                </a:extLst>
              </a:tr>
              <a:tr h="125662">
                <a:tc>
                  <a:txBody>
                    <a:bodyPr/>
                    <a:lstStyle/>
                    <a:p>
                      <a:pPr>
                        <a:lnSpc>
                          <a:spcPct val="106000"/>
                        </a:lnSpc>
                        <a:spcAft>
                          <a:spcPts val="800"/>
                        </a:spcAft>
                      </a:pPr>
                      <a:r>
                        <a:rPr lang="en-US" sz="1200">
                          <a:effectLst/>
                        </a:rPr>
                        <a:t>Яблука свіжі</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17.9</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12.5</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179</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125</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577350854"/>
                  </a:ext>
                </a:extLst>
              </a:tr>
              <a:tr h="375021">
                <a:tc>
                  <a:txBody>
                    <a:bodyPr/>
                    <a:lstStyle/>
                    <a:p>
                      <a:pPr>
                        <a:lnSpc>
                          <a:spcPct val="106000"/>
                        </a:lnSpc>
                        <a:spcAft>
                          <a:spcPts val="800"/>
                        </a:spcAft>
                      </a:pPr>
                      <a:r>
                        <a:rPr lang="en-US" sz="1200">
                          <a:effectLst/>
                        </a:rPr>
                        <a:t>Горошок зелений(консервований)</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15.4</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10</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154</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100</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546138746"/>
                  </a:ext>
                </a:extLst>
              </a:tr>
              <a:tr h="125662">
                <a:tc>
                  <a:txBody>
                    <a:bodyPr/>
                    <a:lstStyle/>
                    <a:p>
                      <a:pPr>
                        <a:lnSpc>
                          <a:spcPct val="106000"/>
                        </a:lnSpc>
                        <a:spcAft>
                          <a:spcPts val="800"/>
                        </a:spcAft>
                      </a:pPr>
                      <a:r>
                        <a:rPr lang="en-US" sz="1200">
                          <a:effectLst/>
                        </a:rPr>
                        <a:t>Цибуля ріпчаста</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11.9</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10</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119</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dirty="0">
                          <a:effectLst/>
                        </a:rPr>
                        <a:t>100</a:t>
                      </a:r>
                      <a:endParaRPr lang="ru-UA" sz="1200" dirty="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43214007"/>
                  </a:ext>
                </a:extLst>
              </a:tr>
              <a:tr h="125662">
                <a:tc>
                  <a:txBody>
                    <a:bodyPr/>
                    <a:lstStyle/>
                    <a:p>
                      <a:pPr>
                        <a:lnSpc>
                          <a:spcPct val="106000"/>
                        </a:lnSpc>
                        <a:spcAft>
                          <a:spcPts val="800"/>
                        </a:spcAft>
                      </a:pPr>
                      <a:r>
                        <a:rPr lang="en-US" sz="1200">
                          <a:effectLst/>
                        </a:rPr>
                        <a:t>Майонез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20</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20</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200</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200</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033205668"/>
                  </a:ext>
                </a:extLst>
              </a:tr>
              <a:tr h="125662">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455856797"/>
                  </a:ext>
                </a:extLst>
              </a:tr>
              <a:tr h="125662">
                <a:tc>
                  <a:txBody>
                    <a:bodyPr/>
                    <a:lstStyle/>
                    <a:p>
                      <a:pPr>
                        <a:lnSpc>
                          <a:spcPct val="106000"/>
                        </a:lnSpc>
                        <a:spcAft>
                          <a:spcPts val="800"/>
                        </a:spcAft>
                      </a:pPr>
                      <a:r>
                        <a:rPr lang="en-US" sz="1200">
                          <a:effectLst/>
                        </a:rPr>
                        <a:t>ВИХІД:</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100</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1000</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847587260"/>
                  </a:ext>
                </a:extLst>
              </a:tr>
              <a:tr h="125662">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569470654"/>
                  </a:ext>
                </a:extLst>
              </a:tr>
              <a:tr h="125662">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003014571"/>
                  </a:ext>
                </a:extLst>
              </a:tr>
              <a:tr h="125662">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609321399"/>
                  </a:ext>
                </a:extLst>
              </a:tr>
              <a:tr h="125662">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415640556"/>
                  </a:ext>
                </a:extLst>
              </a:tr>
              <a:tr h="125662">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775666983"/>
                  </a:ext>
                </a:extLst>
              </a:tr>
              <a:tr h="109897">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1200" dirty="0">
                          <a:effectLst/>
                        </a:rPr>
                        <a:t> </a:t>
                      </a:r>
                      <a:endParaRPr lang="ru-UA" sz="1200" dirty="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850241057"/>
                  </a:ext>
                </a:extLst>
              </a:tr>
              <a:tr h="2473376">
                <a:tc>
                  <a:txBody>
                    <a:bodyPr/>
                    <a:lstStyle/>
                    <a:p>
                      <a:pPr>
                        <a:lnSpc>
                          <a:spcPct val="106000"/>
                        </a:lnSpc>
                        <a:spcAft>
                          <a:spcPts val="800"/>
                        </a:spcAft>
                      </a:pPr>
                      <a:r>
                        <a:rPr lang="en-US" sz="600" dirty="0">
                          <a:effectLst/>
                        </a:rPr>
                        <a:t> </a:t>
                      </a:r>
                      <a:endParaRPr lang="ru-UA" sz="600" dirty="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700">
                          <a:effectLst/>
                        </a:rPr>
                        <a:t> </a:t>
                      </a:r>
                      <a:endParaRPr lang="ru-UA" sz="600">
                        <a:effectLst/>
                        <a:latin typeface="Calibri" panose="020F0502020204030204" pitchFamily="34" charset="0"/>
                        <a:ea typeface="Calibri" panose="020F0502020204030204" pitchFamily="34" charset="0"/>
                      </a:endParaRPr>
                    </a:p>
                  </a:txBody>
                  <a:tcPr marL="38156" marR="38156" marT="0" marB="0"/>
                </a:tc>
                <a:tc gridSpan="2">
                  <a:txBody>
                    <a:bodyPr/>
                    <a:lstStyle/>
                    <a:p>
                      <a:pPr>
                        <a:lnSpc>
                          <a:spcPct val="106000"/>
                        </a:lnSpc>
                        <a:spcAft>
                          <a:spcPts val="800"/>
                        </a:spcAft>
                      </a:pPr>
                      <a:r>
                        <a:rPr lang="en-US" sz="700">
                          <a:effectLst/>
                        </a:rPr>
                        <a:t> </a:t>
                      </a:r>
                      <a:endParaRPr lang="ru-UA" sz="600">
                        <a:effectLst/>
                        <a:latin typeface="Calibri" panose="020F0502020204030204" pitchFamily="34" charset="0"/>
                        <a:ea typeface="Calibri" panose="020F0502020204030204" pitchFamily="34" charset="0"/>
                      </a:endParaRPr>
                    </a:p>
                  </a:txBody>
                  <a:tcPr marL="38156" marR="38156" marT="0" marB="0"/>
                </a:tc>
                <a:tc hMerge="1">
                  <a:txBody>
                    <a:bodyPr/>
                    <a:lstStyle/>
                    <a:p>
                      <a:endParaRPr lang="uk-UA"/>
                    </a:p>
                  </a:txBody>
                  <a:tcPr/>
                </a:tc>
                <a:tc>
                  <a:txBody>
                    <a:bodyPr/>
                    <a:lstStyle/>
                    <a:p>
                      <a:pPr>
                        <a:lnSpc>
                          <a:spcPct val="106000"/>
                        </a:lnSpc>
                        <a:spcAft>
                          <a:spcPts val="800"/>
                        </a:spcAft>
                      </a:pPr>
                      <a:r>
                        <a:rPr lang="en-US" sz="700">
                          <a:effectLst/>
                        </a:rPr>
                        <a:t> </a:t>
                      </a:r>
                      <a:endParaRPr lang="ru-UA" sz="600">
                        <a:effectLst/>
                        <a:latin typeface="Calibri" panose="020F0502020204030204" pitchFamily="34" charset="0"/>
                        <a:ea typeface="Calibri" panose="020F0502020204030204" pitchFamily="34" charset="0"/>
                      </a:endParaRPr>
                    </a:p>
                  </a:txBody>
                  <a:tcPr marL="38156" marR="38156" marT="0" marB="0"/>
                </a:tc>
                <a:tc>
                  <a:txBody>
                    <a:bodyPr/>
                    <a:lstStyle/>
                    <a:p>
                      <a:pPr>
                        <a:lnSpc>
                          <a:spcPct val="106000"/>
                        </a:lnSpc>
                        <a:spcAft>
                          <a:spcPts val="800"/>
                        </a:spcAft>
                      </a:pPr>
                      <a:r>
                        <a:rPr lang="en-US" sz="700" dirty="0">
                          <a:effectLst/>
                        </a:rPr>
                        <a:t> </a:t>
                      </a:r>
                      <a:endParaRPr lang="ru-UA" sz="600" dirty="0">
                        <a:effectLst/>
                        <a:latin typeface="Calibri" panose="020F0502020204030204" pitchFamily="34" charset="0"/>
                        <a:ea typeface="Calibri" panose="020F0502020204030204" pitchFamily="34" charset="0"/>
                      </a:endParaRPr>
                    </a:p>
                  </a:txBody>
                  <a:tcPr marL="38156" marR="38156"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928508617"/>
                  </a:ext>
                </a:extLst>
              </a:tr>
            </a:tbl>
          </a:graphicData>
        </a:graphic>
      </p:graphicFrame>
      <p:sp>
        <p:nvSpPr>
          <p:cNvPr id="5" name="Rectangle 1">
            <a:extLst>
              <a:ext uri="{FF2B5EF4-FFF2-40B4-BE49-F238E27FC236}">
                <a16:creationId xmlns:a16="http://schemas.microsoft.com/office/drawing/2014/main" id="{6F444BAA-211B-D756-F5BE-05F4E892F35E}"/>
              </a:ext>
            </a:extLst>
          </p:cNvPr>
          <p:cNvSpPr>
            <a:spLocks noChangeArrowheads="1"/>
          </p:cNvSpPr>
          <p:nvPr/>
        </p:nvSpPr>
        <p:spPr bwMode="auto">
          <a:xfrm>
            <a:off x="3473450" y="119062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Номер слайда 2">
            <a:extLst>
              <a:ext uri="{FF2B5EF4-FFF2-40B4-BE49-F238E27FC236}">
                <a16:creationId xmlns:a16="http://schemas.microsoft.com/office/drawing/2014/main" id="{0A86A53A-7095-2A93-BE0C-A92ABB632931}"/>
              </a:ext>
            </a:extLst>
          </p:cNvPr>
          <p:cNvSpPr>
            <a:spLocks noGrp="1"/>
          </p:cNvSpPr>
          <p:nvPr>
            <p:ph type="sldNum" sz="quarter" idx="12"/>
          </p:nvPr>
        </p:nvSpPr>
        <p:spPr/>
        <p:txBody>
          <a:bodyPr/>
          <a:lstStyle/>
          <a:p>
            <a:pPr rtl="0"/>
            <a:fld id="{F25A965E-3C11-4F28-82DC-E30D63FAC43C}" type="slidenum">
              <a:rPr lang="ru-RU" noProof="0" smtClean="0"/>
              <a:t>23</a:t>
            </a:fld>
            <a:endParaRPr lang="ru-RU" noProof="0"/>
          </a:p>
        </p:txBody>
      </p:sp>
    </p:spTree>
    <p:extLst>
      <p:ext uri="{BB962C8B-B14F-4D97-AF65-F5344CB8AC3E}">
        <p14:creationId xmlns:p14="http://schemas.microsoft.com/office/powerpoint/2010/main" val="235446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0E223D-3570-A2B1-1141-6CA206CD4045}"/>
              </a:ext>
            </a:extLst>
          </p:cNvPr>
          <p:cNvSpPr>
            <a:spLocks noGrp="1"/>
          </p:cNvSpPr>
          <p:nvPr>
            <p:ph type="title"/>
          </p:nvPr>
        </p:nvSpPr>
        <p:spPr>
          <a:xfrm>
            <a:off x="3215185" y="110648"/>
            <a:ext cx="9144000" cy="1143000"/>
          </a:xfrm>
        </p:spPr>
        <p:txBody>
          <a:bodyPr/>
          <a:lstStyle/>
          <a:p>
            <a:r>
              <a:rPr lang="uk-UA" dirty="0">
                <a:solidFill>
                  <a:schemeClr val="accent1">
                    <a:lumMod val="40000"/>
                    <a:lumOff val="60000"/>
                  </a:schemeClr>
                </a:solidFill>
              </a:rPr>
              <a:t>Картка контролю</a:t>
            </a:r>
          </a:p>
        </p:txBody>
      </p:sp>
      <p:graphicFrame>
        <p:nvGraphicFramePr>
          <p:cNvPr id="4" name="Таблица 3">
            <a:extLst>
              <a:ext uri="{FF2B5EF4-FFF2-40B4-BE49-F238E27FC236}">
                <a16:creationId xmlns:a16="http://schemas.microsoft.com/office/drawing/2014/main" id="{5B987A5F-F806-3B93-E872-C2FECAB732EC}"/>
              </a:ext>
            </a:extLst>
          </p:cNvPr>
          <p:cNvGraphicFramePr>
            <a:graphicFrameLocks noGrp="1"/>
          </p:cNvGraphicFramePr>
          <p:nvPr>
            <p:extLst>
              <p:ext uri="{D42A27DB-BD31-4B8C-83A1-F6EECF244321}">
                <p14:modId xmlns:p14="http://schemas.microsoft.com/office/powerpoint/2010/main" val="2684418770"/>
              </p:ext>
            </p:extLst>
          </p:nvPr>
        </p:nvGraphicFramePr>
        <p:xfrm>
          <a:off x="117748" y="1412776"/>
          <a:ext cx="11953327" cy="4763076"/>
        </p:xfrm>
        <a:graphic>
          <a:graphicData uri="http://schemas.openxmlformats.org/drawingml/2006/table">
            <a:tbl>
              <a:tblPr bandRow="1">
                <a:tableStyleId>{5C22544A-7EE6-4342-B048-85BDC9FD1C3A}</a:tableStyleId>
              </a:tblPr>
              <a:tblGrid>
                <a:gridCol w="2894469">
                  <a:extLst>
                    <a:ext uri="{9D8B030D-6E8A-4147-A177-3AD203B41FA5}">
                      <a16:colId xmlns:a16="http://schemas.microsoft.com/office/drawing/2014/main" val="2684046548"/>
                    </a:ext>
                  </a:extLst>
                </a:gridCol>
                <a:gridCol w="5052087">
                  <a:extLst>
                    <a:ext uri="{9D8B030D-6E8A-4147-A177-3AD203B41FA5}">
                      <a16:colId xmlns:a16="http://schemas.microsoft.com/office/drawing/2014/main" val="2282137273"/>
                    </a:ext>
                  </a:extLst>
                </a:gridCol>
                <a:gridCol w="4006771">
                  <a:extLst>
                    <a:ext uri="{9D8B030D-6E8A-4147-A177-3AD203B41FA5}">
                      <a16:colId xmlns:a16="http://schemas.microsoft.com/office/drawing/2014/main" val="1016139812"/>
                    </a:ext>
                  </a:extLst>
                </a:gridCol>
              </a:tblGrid>
              <a:tr h="520056">
                <a:tc>
                  <a:txBody>
                    <a:bodyPr/>
                    <a:lstStyle/>
                    <a:p>
                      <a:pPr algn="ctr">
                        <a:lnSpc>
                          <a:spcPct val="106000"/>
                        </a:lnSpc>
                        <a:spcAft>
                          <a:spcPts val="800"/>
                        </a:spcAft>
                      </a:pPr>
                      <a:r>
                        <a:rPr lang="en-US" sz="1300">
                          <a:effectLst/>
                        </a:rPr>
                        <a:t>Що перевірити?</a:t>
                      </a:r>
                      <a:endParaRPr lang="ru-UA" sz="1000">
                        <a:effectLst/>
                        <a:latin typeface="Calibri" panose="020F0502020204030204" pitchFamily="34" charset="0"/>
                        <a:ea typeface="Calibri" panose="020F0502020204030204" pitchFamily="34" charset="0"/>
                      </a:endParaRPr>
                    </a:p>
                  </a:txBody>
                  <a:tcPr marL="63085" marR="63085" marT="0" marB="0" anchor="ctr"/>
                </a:tc>
                <a:tc>
                  <a:txBody>
                    <a:bodyPr/>
                    <a:lstStyle/>
                    <a:p>
                      <a:pPr algn="ctr">
                        <a:lnSpc>
                          <a:spcPct val="106000"/>
                        </a:lnSpc>
                        <a:spcAft>
                          <a:spcPts val="800"/>
                        </a:spcAft>
                      </a:pPr>
                      <a:r>
                        <a:rPr lang="en-US" sz="1300">
                          <a:effectLst/>
                        </a:rPr>
                        <a:t>Малюнок</a:t>
                      </a:r>
                      <a:endParaRPr lang="ru-UA" sz="1000">
                        <a:effectLst/>
                        <a:latin typeface="Calibri" panose="020F0502020204030204" pitchFamily="34" charset="0"/>
                        <a:ea typeface="Calibri" panose="020F0502020204030204" pitchFamily="34" charset="0"/>
                      </a:endParaRPr>
                    </a:p>
                  </a:txBody>
                  <a:tcPr marL="63085" marR="63085" marT="0" marB="0" anchor="ctr"/>
                </a:tc>
                <a:tc>
                  <a:txBody>
                    <a:bodyPr/>
                    <a:lstStyle/>
                    <a:p>
                      <a:pPr algn="ctr">
                        <a:lnSpc>
                          <a:spcPct val="106000"/>
                        </a:lnSpc>
                        <a:spcAft>
                          <a:spcPts val="800"/>
                        </a:spcAft>
                      </a:pPr>
                      <a:r>
                        <a:rPr lang="en-US" sz="1300">
                          <a:effectLst/>
                        </a:rPr>
                        <a:t>Вимоги до якості страви</a:t>
                      </a:r>
                      <a:endParaRPr lang="ru-UA" sz="1000">
                        <a:effectLst/>
                        <a:latin typeface="Calibri" panose="020F0502020204030204" pitchFamily="34" charset="0"/>
                        <a:ea typeface="Calibri" panose="020F0502020204030204" pitchFamily="34" charset="0"/>
                      </a:endParaRPr>
                    </a:p>
                  </a:txBody>
                  <a:tcPr marL="63085" marR="63085" marT="0" marB="0" anchor="ctr"/>
                </a:tc>
                <a:extLst>
                  <a:ext uri="{0D108BD9-81ED-4DB2-BD59-A6C34878D82A}">
                    <a16:rowId xmlns:a16="http://schemas.microsoft.com/office/drawing/2014/main" val="3839423530"/>
                  </a:ext>
                </a:extLst>
              </a:tr>
              <a:tr h="871238">
                <a:tc>
                  <a:txBody>
                    <a:bodyPr/>
                    <a:lstStyle/>
                    <a:p>
                      <a:pPr algn="ctr">
                        <a:lnSpc>
                          <a:spcPct val="106000"/>
                        </a:lnSpc>
                        <a:spcBef>
                          <a:spcPts val="1000"/>
                        </a:spcBef>
                        <a:spcAft>
                          <a:spcPts val="800"/>
                        </a:spcAft>
                      </a:pPr>
                      <a:r>
                        <a:rPr lang="en-US" sz="1300">
                          <a:effectLst/>
                        </a:rPr>
                        <a:t>Зовнішній вигляд</a:t>
                      </a:r>
                      <a:endParaRPr lang="ru-UA" sz="1000">
                        <a:effectLst/>
                        <a:latin typeface="Calibri" panose="020F0502020204030204" pitchFamily="34" charset="0"/>
                        <a:ea typeface="Calibri" panose="020F0502020204030204" pitchFamily="34" charset="0"/>
                      </a:endParaRPr>
                    </a:p>
                  </a:txBody>
                  <a:tcPr marL="63085" marR="63085" marT="0" marB="0" anchor="ctr"/>
                </a:tc>
                <a:tc rowSpan="4">
                  <a:txBody>
                    <a:bodyPr/>
                    <a:lstStyle/>
                    <a:p>
                      <a:pPr algn="l">
                        <a:lnSpc>
                          <a:spcPct val="106000"/>
                        </a:lnSpc>
                        <a:spcAft>
                          <a:spcPts val="800"/>
                        </a:spcAft>
                      </a:pPr>
                      <a:r>
                        <a:rPr lang="en-US" sz="1300">
                          <a:effectLst/>
                        </a:rPr>
                        <a:t> </a:t>
                      </a:r>
                      <a:endParaRPr lang="ru-UA" sz="1000">
                        <a:effectLst/>
                        <a:latin typeface="Calibri" panose="020F0502020204030204" pitchFamily="34" charset="0"/>
                        <a:ea typeface="Calibri" panose="020F0502020204030204" pitchFamily="34" charset="0"/>
                      </a:endParaRPr>
                    </a:p>
                  </a:txBody>
                  <a:tcPr marL="63085" marR="63085" marT="0" marB="0"/>
                </a:tc>
                <a:tc>
                  <a:txBody>
                    <a:bodyPr/>
                    <a:lstStyle/>
                    <a:p>
                      <a:pPr algn="l">
                        <a:lnSpc>
                          <a:spcPct val="106000"/>
                        </a:lnSpc>
                        <a:spcAft>
                          <a:spcPts val="800"/>
                        </a:spcAft>
                      </a:pPr>
                      <a:r>
                        <a:rPr lang="ru-RU" sz="1300">
                          <a:effectLst/>
                        </a:rPr>
                        <a:t>Овочі нарізані дрібними кубиками, форма нарізування зберігається. </a:t>
                      </a:r>
                      <a:r>
                        <a:rPr lang="en-US" sz="1300">
                          <a:effectLst/>
                        </a:rPr>
                        <a:t>Салат викладений гіркою, оформлений зеленню.</a:t>
                      </a:r>
                      <a:endParaRPr lang="ru-UA" sz="1000">
                        <a:effectLst/>
                        <a:latin typeface="Calibri" panose="020F0502020204030204" pitchFamily="34" charset="0"/>
                        <a:ea typeface="Calibri" panose="020F0502020204030204" pitchFamily="34" charset="0"/>
                      </a:endParaRPr>
                    </a:p>
                  </a:txBody>
                  <a:tcPr marL="63085" marR="63085" marT="0" marB="0" anchor="ctr"/>
                </a:tc>
                <a:extLst>
                  <a:ext uri="{0D108BD9-81ED-4DB2-BD59-A6C34878D82A}">
                    <a16:rowId xmlns:a16="http://schemas.microsoft.com/office/drawing/2014/main" val="727488656"/>
                  </a:ext>
                </a:extLst>
              </a:tr>
              <a:tr h="776405">
                <a:tc>
                  <a:txBody>
                    <a:bodyPr/>
                    <a:lstStyle/>
                    <a:p>
                      <a:pPr algn="ctr">
                        <a:lnSpc>
                          <a:spcPct val="106000"/>
                        </a:lnSpc>
                        <a:spcBef>
                          <a:spcPts val="1000"/>
                        </a:spcBef>
                        <a:spcAft>
                          <a:spcPts val="800"/>
                        </a:spcAft>
                      </a:pPr>
                      <a:r>
                        <a:rPr lang="en-US" sz="1300">
                          <a:effectLst/>
                        </a:rPr>
                        <a:t>Колір</a:t>
                      </a:r>
                      <a:endParaRPr lang="ru-UA" sz="1000">
                        <a:effectLst/>
                      </a:endParaRPr>
                    </a:p>
                    <a:p>
                      <a:pPr algn="ctr">
                        <a:lnSpc>
                          <a:spcPct val="106000"/>
                        </a:lnSpc>
                        <a:spcBef>
                          <a:spcPts val="1000"/>
                        </a:spcBef>
                        <a:spcAft>
                          <a:spcPts val="800"/>
                        </a:spcAft>
                      </a:pPr>
                      <a:r>
                        <a:rPr lang="en-US" sz="1300">
                          <a:effectLst/>
                        </a:rPr>
                        <a:t> </a:t>
                      </a:r>
                      <a:endParaRPr lang="ru-UA" sz="1000">
                        <a:effectLst/>
                        <a:latin typeface="Calibri" panose="020F0502020204030204" pitchFamily="34" charset="0"/>
                        <a:ea typeface="Calibri" panose="020F0502020204030204" pitchFamily="34" charset="0"/>
                      </a:endParaRPr>
                    </a:p>
                  </a:txBody>
                  <a:tcPr marL="63085" marR="63085" marT="0" marB="0" anchor="ctr"/>
                </a:tc>
                <a:tc vMerge="1">
                  <a:txBody>
                    <a:bodyPr/>
                    <a:lstStyle/>
                    <a:p>
                      <a:endParaRPr lang="uk-UA"/>
                    </a:p>
                  </a:txBody>
                  <a:tcPr/>
                </a:tc>
                <a:tc>
                  <a:txBody>
                    <a:bodyPr/>
                    <a:lstStyle/>
                    <a:p>
                      <a:pPr algn="l">
                        <a:lnSpc>
                          <a:spcPct val="106000"/>
                        </a:lnSpc>
                        <a:spcAft>
                          <a:spcPts val="800"/>
                        </a:spcAft>
                      </a:pPr>
                      <a:r>
                        <a:rPr lang="ru-RU" sz="1300">
                          <a:effectLst/>
                        </a:rPr>
                        <a:t>Властивий продуктам, які є в салаті</a:t>
                      </a:r>
                      <a:endParaRPr lang="ru-UA" sz="1000">
                        <a:effectLst/>
                        <a:latin typeface="Calibri" panose="020F0502020204030204" pitchFamily="34" charset="0"/>
                        <a:ea typeface="Calibri" panose="020F0502020204030204" pitchFamily="34" charset="0"/>
                      </a:endParaRPr>
                    </a:p>
                  </a:txBody>
                  <a:tcPr marL="63085" marR="63085" marT="0" marB="0" anchor="ctr"/>
                </a:tc>
                <a:extLst>
                  <a:ext uri="{0D108BD9-81ED-4DB2-BD59-A6C34878D82A}">
                    <a16:rowId xmlns:a16="http://schemas.microsoft.com/office/drawing/2014/main" val="3961432583"/>
                  </a:ext>
                </a:extLst>
              </a:tr>
              <a:tr h="1124132">
                <a:tc>
                  <a:txBody>
                    <a:bodyPr/>
                    <a:lstStyle/>
                    <a:p>
                      <a:pPr algn="ctr">
                        <a:lnSpc>
                          <a:spcPct val="106000"/>
                        </a:lnSpc>
                        <a:spcBef>
                          <a:spcPts val="1000"/>
                        </a:spcBef>
                        <a:spcAft>
                          <a:spcPts val="800"/>
                        </a:spcAft>
                      </a:pPr>
                      <a:r>
                        <a:rPr lang="en-US" sz="1300">
                          <a:effectLst/>
                        </a:rPr>
                        <a:t>Смак, запах</a:t>
                      </a:r>
                      <a:endParaRPr lang="ru-UA" sz="1000">
                        <a:effectLst/>
                        <a:latin typeface="Calibri" panose="020F0502020204030204" pitchFamily="34" charset="0"/>
                        <a:ea typeface="Calibri" panose="020F0502020204030204" pitchFamily="34" charset="0"/>
                      </a:endParaRPr>
                    </a:p>
                  </a:txBody>
                  <a:tcPr marL="63085" marR="63085" marT="0" marB="0" anchor="ctr"/>
                </a:tc>
                <a:tc vMerge="1">
                  <a:txBody>
                    <a:bodyPr/>
                    <a:lstStyle/>
                    <a:p>
                      <a:endParaRPr lang="uk-UA"/>
                    </a:p>
                  </a:txBody>
                  <a:tcPr/>
                </a:tc>
                <a:tc>
                  <a:txBody>
                    <a:bodyPr/>
                    <a:lstStyle/>
                    <a:p>
                      <a:pPr algn="l">
                        <a:lnSpc>
                          <a:spcPct val="106000"/>
                        </a:lnSpc>
                        <a:spcAft>
                          <a:spcPts val="800"/>
                        </a:spcAft>
                      </a:pPr>
                      <a:r>
                        <a:rPr lang="ru-RU" sz="1300">
                          <a:effectLst/>
                        </a:rPr>
                        <a:t>Приємний, властивий продуктам які є в салаті.</a:t>
                      </a:r>
                      <a:endParaRPr lang="ru-UA" sz="1000">
                        <a:effectLst/>
                      </a:endParaRPr>
                    </a:p>
                    <a:p>
                      <a:pPr algn="l">
                        <a:lnSpc>
                          <a:spcPct val="106000"/>
                        </a:lnSpc>
                        <a:spcAft>
                          <a:spcPts val="800"/>
                        </a:spcAft>
                      </a:pPr>
                      <a:r>
                        <a:rPr lang="ru-RU" sz="1300">
                          <a:effectLst/>
                        </a:rPr>
                        <a:t> </a:t>
                      </a:r>
                      <a:endParaRPr lang="ru-UA" sz="1000">
                        <a:effectLst/>
                        <a:latin typeface="Calibri" panose="020F0502020204030204" pitchFamily="34" charset="0"/>
                        <a:ea typeface="Calibri" panose="020F0502020204030204" pitchFamily="34" charset="0"/>
                      </a:endParaRPr>
                    </a:p>
                  </a:txBody>
                  <a:tcPr marL="63085" marR="63085" marT="0" marB="0" anchor="ctr"/>
                </a:tc>
                <a:extLst>
                  <a:ext uri="{0D108BD9-81ED-4DB2-BD59-A6C34878D82A}">
                    <a16:rowId xmlns:a16="http://schemas.microsoft.com/office/drawing/2014/main" val="1014191399"/>
                  </a:ext>
                </a:extLst>
              </a:tr>
              <a:tr h="1471245">
                <a:tc>
                  <a:txBody>
                    <a:bodyPr/>
                    <a:lstStyle/>
                    <a:p>
                      <a:pPr algn="ctr">
                        <a:lnSpc>
                          <a:spcPct val="106000"/>
                        </a:lnSpc>
                        <a:spcBef>
                          <a:spcPts val="1000"/>
                        </a:spcBef>
                        <a:spcAft>
                          <a:spcPts val="800"/>
                        </a:spcAft>
                      </a:pPr>
                      <a:r>
                        <a:rPr lang="en-US" sz="1300">
                          <a:effectLst/>
                        </a:rPr>
                        <a:t>Консистенція</a:t>
                      </a:r>
                      <a:endParaRPr lang="ru-UA" sz="1000">
                        <a:effectLst/>
                        <a:latin typeface="Calibri" panose="020F0502020204030204" pitchFamily="34" charset="0"/>
                        <a:ea typeface="Calibri" panose="020F0502020204030204" pitchFamily="34" charset="0"/>
                      </a:endParaRPr>
                    </a:p>
                  </a:txBody>
                  <a:tcPr marL="63085" marR="63085" marT="0" marB="0" anchor="ctr"/>
                </a:tc>
                <a:tc vMerge="1">
                  <a:txBody>
                    <a:bodyPr/>
                    <a:lstStyle/>
                    <a:p>
                      <a:endParaRPr lang="uk-UA"/>
                    </a:p>
                  </a:txBody>
                  <a:tcPr/>
                </a:tc>
                <a:tc>
                  <a:txBody>
                    <a:bodyPr/>
                    <a:lstStyle/>
                    <a:p>
                      <a:pPr algn="l">
                        <a:lnSpc>
                          <a:spcPct val="106000"/>
                        </a:lnSpc>
                        <a:spcAft>
                          <a:spcPts val="800"/>
                        </a:spcAft>
                      </a:pPr>
                      <a:r>
                        <a:rPr lang="ru-RU" sz="1300" dirty="0" err="1">
                          <a:effectLst/>
                        </a:rPr>
                        <a:t>Варених</a:t>
                      </a:r>
                      <a:r>
                        <a:rPr lang="ru-RU" sz="1300" dirty="0">
                          <a:effectLst/>
                        </a:rPr>
                        <a:t> </a:t>
                      </a:r>
                      <a:r>
                        <a:rPr lang="ru-RU" sz="1300" dirty="0" err="1">
                          <a:effectLst/>
                        </a:rPr>
                        <a:t>овочів</a:t>
                      </a:r>
                      <a:r>
                        <a:rPr lang="ru-RU" sz="1300" dirty="0">
                          <a:effectLst/>
                        </a:rPr>
                        <a:t> -</a:t>
                      </a:r>
                      <a:r>
                        <a:rPr lang="ru-RU" sz="1300" dirty="0" err="1">
                          <a:effectLst/>
                        </a:rPr>
                        <a:t>м’яка</a:t>
                      </a:r>
                      <a:r>
                        <a:rPr lang="ru-RU" sz="1300" dirty="0">
                          <a:effectLst/>
                        </a:rPr>
                        <a:t>,</a:t>
                      </a:r>
                      <a:endParaRPr lang="ru-UA" sz="1000" dirty="0">
                        <a:effectLst/>
                      </a:endParaRPr>
                    </a:p>
                    <a:p>
                      <a:pPr algn="l">
                        <a:lnSpc>
                          <a:spcPct val="106000"/>
                        </a:lnSpc>
                        <a:spcAft>
                          <a:spcPts val="800"/>
                        </a:spcAft>
                      </a:pPr>
                      <a:r>
                        <a:rPr lang="ru-RU" sz="1300" dirty="0" err="1">
                          <a:effectLst/>
                        </a:rPr>
                        <a:t>сирих</a:t>
                      </a:r>
                      <a:r>
                        <a:rPr lang="ru-RU" sz="1300" dirty="0">
                          <a:effectLst/>
                        </a:rPr>
                        <a:t>- трохи хрустка. </a:t>
                      </a:r>
                      <a:endParaRPr lang="ru-UA" sz="1000" dirty="0">
                        <a:effectLst/>
                        <a:latin typeface="Calibri" panose="020F0502020204030204" pitchFamily="34" charset="0"/>
                        <a:ea typeface="Calibri" panose="020F0502020204030204" pitchFamily="34" charset="0"/>
                      </a:endParaRPr>
                    </a:p>
                  </a:txBody>
                  <a:tcPr marL="63085" marR="63085" marT="0" marB="0" anchor="ctr"/>
                </a:tc>
                <a:extLst>
                  <a:ext uri="{0D108BD9-81ED-4DB2-BD59-A6C34878D82A}">
                    <a16:rowId xmlns:a16="http://schemas.microsoft.com/office/drawing/2014/main" val="319619898"/>
                  </a:ext>
                </a:extLst>
              </a:tr>
            </a:tbl>
          </a:graphicData>
        </a:graphic>
      </p:graphicFrame>
      <p:pic>
        <p:nvPicPr>
          <p:cNvPr id="6" name="Рисунок 5">
            <a:extLst>
              <a:ext uri="{FF2B5EF4-FFF2-40B4-BE49-F238E27FC236}">
                <a16:creationId xmlns:a16="http://schemas.microsoft.com/office/drawing/2014/main" id="{0ADA54F8-8E0E-47C2-1950-13B9AB4B7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2220" y="2636912"/>
            <a:ext cx="4684965" cy="2448272"/>
          </a:xfrm>
          <a:prstGeom prst="rect">
            <a:avLst/>
          </a:prstGeom>
        </p:spPr>
      </p:pic>
      <p:sp>
        <p:nvSpPr>
          <p:cNvPr id="3" name="Номер слайда 2">
            <a:extLst>
              <a:ext uri="{FF2B5EF4-FFF2-40B4-BE49-F238E27FC236}">
                <a16:creationId xmlns:a16="http://schemas.microsoft.com/office/drawing/2014/main" id="{B65567D8-AF2F-B580-A143-01BB538E5AA3}"/>
              </a:ext>
            </a:extLst>
          </p:cNvPr>
          <p:cNvSpPr>
            <a:spLocks noGrp="1"/>
          </p:cNvSpPr>
          <p:nvPr>
            <p:ph type="sldNum" sz="quarter" idx="12"/>
          </p:nvPr>
        </p:nvSpPr>
        <p:spPr/>
        <p:txBody>
          <a:bodyPr/>
          <a:lstStyle/>
          <a:p>
            <a:pPr rtl="0"/>
            <a:fld id="{F25A965E-3C11-4F28-82DC-E30D63FAC43C}" type="slidenum">
              <a:rPr lang="ru-RU" noProof="0" smtClean="0"/>
              <a:t>24</a:t>
            </a:fld>
            <a:endParaRPr lang="ru-RU" noProof="0"/>
          </a:p>
        </p:txBody>
      </p:sp>
    </p:spTree>
    <p:extLst>
      <p:ext uri="{BB962C8B-B14F-4D97-AF65-F5344CB8AC3E}">
        <p14:creationId xmlns:p14="http://schemas.microsoft.com/office/powerpoint/2010/main" val="201442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E85A11-5BBE-B888-EFAF-7B63544A01A5}"/>
              </a:ext>
            </a:extLst>
          </p:cNvPr>
          <p:cNvSpPr>
            <a:spLocks noGrp="1"/>
          </p:cNvSpPr>
          <p:nvPr>
            <p:ph type="title"/>
          </p:nvPr>
        </p:nvSpPr>
        <p:spPr>
          <a:xfrm>
            <a:off x="909836" y="188640"/>
            <a:ext cx="9144000" cy="1143000"/>
          </a:xfrm>
        </p:spPr>
        <p:txBody>
          <a:bodyPr>
            <a:normAutofit/>
          </a:bodyPr>
          <a:lstStyle/>
          <a:p>
            <a:r>
              <a:rPr lang="uk-UA" sz="3200" b="1" dirty="0">
                <a:solidFill>
                  <a:schemeClr val="accent2">
                    <a:lumMod val="50000"/>
                  </a:schemeClr>
                </a:solidFill>
              </a:rPr>
              <a:t>Салат з курячої печінки</a:t>
            </a:r>
          </a:p>
        </p:txBody>
      </p:sp>
      <p:pic>
        <p:nvPicPr>
          <p:cNvPr id="5126" name="Picture 6" descr="Приголомшливо смачно! Салат з курячої печінки з яблуком та вишневим соусом  від Євгена Клопотенка | Recipe | Food, Cooking, Beef">
            <a:extLst>
              <a:ext uri="{FF2B5EF4-FFF2-40B4-BE49-F238E27FC236}">
                <a16:creationId xmlns:a16="http://schemas.microsoft.com/office/drawing/2014/main" id="{8E8C0F57-37AA-724D-A3CA-ECBCD45F1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524" y="622784"/>
            <a:ext cx="4043040" cy="24258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Вареная с приправами куриная печень (рецепт с фото) | Китайская кухня">
            <a:extLst>
              <a:ext uri="{FF2B5EF4-FFF2-40B4-BE49-F238E27FC236}">
                <a16:creationId xmlns:a16="http://schemas.microsoft.com/office/drawing/2014/main" id="{EFCCA93C-FEAA-F077-ACA0-5FE955985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04" y="1669541"/>
            <a:ext cx="2783011" cy="18519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ртофель в мундире — Википедия">
            <a:extLst>
              <a:ext uri="{FF2B5EF4-FFF2-40B4-BE49-F238E27FC236}">
                <a16:creationId xmlns:a16="http://schemas.microsoft.com/office/drawing/2014/main" id="{BB2B5799-B321-AD00-37CF-A0E38992E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381" y="1489826"/>
            <a:ext cx="2952328" cy="22113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Жареные яблоки - быстрый и вкусный десерт, рецепты с фото">
            <a:extLst>
              <a:ext uri="{FF2B5EF4-FFF2-40B4-BE49-F238E27FC236}">
                <a16:creationId xmlns:a16="http://schemas.microsoft.com/office/drawing/2014/main" id="{9D0464C5-F957-931E-C720-18406A9D2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7794" y="3537816"/>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Цукор корисний чи шкідливий - лікар детально розповів про його вплив на  організм | РБК Украина">
            <a:extLst>
              <a:ext uri="{FF2B5EF4-FFF2-40B4-BE49-F238E27FC236}">
                <a16:creationId xmlns:a16="http://schemas.microsoft.com/office/drawing/2014/main" id="{04DD5541-0B65-9A62-D7A9-6D5E1CD638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467" y="3783864"/>
            <a:ext cx="1952772" cy="109355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Изображение товара &quot;Упаковка соку лимона концентрованого Mirai 220 мл х 4 шт (4820178461863). Соуси&quot;">
            <a:extLst>
              <a:ext uri="{FF2B5EF4-FFF2-40B4-BE49-F238E27FC236}">
                <a16:creationId xmlns:a16="http://schemas.microsoft.com/office/drawing/2014/main" id="{C7106F5B-B054-D2EF-B21E-E5082803F5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4059" y="4039123"/>
            <a:ext cx="1359199" cy="198216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Соняшникова олія - Олія прямого віджиму, безглютенове борошно, ГХІ, урбечі">
            <a:extLst>
              <a:ext uri="{FF2B5EF4-FFF2-40B4-BE49-F238E27FC236}">
                <a16:creationId xmlns:a16="http://schemas.microsoft.com/office/drawing/2014/main" id="{8201DDBB-DCD2-E432-E381-C563A64B48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2098" y="4083296"/>
            <a:ext cx="2134153" cy="213415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ВЧЕНІ: КУХОННА СІЛЬ ВИКЛИКАЄ АЛЕРГІЮ">
            <a:extLst>
              <a:ext uri="{FF2B5EF4-FFF2-40B4-BE49-F238E27FC236}">
                <a16:creationId xmlns:a16="http://schemas.microsoft.com/office/drawing/2014/main" id="{92C63CA6-49D6-C5A4-CFE3-172D59E4FE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729" y="5188459"/>
            <a:ext cx="2021788" cy="1345408"/>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359A69AC-A361-04C0-893B-F50C036D66F6}"/>
              </a:ext>
            </a:extLst>
          </p:cNvPr>
          <p:cNvSpPr>
            <a:spLocks noGrp="1"/>
          </p:cNvSpPr>
          <p:nvPr>
            <p:ph type="sldNum" sz="quarter" idx="12"/>
          </p:nvPr>
        </p:nvSpPr>
        <p:spPr/>
        <p:txBody>
          <a:bodyPr/>
          <a:lstStyle/>
          <a:p>
            <a:pPr rtl="0"/>
            <a:fld id="{F25A965E-3C11-4F28-82DC-E30D63FAC43C}" type="slidenum">
              <a:rPr lang="ru-RU" noProof="0" smtClean="0"/>
              <a:t>25</a:t>
            </a:fld>
            <a:endParaRPr lang="ru-RU" noProof="0"/>
          </a:p>
        </p:txBody>
      </p:sp>
    </p:spTree>
    <p:extLst>
      <p:ext uri="{BB962C8B-B14F-4D97-AF65-F5344CB8AC3E}">
        <p14:creationId xmlns:p14="http://schemas.microsoft.com/office/powerpoint/2010/main" val="58221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4731" y="319088"/>
            <a:ext cx="11886345" cy="1381720"/>
          </a:xfrm>
        </p:spPr>
        <p:txBody>
          <a:bodyPr rtlCol="0">
            <a:normAutofit fontScale="90000"/>
          </a:bodyPr>
          <a:lstStyle/>
          <a:p>
            <a:pPr>
              <a:lnSpc>
                <a:spcPct val="106000"/>
              </a:lnSpc>
              <a:spcAft>
                <a:spcPts val="800"/>
              </a:spcAft>
            </a:pPr>
            <a:r>
              <a:rPr lang="ru-RU" sz="1800" b="1" dirty="0">
                <a:effectLst/>
                <a:latin typeface="Times New Roman" panose="02020603050405020304" pitchFamily="18" charset="0"/>
                <a:ea typeface="Times New Roman" panose="02020603050405020304" pitchFamily="18" charset="0"/>
              </a:rPr>
              <a:t>                                            ІНСТРУКЦІЙНО-ТЕХНОЛОГІЧНА КАРТКА</a:t>
            </a:r>
            <a:br>
              <a:rPr lang="ru-UA" sz="1800" dirty="0">
                <a:effectLst/>
                <a:latin typeface="Calibri" panose="020F0502020204030204" pitchFamily="34" charset="0"/>
                <a:ea typeface="Calibri" panose="020F0502020204030204" pitchFamily="34" charset="0"/>
              </a:rPr>
            </a:br>
            <a:r>
              <a:rPr lang="ru-RU" sz="1800" dirty="0" err="1">
                <a:effectLst/>
                <a:latin typeface="Times New Roman" panose="02020603050405020304" pitchFamily="18" charset="0"/>
                <a:ea typeface="Times New Roman" panose="02020603050405020304" pitchFamily="18" charset="0"/>
              </a:rPr>
              <a:t>Збірник</a:t>
            </a:r>
            <a:r>
              <a:rPr lang="ru-RU" sz="1800" dirty="0">
                <a:effectLst/>
                <a:latin typeface="Times New Roman" panose="02020603050405020304" pitchFamily="18" charset="0"/>
                <a:ea typeface="Times New Roman" panose="02020603050405020304" pitchFamily="18" charset="0"/>
              </a:rPr>
              <a:t> рецептур </a:t>
            </a:r>
            <a:r>
              <a:rPr lang="ru-RU" sz="1800" dirty="0" err="1">
                <a:effectLst/>
                <a:latin typeface="Times New Roman" panose="02020603050405020304" pitchFamily="18" charset="0"/>
                <a:ea typeface="Times New Roman" panose="02020603050405020304" pitchFamily="18" charset="0"/>
              </a:rPr>
              <a:t>страв</a:t>
            </a:r>
            <a:r>
              <a:rPr lang="ru-RU" sz="1800" dirty="0">
                <a:effectLst/>
                <a:latin typeface="Times New Roman" panose="02020603050405020304" pitchFamily="18" charset="0"/>
                <a:ea typeface="Times New Roman" panose="02020603050405020304" pitchFamily="18" charset="0"/>
              </a:rPr>
              <a:t> для </a:t>
            </a:r>
            <a:r>
              <a:rPr lang="ru-RU" sz="1800" dirty="0" err="1">
                <a:effectLst/>
                <a:latin typeface="Times New Roman" panose="02020603050405020304" pitchFamily="18" charset="0"/>
                <a:ea typeface="Times New Roman" panose="02020603050405020304" pitchFamily="18" charset="0"/>
              </a:rPr>
              <a:t>харчування</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дітей</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шкільного</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віку</a:t>
            </a:r>
            <a:r>
              <a:rPr lang="ru-RU" sz="1800" dirty="0">
                <a:effectLst/>
                <a:latin typeface="Times New Roman" panose="02020603050405020304" pitchFamily="18" charset="0"/>
                <a:ea typeface="Times New Roman" panose="02020603050405020304" pitchFamily="18" charset="0"/>
              </a:rPr>
              <a:t> в </a:t>
            </a:r>
            <a:r>
              <a:rPr lang="ru-RU" sz="1800" dirty="0" err="1">
                <a:effectLst/>
                <a:latin typeface="Times New Roman" panose="02020603050405020304" pitchFamily="18" charset="0"/>
                <a:ea typeface="Times New Roman" panose="02020603050405020304" pitchFamily="18" charset="0"/>
              </a:rPr>
              <a:t>організованих</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освітніх</a:t>
            </a:r>
            <a:r>
              <a:rPr lang="ru-RU" sz="1800" dirty="0">
                <a:effectLst/>
                <a:latin typeface="Times New Roman" panose="02020603050405020304" pitchFamily="18" charset="0"/>
                <a:ea typeface="Times New Roman" panose="02020603050405020304" pitchFamily="18" charset="0"/>
              </a:rPr>
              <a:t> та </a:t>
            </a:r>
            <a:r>
              <a:rPr lang="ru-RU" sz="1800" dirty="0" err="1">
                <a:effectLst/>
                <a:latin typeface="Times New Roman" panose="02020603050405020304" pitchFamily="18" charset="0"/>
                <a:ea typeface="Times New Roman" panose="02020603050405020304" pitchFamily="18" charset="0"/>
              </a:rPr>
              <a:t>оздоровчих</a:t>
            </a:r>
            <a:r>
              <a:rPr lang="ru-RU" sz="1800" dirty="0">
                <a:effectLst/>
                <a:latin typeface="Times New Roman" panose="02020603050405020304" pitchFamily="18" charset="0"/>
                <a:ea typeface="Times New Roman" panose="02020603050405020304" pitchFamily="18" charset="0"/>
              </a:rPr>
              <a:t> закладах 2019р ст. 62                                              </a:t>
            </a:r>
            <a:r>
              <a:rPr lang="ru-RU" sz="1800" dirty="0" err="1">
                <a:effectLst/>
                <a:latin typeface="Times New Roman" panose="02020603050405020304" pitchFamily="18" charset="0"/>
                <a:ea typeface="Times New Roman" panose="02020603050405020304" pitchFamily="18" charset="0"/>
              </a:rPr>
              <a:t>Найменування</a:t>
            </a:r>
            <a:r>
              <a:rPr lang="ru-RU" sz="1800" dirty="0">
                <a:effectLst/>
                <a:latin typeface="Times New Roman" panose="02020603050405020304" pitchFamily="18" charset="0"/>
                <a:ea typeface="Times New Roman" panose="02020603050405020304" pitchFamily="18" charset="0"/>
              </a:rPr>
              <a:t> страви</a:t>
            </a:r>
            <a:r>
              <a:rPr lang="ru-RU" sz="1800" b="1" dirty="0">
                <a:effectLst/>
                <a:latin typeface="Times New Roman" panose="02020603050405020304" pitchFamily="18" charset="0"/>
                <a:ea typeface="Times New Roman" panose="02020603050405020304" pitchFamily="18" charset="0"/>
              </a:rPr>
              <a:t> «Салат з </a:t>
            </a:r>
            <a:r>
              <a:rPr lang="ru-RU" sz="1800" b="1" dirty="0" err="1">
                <a:effectLst/>
                <a:latin typeface="Times New Roman" panose="02020603050405020304" pitchFamily="18" charset="0"/>
                <a:ea typeface="Times New Roman" panose="02020603050405020304" pitchFamily="18" charset="0"/>
              </a:rPr>
              <a:t>курячої</a:t>
            </a:r>
            <a:r>
              <a:rPr lang="ru-RU" sz="1800" b="1"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печінки</a:t>
            </a:r>
            <a:r>
              <a:rPr lang="ru-RU" sz="1800" b="1" dirty="0">
                <a:effectLst/>
                <a:latin typeface="Times New Roman" panose="02020603050405020304" pitchFamily="18" charset="0"/>
                <a:ea typeface="Times New Roman" panose="02020603050405020304" pitchFamily="18" charset="0"/>
              </a:rPr>
              <a:t>»</a:t>
            </a:r>
            <a:br>
              <a:rPr lang="ru-UA" sz="1800" dirty="0">
                <a:effectLst/>
                <a:latin typeface="Calibri" panose="020F0502020204030204" pitchFamily="34" charset="0"/>
                <a:ea typeface="Calibri" panose="020F0502020204030204" pitchFamily="34" charset="0"/>
              </a:rPr>
            </a:br>
            <a:endParaRPr lang="ru-RU" sz="3400" dirty="0"/>
          </a:p>
        </p:txBody>
      </p:sp>
      <p:graphicFrame>
        <p:nvGraphicFramePr>
          <p:cNvPr id="2" name="Объект 1">
            <a:extLst>
              <a:ext uri="{FF2B5EF4-FFF2-40B4-BE49-F238E27FC236}">
                <a16:creationId xmlns:a16="http://schemas.microsoft.com/office/drawing/2014/main" id="{DE1D28BC-7D5A-3C48-6973-0F379B0F6B2F}"/>
              </a:ext>
            </a:extLst>
          </p:cNvPr>
          <p:cNvGraphicFramePr>
            <a:graphicFrameLocks noGrp="1"/>
          </p:cNvGraphicFramePr>
          <p:nvPr>
            <p:ph idx="1"/>
            <p:extLst>
              <p:ext uri="{D42A27DB-BD31-4B8C-83A1-F6EECF244321}">
                <p14:modId xmlns:p14="http://schemas.microsoft.com/office/powerpoint/2010/main" val="3000349165"/>
              </p:ext>
            </p:extLst>
          </p:nvPr>
        </p:nvGraphicFramePr>
        <p:xfrm>
          <a:off x="0" y="1196752"/>
          <a:ext cx="12188824" cy="6388718"/>
        </p:xfrm>
        <a:graphic>
          <a:graphicData uri="http://schemas.openxmlformats.org/drawingml/2006/table">
            <a:tbl>
              <a:tblPr bandRow="1">
                <a:tableStyleId>{5C22544A-7EE6-4342-B048-85BDC9FD1C3A}</a:tableStyleId>
              </a:tblPr>
              <a:tblGrid>
                <a:gridCol w="2179686">
                  <a:extLst>
                    <a:ext uri="{9D8B030D-6E8A-4147-A177-3AD203B41FA5}">
                      <a16:colId xmlns:a16="http://schemas.microsoft.com/office/drawing/2014/main" val="3107339579"/>
                    </a:ext>
                  </a:extLst>
                </a:gridCol>
                <a:gridCol w="700852">
                  <a:extLst>
                    <a:ext uri="{9D8B030D-6E8A-4147-A177-3AD203B41FA5}">
                      <a16:colId xmlns:a16="http://schemas.microsoft.com/office/drawing/2014/main" val="2435241123"/>
                    </a:ext>
                  </a:extLst>
                </a:gridCol>
                <a:gridCol w="129047">
                  <a:extLst>
                    <a:ext uri="{9D8B030D-6E8A-4147-A177-3AD203B41FA5}">
                      <a16:colId xmlns:a16="http://schemas.microsoft.com/office/drawing/2014/main" val="4160631114"/>
                    </a:ext>
                  </a:extLst>
                </a:gridCol>
                <a:gridCol w="709838">
                  <a:extLst>
                    <a:ext uri="{9D8B030D-6E8A-4147-A177-3AD203B41FA5}">
                      <a16:colId xmlns:a16="http://schemas.microsoft.com/office/drawing/2014/main" val="2325515241"/>
                    </a:ext>
                  </a:extLst>
                </a:gridCol>
                <a:gridCol w="709838">
                  <a:extLst>
                    <a:ext uri="{9D8B030D-6E8A-4147-A177-3AD203B41FA5}">
                      <a16:colId xmlns:a16="http://schemas.microsoft.com/office/drawing/2014/main" val="2255121898"/>
                    </a:ext>
                  </a:extLst>
                </a:gridCol>
                <a:gridCol w="611750">
                  <a:extLst>
                    <a:ext uri="{9D8B030D-6E8A-4147-A177-3AD203B41FA5}">
                      <a16:colId xmlns:a16="http://schemas.microsoft.com/office/drawing/2014/main" val="2301750026"/>
                    </a:ext>
                  </a:extLst>
                </a:gridCol>
                <a:gridCol w="2145992">
                  <a:extLst>
                    <a:ext uri="{9D8B030D-6E8A-4147-A177-3AD203B41FA5}">
                      <a16:colId xmlns:a16="http://schemas.microsoft.com/office/drawing/2014/main" val="3531501005"/>
                    </a:ext>
                  </a:extLst>
                </a:gridCol>
                <a:gridCol w="2025437">
                  <a:extLst>
                    <a:ext uri="{9D8B030D-6E8A-4147-A177-3AD203B41FA5}">
                      <a16:colId xmlns:a16="http://schemas.microsoft.com/office/drawing/2014/main" val="3354582551"/>
                    </a:ext>
                  </a:extLst>
                </a:gridCol>
                <a:gridCol w="2976384">
                  <a:extLst>
                    <a:ext uri="{9D8B030D-6E8A-4147-A177-3AD203B41FA5}">
                      <a16:colId xmlns:a16="http://schemas.microsoft.com/office/drawing/2014/main" val="2766077549"/>
                    </a:ext>
                  </a:extLst>
                </a:gridCol>
              </a:tblGrid>
              <a:tr h="560179">
                <a:tc rowSpan="2">
                  <a:txBody>
                    <a:bodyPr/>
                    <a:lstStyle/>
                    <a:p>
                      <a:pPr algn="ctr">
                        <a:lnSpc>
                          <a:spcPct val="106000"/>
                        </a:lnSpc>
                        <a:spcBef>
                          <a:spcPts val="2400"/>
                        </a:spcBef>
                        <a:spcAft>
                          <a:spcPts val="800"/>
                        </a:spcAft>
                      </a:pPr>
                      <a:r>
                        <a:rPr lang="en-US" sz="1400" dirty="0" err="1">
                          <a:effectLst/>
                        </a:rPr>
                        <a:t>сировина</a:t>
                      </a:r>
                      <a:endParaRPr lang="ru-UA" sz="1400" dirty="0">
                        <a:effectLst/>
                        <a:latin typeface="Calibri" panose="020F0502020204030204" pitchFamily="34" charset="0"/>
                        <a:ea typeface="Calibri" panose="020F0502020204030204" pitchFamily="34" charset="0"/>
                      </a:endParaRPr>
                    </a:p>
                  </a:txBody>
                  <a:tcPr marL="44343" marR="44343" marT="0" marB="0" anchor="ctr"/>
                </a:tc>
                <a:tc gridSpan="3">
                  <a:txBody>
                    <a:bodyPr/>
                    <a:lstStyle/>
                    <a:p>
                      <a:pPr algn="ctr">
                        <a:lnSpc>
                          <a:spcPct val="106000"/>
                        </a:lnSpc>
                        <a:spcAft>
                          <a:spcPts val="800"/>
                        </a:spcAft>
                      </a:pPr>
                      <a:r>
                        <a:rPr lang="en-US" sz="1400">
                          <a:effectLst/>
                        </a:rPr>
                        <a:t>Витрати сировини на 1 порцію</a:t>
                      </a:r>
                      <a:endParaRPr lang="ru-UA" sz="1400">
                        <a:effectLst/>
                        <a:latin typeface="Calibri" panose="020F0502020204030204" pitchFamily="34" charset="0"/>
                        <a:ea typeface="Calibri" panose="020F0502020204030204" pitchFamily="34" charset="0"/>
                      </a:endParaRPr>
                    </a:p>
                  </a:txBody>
                  <a:tcPr marL="44343" marR="44343" marT="0" marB="0" anchor="ctr"/>
                </a:tc>
                <a:tc hMerge="1">
                  <a:txBody>
                    <a:bodyPr/>
                    <a:lstStyle/>
                    <a:p>
                      <a:endParaRPr lang="uk-UA"/>
                    </a:p>
                  </a:txBody>
                  <a:tcPr/>
                </a:tc>
                <a:tc hMerge="1">
                  <a:txBody>
                    <a:bodyPr/>
                    <a:lstStyle/>
                    <a:p>
                      <a:endParaRPr lang="uk-UA"/>
                    </a:p>
                  </a:txBody>
                  <a:tcPr/>
                </a:tc>
                <a:tc gridSpan="2">
                  <a:txBody>
                    <a:bodyPr/>
                    <a:lstStyle/>
                    <a:p>
                      <a:pPr algn="ctr">
                        <a:lnSpc>
                          <a:spcPct val="106000"/>
                        </a:lnSpc>
                        <a:spcAft>
                          <a:spcPts val="800"/>
                        </a:spcAft>
                      </a:pPr>
                      <a:r>
                        <a:rPr lang="en-US" sz="1400">
                          <a:effectLst/>
                        </a:rPr>
                        <a:t>Витрати сировини на 10 порцій</a:t>
                      </a:r>
                      <a:endParaRPr lang="ru-UA" sz="1400">
                        <a:effectLst/>
                        <a:latin typeface="Calibri" panose="020F0502020204030204" pitchFamily="34" charset="0"/>
                        <a:ea typeface="Calibri" panose="020F0502020204030204" pitchFamily="34" charset="0"/>
                      </a:endParaRPr>
                    </a:p>
                  </a:txBody>
                  <a:tcPr marL="44343" marR="44343" marT="0" marB="0" anchor="ctr"/>
                </a:tc>
                <a:tc hMerge="1">
                  <a:txBody>
                    <a:bodyPr/>
                    <a:lstStyle/>
                    <a:p>
                      <a:endParaRPr lang="uk-UA"/>
                    </a:p>
                  </a:txBody>
                  <a:tcPr/>
                </a:tc>
                <a:tc rowSpan="2">
                  <a:txBody>
                    <a:bodyPr/>
                    <a:lstStyle/>
                    <a:p>
                      <a:pPr algn="ctr">
                        <a:lnSpc>
                          <a:spcPct val="106000"/>
                        </a:lnSpc>
                        <a:spcAft>
                          <a:spcPts val="800"/>
                        </a:spcAft>
                      </a:pPr>
                      <a:r>
                        <a:rPr lang="en-US" sz="1400">
                          <a:effectLst/>
                        </a:rPr>
                        <a:t>Послідовність операцій</a:t>
                      </a:r>
                      <a:endParaRPr lang="ru-UA" sz="1400">
                        <a:effectLst/>
                        <a:latin typeface="Calibri" panose="020F0502020204030204" pitchFamily="34" charset="0"/>
                        <a:ea typeface="Calibri" panose="020F0502020204030204" pitchFamily="34" charset="0"/>
                      </a:endParaRPr>
                    </a:p>
                  </a:txBody>
                  <a:tcPr marL="44343" marR="44343" marT="0" marB="0" anchor="ctr"/>
                </a:tc>
                <a:tc rowSpan="2">
                  <a:txBody>
                    <a:bodyPr/>
                    <a:lstStyle/>
                    <a:p>
                      <a:pPr algn="ctr">
                        <a:lnSpc>
                          <a:spcPct val="106000"/>
                        </a:lnSpc>
                        <a:spcAft>
                          <a:spcPts val="800"/>
                        </a:spcAft>
                      </a:pPr>
                      <a:r>
                        <a:rPr lang="ru-RU" sz="1400">
                          <a:effectLst/>
                        </a:rPr>
                        <a:t>Обладнання,</a:t>
                      </a:r>
                      <a:endParaRPr lang="ru-UA" sz="1400">
                        <a:effectLst/>
                      </a:endParaRPr>
                    </a:p>
                    <a:p>
                      <a:pPr algn="ctr">
                        <a:lnSpc>
                          <a:spcPct val="106000"/>
                        </a:lnSpc>
                        <a:spcAft>
                          <a:spcPts val="800"/>
                        </a:spcAft>
                      </a:pPr>
                      <a:r>
                        <a:rPr lang="ru-RU" sz="1400">
                          <a:effectLst/>
                        </a:rPr>
                        <a:t>Інструмент,</a:t>
                      </a:r>
                      <a:endParaRPr lang="ru-UA" sz="1400">
                        <a:effectLst/>
                      </a:endParaRPr>
                    </a:p>
                    <a:p>
                      <a:pPr algn="ctr">
                        <a:lnSpc>
                          <a:spcPct val="106000"/>
                        </a:lnSpc>
                        <a:spcAft>
                          <a:spcPts val="800"/>
                        </a:spcAft>
                      </a:pPr>
                      <a:r>
                        <a:rPr lang="ru-RU" sz="1400">
                          <a:effectLst/>
                        </a:rPr>
                        <a:t>Інвентар та посуд.</a:t>
                      </a:r>
                      <a:endParaRPr lang="ru-UA" sz="1400">
                        <a:effectLst/>
                        <a:latin typeface="Calibri" panose="020F0502020204030204" pitchFamily="34" charset="0"/>
                        <a:ea typeface="Calibri" panose="020F0502020204030204" pitchFamily="34" charset="0"/>
                      </a:endParaRPr>
                    </a:p>
                  </a:txBody>
                  <a:tcPr marL="44343" marR="44343" marT="0" marB="0" anchor="ctr"/>
                </a:tc>
                <a:tc rowSpan="2">
                  <a:txBody>
                    <a:bodyPr/>
                    <a:lstStyle/>
                    <a:p>
                      <a:pPr algn="ctr">
                        <a:lnSpc>
                          <a:spcPct val="106000"/>
                        </a:lnSpc>
                        <a:spcBef>
                          <a:spcPts val="2400"/>
                        </a:spcBef>
                        <a:spcAft>
                          <a:spcPts val="800"/>
                        </a:spcAft>
                      </a:pPr>
                      <a:r>
                        <a:rPr lang="en-US" sz="1400">
                          <a:effectLst/>
                        </a:rPr>
                        <a:t>Технологія приготування</a:t>
                      </a:r>
                      <a:endParaRPr lang="ru-UA" sz="1400">
                        <a:effectLst/>
                        <a:latin typeface="Calibri" panose="020F0502020204030204" pitchFamily="34" charset="0"/>
                        <a:ea typeface="Calibri" panose="020F0502020204030204" pitchFamily="34" charset="0"/>
                      </a:endParaRPr>
                    </a:p>
                  </a:txBody>
                  <a:tcPr marL="44343" marR="44343" marT="0" marB="0" anchor="ctr"/>
                </a:tc>
                <a:extLst>
                  <a:ext uri="{0D108BD9-81ED-4DB2-BD59-A6C34878D82A}">
                    <a16:rowId xmlns:a16="http://schemas.microsoft.com/office/drawing/2014/main" val="343940883"/>
                  </a:ext>
                </a:extLst>
              </a:tr>
              <a:tr h="215374">
                <a:tc vMerge="1">
                  <a:txBody>
                    <a:bodyPr/>
                    <a:lstStyle/>
                    <a:p>
                      <a:endParaRPr lang="uk-UA"/>
                    </a:p>
                  </a:txBody>
                  <a:tcPr/>
                </a:tc>
                <a:tc gridSpan="2">
                  <a:txBody>
                    <a:bodyPr/>
                    <a:lstStyle/>
                    <a:p>
                      <a:pPr>
                        <a:lnSpc>
                          <a:spcPct val="106000"/>
                        </a:lnSpc>
                        <a:spcBef>
                          <a:spcPts val="1000"/>
                        </a:spcBef>
                        <a:spcAft>
                          <a:spcPts val="800"/>
                        </a:spcAft>
                      </a:pPr>
                      <a:r>
                        <a:rPr lang="en-US" sz="1400">
                          <a:effectLst/>
                        </a:rPr>
                        <a:t>брутто</a:t>
                      </a:r>
                      <a:endParaRPr lang="ru-UA" sz="1400">
                        <a:effectLst/>
                        <a:latin typeface="Calibri" panose="020F0502020204030204" pitchFamily="34" charset="0"/>
                        <a:ea typeface="Calibri" panose="020F0502020204030204" pitchFamily="34" charset="0"/>
                      </a:endParaRPr>
                    </a:p>
                  </a:txBody>
                  <a:tcPr marL="44343" marR="44343" marT="0" marB="0" anchor="ctr"/>
                </a:tc>
                <a:tc hMerge="1">
                  <a:txBody>
                    <a:bodyPr/>
                    <a:lstStyle/>
                    <a:p>
                      <a:endParaRPr lang="uk-UA"/>
                    </a:p>
                  </a:txBody>
                  <a:tcPr/>
                </a:tc>
                <a:tc>
                  <a:txBody>
                    <a:bodyPr/>
                    <a:lstStyle/>
                    <a:p>
                      <a:pPr algn="ctr">
                        <a:lnSpc>
                          <a:spcPct val="106000"/>
                        </a:lnSpc>
                        <a:spcBef>
                          <a:spcPts val="1000"/>
                        </a:spcBef>
                        <a:spcAft>
                          <a:spcPts val="800"/>
                        </a:spcAft>
                      </a:pPr>
                      <a:r>
                        <a:rPr lang="en-US" sz="1400">
                          <a:effectLst/>
                        </a:rPr>
                        <a:t>нетто</a:t>
                      </a:r>
                      <a:endParaRPr lang="ru-UA" sz="1400">
                        <a:effectLst/>
                        <a:latin typeface="Calibri" panose="020F0502020204030204" pitchFamily="34" charset="0"/>
                        <a:ea typeface="Calibri" panose="020F0502020204030204" pitchFamily="34" charset="0"/>
                      </a:endParaRPr>
                    </a:p>
                  </a:txBody>
                  <a:tcPr marL="44343" marR="44343" marT="0" marB="0" anchor="ctr"/>
                </a:tc>
                <a:tc>
                  <a:txBody>
                    <a:bodyPr/>
                    <a:lstStyle/>
                    <a:p>
                      <a:pPr algn="ctr">
                        <a:lnSpc>
                          <a:spcPct val="106000"/>
                        </a:lnSpc>
                        <a:spcBef>
                          <a:spcPts val="1000"/>
                        </a:spcBef>
                        <a:spcAft>
                          <a:spcPts val="800"/>
                        </a:spcAft>
                      </a:pPr>
                      <a:r>
                        <a:rPr lang="en-US" sz="1400">
                          <a:effectLst/>
                        </a:rPr>
                        <a:t>брутто</a:t>
                      </a:r>
                      <a:endParaRPr lang="ru-UA" sz="1400">
                        <a:effectLst/>
                        <a:latin typeface="Calibri" panose="020F0502020204030204" pitchFamily="34" charset="0"/>
                        <a:ea typeface="Calibri" panose="020F0502020204030204" pitchFamily="34" charset="0"/>
                      </a:endParaRPr>
                    </a:p>
                  </a:txBody>
                  <a:tcPr marL="44343" marR="44343" marT="0" marB="0" anchor="ctr"/>
                </a:tc>
                <a:tc>
                  <a:txBody>
                    <a:bodyPr/>
                    <a:lstStyle/>
                    <a:p>
                      <a:pPr algn="ctr">
                        <a:lnSpc>
                          <a:spcPct val="106000"/>
                        </a:lnSpc>
                        <a:spcBef>
                          <a:spcPts val="1000"/>
                        </a:spcBef>
                        <a:spcAft>
                          <a:spcPts val="800"/>
                        </a:spcAft>
                      </a:pPr>
                      <a:r>
                        <a:rPr lang="en-US" sz="1400">
                          <a:effectLst/>
                        </a:rPr>
                        <a:t>нетто</a:t>
                      </a:r>
                      <a:endParaRPr lang="ru-UA" sz="1400">
                        <a:effectLst/>
                        <a:latin typeface="Calibri" panose="020F0502020204030204" pitchFamily="34" charset="0"/>
                        <a:ea typeface="Calibri" panose="020F0502020204030204" pitchFamily="34" charset="0"/>
                      </a:endParaRPr>
                    </a:p>
                  </a:txBody>
                  <a:tcPr marL="44343" marR="44343"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861306116"/>
                  </a:ext>
                </a:extLst>
              </a:tr>
              <a:tr h="180545">
                <a:tc>
                  <a:txBody>
                    <a:bodyPr/>
                    <a:lstStyle/>
                    <a:p>
                      <a:pPr>
                        <a:lnSpc>
                          <a:spcPct val="106000"/>
                        </a:lnSpc>
                        <a:spcAft>
                          <a:spcPts val="800"/>
                        </a:spcAft>
                      </a:pPr>
                      <a:r>
                        <a:rPr lang="en-US" sz="1400">
                          <a:effectLst/>
                        </a:rPr>
                        <a:t>Печінка куряча</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56</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40</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560</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400</a:t>
                      </a:r>
                      <a:endParaRPr lang="ru-UA" sz="1400">
                        <a:effectLst/>
                        <a:latin typeface="Calibri" panose="020F0502020204030204" pitchFamily="34" charset="0"/>
                        <a:ea typeface="Calibri" panose="020F0502020204030204" pitchFamily="34" charset="0"/>
                      </a:endParaRPr>
                    </a:p>
                  </a:txBody>
                  <a:tcPr marL="44343" marR="44343" marT="0" marB="0"/>
                </a:tc>
                <a:tc rowSpan="19">
                  <a:txBody>
                    <a:bodyPr/>
                    <a:lstStyle/>
                    <a:p>
                      <a:pPr>
                        <a:lnSpc>
                          <a:spcPct val="106000"/>
                        </a:lnSpc>
                        <a:spcAft>
                          <a:spcPts val="800"/>
                        </a:spcAft>
                      </a:pPr>
                      <a:r>
                        <a:rPr lang="ru-RU" sz="1400" dirty="0">
                          <a:effectLst/>
                        </a:rPr>
                        <a:t>1.МКО  </a:t>
                      </a:r>
                      <a:r>
                        <a:rPr lang="ru-RU" sz="1400" dirty="0" err="1">
                          <a:effectLst/>
                        </a:rPr>
                        <a:t>сировини</a:t>
                      </a:r>
                      <a:r>
                        <a:rPr lang="ru-RU" sz="1400" dirty="0">
                          <a:effectLst/>
                        </a:rPr>
                        <a:t>.</a:t>
                      </a:r>
                      <a:endParaRPr lang="ru-UA" sz="1400" dirty="0">
                        <a:effectLst/>
                      </a:endParaRPr>
                    </a:p>
                    <a:p>
                      <a:pPr>
                        <a:lnSpc>
                          <a:spcPct val="106000"/>
                        </a:lnSpc>
                        <a:spcAft>
                          <a:spcPts val="800"/>
                        </a:spcAft>
                      </a:pPr>
                      <a:r>
                        <a:rPr lang="ru-RU" sz="1400" dirty="0">
                          <a:effectLst/>
                        </a:rPr>
                        <a:t>2.Варка, </a:t>
                      </a:r>
                      <a:r>
                        <a:rPr lang="ru-RU" sz="1400" dirty="0" err="1">
                          <a:effectLst/>
                        </a:rPr>
                        <a:t>охолодження</a:t>
                      </a:r>
                      <a:r>
                        <a:rPr lang="ru-RU" sz="1400" dirty="0">
                          <a:effectLst/>
                        </a:rPr>
                        <a:t> та </a:t>
                      </a:r>
                      <a:r>
                        <a:rPr lang="ru-RU" sz="1400" dirty="0" err="1">
                          <a:effectLst/>
                        </a:rPr>
                        <a:t>нарізання</a:t>
                      </a:r>
                      <a:r>
                        <a:rPr lang="ru-RU" sz="1400" dirty="0">
                          <a:effectLst/>
                        </a:rPr>
                        <a:t> , </a:t>
                      </a:r>
                      <a:r>
                        <a:rPr lang="ru-RU" sz="1400" dirty="0" err="1">
                          <a:effectLst/>
                        </a:rPr>
                        <a:t>печінки</a:t>
                      </a:r>
                      <a:r>
                        <a:rPr lang="ru-RU" sz="1400" dirty="0">
                          <a:effectLst/>
                        </a:rPr>
                        <a:t> і </a:t>
                      </a:r>
                      <a:r>
                        <a:rPr lang="ru-RU" sz="1400" dirty="0" err="1">
                          <a:effectLst/>
                        </a:rPr>
                        <a:t>картоплі</a:t>
                      </a:r>
                      <a:r>
                        <a:rPr lang="ru-RU" sz="1400" dirty="0">
                          <a:effectLst/>
                        </a:rPr>
                        <a:t>. </a:t>
                      </a:r>
                      <a:endParaRPr lang="ru-UA" sz="1400" dirty="0">
                        <a:effectLst/>
                      </a:endParaRPr>
                    </a:p>
                    <a:p>
                      <a:pPr>
                        <a:lnSpc>
                          <a:spcPct val="106000"/>
                        </a:lnSpc>
                        <a:spcAft>
                          <a:spcPts val="800"/>
                        </a:spcAft>
                      </a:pPr>
                      <a:r>
                        <a:rPr lang="ru-RU" sz="1400" dirty="0">
                          <a:effectLst/>
                        </a:rPr>
                        <a:t>3.Тушіння </a:t>
                      </a:r>
                      <a:r>
                        <a:rPr lang="ru-RU" sz="1400" dirty="0" err="1">
                          <a:effectLst/>
                        </a:rPr>
                        <a:t>яблук</a:t>
                      </a:r>
                      <a:r>
                        <a:rPr lang="ru-RU" sz="1400" dirty="0">
                          <a:effectLst/>
                        </a:rPr>
                        <a:t> з </a:t>
                      </a:r>
                      <a:r>
                        <a:rPr lang="ru-RU" sz="1400" dirty="0" err="1">
                          <a:effectLst/>
                        </a:rPr>
                        <a:t>цукром</a:t>
                      </a:r>
                      <a:r>
                        <a:rPr lang="ru-RU" sz="1400" dirty="0">
                          <a:effectLst/>
                        </a:rPr>
                        <a:t>.</a:t>
                      </a:r>
                      <a:endParaRPr lang="ru-UA" sz="1400" dirty="0">
                        <a:effectLst/>
                      </a:endParaRPr>
                    </a:p>
                    <a:p>
                      <a:pPr>
                        <a:lnSpc>
                          <a:spcPct val="106000"/>
                        </a:lnSpc>
                        <a:spcAft>
                          <a:spcPts val="800"/>
                        </a:spcAft>
                      </a:pPr>
                      <a:r>
                        <a:rPr lang="ru-RU" sz="1400" dirty="0">
                          <a:effectLst/>
                        </a:rPr>
                        <a:t>4.Поєднання </a:t>
                      </a:r>
                      <a:r>
                        <a:rPr lang="ru-RU" sz="1400" dirty="0" err="1">
                          <a:effectLst/>
                        </a:rPr>
                        <a:t>всіх</a:t>
                      </a:r>
                      <a:r>
                        <a:rPr lang="ru-RU" sz="1400" dirty="0">
                          <a:effectLst/>
                        </a:rPr>
                        <a:t> </a:t>
                      </a:r>
                      <a:r>
                        <a:rPr lang="ru-RU" sz="1400" dirty="0" err="1">
                          <a:effectLst/>
                        </a:rPr>
                        <a:t>інгредієнтів</a:t>
                      </a:r>
                      <a:r>
                        <a:rPr lang="ru-RU" sz="1400" dirty="0">
                          <a:effectLst/>
                        </a:rPr>
                        <a:t>.</a:t>
                      </a:r>
                      <a:endParaRPr lang="ru-UA" sz="1400" dirty="0">
                        <a:effectLst/>
                      </a:endParaRPr>
                    </a:p>
                    <a:p>
                      <a:pPr>
                        <a:lnSpc>
                          <a:spcPct val="106000"/>
                        </a:lnSpc>
                        <a:spcAft>
                          <a:spcPts val="800"/>
                        </a:spcAft>
                      </a:pPr>
                      <a:r>
                        <a:rPr lang="ru-RU" sz="1400" dirty="0">
                          <a:effectLst/>
                        </a:rPr>
                        <a:t>5.Заправка салату.</a:t>
                      </a:r>
                      <a:endParaRPr lang="ru-UA" sz="1400" dirty="0">
                        <a:effectLst/>
                      </a:endParaRPr>
                    </a:p>
                    <a:p>
                      <a:pPr>
                        <a:lnSpc>
                          <a:spcPct val="106000"/>
                        </a:lnSpc>
                        <a:spcAft>
                          <a:spcPts val="800"/>
                        </a:spcAft>
                      </a:pPr>
                      <a:r>
                        <a:rPr lang="ru-RU" sz="1400" dirty="0">
                          <a:effectLst/>
                        </a:rPr>
                        <a:t>6.Доведення до смаку.</a:t>
                      </a:r>
                      <a:endParaRPr lang="ru-UA" sz="1400" dirty="0">
                        <a:effectLst/>
                      </a:endParaRPr>
                    </a:p>
                    <a:p>
                      <a:pPr>
                        <a:lnSpc>
                          <a:spcPct val="106000"/>
                        </a:lnSpc>
                        <a:spcAft>
                          <a:spcPts val="800"/>
                        </a:spcAft>
                      </a:pPr>
                      <a:r>
                        <a:rPr lang="en-US" sz="1400" dirty="0">
                          <a:effectLst/>
                        </a:rPr>
                        <a:t>8.Оформлення. </a:t>
                      </a:r>
                      <a:r>
                        <a:rPr lang="en-US" sz="1400" dirty="0" err="1">
                          <a:effectLst/>
                        </a:rPr>
                        <a:t>та</a:t>
                      </a:r>
                      <a:r>
                        <a:rPr lang="en-US" sz="1400" dirty="0">
                          <a:effectLst/>
                        </a:rPr>
                        <a:t> </a:t>
                      </a:r>
                      <a:r>
                        <a:rPr lang="en-US" sz="1400" dirty="0" err="1">
                          <a:effectLst/>
                        </a:rPr>
                        <a:t>відпуск</a:t>
                      </a:r>
                      <a:r>
                        <a:rPr lang="en-US" sz="1400" dirty="0">
                          <a:effectLst/>
                        </a:rPr>
                        <a:t>.</a:t>
                      </a:r>
                      <a:endParaRPr lang="ru-UA" sz="1400" dirty="0">
                        <a:effectLst/>
                        <a:latin typeface="Calibri" panose="020F0502020204030204" pitchFamily="34" charset="0"/>
                        <a:ea typeface="Calibri" panose="020F0502020204030204" pitchFamily="34" charset="0"/>
                      </a:endParaRPr>
                    </a:p>
                  </a:txBody>
                  <a:tcPr marL="44343" marR="44343" marT="0" marB="0"/>
                </a:tc>
                <a:tc rowSpan="19">
                  <a:txBody>
                    <a:bodyPr/>
                    <a:lstStyle/>
                    <a:p>
                      <a:pPr>
                        <a:lnSpc>
                          <a:spcPct val="106000"/>
                        </a:lnSpc>
                        <a:spcAft>
                          <a:spcPts val="800"/>
                        </a:spcAft>
                      </a:pPr>
                      <a:r>
                        <a:rPr lang="ru-RU" sz="1400">
                          <a:effectLst/>
                        </a:rPr>
                        <a:t>Обладнання: </a:t>
                      </a:r>
                      <a:endParaRPr lang="ru-UA" sz="1400">
                        <a:effectLst/>
                      </a:endParaRPr>
                    </a:p>
                    <a:p>
                      <a:pPr>
                        <a:lnSpc>
                          <a:spcPct val="106000"/>
                        </a:lnSpc>
                        <a:spcAft>
                          <a:spcPts val="800"/>
                        </a:spcAft>
                      </a:pPr>
                      <a:r>
                        <a:rPr lang="ru-RU" sz="1400">
                          <a:effectLst/>
                        </a:rPr>
                        <a:t>Ваги, </a:t>
                      </a:r>
                      <a:endParaRPr lang="ru-UA" sz="1400">
                        <a:effectLst/>
                      </a:endParaRPr>
                    </a:p>
                    <a:p>
                      <a:pPr>
                        <a:lnSpc>
                          <a:spcPct val="106000"/>
                        </a:lnSpc>
                        <a:spcAft>
                          <a:spcPts val="800"/>
                        </a:spcAft>
                      </a:pPr>
                      <a:r>
                        <a:rPr lang="ru-RU" sz="1400">
                          <a:effectLst/>
                        </a:rPr>
                        <a:t>електрична плита, виробничий стіл.</a:t>
                      </a:r>
                      <a:endParaRPr lang="ru-UA" sz="1400">
                        <a:effectLst/>
                      </a:endParaRPr>
                    </a:p>
                    <a:p>
                      <a:pPr>
                        <a:lnSpc>
                          <a:spcPct val="106000"/>
                        </a:lnSpc>
                        <a:spcAft>
                          <a:spcPts val="800"/>
                        </a:spcAft>
                      </a:pPr>
                      <a:r>
                        <a:rPr lang="ru-RU" sz="1400">
                          <a:effectLst/>
                        </a:rPr>
                        <a:t>Інвентар, посуд: </a:t>
                      </a:r>
                      <a:endParaRPr lang="ru-UA" sz="1400">
                        <a:effectLst/>
                      </a:endParaRPr>
                    </a:p>
                    <a:p>
                      <a:pPr>
                        <a:lnSpc>
                          <a:spcPct val="106000"/>
                        </a:lnSpc>
                        <a:spcAft>
                          <a:spcPts val="800"/>
                        </a:spcAft>
                      </a:pPr>
                      <a:r>
                        <a:rPr lang="ru-RU" sz="1400">
                          <a:effectLst/>
                        </a:rPr>
                        <a:t>обробні дошки «ОС»,»ОВ», «МС», миски, ножі кухарські, каструля, сковорідка, дерев’яна копистка, ложка.</a:t>
                      </a:r>
                      <a:endParaRPr lang="ru-UA" sz="1400">
                        <a:effectLst/>
                      </a:endParaRPr>
                    </a:p>
                    <a:p>
                      <a:pPr>
                        <a:lnSpc>
                          <a:spcPct val="106000"/>
                        </a:lnSpc>
                        <a:spcAft>
                          <a:spcPts val="800"/>
                        </a:spcAft>
                      </a:pPr>
                      <a:r>
                        <a:rPr lang="en-US" sz="1400">
                          <a:effectLst/>
                        </a:rPr>
                        <a:t>Посуд для відпуску: </a:t>
                      </a:r>
                      <a:endParaRPr lang="ru-UA" sz="1400">
                        <a:effectLst/>
                      </a:endParaRPr>
                    </a:p>
                    <a:p>
                      <a:pPr>
                        <a:lnSpc>
                          <a:spcPct val="106000"/>
                        </a:lnSpc>
                        <a:spcAft>
                          <a:spcPts val="800"/>
                        </a:spcAft>
                      </a:pPr>
                      <a:r>
                        <a:rPr lang="en-US" sz="1400">
                          <a:effectLst/>
                        </a:rPr>
                        <a:t>Салатник.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endParaRPr>
                    </a:p>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rowSpan="19">
                  <a:txBody>
                    <a:bodyPr/>
                    <a:lstStyle/>
                    <a:p>
                      <a:pPr>
                        <a:lnSpc>
                          <a:spcPct val="106000"/>
                        </a:lnSpc>
                        <a:spcAft>
                          <a:spcPts val="800"/>
                        </a:spcAft>
                      </a:pPr>
                      <a:r>
                        <a:rPr lang="ru-RU" sz="1400" dirty="0">
                          <a:effectLst/>
                        </a:rPr>
                        <a:t>1.Відварену </a:t>
                      </a:r>
                      <a:r>
                        <a:rPr lang="ru-RU" sz="1400" dirty="0" err="1">
                          <a:effectLst/>
                        </a:rPr>
                        <a:t>печінку</a:t>
                      </a:r>
                      <a:r>
                        <a:rPr lang="ru-RU" sz="1400" dirty="0">
                          <a:effectLst/>
                        </a:rPr>
                        <a:t>, </a:t>
                      </a:r>
                      <a:r>
                        <a:rPr lang="ru-RU" sz="1400" dirty="0" err="1">
                          <a:effectLst/>
                        </a:rPr>
                        <a:t>варену</a:t>
                      </a:r>
                      <a:r>
                        <a:rPr lang="ru-RU" sz="1400" dirty="0">
                          <a:effectLst/>
                        </a:rPr>
                        <a:t> картоплю </a:t>
                      </a:r>
                      <a:r>
                        <a:rPr lang="ru-RU" sz="1400" dirty="0" err="1">
                          <a:effectLst/>
                        </a:rPr>
                        <a:t>нарізати</a:t>
                      </a:r>
                      <a:r>
                        <a:rPr lang="ru-RU" sz="1400" dirty="0">
                          <a:effectLst/>
                        </a:rPr>
                        <a:t> </a:t>
                      </a:r>
                      <a:r>
                        <a:rPr lang="ru-RU" sz="1400" dirty="0" err="1">
                          <a:effectLst/>
                        </a:rPr>
                        <a:t>дрібними</a:t>
                      </a:r>
                      <a:r>
                        <a:rPr lang="ru-RU" sz="1400" dirty="0">
                          <a:effectLst/>
                        </a:rPr>
                        <a:t> кубиками. </a:t>
                      </a:r>
                      <a:endParaRPr lang="ru-UA" sz="1400" dirty="0">
                        <a:effectLst/>
                      </a:endParaRPr>
                    </a:p>
                    <a:p>
                      <a:pPr>
                        <a:lnSpc>
                          <a:spcPct val="106000"/>
                        </a:lnSpc>
                        <a:spcAft>
                          <a:spcPts val="800"/>
                        </a:spcAft>
                      </a:pPr>
                      <a:r>
                        <a:rPr lang="ru-RU" sz="1400" dirty="0">
                          <a:effectLst/>
                        </a:rPr>
                        <a:t>2. </a:t>
                      </a:r>
                      <a:r>
                        <a:rPr lang="ru-RU" sz="1400" dirty="0" err="1">
                          <a:effectLst/>
                        </a:rPr>
                        <a:t>Яблука</a:t>
                      </a:r>
                      <a:r>
                        <a:rPr lang="ru-RU" sz="1400" dirty="0">
                          <a:effectLst/>
                        </a:rPr>
                        <a:t> </a:t>
                      </a:r>
                      <a:r>
                        <a:rPr lang="ru-RU" sz="1400" dirty="0" err="1">
                          <a:effectLst/>
                        </a:rPr>
                        <a:t>почистити</a:t>
                      </a:r>
                      <a:r>
                        <a:rPr lang="ru-RU" sz="1400" dirty="0">
                          <a:effectLst/>
                        </a:rPr>
                        <a:t> </a:t>
                      </a:r>
                      <a:r>
                        <a:rPr lang="ru-RU" sz="1400" dirty="0" err="1">
                          <a:effectLst/>
                        </a:rPr>
                        <a:t>від</a:t>
                      </a:r>
                      <a:r>
                        <a:rPr lang="ru-RU" sz="1400" dirty="0">
                          <a:effectLst/>
                        </a:rPr>
                        <a:t> </a:t>
                      </a:r>
                      <a:r>
                        <a:rPr lang="ru-RU" sz="1400" dirty="0" err="1">
                          <a:effectLst/>
                        </a:rPr>
                        <a:t>насіннєвої</a:t>
                      </a:r>
                      <a:r>
                        <a:rPr lang="ru-RU" sz="1400" dirty="0">
                          <a:effectLst/>
                        </a:rPr>
                        <a:t> </a:t>
                      </a:r>
                      <a:r>
                        <a:rPr lang="ru-RU" sz="1400" dirty="0" err="1">
                          <a:effectLst/>
                        </a:rPr>
                        <a:t>камери</a:t>
                      </a:r>
                      <a:r>
                        <a:rPr lang="ru-RU" sz="1400" dirty="0">
                          <a:effectLst/>
                        </a:rPr>
                        <a:t>, </a:t>
                      </a:r>
                      <a:r>
                        <a:rPr lang="ru-RU" sz="1400" dirty="0" err="1">
                          <a:effectLst/>
                        </a:rPr>
                        <a:t>нарізати</a:t>
                      </a:r>
                      <a:r>
                        <a:rPr lang="ru-RU" sz="1400" dirty="0">
                          <a:effectLst/>
                        </a:rPr>
                        <a:t> </a:t>
                      </a:r>
                      <a:r>
                        <a:rPr lang="ru-RU" sz="1400" dirty="0" err="1">
                          <a:effectLst/>
                        </a:rPr>
                        <a:t>скибками</a:t>
                      </a:r>
                      <a:r>
                        <a:rPr lang="ru-RU" sz="1400" dirty="0">
                          <a:effectLst/>
                        </a:rPr>
                        <a:t>, </a:t>
                      </a:r>
                      <a:r>
                        <a:rPr lang="ru-RU" sz="1400" dirty="0" err="1">
                          <a:effectLst/>
                        </a:rPr>
                        <a:t>протушити</a:t>
                      </a:r>
                      <a:r>
                        <a:rPr lang="ru-RU" sz="1400" dirty="0">
                          <a:effectLst/>
                        </a:rPr>
                        <a:t> з </a:t>
                      </a:r>
                      <a:r>
                        <a:rPr lang="ru-RU" sz="1400" dirty="0" err="1">
                          <a:effectLst/>
                        </a:rPr>
                        <a:t>цукром</a:t>
                      </a:r>
                      <a:r>
                        <a:rPr lang="ru-RU" sz="1400" dirty="0">
                          <a:effectLst/>
                        </a:rPr>
                        <a:t> у </a:t>
                      </a:r>
                      <a:r>
                        <a:rPr lang="ru-RU" sz="1400" dirty="0" err="1">
                          <a:effectLst/>
                        </a:rPr>
                        <a:t>сковорідці</a:t>
                      </a:r>
                      <a:r>
                        <a:rPr lang="ru-RU" sz="1400" dirty="0">
                          <a:effectLst/>
                        </a:rPr>
                        <a:t>. </a:t>
                      </a:r>
                      <a:endParaRPr lang="ru-UA" sz="1400" dirty="0">
                        <a:effectLst/>
                      </a:endParaRPr>
                    </a:p>
                    <a:p>
                      <a:pPr>
                        <a:lnSpc>
                          <a:spcPct val="106000"/>
                        </a:lnSpc>
                        <a:spcAft>
                          <a:spcPts val="800"/>
                        </a:spcAft>
                      </a:pPr>
                      <a:r>
                        <a:rPr lang="ru-RU" sz="1400" dirty="0">
                          <a:effectLst/>
                        </a:rPr>
                        <a:t>3. </a:t>
                      </a:r>
                      <a:r>
                        <a:rPr lang="ru-RU" sz="1400" dirty="0" err="1">
                          <a:effectLst/>
                        </a:rPr>
                        <a:t>Змішати</a:t>
                      </a:r>
                      <a:r>
                        <a:rPr lang="ru-RU" sz="1400" dirty="0">
                          <a:effectLst/>
                        </a:rPr>
                        <a:t> разом картоплю, </a:t>
                      </a:r>
                      <a:r>
                        <a:rPr lang="ru-RU" sz="1400" dirty="0" err="1">
                          <a:effectLst/>
                        </a:rPr>
                        <a:t>печінку</a:t>
                      </a:r>
                      <a:r>
                        <a:rPr lang="ru-RU" sz="1400" dirty="0">
                          <a:effectLst/>
                        </a:rPr>
                        <a:t> та </a:t>
                      </a:r>
                      <a:r>
                        <a:rPr lang="ru-RU" sz="1400" dirty="0" err="1">
                          <a:effectLst/>
                        </a:rPr>
                        <a:t>яблука</a:t>
                      </a:r>
                      <a:r>
                        <a:rPr lang="ru-RU" sz="1400" dirty="0">
                          <a:effectLst/>
                        </a:rPr>
                        <a:t>, </a:t>
                      </a:r>
                      <a:r>
                        <a:rPr lang="ru-RU" sz="1400" dirty="0" err="1">
                          <a:effectLst/>
                        </a:rPr>
                        <a:t>додати</a:t>
                      </a:r>
                      <a:r>
                        <a:rPr lang="ru-RU" sz="1400" dirty="0">
                          <a:effectLst/>
                        </a:rPr>
                        <a:t> </a:t>
                      </a:r>
                      <a:r>
                        <a:rPr lang="ru-RU" sz="1400" dirty="0" err="1">
                          <a:effectLst/>
                        </a:rPr>
                        <a:t>лимонний</a:t>
                      </a:r>
                      <a:r>
                        <a:rPr lang="ru-RU" sz="1400" dirty="0">
                          <a:effectLst/>
                        </a:rPr>
                        <a:t> </a:t>
                      </a:r>
                      <a:r>
                        <a:rPr lang="ru-RU" sz="1400" dirty="0" err="1">
                          <a:effectLst/>
                        </a:rPr>
                        <a:t>сік</a:t>
                      </a:r>
                      <a:r>
                        <a:rPr lang="ru-RU" sz="1400" dirty="0">
                          <a:effectLst/>
                        </a:rPr>
                        <a:t>, </a:t>
                      </a:r>
                      <a:r>
                        <a:rPr lang="ru-RU" sz="1400" dirty="0" err="1">
                          <a:effectLst/>
                        </a:rPr>
                        <a:t>заправити</a:t>
                      </a:r>
                      <a:r>
                        <a:rPr lang="ru-RU" sz="1400" dirty="0">
                          <a:effectLst/>
                        </a:rPr>
                        <a:t> </a:t>
                      </a:r>
                      <a:r>
                        <a:rPr lang="ru-RU" sz="1400" dirty="0" err="1">
                          <a:effectLst/>
                        </a:rPr>
                        <a:t>олією</a:t>
                      </a:r>
                      <a:r>
                        <a:rPr lang="ru-RU" sz="1400" dirty="0">
                          <a:effectLst/>
                        </a:rPr>
                        <a:t>, </a:t>
                      </a:r>
                      <a:r>
                        <a:rPr lang="ru-RU" sz="1400" dirty="0" err="1">
                          <a:effectLst/>
                        </a:rPr>
                        <a:t>посипати</a:t>
                      </a:r>
                      <a:r>
                        <a:rPr lang="ru-RU" sz="1400" dirty="0">
                          <a:effectLst/>
                        </a:rPr>
                        <a:t> </a:t>
                      </a:r>
                      <a:r>
                        <a:rPr lang="ru-RU" sz="1400" dirty="0" err="1">
                          <a:effectLst/>
                        </a:rPr>
                        <a:t>сіллю</a:t>
                      </a:r>
                      <a:r>
                        <a:rPr lang="ru-RU" sz="1400" dirty="0">
                          <a:effectLst/>
                        </a:rPr>
                        <a:t> та </a:t>
                      </a:r>
                      <a:r>
                        <a:rPr lang="ru-RU" sz="1400" dirty="0" err="1">
                          <a:effectLst/>
                        </a:rPr>
                        <a:t>подрібненою</a:t>
                      </a:r>
                      <a:r>
                        <a:rPr lang="ru-RU" sz="1400" dirty="0">
                          <a:effectLst/>
                        </a:rPr>
                        <a:t> петрушкою.</a:t>
                      </a:r>
                      <a:endParaRPr lang="ru-UA" sz="1400" dirty="0">
                        <a:effectLst/>
                      </a:endParaRPr>
                    </a:p>
                    <a:p>
                      <a:pPr>
                        <a:lnSpc>
                          <a:spcPct val="106000"/>
                        </a:lnSpc>
                        <a:spcAft>
                          <a:spcPts val="800"/>
                        </a:spcAft>
                      </a:pPr>
                      <a:r>
                        <a:rPr lang="ru-RU" sz="1400" dirty="0" err="1">
                          <a:effectLst/>
                        </a:rPr>
                        <a:t>Присипте</a:t>
                      </a:r>
                      <a:r>
                        <a:rPr lang="ru-RU" sz="1400" dirty="0">
                          <a:effectLst/>
                        </a:rPr>
                        <a:t> салат </a:t>
                      </a:r>
                      <a:r>
                        <a:rPr lang="ru-RU" sz="1400" dirty="0" err="1">
                          <a:effectLst/>
                        </a:rPr>
                        <a:t>сушеним</a:t>
                      </a:r>
                      <a:r>
                        <a:rPr lang="ru-RU" sz="1400" dirty="0">
                          <a:effectLst/>
                        </a:rPr>
                        <a:t> </a:t>
                      </a:r>
                      <a:r>
                        <a:rPr lang="ru-RU" sz="1400" dirty="0" err="1">
                          <a:effectLst/>
                        </a:rPr>
                        <a:t>або</a:t>
                      </a:r>
                      <a:r>
                        <a:rPr lang="ru-RU" sz="1400" dirty="0">
                          <a:effectLst/>
                        </a:rPr>
                        <a:t> </a:t>
                      </a:r>
                      <a:r>
                        <a:rPr lang="ru-RU" sz="1400" dirty="0" err="1">
                          <a:effectLst/>
                        </a:rPr>
                        <a:t>свіжим</a:t>
                      </a:r>
                      <a:r>
                        <a:rPr lang="ru-RU" sz="1400" dirty="0">
                          <a:effectLst/>
                        </a:rPr>
                        <a:t> </a:t>
                      </a:r>
                      <a:r>
                        <a:rPr lang="ru-RU" sz="1400" dirty="0" err="1">
                          <a:effectLst/>
                        </a:rPr>
                        <a:t>подрібненим</a:t>
                      </a:r>
                      <a:r>
                        <a:rPr lang="ru-RU" sz="1400" dirty="0">
                          <a:effectLst/>
                        </a:rPr>
                        <a:t> </a:t>
                      </a:r>
                      <a:r>
                        <a:rPr lang="ru-RU" sz="1400" dirty="0" err="1">
                          <a:effectLst/>
                        </a:rPr>
                        <a:t>кропом</a:t>
                      </a:r>
                      <a:r>
                        <a:rPr lang="ru-RU" sz="1400" dirty="0">
                          <a:effectLst/>
                        </a:rPr>
                        <a:t> </a:t>
                      </a:r>
                      <a:r>
                        <a:rPr lang="ru-RU" sz="1400" dirty="0" err="1">
                          <a:effectLst/>
                        </a:rPr>
                        <a:t>чи</a:t>
                      </a:r>
                      <a:r>
                        <a:rPr lang="ru-RU" sz="1400" dirty="0">
                          <a:effectLst/>
                        </a:rPr>
                        <a:t> петрушкою по краях </a:t>
                      </a:r>
                      <a:r>
                        <a:rPr lang="ru-RU" sz="1400" dirty="0" err="1">
                          <a:effectLst/>
                        </a:rPr>
                        <a:t>тарілки</a:t>
                      </a:r>
                      <a:r>
                        <a:rPr lang="ru-RU" sz="1400" dirty="0">
                          <a:effectLst/>
                        </a:rPr>
                        <a:t> по колу. </a:t>
                      </a:r>
                      <a:endParaRPr lang="ru-UA" sz="1400" dirty="0">
                        <a:effectLst/>
                        <a:latin typeface="Calibri" panose="020F0502020204030204" pitchFamily="34" charset="0"/>
                        <a:ea typeface="Calibri" panose="020F0502020204030204" pitchFamily="34" charset="0"/>
                      </a:endParaRPr>
                    </a:p>
                  </a:txBody>
                  <a:tcPr marL="44343" marR="44343" marT="0" marB="0"/>
                </a:tc>
                <a:extLst>
                  <a:ext uri="{0D108BD9-81ED-4DB2-BD59-A6C34878D82A}">
                    <a16:rowId xmlns:a16="http://schemas.microsoft.com/office/drawing/2014/main" val="3673317214"/>
                  </a:ext>
                </a:extLst>
              </a:tr>
              <a:tr h="180545">
                <a:tc>
                  <a:txBody>
                    <a:bodyPr/>
                    <a:lstStyle/>
                    <a:p>
                      <a:pPr>
                        <a:lnSpc>
                          <a:spcPct val="106000"/>
                        </a:lnSpc>
                        <a:spcAft>
                          <a:spcPts val="800"/>
                        </a:spcAft>
                      </a:pPr>
                      <a:r>
                        <a:rPr lang="en-US" sz="1400">
                          <a:effectLst/>
                        </a:rPr>
                        <a:t>Картопля</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50</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30</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500</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300</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208202350"/>
                  </a:ext>
                </a:extLst>
              </a:tr>
              <a:tr h="180545">
                <a:tc>
                  <a:txBody>
                    <a:bodyPr/>
                    <a:lstStyle/>
                    <a:p>
                      <a:pPr>
                        <a:lnSpc>
                          <a:spcPct val="106000"/>
                        </a:lnSpc>
                        <a:spcAft>
                          <a:spcPts val="800"/>
                        </a:spcAft>
                      </a:pPr>
                      <a:r>
                        <a:rPr lang="en-US" sz="1400">
                          <a:effectLst/>
                        </a:rPr>
                        <a:t>Яблука</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25</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20</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250</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200</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238268685"/>
                  </a:ext>
                </a:extLst>
              </a:tr>
              <a:tr h="180545">
                <a:tc>
                  <a:txBody>
                    <a:bodyPr/>
                    <a:lstStyle/>
                    <a:p>
                      <a:pPr>
                        <a:lnSpc>
                          <a:spcPct val="106000"/>
                        </a:lnSpc>
                        <a:spcAft>
                          <a:spcPts val="800"/>
                        </a:spcAft>
                      </a:pPr>
                      <a:r>
                        <a:rPr lang="en-US" sz="1400">
                          <a:effectLst/>
                        </a:rPr>
                        <a:t>Цукор</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1,5</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1,5</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15</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15</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387342102"/>
                  </a:ext>
                </a:extLst>
              </a:tr>
              <a:tr h="180545">
                <a:tc>
                  <a:txBody>
                    <a:bodyPr/>
                    <a:lstStyle/>
                    <a:p>
                      <a:pPr>
                        <a:lnSpc>
                          <a:spcPct val="106000"/>
                        </a:lnSpc>
                        <a:spcAft>
                          <a:spcPts val="800"/>
                        </a:spcAft>
                      </a:pPr>
                      <a:r>
                        <a:rPr lang="en-US" sz="1400">
                          <a:effectLst/>
                        </a:rPr>
                        <a:t>Олія рафінована</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5</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5</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50</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50</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791412912"/>
                  </a:ext>
                </a:extLst>
              </a:tr>
              <a:tr h="180545">
                <a:tc>
                  <a:txBody>
                    <a:bodyPr/>
                    <a:lstStyle/>
                    <a:p>
                      <a:pPr>
                        <a:lnSpc>
                          <a:spcPct val="106000"/>
                        </a:lnSpc>
                        <a:spcAft>
                          <a:spcPts val="800"/>
                        </a:spcAft>
                      </a:pPr>
                      <a:r>
                        <a:rPr lang="en-US" sz="1400">
                          <a:effectLst/>
                        </a:rPr>
                        <a:t>Петрушка зелена</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4</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3</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40</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30</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79688598"/>
                  </a:ext>
                </a:extLst>
              </a:tr>
              <a:tr h="180545">
                <a:tc>
                  <a:txBody>
                    <a:bodyPr/>
                    <a:lstStyle/>
                    <a:p>
                      <a:pPr>
                        <a:lnSpc>
                          <a:spcPct val="106000"/>
                        </a:lnSpc>
                        <a:spcAft>
                          <a:spcPts val="800"/>
                        </a:spcAft>
                      </a:pPr>
                      <a:r>
                        <a:rPr lang="en-US" sz="1400">
                          <a:effectLst/>
                        </a:rPr>
                        <a:t>Сіль харчова</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0,5</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0,5</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5</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5</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199628643"/>
                  </a:ext>
                </a:extLst>
              </a:tr>
              <a:tr h="180545">
                <a:tc>
                  <a:txBody>
                    <a:bodyPr/>
                    <a:lstStyle/>
                    <a:p>
                      <a:pPr>
                        <a:lnSpc>
                          <a:spcPct val="106000"/>
                        </a:lnSpc>
                        <a:spcAft>
                          <a:spcPts val="800"/>
                        </a:spcAft>
                      </a:pPr>
                      <a:r>
                        <a:rPr lang="en-US" sz="1400">
                          <a:effectLst/>
                        </a:rPr>
                        <a:t>Лимонний сік</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3,5</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3,5</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35</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35</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74476843"/>
                  </a:ext>
                </a:extLst>
              </a:tr>
              <a:tr h="180545">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062467114"/>
                  </a:ext>
                </a:extLst>
              </a:tr>
              <a:tr h="180545">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36974294"/>
                  </a:ext>
                </a:extLst>
              </a:tr>
              <a:tr h="180545">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113268335"/>
                  </a:ext>
                </a:extLst>
              </a:tr>
              <a:tr h="242324">
                <a:tc>
                  <a:txBody>
                    <a:bodyPr/>
                    <a:lstStyle/>
                    <a:p>
                      <a:pPr>
                        <a:lnSpc>
                          <a:spcPct val="106000"/>
                        </a:lnSpc>
                        <a:spcAft>
                          <a:spcPts val="800"/>
                        </a:spcAft>
                      </a:pPr>
                      <a:r>
                        <a:rPr lang="en-US" sz="1400">
                          <a:effectLst/>
                        </a:rPr>
                        <a:t>ВИХІД:</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100</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1000</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558246193"/>
                  </a:ext>
                </a:extLst>
              </a:tr>
              <a:tr h="180545">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625534798"/>
                  </a:ext>
                </a:extLst>
              </a:tr>
              <a:tr h="180545">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657353964"/>
                  </a:ext>
                </a:extLst>
              </a:tr>
              <a:tr h="180545">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181006647"/>
                  </a:ext>
                </a:extLst>
              </a:tr>
              <a:tr h="180545">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319184090"/>
                  </a:ext>
                </a:extLst>
              </a:tr>
              <a:tr h="180545">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51237885"/>
                  </a:ext>
                </a:extLst>
              </a:tr>
              <a:tr h="180545">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798286070"/>
                  </a:ext>
                </a:extLst>
              </a:tr>
              <a:tr h="1514777">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gridSpan="2">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hMerge="1">
                  <a:txBody>
                    <a:bodyPr/>
                    <a:lstStyle/>
                    <a:p>
                      <a:endParaRPr lang="uk-UA"/>
                    </a:p>
                  </a:txBody>
                  <a:tcPr/>
                </a:tc>
                <a:tc>
                  <a:txBody>
                    <a:bodyPr/>
                    <a:lstStyle/>
                    <a:p>
                      <a:pPr>
                        <a:lnSpc>
                          <a:spcPct val="106000"/>
                        </a:lnSpc>
                        <a:spcAft>
                          <a:spcPts val="800"/>
                        </a:spcAft>
                      </a:pPr>
                      <a:r>
                        <a:rPr lang="en-US" sz="1400">
                          <a:effectLst/>
                        </a:rPr>
                        <a:t> </a:t>
                      </a:r>
                      <a:endParaRPr lang="ru-UA" sz="1400">
                        <a:effectLst/>
                        <a:latin typeface="Calibri" panose="020F0502020204030204" pitchFamily="34" charset="0"/>
                        <a:ea typeface="Calibri" panose="020F0502020204030204" pitchFamily="34" charset="0"/>
                      </a:endParaRPr>
                    </a:p>
                  </a:txBody>
                  <a:tcPr marL="44343" marR="44343" marT="0" marB="0"/>
                </a:tc>
                <a:tc>
                  <a:txBody>
                    <a:bodyPr/>
                    <a:lstStyle/>
                    <a:p>
                      <a:pPr>
                        <a:lnSpc>
                          <a:spcPct val="106000"/>
                        </a:lnSpc>
                        <a:spcAft>
                          <a:spcPts val="800"/>
                        </a:spcAft>
                      </a:pPr>
                      <a:r>
                        <a:rPr lang="en-US" sz="1400" dirty="0">
                          <a:effectLst/>
                        </a:rPr>
                        <a:t> </a:t>
                      </a:r>
                      <a:endParaRPr lang="ru-UA" sz="1400" dirty="0">
                        <a:effectLst/>
                        <a:latin typeface="Calibri" panose="020F0502020204030204" pitchFamily="34" charset="0"/>
                        <a:ea typeface="Calibri" panose="020F0502020204030204" pitchFamily="34" charset="0"/>
                      </a:endParaRPr>
                    </a:p>
                  </a:txBody>
                  <a:tcPr marL="44343" marR="44343"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285179096"/>
                  </a:ext>
                </a:extLst>
              </a:tr>
            </a:tbl>
          </a:graphicData>
        </a:graphic>
      </p:graphicFrame>
      <p:sp>
        <p:nvSpPr>
          <p:cNvPr id="5" name="Rectangle 1">
            <a:extLst>
              <a:ext uri="{FF2B5EF4-FFF2-40B4-BE49-F238E27FC236}">
                <a16:creationId xmlns:a16="http://schemas.microsoft.com/office/drawing/2014/main" id="{B650B1BE-17A7-884D-C8BB-257222D60F1C}"/>
              </a:ext>
            </a:extLst>
          </p:cNvPr>
          <p:cNvSpPr>
            <a:spLocks noChangeArrowheads="1"/>
          </p:cNvSpPr>
          <p:nvPr/>
        </p:nvSpPr>
        <p:spPr bwMode="auto">
          <a:xfrm>
            <a:off x="0" y="5932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sz="1600"/>
          </a:p>
        </p:txBody>
      </p:sp>
      <p:sp>
        <p:nvSpPr>
          <p:cNvPr id="3" name="Номер слайда 2">
            <a:extLst>
              <a:ext uri="{FF2B5EF4-FFF2-40B4-BE49-F238E27FC236}">
                <a16:creationId xmlns:a16="http://schemas.microsoft.com/office/drawing/2014/main" id="{92812C88-5506-B0C8-EBB1-8A5A3648B5EE}"/>
              </a:ext>
            </a:extLst>
          </p:cNvPr>
          <p:cNvSpPr>
            <a:spLocks noGrp="1"/>
          </p:cNvSpPr>
          <p:nvPr>
            <p:ph type="sldNum" sz="quarter" idx="12"/>
          </p:nvPr>
        </p:nvSpPr>
        <p:spPr/>
        <p:txBody>
          <a:bodyPr/>
          <a:lstStyle/>
          <a:p>
            <a:pPr rtl="0"/>
            <a:fld id="{F25A965E-3C11-4F28-82DC-E30D63FAC43C}" type="slidenum">
              <a:rPr lang="ru-RU" noProof="0" smtClean="0"/>
              <a:t>26</a:t>
            </a:fld>
            <a:endParaRPr lang="ru-RU" noProof="0"/>
          </a:p>
        </p:txBody>
      </p:sp>
    </p:spTree>
    <p:extLst>
      <p:ext uri="{BB962C8B-B14F-4D97-AF65-F5344CB8AC3E}">
        <p14:creationId xmlns:p14="http://schemas.microsoft.com/office/powerpoint/2010/main" val="347625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B0AD6E-F42C-531E-9605-F26DE70CF0F8}"/>
              </a:ext>
            </a:extLst>
          </p:cNvPr>
          <p:cNvSpPr>
            <a:spLocks noGrp="1"/>
          </p:cNvSpPr>
          <p:nvPr>
            <p:ph type="title"/>
          </p:nvPr>
        </p:nvSpPr>
        <p:spPr/>
        <p:txBody>
          <a:bodyPr/>
          <a:lstStyle/>
          <a:p>
            <a:r>
              <a:rPr lang="uk-UA" dirty="0"/>
              <a:t> </a:t>
            </a:r>
          </a:p>
        </p:txBody>
      </p:sp>
      <p:graphicFrame>
        <p:nvGraphicFramePr>
          <p:cNvPr id="4" name="Таблица 3">
            <a:extLst>
              <a:ext uri="{FF2B5EF4-FFF2-40B4-BE49-F238E27FC236}">
                <a16:creationId xmlns:a16="http://schemas.microsoft.com/office/drawing/2014/main" id="{E6D89D2A-26E3-121F-6B6E-D58F6D9DB7DF}"/>
              </a:ext>
            </a:extLst>
          </p:cNvPr>
          <p:cNvGraphicFramePr>
            <a:graphicFrameLocks noGrp="1"/>
          </p:cNvGraphicFramePr>
          <p:nvPr>
            <p:extLst>
              <p:ext uri="{D42A27DB-BD31-4B8C-83A1-F6EECF244321}">
                <p14:modId xmlns:p14="http://schemas.microsoft.com/office/powerpoint/2010/main" val="4133062306"/>
              </p:ext>
            </p:extLst>
          </p:nvPr>
        </p:nvGraphicFramePr>
        <p:xfrm>
          <a:off x="118913" y="1487202"/>
          <a:ext cx="11449272" cy="4397107"/>
        </p:xfrm>
        <a:graphic>
          <a:graphicData uri="http://schemas.openxmlformats.org/drawingml/2006/table">
            <a:tbl>
              <a:tblPr bandRow="1">
                <a:tableStyleId>{5C22544A-7EE6-4342-B048-85BDC9FD1C3A}</a:tableStyleId>
              </a:tblPr>
              <a:tblGrid>
                <a:gridCol w="2347837">
                  <a:extLst>
                    <a:ext uri="{9D8B030D-6E8A-4147-A177-3AD203B41FA5}">
                      <a16:colId xmlns:a16="http://schemas.microsoft.com/office/drawing/2014/main" val="2766002774"/>
                    </a:ext>
                  </a:extLst>
                </a:gridCol>
                <a:gridCol w="6064454">
                  <a:extLst>
                    <a:ext uri="{9D8B030D-6E8A-4147-A177-3AD203B41FA5}">
                      <a16:colId xmlns:a16="http://schemas.microsoft.com/office/drawing/2014/main" val="2164000814"/>
                    </a:ext>
                  </a:extLst>
                </a:gridCol>
                <a:gridCol w="3036981">
                  <a:extLst>
                    <a:ext uri="{9D8B030D-6E8A-4147-A177-3AD203B41FA5}">
                      <a16:colId xmlns:a16="http://schemas.microsoft.com/office/drawing/2014/main" val="429348312"/>
                    </a:ext>
                  </a:extLst>
                </a:gridCol>
              </a:tblGrid>
              <a:tr h="522462">
                <a:tc>
                  <a:txBody>
                    <a:bodyPr/>
                    <a:lstStyle/>
                    <a:p>
                      <a:pPr algn="ctr">
                        <a:lnSpc>
                          <a:spcPct val="106000"/>
                        </a:lnSpc>
                        <a:spcAft>
                          <a:spcPts val="800"/>
                        </a:spcAft>
                      </a:pPr>
                      <a:r>
                        <a:rPr lang="en-US" sz="1400">
                          <a:effectLst/>
                        </a:rPr>
                        <a:t>Що перевірити?</a:t>
                      </a:r>
                      <a:endParaRPr lang="ru-UA" sz="1100">
                        <a:effectLst/>
                        <a:latin typeface="Calibri" panose="020F0502020204030204" pitchFamily="34" charset="0"/>
                        <a:ea typeface="Calibri" panose="020F0502020204030204" pitchFamily="34" charset="0"/>
                      </a:endParaRPr>
                    </a:p>
                  </a:txBody>
                  <a:tcPr marL="68295" marR="68295" marT="0" marB="0" anchor="ctr"/>
                </a:tc>
                <a:tc>
                  <a:txBody>
                    <a:bodyPr/>
                    <a:lstStyle/>
                    <a:p>
                      <a:pPr algn="ctr">
                        <a:lnSpc>
                          <a:spcPct val="106000"/>
                        </a:lnSpc>
                        <a:spcAft>
                          <a:spcPts val="800"/>
                        </a:spcAft>
                      </a:pPr>
                      <a:r>
                        <a:rPr lang="en-US" sz="1400">
                          <a:effectLst/>
                        </a:rPr>
                        <a:t>Малюнок</a:t>
                      </a:r>
                      <a:endParaRPr lang="ru-UA" sz="1100">
                        <a:effectLst/>
                        <a:latin typeface="Calibri" panose="020F0502020204030204" pitchFamily="34" charset="0"/>
                        <a:ea typeface="Calibri" panose="020F0502020204030204" pitchFamily="34" charset="0"/>
                      </a:endParaRPr>
                    </a:p>
                  </a:txBody>
                  <a:tcPr marL="68295" marR="68295" marT="0" marB="0" anchor="ctr"/>
                </a:tc>
                <a:tc>
                  <a:txBody>
                    <a:bodyPr/>
                    <a:lstStyle/>
                    <a:p>
                      <a:pPr algn="ctr">
                        <a:lnSpc>
                          <a:spcPct val="106000"/>
                        </a:lnSpc>
                        <a:spcAft>
                          <a:spcPts val="800"/>
                        </a:spcAft>
                      </a:pPr>
                      <a:r>
                        <a:rPr lang="en-US" sz="1400">
                          <a:effectLst/>
                        </a:rPr>
                        <a:t>Вимоги до якості страви</a:t>
                      </a:r>
                      <a:endParaRPr lang="ru-UA" sz="110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620350291"/>
                  </a:ext>
                </a:extLst>
              </a:tr>
              <a:tr h="870727">
                <a:tc>
                  <a:txBody>
                    <a:bodyPr/>
                    <a:lstStyle/>
                    <a:p>
                      <a:pPr algn="ctr">
                        <a:lnSpc>
                          <a:spcPct val="106000"/>
                        </a:lnSpc>
                        <a:spcAft>
                          <a:spcPts val="800"/>
                        </a:spcAft>
                      </a:pPr>
                      <a:r>
                        <a:rPr lang="en-US" sz="1400">
                          <a:effectLst/>
                        </a:rPr>
                        <a:t>Зовнішній вигляд</a:t>
                      </a:r>
                      <a:endParaRPr lang="ru-UA" sz="1100">
                        <a:effectLst/>
                        <a:latin typeface="Calibri" panose="020F0502020204030204" pitchFamily="34" charset="0"/>
                        <a:ea typeface="Calibri" panose="020F0502020204030204" pitchFamily="34" charset="0"/>
                      </a:endParaRPr>
                    </a:p>
                  </a:txBody>
                  <a:tcPr marL="68295" marR="68295" marT="0" marB="0" anchor="ctr"/>
                </a:tc>
                <a:tc rowSpan="4">
                  <a:txBody>
                    <a:bodyPr/>
                    <a:lstStyle/>
                    <a:p>
                      <a:pPr algn="l">
                        <a:lnSpc>
                          <a:spcPct val="106000"/>
                        </a:lnSpc>
                        <a:spcAft>
                          <a:spcPts val="800"/>
                        </a:spcAft>
                      </a:pPr>
                      <a:r>
                        <a:rPr lang="en-US" sz="1400" dirty="0">
                          <a:effectLst/>
                        </a:rPr>
                        <a:t> </a:t>
                      </a:r>
                      <a:endParaRPr lang="ru-UA" sz="1100" dirty="0">
                        <a:effectLst/>
                      </a:endParaRPr>
                    </a:p>
                    <a:p>
                      <a:pPr algn="l">
                        <a:lnSpc>
                          <a:spcPct val="106000"/>
                        </a:lnSpc>
                        <a:spcAft>
                          <a:spcPts val="800"/>
                        </a:spcAft>
                      </a:pPr>
                      <a:r>
                        <a:rPr lang="en-US" sz="1400" dirty="0">
                          <a:effectLst/>
                        </a:rPr>
                        <a:t> </a:t>
                      </a:r>
                      <a:endParaRPr lang="ru-UA" sz="1100" dirty="0">
                        <a:effectLst/>
                        <a:latin typeface="Calibri" panose="020F0502020204030204" pitchFamily="34" charset="0"/>
                        <a:ea typeface="Calibri" panose="020F0502020204030204" pitchFamily="34" charset="0"/>
                      </a:endParaRPr>
                    </a:p>
                  </a:txBody>
                  <a:tcPr marL="68295" marR="68295" marT="0" marB="0"/>
                </a:tc>
                <a:tc>
                  <a:txBody>
                    <a:bodyPr/>
                    <a:lstStyle/>
                    <a:p>
                      <a:pPr algn="l">
                        <a:lnSpc>
                          <a:spcPct val="106000"/>
                        </a:lnSpc>
                        <a:spcAft>
                          <a:spcPts val="800"/>
                        </a:spcAft>
                      </a:pPr>
                      <a:r>
                        <a:rPr lang="ru-RU" sz="1400">
                          <a:effectLst/>
                        </a:rPr>
                        <a:t>Печінка та картопля нарізані, зі скибками тушених яблук, заправлені олією</a:t>
                      </a:r>
                      <a:endParaRPr lang="ru-UA" sz="110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1994379554"/>
                  </a:ext>
                </a:extLst>
              </a:tr>
              <a:tr h="779996">
                <a:tc>
                  <a:txBody>
                    <a:bodyPr/>
                    <a:lstStyle/>
                    <a:p>
                      <a:pPr algn="ctr">
                        <a:lnSpc>
                          <a:spcPct val="106000"/>
                        </a:lnSpc>
                        <a:spcAft>
                          <a:spcPts val="800"/>
                        </a:spcAft>
                      </a:pPr>
                      <a:r>
                        <a:rPr lang="en-US" sz="1400">
                          <a:effectLst/>
                        </a:rPr>
                        <a:t>Колір</a:t>
                      </a:r>
                      <a:endParaRPr lang="ru-UA" sz="1100">
                        <a:effectLst/>
                      </a:endParaRPr>
                    </a:p>
                    <a:p>
                      <a:pPr algn="ctr">
                        <a:lnSpc>
                          <a:spcPct val="106000"/>
                        </a:lnSpc>
                        <a:spcAft>
                          <a:spcPts val="800"/>
                        </a:spcAft>
                      </a:pPr>
                      <a:r>
                        <a:rPr lang="en-US" sz="1400">
                          <a:effectLst/>
                        </a:rPr>
                        <a:t> </a:t>
                      </a:r>
                      <a:endParaRPr lang="ru-UA" sz="1100">
                        <a:effectLst/>
                        <a:latin typeface="Calibri" panose="020F0502020204030204" pitchFamily="34" charset="0"/>
                        <a:ea typeface="Calibri" panose="020F0502020204030204" pitchFamily="34" charset="0"/>
                      </a:endParaRPr>
                    </a:p>
                  </a:txBody>
                  <a:tcPr marL="68295" marR="68295" marT="0" marB="0" anchor="ctr"/>
                </a:tc>
                <a:tc vMerge="1">
                  <a:txBody>
                    <a:bodyPr/>
                    <a:lstStyle/>
                    <a:p>
                      <a:endParaRPr lang="uk-UA"/>
                    </a:p>
                  </a:txBody>
                  <a:tcPr/>
                </a:tc>
                <a:tc>
                  <a:txBody>
                    <a:bodyPr/>
                    <a:lstStyle/>
                    <a:p>
                      <a:pPr algn="l">
                        <a:lnSpc>
                          <a:spcPct val="106000"/>
                        </a:lnSpc>
                        <a:spcAft>
                          <a:spcPts val="800"/>
                        </a:spcAft>
                      </a:pPr>
                      <a:r>
                        <a:rPr lang="ru-RU" sz="1400">
                          <a:effectLst/>
                        </a:rPr>
                        <a:t>Властивий використаним компонентам, печінка на зрізі сірого кольору</a:t>
                      </a:r>
                      <a:endParaRPr lang="ru-UA" sz="110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1197918674"/>
                  </a:ext>
                </a:extLst>
              </a:tr>
              <a:tr h="1190088">
                <a:tc>
                  <a:txBody>
                    <a:bodyPr/>
                    <a:lstStyle/>
                    <a:p>
                      <a:pPr algn="ctr">
                        <a:lnSpc>
                          <a:spcPct val="106000"/>
                        </a:lnSpc>
                        <a:spcAft>
                          <a:spcPts val="800"/>
                        </a:spcAft>
                      </a:pPr>
                      <a:r>
                        <a:rPr lang="en-US" sz="1400">
                          <a:effectLst/>
                        </a:rPr>
                        <a:t>Смак, запах</a:t>
                      </a:r>
                      <a:endParaRPr lang="ru-UA" sz="1100">
                        <a:effectLst/>
                        <a:latin typeface="Calibri" panose="020F0502020204030204" pitchFamily="34" charset="0"/>
                        <a:ea typeface="Calibri" panose="020F0502020204030204" pitchFamily="34" charset="0"/>
                      </a:endParaRPr>
                    </a:p>
                  </a:txBody>
                  <a:tcPr marL="68295" marR="68295" marT="0" marB="0" anchor="ctr"/>
                </a:tc>
                <a:tc vMerge="1">
                  <a:txBody>
                    <a:bodyPr/>
                    <a:lstStyle/>
                    <a:p>
                      <a:endParaRPr lang="uk-UA"/>
                    </a:p>
                  </a:txBody>
                  <a:tcPr/>
                </a:tc>
                <a:tc>
                  <a:txBody>
                    <a:bodyPr/>
                    <a:lstStyle/>
                    <a:p>
                      <a:pPr algn="l">
                        <a:lnSpc>
                          <a:spcPct val="106000"/>
                        </a:lnSpc>
                        <a:spcAft>
                          <a:spcPts val="800"/>
                        </a:spcAft>
                      </a:pPr>
                      <a:r>
                        <a:rPr lang="ru-RU" sz="1400">
                          <a:effectLst/>
                        </a:rPr>
                        <a:t>Приємний, властивий продуктам які є в салаті.без сторонніх присмаку та запаху</a:t>
                      </a:r>
                      <a:endParaRPr lang="ru-UA" sz="1100">
                        <a:effectLst/>
                      </a:endParaRPr>
                    </a:p>
                    <a:p>
                      <a:pPr algn="l">
                        <a:lnSpc>
                          <a:spcPct val="106000"/>
                        </a:lnSpc>
                        <a:spcAft>
                          <a:spcPts val="800"/>
                        </a:spcAft>
                      </a:pPr>
                      <a:r>
                        <a:rPr lang="ru-RU" sz="1400">
                          <a:effectLst/>
                        </a:rPr>
                        <a:t> </a:t>
                      </a:r>
                      <a:endParaRPr lang="ru-UA" sz="110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4232382773"/>
                  </a:ext>
                </a:extLst>
              </a:tr>
              <a:tr h="1033834">
                <a:tc>
                  <a:txBody>
                    <a:bodyPr/>
                    <a:lstStyle/>
                    <a:p>
                      <a:pPr algn="ctr">
                        <a:lnSpc>
                          <a:spcPct val="106000"/>
                        </a:lnSpc>
                        <a:spcAft>
                          <a:spcPts val="800"/>
                        </a:spcAft>
                      </a:pPr>
                      <a:r>
                        <a:rPr lang="en-US" sz="1400">
                          <a:effectLst/>
                        </a:rPr>
                        <a:t>Консистенція</a:t>
                      </a:r>
                      <a:endParaRPr lang="ru-UA" sz="1100">
                        <a:effectLst/>
                        <a:latin typeface="Calibri" panose="020F0502020204030204" pitchFamily="34" charset="0"/>
                        <a:ea typeface="Calibri" panose="020F0502020204030204" pitchFamily="34" charset="0"/>
                      </a:endParaRPr>
                    </a:p>
                  </a:txBody>
                  <a:tcPr marL="68295" marR="68295" marT="0" marB="0" anchor="ctr"/>
                </a:tc>
                <a:tc vMerge="1">
                  <a:txBody>
                    <a:bodyPr/>
                    <a:lstStyle/>
                    <a:p>
                      <a:endParaRPr lang="uk-UA"/>
                    </a:p>
                  </a:txBody>
                  <a:tcPr/>
                </a:tc>
                <a:tc>
                  <a:txBody>
                    <a:bodyPr/>
                    <a:lstStyle/>
                    <a:p>
                      <a:pPr algn="l">
                        <a:lnSpc>
                          <a:spcPct val="106000"/>
                        </a:lnSpc>
                        <a:spcAft>
                          <a:spcPts val="800"/>
                        </a:spcAft>
                      </a:pPr>
                      <a:r>
                        <a:rPr lang="ru-RU" sz="1400" dirty="0" err="1">
                          <a:effectLst/>
                        </a:rPr>
                        <a:t>Печінка</a:t>
                      </a:r>
                      <a:r>
                        <a:rPr lang="ru-RU" sz="1400" dirty="0">
                          <a:effectLst/>
                        </a:rPr>
                        <a:t> - </a:t>
                      </a:r>
                      <a:r>
                        <a:rPr lang="ru-RU" sz="1400" dirty="0" err="1">
                          <a:effectLst/>
                        </a:rPr>
                        <a:t>м'яка</a:t>
                      </a:r>
                      <a:r>
                        <a:rPr lang="ru-RU" sz="1400" dirty="0">
                          <a:effectLst/>
                        </a:rPr>
                        <a:t>, </a:t>
                      </a:r>
                      <a:endParaRPr lang="ru-UA" sz="1100" dirty="0">
                        <a:effectLst/>
                      </a:endParaRPr>
                    </a:p>
                    <a:p>
                      <a:pPr algn="l">
                        <a:lnSpc>
                          <a:spcPct val="106000"/>
                        </a:lnSpc>
                        <a:spcAft>
                          <a:spcPts val="800"/>
                        </a:spcAft>
                      </a:pPr>
                      <a:r>
                        <a:rPr lang="ru-RU" sz="1400" dirty="0" err="1">
                          <a:effectLst/>
                        </a:rPr>
                        <a:t>картопля</a:t>
                      </a:r>
                      <a:r>
                        <a:rPr lang="ru-RU" sz="1400" dirty="0">
                          <a:effectLst/>
                        </a:rPr>
                        <a:t> та </a:t>
                      </a:r>
                      <a:r>
                        <a:rPr lang="ru-RU" sz="1400" dirty="0" err="1">
                          <a:effectLst/>
                        </a:rPr>
                        <a:t>яблука</a:t>
                      </a:r>
                      <a:r>
                        <a:rPr lang="ru-RU" sz="1400" dirty="0">
                          <a:effectLst/>
                        </a:rPr>
                        <a:t>- в міру </a:t>
                      </a:r>
                      <a:r>
                        <a:rPr lang="ru-RU" sz="1400" dirty="0" err="1">
                          <a:effectLst/>
                        </a:rPr>
                        <a:t>пружні</a:t>
                      </a:r>
                      <a:endParaRPr lang="ru-UA" sz="1100" dirty="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1131224485"/>
                  </a:ext>
                </a:extLst>
              </a:tr>
            </a:tbl>
          </a:graphicData>
        </a:graphic>
      </p:graphicFrame>
      <p:sp>
        <p:nvSpPr>
          <p:cNvPr id="5" name="Rectangle 1">
            <a:extLst>
              <a:ext uri="{FF2B5EF4-FFF2-40B4-BE49-F238E27FC236}">
                <a16:creationId xmlns:a16="http://schemas.microsoft.com/office/drawing/2014/main" id="{529F1253-9782-EC7C-33AE-ACFF92DE46A3}"/>
              </a:ext>
            </a:extLst>
          </p:cNvPr>
          <p:cNvSpPr>
            <a:spLocks noChangeArrowheads="1"/>
          </p:cNvSpPr>
          <p:nvPr/>
        </p:nvSpPr>
        <p:spPr bwMode="auto">
          <a:xfrm>
            <a:off x="1845940" y="598201"/>
            <a:ext cx="51124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sz="3200" b="0" i="0" u="none" strike="noStrike" cap="none" normalizeH="0" baseline="0" dirty="0">
                <a:ln>
                  <a:noFill/>
                </a:ln>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kumimoji="0" lang="ru-RU" altLang="ru-UA" sz="3200" b="0" i="0" u="none" strike="noStrike" cap="none" normalizeH="0" baseline="0" dirty="0" err="1">
                <a:ln>
                  <a:noFill/>
                </a:ln>
                <a:solidFill>
                  <a:schemeClr val="accent1">
                    <a:lumMod val="60000"/>
                    <a:lumOff val="40000"/>
                  </a:schemeClr>
                </a:solidFill>
                <a:effectLst/>
                <a:latin typeface="+mj-lt"/>
                <a:cs typeface="Times New Roman" panose="02020603050405020304" pitchFamily="18" charset="0"/>
              </a:rPr>
              <a:t>Картка</a:t>
            </a:r>
            <a:r>
              <a:rPr kumimoji="0" lang="ru-RU" altLang="ru-UA" sz="3200" b="0" i="0" u="none" strike="noStrike" cap="none" normalizeH="0" baseline="0" dirty="0">
                <a:ln>
                  <a:noFill/>
                </a:ln>
                <a:solidFill>
                  <a:schemeClr val="accent1">
                    <a:lumMod val="60000"/>
                    <a:lumOff val="40000"/>
                  </a:schemeClr>
                </a:solidFill>
                <a:effectLst/>
                <a:latin typeface="+mj-lt"/>
                <a:cs typeface="Times New Roman" panose="02020603050405020304" pitchFamily="18" charset="0"/>
              </a:rPr>
              <a:t> контролю</a:t>
            </a:r>
          </a:p>
        </p:txBody>
      </p:sp>
      <p:pic>
        <p:nvPicPr>
          <p:cNvPr id="9219" name="Picture 3" descr="Салат з курячої печінки та яблук. Скарбниця салатів.">
            <a:extLst>
              <a:ext uri="{FF2B5EF4-FFF2-40B4-BE49-F238E27FC236}">
                <a16:creationId xmlns:a16="http://schemas.microsoft.com/office/drawing/2014/main" id="{7A77FEE3-4C97-E080-AADC-6D9AC05BD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068" y="2122713"/>
            <a:ext cx="4968552" cy="3674063"/>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EC16DF9F-E8B8-E6F2-C644-9326111AB8B5}"/>
              </a:ext>
            </a:extLst>
          </p:cNvPr>
          <p:cNvSpPr>
            <a:spLocks noGrp="1"/>
          </p:cNvSpPr>
          <p:nvPr>
            <p:ph type="sldNum" sz="quarter" idx="12"/>
          </p:nvPr>
        </p:nvSpPr>
        <p:spPr/>
        <p:txBody>
          <a:bodyPr/>
          <a:lstStyle/>
          <a:p>
            <a:pPr rtl="0"/>
            <a:fld id="{F25A965E-3C11-4F28-82DC-E30D63FAC43C}" type="slidenum">
              <a:rPr lang="ru-RU" noProof="0" smtClean="0"/>
              <a:t>27</a:t>
            </a:fld>
            <a:endParaRPr lang="ru-RU" noProof="0"/>
          </a:p>
        </p:txBody>
      </p:sp>
    </p:spTree>
    <p:extLst>
      <p:ext uri="{BB962C8B-B14F-4D97-AF65-F5344CB8AC3E}">
        <p14:creationId xmlns:p14="http://schemas.microsoft.com/office/powerpoint/2010/main" val="120162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E2262A-F25E-0227-C8C1-833774141CA8}"/>
              </a:ext>
            </a:extLst>
          </p:cNvPr>
          <p:cNvSpPr txBox="1"/>
          <p:nvPr/>
        </p:nvSpPr>
        <p:spPr>
          <a:xfrm>
            <a:off x="333771" y="116632"/>
            <a:ext cx="11855053" cy="3139321"/>
          </a:xfrm>
          <a:prstGeom prst="rect">
            <a:avLst/>
          </a:prstGeom>
          <a:noFill/>
        </p:spPr>
        <p:txBody>
          <a:bodyPr wrap="square">
            <a:spAutoFit/>
          </a:bodyPr>
          <a:lstStyle/>
          <a:p>
            <a:pPr algn="l"/>
            <a:r>
              <a:rPr lang="ru-RU" b="1" i="0" u="none" strike="noStrike" dirty="0">
                <a:solidFill>
                  <a:srgbClr val="202122"/>
                </a:solidFill>
                <a:effectLst/>
                <a:latin typeface="Arial" panose="020B0604020202020204" pitchFamily="34" charset="0"/>
              </a:rPr>
              <a:t>Салат-коктейль</a:t>
            </a:r>
            <a:r>
              <a:rPr lang="ru-RU" b="0" i="0" u="none" strike="noStrike" dirty="0">
                <a:solidFill>
                  <a:srgbClr val="202122"/>
                </a:solidFill>
                <a:effectLst/>
                <a:latin typeface="Arial" panose="020B0604020202020204" pitchFamily="34" charset="0"/>
              </a:rPr>
              <a:t> — </a:t>
            </a:r>
            <a:r>
              <a:rPr lang="ru-RU" b="0" i="0" u="none" strike="noStrike" dirty="0">
                <a:solidFill>
                  <a:schemeClr val="accent1">
                    <a:lumMod val="60000"/>
                    <a:lumOff val="40000"/>
                  </a:schemeClr>
                </a:solidFill>
                <a:effectLst/>
                <a:latin typeface="Arial" panose="020B0604020202020204" pitchFamily="34" charset="0"/>
              </a:rPr>
              <a:t>холодна </a:t>
            </a:r>
            <a:r>
              <a:rPr lang="ru-RU" i="0" u="none" dirty="0">
                <a:solidFill>
                  <a:schemeClr val="accent1">
                    <a:lumMod val="60000"/>
                    <a:lumOff val="40000"/>
                  </a:schemeClr>
                </a:solidFill>
                <a:latin typeface="Arial" panose="020B0604020202020204" pitchFamily="34" charset="0"/>
              </a:rPr>
              <a:t>закуска</a:t>
            </a:r>
            <a:r>
              <a:rPr lang="ru-RU" b="0" strike="noStrike" dirty="0">
                <a:solidFill>
                  <a:schemeClr val="accent1">
                    <a:lumMod val="60000"/>
                    <a:lumOff val="40000"/>
                  </a:schemeClr>
                </a:solidFill>
                <a:effectLst/>
                <a:latin typeface="Arial" panose="020B0604020202020204" pitchFamily="34" charset="0"/>
              </a:rPr>
              <a:t> </a:t>
            </a:r>
            <a:r>
              <a:rPr lang="ru-RU" b="0" strike="noStrike" dirty="0" err="1">
                <a:solidFill>
                  <a:schemeClr val="accent1">
                    <a:lumMod val="60000"/>
                    <a:lumOff val="40000"/>
                  </a:schemeClr>
                </a:solidFill>
                <a:effectLst/>
                <a:latin typeface="Arial" panose="020B0604020202020204" pitchFamily="34" charset="0"/>
              </a:rPr>
              <a:t>або</a:t>
            </a:r>
            <a:r>
              <a:rPr lang="ru-RU" b="0" strike="noStrike" dirty="0">
                <a:solidFill>
                  <a:schemeClr val="accent1">
                    <a:lumMod val="60000"/>
                    <a:lumOff val="40000"/>
                  </a:schemeClr>
                </a:solidFill>
                <a:effectLst/>
                <a:latin typeface="Arial" panose="020B0604020202020204" pitchFamily="34" charset="0"/>
              </a:rPr>
              <a:t> </a:t>
            </a:r>
            <a:r>
              <a:rPr lang="ru-RU" dirty="0" err="1">
                <a:solidFill>
                  <a:schemeClr val="accent1">
                    <a:lumMod val="60000"/>
                    <a:lumOff val="40000"/>
                  </a:schemeClr>
                </a:solidFill>
                <a:latin typeface="Arial" panose="020B0604020202020204" pitchFamily="34" charset="0"/>
              </a:rPr>
              <a:t>десертна</a:t>
            </a:r>
            <a:r>
              <a:rPr lang="ru-RU" dirty="0">
                <a:solidFill>
                  <a:schemeClr val="accent1">
                    <a:lumMod val="60000"/>
                    <a:lumOff val="40000"/>
                  </a:schemeClr>
                </a:solidFill>
                <a:latin typeface="Arial" panose="020B0604020202020204" pitchFamily="34" charset="0"/>
              </a:rPr>
              <a:t> </a:t>
            </a:r>
            <a:r>
              <a:rPr lang="ru-RU" dirty="0" err="1">
                <a:solidFill>
                  <a:schemeClr val="accent1">
                    <a:lumMod val="60000"/>
                    <a:lumOff val="40000"/>
                  </a:schemeClr>
                </a:solidFill>
                <a:latin typeface="Arial" panose="020B0604020202020204" pitchFamily="34" charset="0"/>
              </a:rPr>
              <a:t>страва</a:t>
            </a:r>
            <a:r>
              <a:rPr lang="ru-RU" b="0" strike="noStrike" dirty="0">
                <a:solidFill>
                  <a:schemeClr val="accent1">
                    <a:lumMod val="60000"/>
                    <a:lumOff val="40000"/>
                  </a:schemeClr>
                </a:solidFill>
                <a:effectLst/>
                <a:latin typeface="Arial" panose="020B0604020202020204" pitchFamily="34" charset="0"/>
              </a:rPr>
              <a:t>, </a:t>
            </a:r>
            <a:r>
              <a:rPr lang="ru-RU" dirty="0">
                <a:solidFill>
                  <a:schemeClr val="accent1">
                    <a:lumMod val="60000"/>
                    <a:lumOff val="40000"/>
                  </a:schemeClr>
                </a:solidFill>
                <a:latin typeface="Arial" panose="020B0604020202020204" pitchFamily="34" charset="0"/>
              </a:rPr>
              <a:t>салат</a:t>
            </a:r>
            <a:r>
              <a:rPr lang="ru-RU" b="0" strike="noStrike" dirty="0">
                <a:solidFill>
                  <a:schemeClr val="accent1">
                    <a:lumMod val="60000"/>
                    <a:lumOff val="40000"/>
                  </a:schemeClr>
                </a:solidFill>
                <a:effectLst/>
                <a:latin typeface="Arial" panose="020B0604020202020204" pitchFamily="34" charset="0"/>
              </a:rPr>
              <a:t> </a:t>
            </a:r>
            <a:r>
              <a:rPr lang="ru-RU" b="0" i="0" strike="noStrike" dirty="0">
                <a:solidFill>
                  <a:schemeClr val="accent1">
                    <a:lumMod val="60000"/>
                    <a:lumOff val="40000"/>
                  </a:schemeClr>
                </a:solidFill>
                <a:effectLst/>
                <a:latin typeface="Arial" panose="020B0604020202020204" pitchFamily="34" charset="0"/>
              </a:rPr>
              <a:t>з </a:t>
            </a:r>
            <a:r>
              <a:rPr lang="ru-RU" b="0" i="0" strike="noStrike" dirty="0" err="1">
                <a:solidFill>
                  <a:schemeClr val="accent1">
                    <a:lumMod val="60000"/>
                    <a:lumOff val="40000"/>
                  </a:schemeClr>
                </a:solidFill>
                <a:effectLst/>
                <a:latin typeface="Arial" panose="020B0604020202020204" pitchFamily="34" charset="0"/>
              </a:rPr>
              <a:t>різни</a:t>
            </a:r>
            <a:r>
              <a:rPr lang="ru-RU" b="0" i="0" u="none" strike="noStrike" dirty="0" err="1">
                <a:solidFill>
                  <a:schemeClr val="accent1">
                    <a:lumMod val="60000"/>
                    <a:lumOff val="40000"/>
                  </a:schemeClr>
                </a:solidFill>
                <a:effectLst/>
                <a:latin typeface="Arial" panose="020B0604020202020204" pitchFamily="34" charset="0"/>
              </a:rPr>
              <a:t>х</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готових</a:t>
            </a:r>
            <a:r>
              <a:rPr lang="ru-RU" b="0" i="0" u="none" strike="noStrike" dirty="0">
                <a:solidFill>
                  <a:schemeClr val="accent1">
                    <a:lumMod val="60000"/>
                    <a:lumOff val="40000"/>
                  </a:schemeClr>
                </a:solidFill>
                <a:effectLst/>
                <a:latin typeface="Arial" panose="020B0604020202020204" pitchFamily="34" charset="0"/>
              </a:rPr>
              <a:t> до </a:t>
            </a:r>
            <a:r>
              <a:rPr lang="ru-RU" b="0" i="0" u="none" strike="noStrike" dirty="0" err="1">
                <a:solidFill>
                  <a:schemeClr val="accent1">
                    <a:lumMod val="60000"/>
                    <a:lumOff val="40000"/>
                  </a:schemeClr>
                </a:solidFill>
                <a:effectLst/>
                <a:latin typeface="Arial" panose="020B0604020202020204" pitchFamily="34" charset="0"/>
              </a:rPr>
              <a:t>вживання</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продуктів</a:t>
            </a:r>
            <a:r>
              <a:rPr lang="ru-RU" b="0" i="0" u="none" strike="noStrike" dirty="0">
                <a:solidFill>
                  <a:schemeClr val="accent1">
                    <a:lumMod val="60000"/>
                    <a:lumOff val="40000"/>
                  </a:schemeClr>
                </a:solidFill>
                <a:effectLst/>
                <a:latin typeface="Arial" panose="020B0604020202020204" pitchFamily="34" charset="0"/>
              </a:rPr>
              <a:t> у </a:t>
            </a:r>
            <a:r>
              <a:rPr lang="ru-RU" b="0" i="0" u="none" strike="noStrike" dirty="0" err="1">
                <a:solidFill>
                  <a:schemeClr val="accent1">
                    <a:lumMod val="60000"/>
                    <a:lumOff val="40000"/>
                  </a:schemeClr>
                </a:solidFill>
                <a:effectLst/>
                <a:latin typeface="Arial" panose="020B0604020202020204" pitchFamily="34" charset="0"/>
              </a:rPr>
              <a:t>поєднанні</a:t>
            </a:r>
            <a:r>
              <a:rPr lang="ru-RU" b="0" i="0" u="none" strike="noStrike" dirty="0">
                <a:solidFill>
                  <a:schemeClr val="accent1">
                    <a:lumMod val="60000"/>
                    <a:lumOff val="40000"/>
                  </a:schemeClr>
                </a:solidFill>
                <a:effectLst/>
                <a:latin typeface="Arial" panose="020B0604020202020204" pitchFamily="34" charset="0"/>
              </a:rPr>
              <a:t> з соусами, заправками, </a:t>
            </a:r>
            <a:r>
              <a:rPr lang="ru-RU" b="0" i="0" u="none" strike="noStrike" dirty="0" err="1">
                <a:solidFill>
                  <a:schemeClr val="accent1">
                    <a:lumMod val="60000"/>
                    <a:lumOff val="40000"/>
                  </a:schemeClr>
                </a:solidFill>
                <a:effectLst/>
                <a:latin typeface="Arial" panose="020B0604020202020204" pitchFamily="34" charset="0"/>
              </a:rPr>
              <a:t>зеленню</a:t>
            </a:r>
            <a:r>
              <a:rPr lang="ru-RU" b="0" i="0" u="none" strike="noStrike" dirty="0">
                <a:solidFill>
                  <a:schemeClr val="accent1">
                    <a:lumMod val="60000"/>
                    <a:lumOff val="40000"/>
                  </a:schemeClr>
                </a:solidFill>
                <a:effectLst/>
                <a:latin typeface="Arial" panose="020B0604020202020204" pitchFamily="34" charset="0"/>
              </a:rPr>
              <a:t> та </a:t>
            </a:r>
            <a:r>
              <a:rPr lang="ru-RU" b="0" i="0" u="none" strike="noStrike" dirty="0" err="1">
                <a:solidFill>
                  <a:schemeClr val="accent1">
                    <a:lumMod val="60000"/>
                    <a:lumOff val="40000"/>
                  </a:schemeClr>
                </a:solidFill>
                <a:effectLst/>
                <a:latin typeface="Arial" panose="020B0604020202020204" pitchFamily="34" charset="0"/>
              </a:rPr>
              <a:t>прянощами</a:t>
            </a:r>
            <a:r>
              <a:rPr lang="ru-RU" b="0" i="0" u="none" strike="noStrike" dirty="0">
                <a:solidFill>
                  <a:schemeClr val="accent1">
                    <a:lumMod val="60000"/>
                    <a:lumOff val="40000"/>
                  </a:schemeClr>
                </a:solidFill>
                <a:effectLst/>
                <a:latin typeface="Arial" panose="020B0604020202020204" pitchFamily="34" charset="0"/>
              </a:rPr>
              <a:t>, що </a:t>
            </a:r>
            <a:r>
              <a:rPr lang="ru-RU" b="0" i="0" u="none" strike="noStrike" dirty="0" err="1">
                <a:solidFill>
                  <a:schemeClr val="accent1">
                    <a:lumMod val="60000"/>
                    <a:lumOff val="40000"/>
                  </a:schemeClr>
                </a:solidFill>
                <a:effectLst/>
                <a:latin typeface="Arial" panose="020B0604020202020204" pitchFamily="34" charset="0"/>
              </a:rPr>
              <a:t>подається</a:t>
            </a:r>
            <a:r>
              <a:rPr lang="ru-RU" b="0" i="0" u="none" strike="noStrike" dirty="0">
                <a:solidFill>
                  <a:schemeClr val="accent1">
                    <a:lumMod val="60000"/>
                    <a:lumOff val="40000"/>
                  </a:schemeClr>
                </a:solidFill>
                <a:effectLst/>
                <a:latin typeface="Arial" panose="020B0604020202020204" pitchFamily="34" charset="0"/>
              </a:rPr>
              <a:t> в характерному </a:t>
            </a:r>
            <a:r>
              <a:rPr lang="ru-RU" b="0" i="0" u="none" strike="noStrike" dirty="0" err="1">
                <a:solidFill>
                  <a:schemeClr val="accent1">
                    <a:lumMod val="60000"/>
                    <a:lumOff val="40000"/>
                  </a:schemeClr>
                </a:solidFill>
                <a:effectLst/>
                <a:latin typeface="Arial" panose="020B0604020202020204" pitchFamily="34" charset="0"/>
              </a:rPr>
              <a:t>посуді</a:t>
            </a:r>
            <a:r>
              <a:rPr lang="ru-RU" b="0" i="0" u="none" strike="noStrike" dirty="0">
                <a:solidFill>
                  <a:schemeClr val="accent1">
                    <a:lumMod val="60000"/>
                    <a:lumOff val="40000"/>
                  </a:schemeClr>
                </a:solidFill>
                <a:effectLst/>
                <a:latin typeface="Arial" panose="020B0604020202020204" pitchFamily="34" charset="0"/>
              </a:rPr>
              <a:t> — </a:t>
            </a:r>
            <a:r>
              <a:rPr lang="ru-RU" dirty="0">
                <a:solidFill>
                  <a:schemeClr val="accent1">
                    <a:lumMod val="60000"/>
                    <a:lumOff val="40000"/>
                  </a:schemeClr>
                </a:solidFill>
                <a:latin typeface="Arial" panose="020B0604020202020204" pitchFamily="34" charset="0"/>
              </a:rPr>
              <a:t>фужерах</a:t>
            </a:r>
          </a:p>
          <a:p>
            <a:pPr algn="l"/>
            <a:r>
              <a:rPr lang="ru-RU" b="0" i="0" u="none" strike="noStrike" dirty="0">
                <a:solidFill>
                  <a:schemeClr val="accent1">
                    <a:lumMod val="60000"/>
                    <a:lumOff val="40000"/>
                  </a:schemeClr>
                </a:solidFill>
                <a:effectLst/>
                <a:latin typeface="Arial" panose="020B0604020202020204" pitchFamily="34" charset="0"/>
              </a:rPr>
              <a:t>, широких </a:t>
            </a:r>
            <a:r>
              <a:rPr lang="ru-RU" b="0" i="0" u="none" strike="noStrike" dirty="0" err="1">
                <a:solidFill>
                  <a:schemeClr val="accent1">
                    <a:lumMod val="60000"/>
                    <a:lumOff val="40000"/>
                  </a:schemeClr>
                </a:solidFill>
                <a:effectLst/>
                <a:latin typeface="Arial" panose="020B0604020202020204" pitchFamily="34" charset="0"/>
              </a:rPr>
              <a:t>келихах</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неглибоких</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конічних</a:t>
            </a:r>
            <a:r>
              <a:rPr lang="ru-RU" b="0" i="0" u="none" strike="noStrike" dirty="0">
                <a:solidFill>
                  <a:schemeClr val="accent1">
                    <a:lumMod val="60000"/>
                    <a:lumOff val="40000"/>
                  </a:schemeClr>
                </a:solidFill>
                <a:effectLst/>
                <a:latin typeface="Arial" panose="020B0604020202020204" pitchFamily="34" charset="0"/>
              </a:rPr>
              <a:t> склянках, </a:t>
            </a:r>
            <a:r>
              <a:rPr lang="ru-RU" b="0" i="0" u="none" strike="noStrike" dirty="0" err="1">
                <a:solidFill>
                  <a:schemeClr val="accent1">
                    <a:lumMod val="60000"/>
                    <a:lumOff val="40000"/>
                  </a:schemeClr>
                </a:solidFill>
                <a:effectLst/>
                <a:latin typeface="Arial" panose="020B0604020202020204" pitchFamily="34" charset="0"/>
              </a:rPr>
              <a:t>креманках</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або</a:t>
            </a:r>
            <a:r>
              <a:rPr lang="ru-RU" b="0" i="0" u="none" strike="noStrike" dirty="0">
                <a:solidFill>
                  <a:schemeClr val="accent1">
                    <a:lumMod val="60000"/>
                    <a:lumOff val="40000"/>
                  </a:schemeClr>
                </a:solidFill>
                <a:effectLst/>
                <a:latin typeface="Arial" panose="020B0604020202020204" pitchFamily="34" charset="0"/>
              </a:rPr>
              <a:t> вазочках.</a:t>
            </a:r>
          </a:p>
          <a:p>
            <a:pPr algn="l"/>
            <a:r>
              <a:rPr lang="ru-RU" b="0" i="0" u="none" strike="noStrike" dirty="0">
                <a:solidFill>
                  <a:schemeClr val="accent1">
                    <a:lumMod val="60000"/>
                    <a:lumOff val="40000"/>
                  </a:schemeClr>
                </a:solidFill>
                <a:effectLst/>
                <a:latin typeface="Arial" panose="020B0604020202020204" pitchFamily="34" charset="0"/>
              </a:rPr>
              <a:t>Для </a:t>
            </a:r>
            <a:r>
              <a:rPr lang="ru-RU" b="0" i="0" u="none" strike="noStrike" dirty="0" err="1">
                <a:solidFill>
                  <a:schemeClr val="accent1">
                    <a:lumMod val="60000"/>
                    <a:lumOff val="40000"/>
                  </a:schemeClr>
                </a:solidFill>
                <a:effectLst/>
                <a:latin typeface="Arial" panose="020B0604020202020204" pitchFamily="34" charset="0"/>
              </a:rPr>
              <a:t>салатів-коктейлів</a:t>
            </a:r>
            <a:r>
              <a:rPr lang="ru-RU" b="0" i="0" u="none" strike="noStrike" dirty="0">
                <a:solidFill>
                  <a:schemeClr val="accent1">
                    <a:lumMod val="60000"/>
                    <a:lumOff val="40000"/>
                  </a:schemeClr>
                </a:solidFill>
                <a:effectLst/>
                <a:latin typeface="Arial" panose="020B0604020202020204" pitchFamily="34" charset="0"/>
              </a:rPr>
              <a:t> характерна </a:t>
            </a:r>
            <a:r>
              <a:rPr lang="ru-RU" b="0" i="0" u="none" strike="noStrike" dirty="0" err="1">
                <a:solidFill>
                  <a:schemeClr val="accent1">
                    <a:lumMod val="60000"/>
                    <a:lumOff val="40000"/>
                  </a:schemeClr>
                </a:solidFill>
                <a:effectLst/>
                <a:latin typeface="Arial" panose="020B0604020202020204" pitchFamily="34" charset="0"/>
              </a:rPr>
              <a:t>досить</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дрібна</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нарізка</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продуктів</a:t>
            </a:r>
            <a:r>
              <a:rPr lang="ru-RU" b="0" i="0" u="none" strike="noStrike" dirty="0">
                <a:solidFill>
                  <a:schemeClr val="accent1">
                    <a:lumMod val="60000"/>
                    <a:lumOff val="40000"/>
                  </a:schemeClr>
                </a:solidFill>
                <a:effectLst/>
                <a:latin typeface="Arial" panose="020B0604020202020204" pitchFamily="34" charset="0"/>
              </a:rPr>
              <a:t> кубиками, </a:t>
            </a:r>
            <a:r>
              <a:rPr lang="ru-RU" b="0" i="0" u="none" strike="noStrike" dirty="0" err="1">
                <a:solidFill>
                  <a:schemeClr val="accent1">
                    <a:lumMod val="60000"/>
                    <a:lumOff val="40000"/>
                  </a:schemeClr>
                </a:solidFill>
                <a:effectLst/>
                <a:latin typeface="Arial" panose="020B0604020202020204" pitchFamily="34" charset="0"/>
              </a:rPr>
              <a:t>скибочками</a:t>
            </a:r>
            <a:r>
              <a:rPr lang="ru-RU" b="0" i="0" u="none" strike="noStrike" dirty="0">
                <a:solidFill>
                  <a:schemeClr val="accent1">
                    <a:lumMod val="60000"/>
                    <a:lumOff val="40000"/>
                  </a:schemeClr>
                </a:solidFill>
                <a:effectLst/>
                <a:latin typeface="Arial" panose="020B0604020202020204" pitchFamily="34" charset="0"/>
              </a:rPr>
              <a:t>, соломкою, </a:t>
            </a:r>
            <a:r>
              <a:rPr lang="ru-RU" b="0" i="0" u="none" strike="noStrike" dirty="0" err="1">
                <a:solidFill>
                  <a:schemeClr val="accent1">
                    <a:lumMod val="60000"/>
                    <a:lumOff val="40000"/>
                  </a:schemeClr>
                </a:solidFill>
                <a:effectLst/>
                <a:latin typeface="Arial" panose="020B0604020202020204" pitchFamily="34" charset="0"/>
              </a:rPr>
              <a:t>смужками</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або</a:t>
            </a:r>
            <a:r>
              <a:rPr lang="ru-RU" b="0" i="0" u="none" strike="noStrike" dirty="0">
                <a:solidFill>
                  <a:schemeClr val="accent1">
                    <a:lumMod val="60000"/>
                    <a:lumOff val="40000"/>
                  </a:schemeClr>
                </a:solidFill>
                <a:effectLst/>
                <a:latin typeface="Arial" panose="020B0604020202020204" pitchFamily="34" charset="0"/>
              </a:rPr>
              <a:t> кружальцями, перед </a:t>
            </a:r>
            <a:r>
              <a:rPr lang="ru-RU" b="0" i="0" u="none" strike="noStrike" dirty="0" err="1">
                <a:solidFill>
                  <a:schemeClr val="accent1">
                    <a:lumMod val="60000"/>
                    <a:lumOff val="40000"/>
                  </a:schemeClr>
                </a:solidFill>
                <a:effectLst/>
                <a:latin typeface="Arial" panose="020B0604020202020204" pitchFamily="34" charset="0"/>
              </a:rPr>
              <a:t>укладанням</a:t>
            </a:r>
            <a:r>
              <a:rPr lang="ru-RU" b="0" i="0" u="none" strike="noStrike" dirty="0">
                <a:solidFill>
                  <a:schemeClr val="accent1">
                    <a:lumMod val="60000"/>
                    <a:lumOff val="40000"/>
                  </a:schemeClr>
                </a:solidFill>
                <a:effectLst/>
                <a:latin typeface="Arial" panose="020B0604020202020204" pitchFamily="34" charset="0"/>
              </a:rPr>
              <a:t> в посуд </a:t>
            </a:r>
            <a:r>
              <a:rPr lang="ru-RU" b="0" i="0" u="none" strike="noStrike" dirty="0" err="1">
                <a:solidFill>
                  <a:schemeClr val="accent1">
                    <a:lumMod val="60000"/>
                    <a:lumOff val="40000"/>
                  </a:schemeClr>
                </a:solidFill>
                <a:effectLst/>
                <a:latin typeface="Arial" panose="020B0604020202020204" pitchFamily="34" charset="0"/>
              </a:rPr>
              <a:t>їх</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ніколи</a:t>
            </a:r>
            <a:r>
              <a:rPr lang="ru-RU" b="0" i="0" u="none" strike="noStrike" dirty="0">
                <a:solidFill>
                  <a:schemeClr val="accent1">
                    <a:lumMod val="60000"/>
                    <a:lumOff val="40000"/>
                  </a:schemeClr>
                </a:solidFill>
                <a:effectLst/>
                <a:latin typeface="Arial" panose="020B0604020202020204" pitchFamily="34" charset="0"/>
              </a:rPr>
              <a:t> не </a:t>
            </a:r>
            <a:r>
              <a:rPr lang="ru-RU" b="0" i="0" u="none" strike="noStrike" dirty="0" err="1">
                <a:solidFill>
                  <a:schemeClr val="accent1">
                    <a:lumMod val="60000"/>
                    <a:lumOff val="40000"/>
                  </a:schemeClr>
                </a:solidFill>
                <a:effectLst/>
                <a:latin typeface="Arial" panose="020B0604020202020204" pitchFamily="34" charset="0"/>
              </a:rPr>
              <a:t>перемішують</a:t>
            </a:r>
            <a:r>
              <a:rPr lang="ru-RU" b="0" i="0" u="none" strike="noStrike" dirty="0">
                <a:solidFill>
                  <a:schemeClr val="accent1">
                    <a:lumMod val="60000"/>
                    <a:lumOff val="40000"/>
                  </a:schemeClr>
                </a:solidFill>
                <a:effectLst/>
                <a:latin typeface="Arial" panose="020B0604020202020204" pitchFamily="34" charset="0"/>
              </a:rPr>
              <a:t>, а </a:t>
            </a:r>
            <a:r>
              <a:rPr lang="ru-RU" b="0" i="0" u="none" strike="noStrike" dirty="0" err="1">
                <a:solidFill>
                  <a:schemeClr val="accent1">
                    <a:lumMod val="60000"/>
                    <a:lumOff val="40000"/>
                  </a:schemeClr>
                </a:solidFill>
                <a:effectLst/>
                <a:latin typeface="Arial" panose="020B0604020202020204" pitchFamily="34" charset="0"/>
              </a:rPr>
              <a:t>розміщують</a:t>
            </a:r>
            <a:r>
              <a:rPr lang="ru-RU" b="0" i="0" u="none" strike="noStrike" dirty="0">
                <a:solidFill>
                  <a:schemeClr val="accent1">
                    <a:lumMod val="60000"/>
                    <a:lumOff val="40000"/>
                  </a:schemeClr>
                </a:solidFill>
                <a:effectLst/>
                <a:latin typeface="Arial" panose="020B0604020202020204" pitchFamily="34" charset="0"/>
              </a:rPr>
              <a:t> шарами. </a:t>
            </a:r>
            <a:r>
              <a:rPr lang="ru-RU" b="0" i="0" u="none" strike="noStrike" dirty="0" err="1">
                <a:solidFill>
                  <a:schemeClr val="accent1">
                    <a:lumMod val="60000"/>
                    <a:lumOff val="40000"/>
                  </a:schemeClr>
                </a:solidFill>
                <a:effectLst/>
                <a:latin typeface="Arial" panose="020B0604020202020204" pitchFamily="34" charset="0"/>
              </a:rPr>
              <a:t>Закусочні</a:t>
            </a:r>
            <a:r>
              <a:rPr lang="ru-RU" b="0" i="0" u="none" strike="noStrike" dirty="0">
                <a:solidFill>
                  <a:schemeClr val="accent1">
                    <a:lumMod val="60000"/>
                    <a:lumOff val="40000"/>
                  </a:schemeClr>
                </a:solidFill>
                <a:effectLst/>
                <a:latin typeface="Arial" panose="020B0604020202020204" pitchFamily="34" charset="0"/>
              </a:rPr>
              <a:t> салат-</a:t>
            </a:r>
            <a:r>
              <a:rPr lang="ru-RU" b="0" i="0" u="none" strike="noStrike" dirty="0" err="1">
                <a:solidFill>
                  <a:schemeClr val="accent1">
                    <a:lumMod val="60000"/>
                    <a:lumOff val="40000"/>
                  </a:schemeClr>
                </a:solidFill>
                <a:effectLst/>
                <a:latin typeface="Arial" panose="020B0604020202020204" pitchFamily="34" charset="0"/>
              </a:rPr>
              <a:t>коктейлі</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прикрашають</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зеленню</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листових</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салатів</a:t>
            </a:r>
            <a:r>
              <a:rPr lang="ru-RU" b="0" i="0" u="none" strike="noStrike" dirty="0">
                <a:solidFill>
                  <a:schemeClr val="accent1">
                    <a:lumMod val="60000"/>
                    <a:lumOff val="40000"/>
                  </a:schemeClr>
                </a:solidFill>
                <a:effectLst/>
                <a:latin typeface="Arial" panose="020B0604020202020204" pitchFamily="34" charset="0"/>
              </a:rPr>
              <a:t>, петрушки, </a:t>
            </a:r>
            <a:r>
              <a:rPr lang="ru-RU" b="0" i="0" u="none" strike="noStrike" dirty="0" err="1">
                <a:solidFill>
                  <a:schemeClr val="accent1">
                    <a:lumMod val="60000"/>
                    <a:lumOff val="40000"/>
                  </a:schemeClr>
                </a:solidFill>
                <a:effectLst/>
                <a:latin typeface="Arial" panose="020B0604020202020204" pitchFamily="34" charset="0"/>
              </a:rPr>
              <a:t>селери</a:t>
            </a:r>
            <a:r>
              <a:rPr lang="ru-RU" b="0" i="0" u="none" strike="noStrike" dirty="0">
                <a:solidFill>
                  <a:schemeClr val="accent1">
                    <a:lumMod val="60000"/>
                    <a:lumOff val="40000"/>
                  </a:schemeClr>
                </a:solidFill>
                <a:effectLst/>
                <a:latin typeface="Arial" panose="020B0604020202020204" pitchFamily="34" charset="0"/>
              </a:rPr>
              <a:t> та </a:t>
            </a:r>
            <a:r>
              <a:rPr lang="ru-RU" b="0" i="0" u="none" strike="noStrike" dirty="0" err="1">
                <a:solidFill>
                  <a:schemeClr val="accent1">
                    <a:lumMod val="60000"/>
                    <a:lumOff val="40000"/>
                  </a:schemeClr>
                </a:solidFill>
                <a:effectLst/>
                <a:latin typeface="Arial" panose="020B0604020202020204" pitchFamily="34" charset="0"/>
              </a:rPr>
              <a:t>кропу</a:t>
            </a:r>
            <a:r>
              <a:rPr lang="ru-RU" b="0" i="0" u="none" strike="noStrike" dirty="0">
                <a:solidFill>
                  <a:schemeClr val="accent1">
                    <a:lumMod val="60000"/>
                    <a:lumOff val="40000"/>
                  </a:schemeClr>
                </a:solidFill>
                <a:effectLst/>
                <a:latin typeface="Arial" panose="020B0604020202020204" pitchFamily="34" charset="0"/>
              </a:rPr>
              <a:t>, а також </a:t>
            </a:r>
            <a:r>
              <a:rPr lang="ru-RU" b="0" i="0" u="none" strike="noStrike" dirty="0" err="1">
                <a:solidFill>
                  <a:schemeClr val="accent1">
                    <a:lumMod val="60000"/>
                    <a:lumOff val="40000"/>
                  </a:schemeClr>
                </a:solidFill>
                <a:effectLst/>
                <a:latin typeface="Arial" panose="020B0604020202020204" pitchFamily="34" charset="0"/>
              </a:rPr>
              <a:t>цитрусовими</a:t>
            </a:r>
            <a:r>
              <a:rPr lang="ru-RU" b="0" i="0" u="none" strike="noStrike" dirty="0">
                <a:solidFill>
                  <a:schemeClr val="accent1">
                    <a:lumMod val="60000"/>
                    <a:lumOff val="40000"/>
                  </a:schemeClr>
                </a:solidFill>
                <a:effectLst/>
                <a:latin typeface="Arial" panose="020B0604020202020204" pitchFamily="34" charset="0"/>
              </a:rPr>
              <a:t> — </a:t>
            </a:r>
            <a:r>
              <a:rPr lang="ru-RU" b="0" i="0" u="none" strike="noStrike" dirty="0" err="1">
                <a:solidFill>
                  <a:schemeClr val="accent1">
                    <a:lumMod val="60000"/>
                    <a:lumOff val="40000"/>
                  </a:schemeClr>
                </a:solidFill>
                <a:effectLst/>
                <a:latin typeface="Arial" panose="020B0604020202020204" pitchFamily="34" charset="0"/>
              </a:rPr>
              <a:t>порізаними</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часточками</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або</a:t>
            </a:r>
            <a:r>
              <a:rPr lang="ru-RU" b="0" i="0" u="none" strike="noStrike" dirty="0">
                <a:solidFill>
                  <a:schemeClr val="accent1">
                    <a:lumMod val="60000"/>
                    <a:lumOff val="40000"/>
                  </a:schemeClr>
                </a:solidFill>
                <a:effectLst/>
                <a:latin typeface="Arial" panose="020B0604020202020204" pitchFamily="34" charset="0"/>
              </a:rPr>
              <a:t> кружальцями лимону, лайму </a:t>
            </a:r>
            <a:r>
              <a:rPr lang="ru-RU" b="0" i="0" u="none" strike="noStrike" dirty="0" err="1">
                <a:solidFill>
                  <a:schemeClr val="accent1">
                    <a:lumMod val="60000"/>
                    <a:lumOff val="40000"/>
                  </a:schemeClr>
                </a:solidFill>
                <a:effectLst/>
                <a:latin typeface="Arial" panose="020B0604020202020204" pitchFamily="34" charset="0"/>
              </a:rPr>
              <a:t>або</a:t>
            </a:r>
            <a:r>
              <a:rPr lang="ru-RU" b="0" i="0" u="none" strike="noStrike" dirty="0">
                <a:solidFill>
                  <a:schemeClr val="accent1">
                    <a:lumMod val="60000"/>
                    <a:lumOff val="40000"/>
                  </a:schemeClr>
                </a:solidFill>
                <a:effectLst/>
                <a:latin typeface="Arial" panose="020B0604020202020204" pitchFamily="34" charset="0"/>
              </a:rPr>
              <a:t> апельсину, </a:t>
            </a:r>
            <a:r>
              <a:rPr lang="ru-RU" b="0" i="0" u="none" strike="noStrike" dirty="0" err="1">
                <a:solidFill>
                  <a:schemeClr val="accent1">
                    <a:lumMod val="60000"/>
                    <a:lumOff val="40000"/>
                  </a:schemeClr>
                </a:solidFill>
                <a:effectLst/>
                <a:latin typeface="Arial" panose="020B0604020202020204" pitchFamily="34" charset="0"/>
              </a:rPr>
              <a:t>які</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надягають</a:t>
            </a:r>
            <a:r>
              <a:rPr lang="ru-RU" b="0" i="0" u="none" strike="noStrike" dirty="0">
                <a:solidFill>
                  <a:schemeClr val="accent1">
                    <a:lumMod val="60000"/>
                    <a:lumOff val="40000"/>
                  </a:schemeClr>
                </a:solidFill>
                <a:effectLst/>
                <a:latin typeface="Arial" panose="020B0604020202020204" pitchFamily="34" charset="0"/>
              </a:rPr>
              <a:t> на край фужера </a:t>
            </a:r>
            <a:r>
              <a:rPr lang="ru-RU" b="0" i="0" u="none" strike="noStrike" dirty="0" err="1">
                <a:solidFill>
                  <a:schemeClr val="accent1">
                    <a:lumMod val="60000"/>
                    <a:lumOff val="40000"/>
                  </a:schemeClr>
                </a:solidFill>
                <a:effectLst/>
                <a:latin typeface="Arial" panose="020B0604020202020204" pitchFamily="34" charset="0"/>
              </a:rPr>
              <a:t>або</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келиха</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Десертні</a:t>
            </a:r>
            <a:r>
              <a:rPr lang="ru-RU" b="0" i="0" u="none" strike="noStrike" dirty="0">
                <a:solidFill>
                  <a:schemeClr val="accent1">
                    <a:lumMod val="60000"/>
                    <a:lumOff val="40000"/>
                  </a:schemeClr>
                </a:solidFill>
                <a:effectLst/>
                <a:latin typeface="Arial" panose="020B0604020202020204" pitchFamily="34" charset="0"/>
              </a:rPr>
              <a:t> салат-</a:t>
            </a:r>
            <a:r>
              <a:rPr lang="ru-RU" b="0" i="0" u="none" strike="noStrike" dirty="0" err="1">
                <a:solidFill>
                  <a:schemeClr val="accent1">
                    <a:lumMod val="60000"/>
                    <a:lumOff val="40000"/>
                  </a:schemeClr>
                </a:solidFill>
                <a:effectLst/>
                <a:latin typeface="Arial" panose="020B0604020202020204" pitchFamily="34" charset="0"/>
              </a:rPr>
              <a:t>коктейлі</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зазвичай</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прикрашають</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цілі</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ягоди</a:t>
            </a:r>
            <a:r>
              <a:rPr lang="ru-RU" b="0" i="0" u="none" strike="noStrike" dirty="0">
                <a:solidFill>
                  <a:schemeClr val="accent1">
                    <a:lumMod val="60000"/>
                    <a:lumOff val="40000"/>
                  </a:schemeClr>
                </a:solidFill>
                <a:effectLst/>
                <a:latin typeface="Arial" panose="020B0604020202020204" pitchFamily="34" charset="0"/>
              </a:rPr>
              <a:t>. Для салат-</a:t>
            </a:r>
            <a:r>
              <a:rPr lang="ru-RU" b="0" i="0" u="none" strike="noStrike" dirty="0" err="1">
                <a:solidFill>
                  <a:schemeClr val="accent1">
                    <a:lumMod val="60000"/>
                    <a:lumOff val="40000"/>
                  </a:schemeClr>
                </a:solidFill>
                <a:effectLst/>
                <a:latin typeface="Arial" panose="020B0604020202020204" pitchFamily="34" charset="0"/>
              </a:rPr>
              <a:t>коктейлів</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розроблені</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спеціальні</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рецептури</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a:solidFill>
                  <a:schemeClr val="accent1">
                    <a:lumMod val="60000"/>
                    <a:lumOff val="40000"/>
                  </a:schemeClr>
                </a:solidFill>
                <a:effectLst/>
                <a:latin typeface="Arial" panose="020B0604020202020204" pitchFamily="34" charset="0"/>
                <a:hlinkClick r:id="rId2" tooltip="Коктейльний соус">
                  <a:extLst>
                    <a:ext uri="{A12FA001-AC4F-418D-AE19-62706E023703}">
                      <ahyp:hlinkClr xmlns:ahyp="http://schemas.microsoft.com/office/drawing/2018/hyperlinkcolor" val="tx"/>
                    </a:ext>
                  </a:extLst>
                </a:hlinkClick>
              </a:rPr>
              <a:t>коктейльних соусів</a:t>
            </a:r>
            <a:r>
              <a:rPr lang="ru-RU" b="0" i="0" u="none" strike="noStrike" dirty="0">
                <a:solidFill>
                  <a:schemeClr val="accent1">
                    <a:lumMod val="60000"/>
                    <a:lumOff val="40000"/>
                  </a:schemeClr>
                </a:solidFill>
                <a:effectLst/>
                <a:latin typeface="Arial" panose="020B0604020202020204" pitchFamily="34" charset="0"/>
              </a:rPr>
              <a:t>, ними </a:t>
            </a:r>
            <a:r>
              <a:rPr lang="ru-RU" b="0" i="0" u="none" strike="noStrike" dirty="0" err="1">
                <a:solidFill>
                  <a:schemeClr val="accent1">
                    <a:lumMod val="60000"/>
                    <a:lumOff val="40000"/>
                  </a:schemeClr>
                </a:solidFill>
                <a:effectLst/>
                <a:latin typeface="Arial" panose="020B0604020202020204" pitchFamily="34" charset="0"/>
              </a:rPr>
              <a:t>заправляють</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страву</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безпосередньо</a:t>
            </a:r>
            <a:r>
              <a:rPr lang="ru-RU" b="0" i="0" u="none" strike="noStrike" dirty="0">
                <a:solidFill>
                  <a:schemeClr val="accent1">
                    <a:lumMod val="60000"/>
                    <a:lumOff val="40000"/>
                  </a:schemeClr>
                </a:solidFill>
                <a:effectLst/>
                <a:latin typeface="Arial" panose="020B0604020202020204" pitchFamily="34" charset="0"/>
              </a:rPr>
              <a:t> перед подачею на </a:t>
            </a:r>
            <a:r>
              <a:rPr lang="ru-RU" b="0" i="0" u="none" strike="noStrike" dirty="0" err="1">
                <a:solidFill>
                  <a:schemeClr val="accent1">
                    <a:lumMod val="60000"/>
                    <a:lumOff val="40000"/>
                  </a:schemeClr>
                </a:solidFill>
                <a:effectLst/>
                <a:latin typeface="Arial" panose="020B0604020202020204" pitchFamily="34" charset="0"/>
              </a:rPr>
              <a:t>стіл</a:t>
            </a:r>
            <a:r>
              <a:rPr lang="ru-RU" b="0" i="0" u="none" strike="noStrike" dirty="0">
                <a:solidFill>
                  <a:schemeClr val="accent1">
                    <a:lumMod val="60000"/>
                    <a:lumOff val="40000"/>
                  </a:schemeClr>
                </a:solidFill>
                <a:effectLst/>
                <a:latin typeface="Arial" panose="020B0604020202020204" pitchFamily="34" charset="0"/>
              </a:rPr>
              <a:t>. Салат-</a:t>
            </a:r>
            <a:r>
              <a:rPr lang="ru-RU" b="0" i="0" u="none" strike="noStrike" dirty="0" err="1">
                <a:solidFill>
                  <a:schemeClr val="accent1">
                    <a:lumMod val="60000"/>
                    <a:lumOff val="40000"/>
                  </a:schemeClr>
                </a:solidFill>
                <a:effectLst/>
                <a:latin typeface="Arial" panose="020B0604020202020204" pitchFamily="34" charset="0"/>
              </a:rPr>
              <a:t>коктейлі</a:t>
            </a:r>
            <a:r>
              <a:rPr lang="ru-RU" b="0" i="0" u="none" strike="noStrike" dirty="0">
                <a:solidFill>
                  <a:schemeClr val="accent1">
                    <a:lumMod val="60000"/>
                    <a:lumOff val="40000"/>
                  </a:schemeClr>
                </a:solidFill>
                <a:effectLst/>
                <a:latin typeface="Arial" panose="020B0604020202020204" pitchFamily="34" charset="0"/>
              </a:rPr>
              <a:t> подають у </a:t>
            </a:r>
            <a:r>
              <a:rPr lang="ru-RU" b="0" i="0" u="none" strike="noStrike" dirty="0" err="1">
                <a:solidFill>
                  <a:schemeClr val="accent1">
                    <a:lumMod val="60000"/>
                    <a:lumOff val="40000"/>
                  </a:schemeClr>
                </a:solidFill>
                <a:effectLst/>
                <a:latin typeface="Arial" panose="020B0604020202020204" pitchFamily="34" charset="0"/>
              </a:rPr>
              <a:t>скляному</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посуді</a:t>
            </a:r>
            <a:r>
              <a:rPr lang="ru-RU" b="0" i="0" u="none" strike="noStrike" dirty="0">
                <a:solidFill>
                  <a:schemeClr val="accent1">
                    <a:lumMod val="60000"/>
                    <a:lumOff val="40000"/>
                  </a:schemeClr>
                </a:solidFill>
                <a:effectLst/>
                <a:latin typeface="Arial" panose="020B0604020202020204" pitchFamily="34" charset="0"/>
              </a:rPr>
              <a:t> на </a:t>
            </a:r>
            <a:r>
              <a:rPr lang="ru-RU" b="0" i="0" u="none" strike="noStrike" dirty="0" err="1">
                <a:solidFill>
                  <a:schemeClr val="accent1">
                    <a:lumMod val="60000"/>
                    <a:lumOff val="40000"/>
                  </a:schemeClr>
                </a:solidFill>
                <a:effectLst/>
                <a:latin typeface="Arial" panose="020B0604020202020204" pitchFamily="34" charset="0"/>
              </a:rPr>
              <a:t>десертній</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тарілці</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застеленій</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паперовою</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серветкою</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щоб</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уникнути</a:t>
            </a:r>
            <a:r>
              <a:rPr lang="ru-RU" b="0" i="0" u="none" strike="noStrike" dirty="0">
                <a:solidFill>
                  <a:schemeClr val="accent1">
                    <a:lumMod val="60000"/>
                    <a:lumOff val="40000"/>
                  </a:schemeClr>
                </a:solidFill>
                <a:effectLst/>
                <a:latin typeface="Arial" panose="020B0604020202020204" pitchFamily="34" charset="0"/>
              </a:rPr>
              <a:t> </a:t>
            </a:r>
            <a:r>
              <a:rPr lang="ru-RU" b="0" i="0" u="none" strike="noStrike" dirty="0" err="1">
                <a:solidFill>
                  <a:schemeClr val="accent1">
                    <a:lumMod val="60000"/>
                    <a:lumOff val="40000"/>
                  </a:schemeClr>
                </a:solidFill>
                <a:effectLst/>
                <a:latin typeface="Arial" panose="020B0604020202020204" pitchFamily="34" charset="0"/>
              </a:rPr>
              <a:t>ковзання</a:t>
            </a:r>
            <a:r>
              <a:rPr lang="ru-RU" b="0" i="0" u="none" strike="noStrike" dirty="0">
                <a:solidFill>
                  <a:srgbClr val="202122"/>
                </a:solidFill>
                <a:effectLst/>
                <a:latin typeface="Arial" panose="020B0604020202020204" pitchFamily="34" charset="0"/>
              </a:rPr>
              <a:t>. </a:t>
            </a:r>
            <a:endParaRPr lang="uk-UA" dirty="0"/>
          </a:p>
        </p:txBody>
      </p:sp>
      <p:pic>
        <p:nvPicPr>
          <p:cNvPr id="9220" name="Picture 4" descr="Праздничные салаты в креманках - рецепты с фото">
            <a:extLst>
              <a:ext uri="{FF2B5EF4-FFF2-40B4-BE49-F238E27FC236}">
                <a16:creationId xmlns:a16="http://schemas.microsoft.com/office/drawing/2014/main" id="{5222B060-1CD9-1825-35E7-9F9A2AD80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51" y="5034175"/>
            <a:ext cx="2132625" cy="159741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Салат в креманках с креветками порционный праздничный рецепт с фото  пошагово - 1000.menu">
            <a:extLst>
              <a:ext uri="{FF2B5EF4-FFF2-40B4-BE49-F238E27FC236}">
                <a16:creationId xmlns:a16="http://schemas.microsoft.com/office/drawing/2014/main" id="{FF5A79C2-7AE3-0A7A-D066-9B8025894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328" y="3004787"/>
            <a:ext cx="2700284" cy="202260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Салат коктейль - 15 рецептов приготовления пошагово - 1000.menu">
            <a:extLst>
              <a:ext uri="{FF2B5EF4-FFF2-40B4-BE49-F238E27FC236}">
                <a16:creationId xmlns:a16="http://schemas.microsoft.com/office/drawing/2014/main" id="{DBCCECBC-0367-8646-4ECA-AE6751861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771" y="3429000"/>
            <a:ext cx="2132625" cy="1432128"/>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Салат с лососем, креветками и заправкой из сливочного сыра - пошаговый  рецепт с фото на Готовим дома">
            <a:extLst>
              <a:ext uri="{FF2B5EF4-FFF2-40B4-BE49-F238E27FC236}">
                <a16:creationId xmlns:a16="http://schemas.microsoft.com/office/drawing/2014/main" id="{C8D3DACC-FBAA-5B7A-1579-5B439D8B6B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5137" y="3442397"/>
            <a:ext cx="2089076" cy="313932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Праздничные салаты в креманках - рецепты с фото">
            <a:extLst>
              <a:ext uri="{FF2B5EF4-FFF2-40B4-BE49-F238E27FC236}">
                <a16:creationId xmlns:a16="http://schemas.microsoft.com/office/drawing/2014/main" id="{FBA30BE0-48E9-22AD-B855-2F2DB84C96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5612" y="5140493"/>
            <a:ext cx="2318293" cy="1736481"/>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Салат в креманках (порционный): рецепт с фото пошагово">
            <a:extLst>
              <a:ext uri="{FF2B5EF4-FFF2-40B4-BE49-F238E27FC236}">
                <a16:creationId xmlns:a16="http://schemas.microsoft.com/office/drawing/2014/main" id="{4D5E3EA9-7E41-C5DD-74D3-00F27C6B94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4570" y="3159865"/>
            <a:ext cx="2860379" cy="1906919"/>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Салат коктейль - 15 рецептов приготовления пошагово - 1000.menu">
            <a:extLst>
              <a:ext uri="{FF2B5EF4-FFF2-40B4-BE49-F238E27FC236}">
                <a16:creationId xmlns:a16="http://schemas.microsoft.com/office/drawing/2014/main" id="{AEAFFC72-08B9-E12C-3AD7-9AB0E7A3F0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8797" y="5061234"/>
            <a:ext cx="3485773" cy="181574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A6090860-2913-2459-2890-8FC97CAE749C}"/>
              </a:ext>
            </a:extLst>
          </p:cNvPr>
          <p:cNvSpPr>
            <a:spLocks noGrp="1"/>
          </p:cNvSpPr>
          <p:nvPr>
            <p:ph type="sldNum" sz="quarter" idx="12"/>
          </p:nvPr>
        </p:nvSpPr>
        <p:spPr/>
        <p:txBody>
          <a:bodyPr/>
          <a:lstStyle/>
          <a:p>
            <a:pPr rtl="0"/>
            <a:fld id="{F25A965E-3C11-4F28-82DC-E30D63FAC43C}" type="slidenum">
              <a:rPr lang="ru-RU" noProof="0" smtClean="0"/>
              <a:t>28</a:t>
            </a:fld>
            <a:endParaRPr lang="ru-RU" noProof="0"/>
          </a:p>
        </p:txBody>
      </p:sp>
    </p:spTree>
    <p:extLst>
      <p:ext uri="{BB962C8B-B14F-4D97-AF65-F5344CB8AC3E}">
        <p14:creationId xmlns:p14="http://schemas.microsoft.com/office/powerpoint/2010/main" val="285249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20D7D8-5C3E-585A-3CC0-9A005050C5FA}"/>
              </a:ext>
            </a:extLst>
          </p:cNvPr>
          <p:cNvSpPr>
            <a:spLocks noGrp="1"/>
          </p:cNvSpPr>
          <p:nvPr>
            <p:ph type="title"/>
          </p:nvPr>
        </p:nvSpPr>
        <p:spPr>
          <a:xfrm>
            <a:off x="2205980" y="231606"/>
            <a:ext cx="9144000" cy="1143000"/>
          </a:xfrm>
        </p:spPr>
        <p:txBody>
          <a:bodyPr>
            <a:normAutofit/>
          </a:bodyPr>
          <a:lstStyle/>
          <a:p>
            <a:r>
              <a:rPr lang="uk-UA" sz="3200" b="1" dirty="0">
                <a:solidFill>
                  <a:schemeClr val="tx1">
                    <a:lumMod val="50000"/>
                    <a:lumOff val="50000"/>
                  </a:schemeClr>
                </a:solidFill>
              </a:rPr>
              <a:t>Салат-</a:t>
            </a:r>
            <a:r>
              <a:rPr lang="uk-UA" sz="3200" b="1" dirty="0" err="1">
                <a:solidFill>
                  <a:schemeClr val="tx1">
                    <a:lumMod val="50000"/>
                    <a:lumOff val="50000"/>
                  </a:schemeClr>
                </a:solidFill>
              </a:rPr>
              <a:t>коктель</a:t>
            </a:r>
            <a:r>
              <a:rPr lang="uk-UA" sz="3200" b="1" dirty="0">
                <a:solidFill>
                  <a:schemeClr val="tx1">
                    <a:lumMod val="50000"/>
                    <a:lumOff val="50000"/>
                  </a:schemeClr>
                </a:solidFill>
              </a:rPr>
              <a:t> </a:t>
            </a:r>
            <a:r>
              <a:rPr lang="uk-UA" sz="3200" b="1" dirty="0" err="1">
                <a:solidFill>
                  <a:schemeClr val="tx1">
                    <a:lumMod val="50000"/>
                    <a:lumOff val="50000"/>
                  </a:schemeClr>
                </a:solidFill>
              </a:rPr>
              <a:t>креветочний</a:t>
            </a:r>
            <a:endParaRPr lang="uk-UA" sz="3200" b="1" dirty="0">
              <a:solidFill>
                <a:schemeClr val="tx1">
                  <a:lumMod val="50000"/>
                  <a:lumOff val="50000"/>
                </a:schemeClr>
              </a:solidFill>
            </a:endParaRPr>
          </a:p>
        </p:txBody>
      </p:sp>
      <p:sp>
        <p:nvSpPr>
          <p:cNvPr id="3" name="TextBox 2">
            <a:extLst>
              <a:ext uri="{FF2B5EF4-FFF2-40B4-BE49-F238E27FC236}">
                <a16:creationId xmlns:a16="http://schemas.microsoft.com/office/drawing/2014/main" id="{AB1894A8-81D4-A2B5-2E8C-318D20158BAB}"/>
              </a:ext>
            </a:extLst>
          </p:cNvPr>
          <p:cNvSpPr txBox="1"/>
          <p:nvPr/>
        </p:nvSpPr>
        <p:spPr>
          <a:xfrm>
            <a:off x="5662364" y="2060848"/>
            <a:ext cx="184731" cy="369332"/>
          </a:xfrm>
          <a:prstGeom prst="rect">
            <a:avLst/>
          </a:prstGeom>
          <a:noFill/>
        </p:spPr>
        <p:txBody>
          <a:bodyPr wrap="none" rtlCol="0">
            <a:spAutoFit/>
          </a:bodyPr>
          <a:lstStyle/>
          <a:p>
            <a:endParaRPr lang="uk-UA" dirty="0"/>
          </a:p>
        </p:txBody>
      </p:sp>
      <p:pic>
        <p:nvPicPr>
          <p:cNvPr id="8196" name="Picture 4" descr="Картофель вареный, сочетания, состав, рецепты и интеренсные факты!">
            <a:extLst>
              <a:ext uri="{FF2B5EF4-FFF2-40B4-BE49-F238E27FC236}">
                <a16:creationId xmlns:a16="http://schemas.microsoft.com/office/drawing/2014/main" id="{DA7E0548-03B6-394F-1972-DB423756B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41" y="1679807"/>
            <a:ext cx="2100556" cy="163102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Морковь отварная очищенная | (№11123)">
            <a:extLst>
              <a:ext uri="{FF2B5EF4-FFF2-40B4-BE49-F238E27FC236}">
                <a16:creationId xmlns:a16="http://schemas.microsoft.com/office/drawing/2014/main" id="{812E597A-29D7-1007-5BC2-470CB61CD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737" y="1810409"/>
            <a:ext cx="2508581" cy="136981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Огурец соленый: калорийность на 100 грамм — 13 ККал. Белки, жиры, углеводы,  химический состав.">
            <a:extLst>
              <a:ext uri="{FF2B5EF4-FFF2-40B4-BE49-F238E27FC236}">
                <a16:creationId xmlns:a16="http://schemas.microsoft.com/office/drawing/2014/main" id="{B01CE22D-492A-0F55-7A8C-DD8D86F01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043" y="1785256"/>
            <a:ext cx="2196636" cy="146176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Помидоры черри - полезные и опасные свойства помидоров черри">
            <a:extLst>
              <a:ext uri="{FF2B5EF4-FFF2-40B4-BE49-F238E27FC236}">
                <a16:creationId xmlns:a16="http://schemas.microsoft.com/office/drawing/2014/main" id="{6D5F8668-9029-4CD9-389D-2FBDE5BA9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6810" y="1810409"/>
            <a:ext cx="1764301" cy="138226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Тест: Кто ты — сметана или майонез? | theGirl">
            <a:extLst>
              <a:ext uri="{FF2B5EF4-FFF2-40B4-BE49-F238E27FC236}">
                <a16:creationId xmlns:a16="http://schemas.microsoft.com/office/drawing/2014/main" id="{4F61B70B-E57B-77E9-6B19-CFB11BDCAB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6709" y="2015385"/>
            <a:ext cx="1788790" cy="178879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8FF43362-061C-D13E-384A-EBDA346EDD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459" y="3832323"/>
            <a:ext cx="1817521" cy="2355359"/>
          </a:xfrm>
          <a:prstGeom prst="rect">
            <a:avLst/>
          </a:prstGeom>
        </p:spPr>
      </p:pic>
      <p:pic>
        <p:nvPicPr>
          <p:cNvPr id="20482" name="Picture 2" descr="Veladis мясо креветки варено-мороженое 400 г ᐉ цены в Украине. Купить без  переплат">
            <a:extLst>
              <a:ext uri="{FF2B5EF4-FFF2-40B4-BE49-F238E27FC236}">
                <a16:creationId xmlns:a16="http://schemas.microsoft.com/office/drawing/2014/main" id="{43FD2535-8D77-51E4-E0C6-CACC9B72AB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4521" y="3610984"/>
            <a:ext cx="1817522" cy="285320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Рецепт: Салата-коктейля с креветками - Салаты из рыбы и морепродуктов -  Салаты - Готовить легко!">
            <a:extLst>
              <a:ext uri="{FF2B5EF4-FFF2-40B4-BE49-F238E27FC236}">
                <a16:creationId xmlns:a16="http://schemas.microsoft.com/office/drawing/2014/main" id="{DF38CA66-FEE5-C481-1BF0-F2FC9AD1F9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8312" y="3628480"/>
            <a:ext cx="3809176" cy="2853205"/>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descr="Предупреждение со сплошной заливкой">
            <a:extLst>
              <a:ext uri="{FF2B5EF4-FFF2-40B4-BE49-F238E27FC236}">
                <a16:creationId xmlns:a16="http://schemas.microsoft.com/office/drawing/2014/main" id="{23F97BED-CFD0-2158-75D4-34D2120E56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79173" y="1785256"/>
            <a:ext cx="446191" cy="460258"/>
          </a:xfrm>
          <a:prstGeom prst="rect">
            <a:avLst/>
          </a:prstGeom>
        </p:spPr>
      </p:pic>
      <p:pic>
        <p:nvPicPr>
          <p:cNvPr id="12" name="Рисунок 11">
            <a:extLst>
              <a:ext uri="{FF2B5EF4-FFF2-40B4-BE49-F238E27FC236}">
                <a16:creationId xmlns:a16="http://schemas.microsoft.com/office/drawing/2014/main" id="{F14688C4-1E4A-90E1-7B7E-635D297836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77966" y="4978981"/>
            <a:ext cx="1422400" cy="1422400"/>
          </a:xfrm>
          <a:prstGeom prst="rect">
            <a:avLst/>
          </a:prstGeom>
        </p:spPr>
      </p:pic>
      <p:sp>
        <p:nvSpPr>
          <p:cNvPr id="4" name="Номер слайда 3">
            <a:extLst>
              <a:ext uri="{FF2B5EF4-FFF2-40B4-BE49-F238E27FC236}">
                <a16:creationId xmlns:a16="http://schemas.microsoft.com/office/drawing/2014/main" id="{4576459E-801C-BA7D-C650-AAD92BFB8A07}"/>
              </a:ext>
            </a:extLst>
          </p:cNvPr>
          <p:cNvSpPr>
            <a:spLocks noGrp="1"/>
          </p:cNvSpPr>
          <p:nvPr>
            <p:ph type="sldNum" sz="quarter" idx="12"/>
          </p:nvPr>
        </p:nvSpPr>
        <p:spPr/>
        <p:txBody>
          <a:bodyPr/>
          <a:lstStyle/>
          <a:p>
            <a:pPr rtl="0"/>
            <a:fld id="{F25A965E-3C11-4F28-82DC-E30D63FAC43C}" type="slidenum">
              <a:rPr lang="ru-RU" noProof="0" smtClean="0"/>
              <a:t>29</a:t>
            </a:fld>
            <a:endParaRPr lang="ru-RU" noProof="0"/>
          </a:p>
        </p:txBody>
      </p:sp>
    </p:spTree>
    <p:extLst>
      <p:ext uri="{BB962C8B-B14F-4D97-AF65-F5344CB8AC3E}">
        <p14:creationId xmlns:p14="http://schemas.microsoft.com/office/powerpoint/2010/main" val="355107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383CE0-C6EA-3351-4131-2FA2B145F929}"/>
              </a:ext>
            </a:extLst>
          </p:cNvPr>
          <p:cNvSpPr>
            <a:spLocks noGrp="1"/>
          </p:cNvSpPr>
          <p:nvPr>
            <p:ph type="title"/>
          </p:nvPr>
        </p:nvSpPr>
        <p:spPr>
          <a:xfrm>
            <a:off x="693812" y="205966"/>
            <a:ext cx="11089232" cy="1152128"/>
          </a:xfrm>
        </p:spPr>
        <p:txBody>
          <a:bodyPr>
            <a:noAutofit/>
          </a:bodyPr>
          <a:lstStyle/>
          <a:p>
            <a:r>
              <a:rPr lang="uk-UA" sz="2400" b="1" i="1" u="sng" dirty="0">
                <a:solidFill>
                  <a:srgbClr val="002060"/>
                </a:solidFill>
                <a:latin typeface="Times New Roman" pitchFamily="18" charset="0"/>
                <a:cs typeface="Times New Roman" pitchFamily="18" charset="0"/>
              </a:rPr>
              <a:t>Правила  санітарії та особистої гігієни під час роботи в холодному  цеху</a:t>
            </a:r>
            <a:br>
              <a:rPr lang="ru-RU" sz="2800" b="1" i="1" u="sng" dirty="0">
                <a:solidFill>
                  <a:srgbClr val="002060"/>
                </a:solidFill>
                <a:latin typeface="Times New Roman" pitchFamily="18" charset="0"/>
                <a:cs typeface="Times New Roman" pitchFamily="18" charset="0"/>
              </a:rPr>
            </a:br>
            <a:endParaRPr lang="uk-UA" sz="2800" b="1" i="1" u="sng" dirty="0"/>
          </a:p>
        </p:txBody>
      </p:sp>
      <p:sp>
        <p:nvSpPr>
          <p:cNvPr id="3" name="TextBox 2">
            <a:extLst>
              <a:ext uri="{FF2B5EF4-FFF2-40B4-BE49-F238E27FC236}">
                <a16:creationId xmlns:a16="http://schemas.microsoft.com/office/drawing/2014/main" id="{B9DEEDED-D3D6-EB85-7497-266BEC19CB57}"/>
              </a:ext>
            </a:extLst>
          </p:cNvPr>
          <p:cNvSpPr txBox="1"/>
          <p:nvPr/>
        </p:nvSpPr>
        <p:spPr>
          <a:xfrm>
            <a:off x="117749" y="1462088"/>
            <a:ext cx="12071076" cy="4801314"/>
          </a:xfrm>
          <a:prstGeom prst="rect">
            <a:avLst/>
          </a:prstGeom>
          <a:noFill/>
        </p:spPr>
        <p:txBody>
          <a:bodyPr wrap="square" rtlCol="0">
            <a:spAutoFit/>
          </a:bodyPr>
          <a:lstStyle/>
          <a:p>
            <a:pPr lvl="0"/>
            <a:r>
              <a:rPr lang="uk-UA" b="1" i="1" dirty="0">
                <a:solidFill>
                  <a:srgbClr val="FF0000"/>
                </a:solidFill>
              </a:rPr>
              <a:t>До роботи допускаються особи, що пройшли спеціальний медичний огляд.</a:t>
            </a:r>
            <a:endParaRPr lang="ru-RU" b="1" i="1" dirty="0">
              <a:solidFill>
                <a:srgbClr val="FF0000"/>
              </a:solidFill>
            </a:endParaRPr>
          </a:p>
          <a:p>
            <a:pPr lvl="0"/>
            <a:r>
              <a:rPr lang="uk-UA" b="1" i="1" dirty="0">
                <a:solidFill>
                  <a:srgbClr val="FF0000"/>
                </a:solidFill>
              </a:rPr>
              <a:t>Санітарний одяг повинен бути чистим, випрасуваним з усіма ґудзиками, волосся прибране під ковпак, рукава застебнені або підкочені.</a:t>
            </a:r>
            <a:endParaRPr lang="ru-RU" b="1" i="1" dirty="0">
              <a:solidFill>
                <a:srgbClr val="FF0000"/>
              </a:solidFill>
            </a:endParaRPr>
          </a:p>
          <a:p>
            <a:pPr lvl="0"/>
            <a:r>
              <a:rPr lang="uk-UA" b="1" i="1" dirty="0">
                <a:solidFill>
                  <a:srgbClr val="FF0000"/>
                </a:solidFill>
              </a:rPr>
              <a:t>Не заколювати голками та шпильками одяг, не тримати в кишені сторонні предмети.</a:t>
            </a:r>
            <a:endParaRPr lang="ru-RU" b="1" i="1" dirty="0">
              <a:solidFill>
                <a:srgbClr val="FF0000"/>
              </a:solidFill>
            </a:endParaRPr>
          </a:p>
          <a:p>
            <a:pPr lvl="0"/>
            <a:r>
              <a:rPr lang="uk-UA" b="1" i="1" dirty="0">
                <a:solidFill>
                  <a:srgbClr val="FF0000"/>
                </a:solidFill>
              </a:rPr>
              <a:t>Не слід носити на роботі кліпси, каблучки, а також </a:t>
            </a:r>
            <a:r>
              <a:rPr lang="uk-UA" b="1" i="1" dirty="0" err="1">
                <a:solidFill>
                  <a:srgbClr val="FF0000"/>
                </a:solidFill>
              </a:rPr>
              <a:t>заколки</a:t>
            </a:r>
            <a:r>
              <a:rPr lang="uk-UA" b="1" i="1" dirty="0">
                <a:solidFill>
                  <a:srgbClr val="FF0000"/>
                </a:solidFill>
              </a:rPr>
              <a:t> поверх косинок.</a:t>
            </a:r>
            <a:endParaRPr lang="ru-RU" b="1" i="1" dirty="0">
              <a:solidFill>
                <a:srgbClr val="FF0000"/>
              </a:solidFill>
            </a:endParaRPr>
          </a:p>
          <a:p>
            <a:pPr lvl="0"/>
            <a:r>
              <a:rPr lang="uk-UA" b="1" i="1" dirty="0">
                <a:solidFill>
                  <a:srgbClr val="FF0000"/>
                </a:solidFill>
              </a:rPr>
              <a:t>Коротко зрізати нігті, тому що під ними накопичується бруд.</a:t>
            </a:r>
            <a:endParaRPr lang="ru-RU" b="1" i="1" dirty="0">
              <a:solidFill>
                <a:srgbClr val="FF0000"/>
              </a:solidFill>
            </a:endParaRPr>
          </a:p>
          <a:p>
            <a:pPr lvl="0"/>
            <a:r>
              <a:rPr lang="uk-UA" b="1" i="1" dirty="0">
                <a:solidFill>
                  <a:srgbClr val="FF0000"/>
                </a:solidFill>
              </a:rPr>
              <a:t>Не слід працювати на слизькій підлозі, у взутті без задників.</a:t>
            </a:r>
            <a:endParaRPr lang="ru-RU" b="1" i="1" dirty="0">
              <a:solidFill>
                <a:srgbClr val="FF0000"/>
              </a:solidFill>
            </a:endParaRPr>
          </a:p>
          <a:p>
            <a:pPr lvl="0"/>
            <a:r>
              <a:rPr lang="uk-UA" b="1" i="1" dirty="0">
                <a:solidFill>
                  <a:srgbClr val="FF0000"/>
                </a:solidFill>
              </a:rPr>
              <a:t>Не відвідувати в санітарному одязі вбиральні, не виходити в ньому на вулицю. </a:t>
            </a:r>
            <a:endParaRPr lang="ru-RU" b="1" i="1" dirty="0">
              <a:solidFill>
                <a:srgbClr val="FF0000"/>
              </a:solidFill>
            </a:endParaRPr>
          </a:p>
          <a:p>
            <a:pPr lvl="0"/>
            <a:r>
              <a:rPr lang="uk-UA" b="1" i="1" dirty="0">
                <a:solidFill>
                  <a:srgbClr val="FF0000"/>
                </a:solidFill>
              </a:rPr>
              <a:t>Після відвідування туалету та перед початком роботи ретельно мити руки з </a:t>
            </a:r>
            <a:r>
              <a:rPr lang="uk-UA" b="1" i="1" dirty="0" err="1">
                <a:solidFill>
                  <a:srgbClr val="FF0000"/>
                </a:solidFill>
              </a:rPr>
              <a:t>милом</a:t>
            </a:r>
            <a:r>
              <a:rPr lang="uk-UA" b="1" i="1" dirty="0">
                <a:solidFill>
                  <a:srgbClr val="FF0000"/>
                </a:solidFill>
              </a:rPr>
              <a:t>. </a:t>
            </a:r>
            <a:endParaRPr lang="ru-RU" b="1" i="1" dirty="0">
              <a:solidFill>
                <a:srgbClr val="FF0000"/>
              </a:solidFill>
            </a:endParaRPr>
          </a:p>
          <a:p>
            <a:pPr lvl="0"/>
            <a:r>
              <a:rPr lang="uk-UA" b="1" i="1" dirty="0">
                <a:solidFill>
                  <a:srgbClr val="FF0000"/>
                </a:solidFill>
              </a:rPr>
              <a:t>Особисті речі і верхній одяг залишати у гардеробі. </a:t>
            </a:r>
            <a:endParaRPr lang="ru-RU" b="1" i="1" dirty="0">
              <a:solidFill>
                <a:srgbClr val="FF0000"/>
              </a:solidFill>
            </a:endParaRPr>
          </a:p>
          <a:p>
            <a:pPr lvl="0"/>
            <a:r>
              <a:rPr lang="uk-UA" b="1" i="1" dirty="0">
                <a:solidFill>
                  <a:srgbClr val="FF0000"/>
                </a:solidFill>
              </a:rPr>
              <a:t>Не слід палити на робочому місці.</a:t>
            </a:r>
            <a:endParaRPr lang="ru-RU" b="1" i="1" dirty="0">
              <a:solidFill>
                <a:srgbClr val="FF0000"/>
              </a:solidFill>
            </a:endParaRPr>
          </a:p>
          <a:p>
            <a:pPr lvl="0"/>
            <a:r>
              <a:rPr lang="uk-UA" b="1" i="1" dirty="0">
                <a:solidFill>
                  <a:srgbClr val="FF0000"/>
                </a:solidFill>
              </a:rPr>
              <a:t>Під час травмування рук (порізи, проколи) слід негайно припинити роботу, обробити рану </a:t>
            </a:r>
            <a:r>
              <a:rPr lang="uk-UA" b="1" i="1" dirty="0" err="1">
                <a:solidFill>
                  <a:srgbClr val="FF0000"/>
                </a:solidFill>
              </a:rPr>
              <a:t>дезинфікуючими</a:t>
            </a:r>
            <a:r>
              <a:rPr lang="uk-UA" b="1" i="1" dirty="0">
                <a:solidFill>
                  <a:srgbClr val="FF0000"/>
                </a:solidFill>
              </a:rPr>
              <a:t> засобами, накласти пов’язку, а на палець надіти </a:t>
            </a:r>
            <a:r>
              <a:rPr lang="uk-UA" b="1" i="1" dirty="0" err="1">
                <a:solidFill>
                  <a:srgbClr val="FF0000"/>
                </a:solidFill>
              </a:rPr>
              <a:t>напальчник</a:t>
            </a:r>
            <a:r>
              <a:rPr lang="uk-UA" b="1" i="1" dirty="0">
                <a:solidFill>
                  <a:srgbClr val="FF0000"/>
                </a:solidFill>
              </a:rPr>
              <a:t>.</a:t>
            </a:r>
            <a:endParaRPr lang="ru-RU" b="1" i="1" dirty="0">
              <a:solidFill>
                <a:srgbClr val="FF0000"/>
              </a:solidFill>
            </a:endParaRPr>
          </a:p>
          <a:p>
            <a:pPr lvl="0"/>
            <a:r>
              <a:rPr lang="uk-UA" b="1" i="1" dirty="0">
                <a:solidFill>
                  <a:srgbClr val="FF0000"/>
                </a:solidFill>
              </a:rPr>
              <a:t>Не слід користуватися інвентарем та посудом не за призначенням, порушуючи маркірування.</a:t>
            </a:r>
            <a:endParaRPr lang="ru-RU" b="1" i="1" dirty="0">
              <a:solidFill>
                <a:srgbClr val="FF0000"/>
              </a:solidFill>
            </a:endParaRPr>
          </a:p>
          <a:p>
            <a:pPr lvl="0"/>
            <a:r>
              <a:rPr lang="uk-UA" b="1" i="1" dirty="0">
                <a:solidFill>
                  <a:srgbClr val="FF0000"/>
                </a:solidFill>
              </a:rPr>
              <a:t>Необхідно дотримуватись строків зберігання і реалізації салатів.</a:t>
            </a:r>
            <a:endParaRPr lang="ru-RU" b="1" i="1" dirty="0">
              <a:solidFill>
                <a:srgbClr val="FF0000"/>
              </a:solidFill>
            </a:endParaRPr>
          </a:p>
          <a:p>
            <a:pPr lvl="0"/>
            <a:r>
              <a:rPr lang="uk-UA" b="1" i="1" dirty="0">
                <a:solidFill>
                  <a:srgbClr val="FF0000"/>
                </a:solidFill>
              </a:rPr>
              <a:t>В кінці роботи необхідно прибрати робоче місце та помити його мийними засобами. </a:t>
            </a:r>
            <a:br>
              <a:rPr lang="uk-UA" b="1" i="1" dirty="0">
                <a:solidFill>
                  <a:srgbClr val="FF0000"/>
                </a:solidFill>
              </a:rPr>
            </a:br>
            <a:r>
              <a:rPr lang="ru-RU" b="1" i="1" dirty="0">
                <a:solidFill>
                  <a:srgbClr val="FF0000"/>
                </a:solidFill>
              </a:rPr>
              <a:t> </a:t>
            </a:r>
          </a:p>
        </p:txBody>
      </p:sp>
      <p:pic>
        <p:nvPicPr>
          <p:cNvPr id="9218" name="Picture 2" descr="Гігієни харчування картинки, стокові Гігієни харчування фотографії,  зображення | Скачати з Depositphotos">
            <a:extLst>
              <a:ext uri="{FF2B5EF4-FFF2-40B4-BE49-F238E27FC236}">
                <a16:creationId xmlns:a16="http://schemas.microsoft.com/office/drawing/2014/main" id="{2C6074AE-77FA-D94B-EA09-1B5CE151C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1991" y="2564904"/>
            <a:ext cx="2179085" cy="1450082"/>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a:extLst>
              <a:ext uri="{FF2B5EF4-FFF2-40B4-BE49-F238E27FC236}">
                <a16:creationId xmlns:a16="http://schemas.microsoft.com/office/drawing/2014/main" id="{CD790A7B-C274-34A7-93BC-508E34FC449B}"/>
              </a:ext>
            </a:extLst>
          </p:cNvPr>
          <p:cNvSpPr>
            <a:spLocks noGrp="1"/>
          </p:cNvSpPr>
          <p:nvPr>
            <p:ph type="sldNum" sz="quarter" idx="12"/>
          </p:nvPr>
        </p:nvSpPr>
        <p:spPr/>
        <p:txBody>
          <a:bodyPr/>
          <a:lstStyle/>
          <a:p>
            <a:pPr rtl="0"/>
            <a:fld id="{F25A965E-3C11-4F28-82DC-E30D63FAC43C}" type="slidenum">
              <a:rPr lang="ru-RU" noProof="0" smtClean="0"/>
              <a:t>3</a:t>
            </a:fld>
            <a:endParaRPr lang="ru-RU" noProof="0"/>
          </a:p>
        </p:txBody>
      </p:sp>
    </p:spTree>
    <p:extLst>
      <p:ext uri="{BB962C8B-B14F-4D97-AF65-F5344CB8AC3E}">
        <p14:creationId xmlns:p14="http://schemas.microsoft.com/office/powerpoint/2010/main" val="372454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78B85E64-3B00-D156-9811-A104416CBFBB}"/>
              </a:ext>
            </a:extLst>
          </p:cNvPr>
          <p:cNvGraphicFramePr>
            <a:graphicFrameLocks noGrp="1"/>
          </p:cNvGraphicFramePr>
          <p:nvPr>
            <p:extLst>
              <p:ext uri="{D42A27DB-BD31-4B8C-83A1-F6EECF244321}">
                <p14:modId xmlns:p14="http://schemas.microsoft.com/office/powerpoint/2010/main" val="3752999648"/>
              </p:ext>
            </p:extLst>
          </p:nvPr>
        </p:nvGraphicFramePr>
        <p:xfrm>
          <a:off x="0" y="1268760"/>
          <a:ext cx="12188824" cy="5720462"/>
        </p:xfrm>
        <a:graphic>
          <a:graphicData uri="http://schemas.openxmlformats.org/drawingml/2006/table">
            <a:tbl>
              <a:tblPr bandRow="1">
                <a:tableStyleId>{5C22544A-7EE6-4342-B048-85BDC9FD1C3A}</a:tableStyleId>
              </a:tblPr>
              <a:tblGrid>
                <a:gridCol w="2309665">
                  <a:extLst>
                    <a:ext uri="{9D8B030D-6E8A-4147-A177-3AD203B41FA5}">
                      <a16:colId xmlns:a16="http://schemas.microsoft.com/office/drawing/2014/main" val="799762779"/>
                    </a:ext>
                  </a:extLst>
                </a:gridCol>
                <a:gridCol w="742645">
                  <a:extLst>
                    <a:ext uri="{9D8B030D-6E8A-4147-A177-3AD203B41FA5}">
                      <a16:colId xmlns:a16="http://schemas.microsoft.com/office/drawing/2014/main" val="1851806882"/>
                    </a:ext>
                  </a:extLst>
                </a:gridCol>
                <a:gridCol w="141437">
                  <a:extLst>
                    <a:ext uri="{9D8B030D-6E8A-4147-A177-3AD203B41FA5}">
                      <a16:colId xmlns:a16="http://schemas.microsoft.com/office/drawing/2014/main" val="1881943023"/>
                    </a:ext>
                  </a:extLst>
                </a:gridCol>
                <a:gridCol w="752169">
                  <a:extLst>
                    <a:ext uri="{9D8B030D-6E8A-4147-A177-3AD203B41FA5}">
                      <a16:colId xmlns:a16="http://schemas.microsoft.com/office/drawing/2014/main" val="4116695282"/>
                    </a:ext>
                  </a:extLst>
                </a:gridCol>
                <a:gridCol w="752169">
                  <a:extLst>
                    <a:ext uri="{9D8B030D-6E8A-4147-A177-3AD203B41FA5}">
                      <a16:colId xmlns:a16="http://schemas.microsoft.com/office/drawing/2014/main" val="856343684"/>
                    </a:ext>
                  </a:extLst>
                </a:gridCol>
                <a:gridCol w="648231">
                  <a:extLst>
                    <a:ext uri="{9D8B030D-6E8A-4147-A177-3AD203B41FA5}">
                      <a16:colId xmlns:a16="http://schemas.microsoft.com/office/drawing/2014/main" val="3705110821"/>
                    </a:ext>
                  </a:extLst>
                </a:gridCol>
                <a:gridCol w="2273961">
                  <a:extLst>
                    <a:ext uri="{9D8B030D-6E8A-4147-A177-3AD203B41FA5}">
                      <a16:colId xmlns:a16="http://schemas.microsoft.com/office/drawing/2014/main" val="3969968198"/>
                    </a:ext>
                  </a:extLst>
                </a:gridCol>
                <a:gridCol w="2424708">
                  <a:extLst>
                    <a:ext uri="{9D8B030D-6E8A-4147-A177-3AD203B41FA5}">
                      <a16:colId xmlns:a16="http://schemas.microsoft.com/office/drawing/2014/main" val="1471487289"/>
                    </a:ext>
                  </a:extLst>
                </a:gridCol>
                <a:gridCol w="2143839">
                  <a:extLst>
                    <a:ext uri="{9D8B030D-6E8A-4147-A177-3AD203B41FA5}">
                      <a16:colId xmlns:a16="http://schemas.microsoft.com/office/drawing/2014/main" val="1082217920"/>
                    </a:ext>
                  </a:extLst>
                </a:gridCol>
              </a:tblGrid>
              <a:tr h="477054">
                <a:tc rowSpan="2">
                  <a:txBody>
                    <a:bodyPr/>
                    <a:lstStyle/>
                    <a:p>
                      <a:pPr algn="ctr">
                        <a:lnSpc>
                          <a:spcPct val="106000"/>
                        </a:lnSpc>
                        <a:spcBef>
                          <a:spcPts val="2400"/>
                        </a:spcBef>
                        <a:spcAft>
                          <a:spcPts val="800"/>
                        </a:spcAft>
                      </a:pPr>
                      <a:r>
                        <a:rPr lang="en-US" sz="1100" dirty="0" err="1">
                          <a:effectLst/>
                        </a:rPr>
                        <a:t>сировина</a:t>
                      </a:r>
                      <a:endParaRPr lang="ru-UA" sz="1100" dirty="0">
                        <a:effectLst/>
                        <a:latin typeface="Calibri" panose="020F0502020204030204" pitchFamily="34" charset="0"/>
                        <a:ea typeface="Calibri" panose="020F0502020204030204" pitchFamily="34" charset="0"/>
                      </a:endParaRPr>
                    </a:p>
                  </a:txBody>
                  <a:tcPr marL="40670" marR="40670" marT="0" marB="0" anchor="ctr"/>
                </a:tc>
                <a:tc gridSpan="3">
                  <a:txBody>
                    <a:bodyPr/>
                    <a:lstStyle/>
                    <a:p>
                      <a:pPr algn="ctr">
                        <a:lnSpc>
                          <a:spcPct val="106000"/>
                        </a:lnSpc>
                        <a:spcAft>
                          <a:spcPts val="800"/>
                        </a:spcAft>
                      </a:pPr>
                      <a:r>
                        <a:rPr lang="en-US" sz="1100">
                          <a:effectLst/>
                        </a:rPr>
                        <a:t>Витрати сировини на 1 порцію</a:t>
                      </a:r>
                      <a:endParaRPr lang="ru-UA" sz="1100">
                        <a:effectLst/>
                        <a:latin typeface="Calibri" panose="020F0502020204030204" pitchFamily="34" charset="0"/>
                        <a:ea typeface="Calibri" panose="020F0502020204030204" pitchFamily="34" charset="0"/>
                      </a:endParaRPr>
                    </a:p>
                  </a:txBody>
                  <a:tcPr marL="40670" marR="40670" marT="0" marB="0" anchor="ctr"/>
                </a:tc>
                <a:tc hMerge="1">
                  <a:txBody>
                    <a:bodyPr/>
                    <a:lstStyle/>
                    <a:p>
                      <a:endParaRPr lang="uk-UA"/>
                    </a:p>
                  </a:txBody>
                  <a:tcPr/>
                </a:tc>
                <a:tc hMerge="1">
                  <a:txBody>
                    <a:bodyPr/>
                    <a:lstStyle/>
                    <a:p>
                      <a:endParaRPr lang="uk-UA"/>
                    </a:p>
                  </a:txBody>
                  <a:tcPr/>
                </a:tc>
                <a:tc gridSpan="2">
                  <a:txBody>
                    <a:bodyPr/>
                    <a:lstStyle/>
                    <a:p>
                      <a:pPr algn="ctr">
                        <a:lnSpc>
                          <a:spcPct val="106000"/>
                        </a:lnSpc>
                        <a:spcAft>
                          <a:spcPts val="800"/>
                        </a:spcAft>
                      </a:pPr>
                      <a:r>
                        <a:rPr lang="en-US" sz="1100">
                          <a:effectLst/>
                        </a:rPr>
                        <a:t>Витрати сировини на 10 порцій</a:t>
                      </a:r>
                      <a:endParaRPr lang="ru-UA" sz="1100">
                        <a:effectLst/>
                        <a:latin typeface="Calibri" panose="020F0502020204030204" pitchFamily="34" charset="0"/>
                        <a:ea typeface="Calibri" panose="020F0502020204030204" pitchFamily="34" charset="0"/>
                      </a:endParaRPr>
                    </a:p>
                  </a:txBody>
                  <a:tcPr marL="40670" marR="40670" marT="0" marB="0" anchor="ctr"/>
                </a:tc>
                <a:tc hMerge="1">
                  <a:txBody>
                    <a:bodyPr/>
                    <a:lstStyle/>
                    <a:p>
                      <a:endParaRPr lang="uk-UA"/>
                    </a:p>
                  </a:txBody>
                  <a:tcPr/>
                </a:tc>
                <a:tc rowSpan="2">
                  <a:txBody>
                    <a:bodyPr/>
                    <a:lstStyle/>
                    <a:p>
                      <a:pPr algn="ctr">
                        <a:lnSpc>
                          <a:spcPct val="106000"/>
                        </a:lnSpc>
                        <a:spcAft>
                          <a:spcPts val="800"/>
                        </a:spcAft>
                      </a:pPr>
                      <a:r>
                        <a:rPr lang="en-US" sz="1100">
                          <a:effectLst/>
                        </a:rPr>
                        <a:t>Послідовність операцій</a:t>
                      </a:r>
                      <a:endParaRPr lang="ru-UA" sz="1100">
                        <a:effectLst/>
                        <a:latin typeface="Calibri" panose="020F0502020204030204" pitchFamily="34" charset="0"/>
                        <a:ea typeface="Calibri" panose="020F0502020204030204" pitchFamily="34" charset="0"/>
                      </a:endParaRPr>
                    </a:p>
                  </a:txBody>
                  <a:tcPr marL="40670" marR="40670" marT="0" marB="0" anchor="ctr"/>
                </a:tc>
                <a:tc rowSpan="2">
                  <a:txBody>
                    <a:bodyPr/>
                    <a:lstStyle/>
                    <a:p>
                      <a:pPr algn="ctr">
                        <a:lnSpc>
                          <a:spcPct val="106000"/>
                        </a:lnSpc>
                        <a:spcAft>
                          <a:spcPts val="800"/>
                        </a:spcAft>
                      </a:pPr>
                      <a:r>
                        <a:rPr lang="ru-RU" sz="1100">
                          <a:effectLst/>
                        </a:rPr>
                        <a:t>Обладнання,</a:t>
                      </a:r>
                      <a:endParaRPr lang="ru-UA" sz="1100">
                        <a:effectLst/>
                      </a:endParaRPr>
                    </a:p>
                    <a:p>
                      <a:pPr algn="ctr">
                        <a:lnSpc>
                          <a:spcPct val="106000"/>
                        </a:lnSpc>
                        <a:spcAft>
                          <a:spcPts val="800"/>
                        </a:spcAft>
                      </a:pPr>
                      <a:r>
                        <a:rPr lang="ru-RU" sz="1100">
                          <a:effectLst/>
                        </a:rPr>
                        <a:t>Інструмент,</a:t>
                      </a:r>
                      <a:endParaRPr lang="ru-UA" sz="1100">
                        <a:effectLst/>
                      </a:endParaRPr>
                    </a:p>
                    <a:p>
                      <a:pPr algn="ctr">
                        <a:lnSpc>
                          <a:spcPct val="106000"/>
                        </a:lnSpc>
                        <a:spcAft>
                          <a:spcPts val="800"/>
                        </a:spcAft>
                      </a:pPr>
                      <a:r>
                        <a:rPr lang="ru-RU" sz="1100">
                          <a:effectLst/>
                        </a:rPr>
                        <a:t>Інвентар та посуд.</a:t>
                      </a:r>
                      <a:endParaRPr lang="ru-UA" sz="1100">
                        <a:effectLst/>
                        <a:latin typeface="Calibri" panose="020F0502020204030204" pitchFamily="34" charset="0"/>
                        <a:ea typeface="Calibri" panose="020F0502020204030204" pitchFamily="34" charset="0"/>
                      </a:endParaRPr>
                    </a:p>
                  </a:txBody>
                  <a:tcPr marL="40670" marR="40670" marT="0" marB="0" anchor="ctr"/>
                </a:tc>
                <a:tc rowSpan="2">
                  <a:txBody>
                    <a:bodyPr/>
                    <a:lstStyle/>
                    <a:p>
                      <a:pPr algn="ctr">
                        <a:lnSpc>
                          <a:spcPct val="106000"/>
                        </a:lnSpc>
                        <a:spcBef>
                          <a:spcPts val="2400"/>
                        </a:spcBef>
                        <a:spcAft>
                          <a:spcPts val="800"/>
                        </a:spcAft>
                      </a:pPr>
                      <a:r>
                        <a:rPr lang="en-US" sz="1100">
                          <a:effectLst/>
                        </a:rPr>
                        <a:t>Технологія приготування</a:t>
                      </a:r>
                      <a:endParaRPr lang="ru-UA" sz="1100">
                        <a:effectLst/>
                        <a:latin typeface="Calibri" panose="020F0502020204030204" pitchFamily="34" charset="0"/>
                        <a:ea typeface="Calibri" panose="020F0502020204030204" pitchFamily="34" charset="0"/>
                      </a:endParaRPr>
                    </a:p>
                  </a:txBody>
                  <a:tcPr marL="40670" marR="40670" marT="0" marB="0" anchor="ctr"/>
                </a:tc>
                <a:extLst>
                  <a:ext uri="{0D108BD9-81ED-4DB2-BD59-A6C34878D82A}">
                    <a16:rowId xmlns:a16="http://schemas.microsoft.com/office/drawing/2014/main" val="1717145086"/>
                  </a:ext>
                </a:extLst>
              </a:tr>
              <a:tr h="158994">
                <a:tc vMerge="1">
                  <a:txBody>
                    <a:bodyPr/>
                    <a:lstStyle/>
                    <a:p>
                      <a:endParaRPr lang="uk-UA"/>
                    </a:p>
                  </a:txBody>
                  <a:tcPr/>
                </a:tc>
                <a:tc gridSpan="2">
                  <a:txBody>
                    <a:bodyPr/>
                    <a:lstStyle/>
                    <a:p>
                      <a:pPr>
                        <a:lnSpc>
                          <a:spcPct val="106000"/>
                        </a:lnSpc>
                        <a:spcBef>
                          <a:spcPts val="1000"/>
                        </a:spcBef>
                        <a:spcAft>
                          <a:spcPts val="800"/>
                        </a:spcAft>
                      </a:pPr>
                      <a:r>
                        <a:rPr lang="en-US" sz="1100">
                          <a:effectLst/>
                        </a:rPr>
                        <a:t>брутто</a:t>
                      </a:r>
                      <a:endParaRPr lang="ru-UA" sz="1100">
                        <a:effectLst/>
                        <a:latin typeface="Calibri" panose="020F0502020204030204" pitchFamily="34" charset="0"/>
                        <a:ea typeface="Calibri" panose="020F0502020204030204" pitchFamily="34" charset="0"/>
                      </a:endParaRPr>
                    </a:p>
                  </a:txBody>
                  <a:tcPr marL="40670" marR="40670" marT="0" marB="0" anchor="ctr"/>
                </a:tc>
                <a:tc hMerge="1">
                  <a:txBody>
                    <a:bodyPr/>
                    <a:lstStyle/>
                    <a:p>
                      <a:endParaRPr lang="uk-UA"/>
                    </a:p>
                  </a:txBody>
                  <a:tcPr/>
                </a:tc>
                <a:tc>
                  <a:txBody>
                    <a:bodyPr/>
                    <a:lstStyle/>
                    <a:p>
                      <a:pPr algn="ctr">
                        <a:lnSpc>
                          <a:spcPct val="106000"/>
                        </a:lnSpc>
                        <a:spcBef>
                          <a:spcPts val="1000"/>
                        </a:spcBef>
                        <a:spcAft>
                          <a:spcPts val="800"/>
                        </a:spcAft>
                      </a:pPr>
                      <a:r>
                        <a:rPr lang="en-US" sz="1100">
                          <a:effectLst/>
                        </a:rPr>
                        <a:t>нетто</a:t>
                      </a:r>
                      <a:endParaRPr lang="ru-UA" sz="1100">
                        <a:effectLst/>
                        <a:latin typeface="Calibri" panose="020F0502020204030204" pitchFamily="34" charset="0"/>
                        <a:ea typeface="Calibri" panose="020F0502020204030204" pitchFamily="34" charset="0"/>
                      </a:endParaRPr>
                    </a:p>
                  </a:txBody>
                  <a:tcPr marL="40670" marR="40670" marT="0" marB="0" anchor="ctr"/>
                </a:tc>
                <a:tc>
                  <a:txBody>
                    <a:bodyPr/>
                    <a:lstStyle/>
                    <a:p>
                      <a:pPr algn="ctr">
                        <a:lnSpc>
                          <a:spcPct val="106000"/>
                        </a:lnSpc>
                        <a:spcBef>
                          <a:spcPts val="1000"/>
                        </a:spcBef>
                        <a:spcAft>
                          <a:spcPts val="800"/>
                        </a:spcAft>
                      </a:pPr>
                      <a:r>
                        <a:rPr lang="en-US" sz="1100">
                          <a:effectLst/>
                        </a:rPr>
                        <a:t>брутто</a:t>
                      </a:r>
                      <a:endParaRPr lang="ru-UA" sz="1100">
                        <a:effectLst/>
                        <a:latin typeface="Calibri" panose="020F0502020204030204" pitchFamily="34" charset="0"/>
                        <a:ea typeface="Calibri" panose="020F0502020204030204" pitchFamily="34" charset="0"/>
                      </a:endParaRPr>
                    </a:p>
                  </a:txBody>
                  <a:tcPr marL="40670" marR="40670" marT="0" marB="0" anchor="ctr"/>
                </a:tc>
                <a:tc>
                  <a:txBody>
                    <a:bodyPr/>
                    <a:lstStyle/>
                    <a:p>
                      <a:pPr algn="ctr">
                        <a:lnSpc>
                          <a:spcPct val="106000"/>
                        </a:lnSpc>
                        <a:spcBef>
                          <a:spcPts val="1000"/>
                        </a:spcBef>
                        <a:spcAft>
                          <a:spcPts val="800"/>
                        </a:spcAft>
                      </a:pPr>
                      <a:r>
                        <a:rPr lang="en-US" sz="1100">
                          <a:effectLst/>
                        </a:rPr>
                        <a:t>нетто</a:t>
                      </a:r>
                      <a:endParaRPr lang="ru-UA" sz="1100">
                        <a:effectLst/>
                        <a:latin typeface="Calibri" panose="020F0502020204030204" pitchFamily="34" charset="0"/>
                        <a:ea typeface="Calibri" panose="020F0502020204030204" pitchFamily="34" charset="0"/>
                      </a:endParaRPr>
                    </a:p>
                  </a:txBody>
                  <a:tcPr marL="40670" marR="40670"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660718823"/>
                  </a:ext>
                </a:extLst>
              </a:tr>
              <a:tr h="153754">
                <a:tc>
                  <a:txBody>
                    <a:bodyPr/>
                    <a:lstStyle/>
                    <a:p>
                      <a:pPr>
                        <a:lnSpc>
                          <a:spcPct val="106000"/>
                        </a:lnSpc>
                        <a:spcAft>
                          <a:spcPts val="800"/>
                        </a:spcAft>
                      </a:pPr>
                      <a:r>
                        <a:rPr lang="en-US" sz="1100">
                          <a:effectLst/>
                        </a:rPr>
                        <a:t>Картопля</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40</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35</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400</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350</a:t>
                      </a:r>
                      <a:endParaRPr lang="ru-UA" sz="1100">
                        <a:effectLst/>
                        <a:latin typeface="Calibri" panose="020F0502020204030204" pitchFamily="34" charset="0"/>
                        <a:ea typeface="Calibri" panose="020F0502020204030204" pitchFamily="34" charset="0"/>
                      </a:endParaRPr>
                    </a:p>
                  </a:txBody>
                  <a:tcPr marL="40670" marR="40670" marT="0" marB="0"/>
                </a:tc>
                <a:tc rowSpan="19">
                  <a:txBody>
                    <a:bodyPr/>
                    <a:lstStyle/>
                    <a:p>
                      <a:pPr>
                        <a:lnSpc>
                          <a:spcPct val="106000"/>
                        </a:lnSpc>
                        <a:spcAft>
                          <a:spcPts val="800"/>
                        </a:spcAft>
                      </a:pPr>
                      <a:r>
                        <a:rPr lang="ru-RU" sz="1100" dirty="0">
                          <a:effectLst/>
                        </a:rPr>
                        <a:t>1.МКО  </a:t>
                      </a:r>
                      <a:r>
                        <a:rPr lang="ru-RU" sz="1100" dirty="0" err="1">
                          <a:effectLst/>
                        </a:rPr>
                        <a:t>сировини</a:t>
                      </a:r>
                      <a:r>
                        <a:rPr lang="ru-RU" sz="1100" dirty="0">
                          <a:effectLst/>
                        </a:rPr>
                        <a:t>.</a:t>
                      </a:r>
                      <a:endParaRPr lang="ru-UA" sz="1100" dirty="0">
                        <a:effectLst/>
                      </a:endParaRPr>
                    </a:p>
                    <a:p>
                      <a:pPr>
                        <a:lnSpc>
                          <a:spcPct val="106000"/>
                        </a:lnSpc>
                        <a:spcAft>
                          <a:spcPts val="800"/>
                        </a:spcAft>
                      </a:pPr>
                      <a:r>
                        <a:rPr lang="ru-RU" sz="1100" dirty="0">
                          <a:effectLst/>
                        </a:rPr>
                        <a:t>2.Варка,охолодження,  </a:t>
                      </a:r>
                      <a:r>
                        <a:rPr lang="ru-RU" sz="1100" dirty="0" err="1">
                          <a:effectLst/>
                        </a:rPr>
                        <a:t>нарізання</a:t>
                      </a:r>
                      <a:r>
                        <a:rPr lang="ru-RU" sz="1100" dirty="0">
                          <a:effectLst/>
                        </a:rPr>
                        <a:t> </a:t>
                      </a:r>
                      <a:r>
                        <a:rPr lang="ru-RU" sz="1100" dirty="0" err="1">
                          <a:effectLst/>
                        </a:rPr>
                        <a:t>картоплі</a:t>
                      </a:r>
                      <a:r>
                        <a:rPr lang="ru-RU" sz="1100" dirty="0">
                          <a:effectLst/>
                        </a:rPr>
                        <a:t> та </a:t>
                      </a:r>
                      <a:r>
                        <a:rPr lang="ru-RU" sz="1100" dirty="0" err="1">
                          <a:effectLst/>
                        </a:rPr>
                        <a:t>моркви</a:t>
                      </a:r>
                      <a:r>
                        <a:rPr lang="ru-RU" sz="1100" dirty="0">
                          <a:effectLst/>
                        </a:rPr>
                        <a:t>.</a:t>
                      </a:r>
                      <a:endParaRPr lang="ru-UA" sz="1100" dirty="0">
                        <a:effectLst/>
                      </a:endParaRPr>
                    </a:p>
                    <a:p>
                      <a:pPr>
                        <a:lnSpc>
                          <a:spcPct val="106000"/>
                        </a:lnSpc>
                        <a:spcAft>
                          <a:spcPts val="800"/>
                        </a:spcAft>
                      </a:pPr>
                      <a:r>
                        <a:rPr lang="ru-RU" sz="1100" dirty="0">
                          <a:effectLst/>
                        </a:rPr>
                        <a:t>3.Нарізання креветок.</a:t>
                      </a:r>
                      <a:endParaRPr lang="ru-UA" sz="1100" dirty="0">
                        <a:effectLst/>
                      </a:endParaRPr>
                    </a:p>
                    <a:p>
                      <a:pPr>
                        <a:lnSpc>
                          <a:spcPct val="106000"/>
                        </a:lnSpc>
                        <a:spcAft>
                          <a:spcPts val="800"/>
                        </a:spcAft>
                      </a:pPr>
                      <a:r>
                        <a:rPr lang="ru-RU" sz="1100" dirty="0">
                          <a:effectLst/>
                        </a:rPr>
                        <a:t>4.Обчищення та </a:t>
                      </a:r>
                      <a:r>
                        <a:rPr lang="ru-RU" sz="1100" dirty="0" err="1">
                          <a:effectLst/>
                        </a:rPr>
                        <a:t>нарізання</a:t>
                      </a:r>
                      <a:r>
                        <a:rPr lang="ru-RU" sz="1100" dirty="0">
                          <a:effectLst/>
                        </a:rPr>
                        <a:t> </a:t>
                      </a:r>
                      <a:r>
                        <a:rPr lang="ru-RU" sz="1100" dirty="0" err="1">
                          <a:effectLst/>
                        </a:rPr>
                        <a:t>солоних</a:t>
                      </a:r>
                      <a:r>
                        <a:rPr lang="ru-RU" sz="1100" dirty="0">
                          <a:effectLst/>
                        </a:rPr>
                        <a:t> </a:t>
                      </a:r>
                      <a:r>
                        <a:rPr lang="ru-RU" sz="1100" dirty="0" err="1">
                          <a:effectLst/>
                        </a:rPr>
                        <a:t>огірків</a:t>
                      </a:r>
                      <a:r>
                        <a:rPr lang="ru-RU" sz="1100" dirty="0">
                          <a:effectLst/>
                        </a:rPr>
                        <a:t>.</a:t>
                      </a:r>
                      <a:endParaRPr lang="ru-UA" sz="1100" dirty="0">
                        <a:effectLst/>
                      </a:endParaRPr>
                    </a:p>
                    <a:p>
                      <a:pPr>
                        <a:lnSpc>
                          <a:spcPct val="106000"/>
                        </a:lnSpc>
                        <a:spcAft>
                          <a:spcPts val="800"/>
                        </a:spcAft>
                      </a:pPr>
                      <a:r>
                        <a:rPr lang="ru-RU" sz="1100" dirty="0">
                          <a:effectLst/>
                        </a:rPr>
                        <a:t>5.Нарізання </a:t>
                      </a:r>
                      <a:r>
                        <a:rPr lang="ru-RU" sz="1100" dirty="0" err="1">
                          <a:effectLst/>
                        </a:rPr>
                        <a:t>томатів</a:t>
                      </a:r>
                      <a:r>
                        <a:rPr lang="ru-RU" sz="1100" dirty="0">
                          <a:effectLst/>
                        </a:rPr>
                        <a:t>.</a:t>
                      </a:r>
                      <a:endParaRPr lang="ru-UA" sz="1100" dirty="0">
                        <a:effectLst/>
                      </a:endParaRPr>
                    </a:p>
                    <a:p>
                      <a:pPr>
                        <a:lnSpc>
                          <a:spcPct val="106000"/>
                        </a:lnSpc>
                        <a:spcAft>
                          <a:spcPts val="800"/>
                        </a:spcAft>
                      </a:pPr>
                      <a:r>
                        <a:rPr lang="ru-RU" sz="1100" dirty="0">
                          <a:effectLst/>
                        </a:rPr>
                        <a:t>6.Викладення </a:t>
                      </a:r>
                      <a:r>
                        <a:rPr lang="ru-RU" sz="1100" dirty="0" err="1">
                          <a:effectLst/>
                        </a:rPr>
                        <a:t>всіх</a:t>
                      </a:r>
                      <a:r>
                        <a:rPr lang="ru-RU" sz="1100" dirty="0">
                          <a:effectLst/>
                        </a:rPr>
                        <a:t> </a:t>
                      </a:r>
                      <a:r>
                        <a:rPr lang="ru-RU" sz="1100" dirty="0" err="1">
                          <a:effectLst/>
                        </a:rPr>
                        <a:t>інгредієнтів</a:t>
                      </a:r>
                      <a:r>
                        <a:rPr lang="ru-RU" sz="1100" dirty="0">
                          <a:effectLst/>
                        </a:rPr>
                        <a:t> шарами і </a:t>
                      </a:r>
                      <a:endParaRPr lang="ru-UA" sz="1100" dirty="0">
                        <a:effectLst/>
                      </a:endParaRPr>
                    </a:p>
                    <a:p>
                      <a:pPr>
                        <a:lnSpc>
                          <a:spcPct val="106000"/>
                        </a:lnSpc>
                        <a:spcAft>
                          <a:spcPts val="800"/>
                        </a:spcAft>
                      </a:pPr>
                      <a:r>
                        <a:rPr lang="ru-RU" sz="1100" dirty="0">
                          <a:effectLst/>
                        </a:rPr>
                        <a:t>заправка салату.</a:t>
                      </a:r>
                      <a:endParaRPr lang="ru-UA" sz="1100" dirty="0">
                        <a:effectLst/>
                      </a:endParaRPr>
                    </a:p>
                    <a:p>
                      <a:pPr>
                        <a:lnSpc>
                          <a:spcPct val="106000"/>
                        </a:lnSpc>
                        <a:spcAft>
                          <a:spcPts val="800"/>
                        </a:spcAft>
                      </a:pPr>
                      <a:r>
                        <a:rPr lang="ru-RU" sz="1100" dirty="0">
                          <a:effectLst/>
                        </a:rPr>
                        <a:t>7.Оформлення та </a:t>
                      </a:r>
                      <a:r>
                        <a:rPr lang="ru-RU" sz="1100" dirty="0" err="1">
                          <a:effectLst/>
                        </a:rPr>
                        <a:t>відпуск</a:t>
                      </a:r>
                      <a:r>
                        <a:rPr lang="ru-RU" sz="1100" dirty="0">
                          <a:effectLst/>
                        </a:rPr>
                        <a:t>.</a:t>
                      </a:r>
                      <a:endParaRPr lang="ru-UA" sz="1100" dirty="0">
                        <a:effectLst/>
                        <a:latin typeface="Calibri" panose="020F0502020204030204" pitchFamily="34" charset="0"/>
                        <a:ea typeface="Calibri" panose="020F0502020204030204" pitchFamily="34" charset="0"/>
                      </a:endParaRPr>
                    </a:p>
                  </a:txBody>
                  <a:tcPr marL="40670" marR="40670" marT="0" marB="0"/>
                </a:tc>
                <a:tc rowSpan="19">
                  <a:txBody>
                    <a:bodyPr/>
                    <a:lstStyle/>
                    <a:p>
                      <a:pPr>
                        <a:lnSpc>
                          <a:spcPct val="106000"/>
                        </a:lnSpc>
                        <a:spcAft>
                          <a:spcPts val="800"/>
                        </a:spcAft>
                      </a:pPr>
                      <a:r>
                        <a:rPr lang="ru-RU" sz="1100" dirty="0" err="1">
                          <a:effectLst/>
                        </a:rPr>
                        <a:t>Обладнання</a:t>
                      </a:r>
                      <a:r>
                        <a:rPr lang="ru-RU" sz="1100" dirty="0">
                          <a:effectLst/>
                        </a:rPr>
                        <a:t>: </a:t>
                      </a:r>
                      <a:endParaRPr lang="ru-UA" sz="1100" dirty="0">
                        <a:effectLst/>
                      </a:endParaRPr>
                    </a:p>
                    <a:p>
                      <a:pPr>
                        <a:lnSpc>
                          <a:spcPct val="106000"/>
                        </a:lnSpc>
                        <a:spcAft>
                          <a:spcPts val="800"/>
                        </a:spcAft>
                      </a:pPr>
                      <a:r>
                        <a:rPr lang="ru-RU" sz="1100" dirty="0">
                          <a:effectLst/>
                        </a:rPr>
                        <a:t>Ваги, </a:t>
                      </a:r>
                      <a:endParaRPr lang="ru-UA" sz="1100" dirty="0">
                        <a:effectLst/>
                      </a:endParaRPr>
                    </a:p>
                    <a:p>
                      <a:pPr>
                        <a:lnSpc>
                          <a:spcPct val="106000"/>
                        </a:lnSpc>
                        <a:spcAft>
                          <a:spcPts val="800"/>
                        </a:spcAft>
                      </a:pPr>
                      <a:r>
                        <a:rPr lang="ru-RU" sz="1100" dirty="0" err="1">
                          <a:effectLst/>
                        </a:rPr>
                        <a:t>електрична</a:t>
                      </a:r>
                      <a:r>
                        <a:rPr lang="ru-RU" sz="1100" dirty="0">
                          <a:effectLst/>
                        </a:rPr>
                        <a:t> плита, </a:t>
                      </a:r>
                      <a:r>
                        <a:rPr lang="ru-RU" sz="1100" dirty="0" err="1">
                          <a:effectLst/>
                        </a:rPr>
                        <a:t>виробничий</a:t>
                      </a:r>
                      <a:r>
                        <a:rPr lang="ru-RU" sz="1100" dirty="0">
                          <a:effectLst/>
                        </a:rPr>
                        <a:t> </a:t>
                      </a:r>
                      <a:r>
                        <a:rPr lang="ru-RU" sz="1100" dirty="0" err="1">
                          <a:effectLst/>
                        </a:rPr>
                        <a:t>стіл</a:t>
                      </a:r>
                      <a:r>
                        <a:rPr lang="ru-RU" sz="1100" dirty="0">
                          <a:effectLst/>
                        </a:rPr>
                        <a:t>.</a:t>
                      </a:r>
                      <a:endParaRPr lang="ru-UA" sz="1100" dirty="0">
                        <a:effectLst/>
                      </a:endParaRPr>
                    </a:p>
                    <a:p>
                      <a:pPr>
                        <a:lnSpc>
                          <a:spcPct val="106000"/>
                        </a:lnSpc>
                        <a:spcAft>
                          <a:spcPts val="800"/>
                        </a:spcAft>
                      </a:pPr>
                      <a:r>
                        <a:rPr lang="ru-RU" sz="1100" dirty="0" err="1">
                          <a:effectLst/>
                        </a:rPr>
                        <a:t>Інвентар</a:t>
                      </a:r>
                      <a:r>
                        <a:rPr lang="ru-RU" sz="1100" dirty="0">
                          <a:effectLst/>
                        </a:rPr>
                        <a:t>, посуд: </a:t>
                      </a:r>
                      <a:endParaRPr lang="ru-UA" sz="1100" dirty="0">
                        <a:effectLst/>
                      </a:endParaRPr>
                    </a:p>
                    <a:p>
                      <a:pPr>
                        <a:lnSpc>
                          <a:spcPct val="106000"/>
                        </a:lnSpc>
                        <a:spcAft>
                          <a:spcPts val="800"/>
                        </a:spcAft>
                      </a:pPr>
                      <a:r>
                        <a:rPr lang="ru-RU" sz="1100" dirty="0" err="1">
                          <a:effectLst/>
                        </a:rPr>
                        <a:t>обробні</a:t>
                      </a:r>
                      <a:r>
                        <a:rPr lang="ru-RU" sz="1100" dirty="0">
                          <a:effectLst/>
                        </a:rPr>
                        <a:t> </a:t>
                      </a:r>
                      <a:r>
                        <a:rPr lang="ru-RU" sz="1100" dirty="0" err="1">
                          <a:effectLst/>
                        </a:rPr>
                        <a:t>дошки</a:t>
                      </a:r>
                      <a:r>
                        <a:rPr lang="ru-RU" sz="1100" dirty="0">
                          <a:effectLst/>
                        </a:rPr>
                        <a:t> «ОС»,«ОВ»,«РВ», миски, </a:t>
                      </a:r>
                      <a:r>
                        <a:rPr lang="ru-RU" sz="1100" dirty="0" err="1">
                          <a:effectLst/>
                        </a:rPr>
                        <a:t>ножі</a:t>
                      </a:r>
                      <a:r>
                        <a:rPr lang="ru-RU" sz="1100" dirty="0">
                          <a:effectLst/>
                        </a:rPr>
                        <a:t> </a:t>
                      </a:r>
                      <a:r>
                        <a:rPr lang="ru-RU" sz="1100" dirty="0" err="1">
                          <a:effectLst/>
                        </a:rPr>
                        <a:t>кухарські</a:t>
                      </a:r>
                      <a:r>
                        <a:rPr lang="ru-RU" sz="1100" dirty="0">
                          <a:effectLst/>
                        </a:rPr>
                        <a:t>, </a:t>
                      </a:r>
                      <a:r>
                        <a:rPr lang="ru-RU" sz="1100" dirty="0" err="1">
                          <a:effectLst/>
                        </a:rPr>
                        <a:t>каструлі</a:t>
                      </a:r>
                      <a:r>
                        <a:rPr lang="ru-RU" sz="1100" dirty="0">
                          <a:effectLst/>
                        </a:rPr>
                        <a:t>, </a:t>
                      </a:r>
                      <a:r>
                        <a:rPr lang="ru-RU" sz="1100" dirty="0" err="1">
                          <a:effectLst/>
                        </a:rPr>
                        <a:t>шумівка</a:t>
                      </a:r>
                      <a:r>
                        <a:rPr lang="ru-RU" sz="1100" dirty="0">
                          <a:effectLst/>
                        </a:rPr>
                        <a:t>, ложки.</a:t>
                      </a:r>
                      <a:endParaRPr lang="ru-UA" sz="1100" dirty="0">
                        <a:effectLst/>
                      </a:endParaRPr>
                    </a:p>
                    <a:p>
                      <a:pPr>
                        <a:lnSpc>
                          <a:spcPct val="106000"/>
                        </a:lnSpc>
                        <a:spcAft>
                          <a:spcPts val="800"/>
                        </a:spcAft>
                      </a:pPr>
                      <a:r>
                        <a:rPr lang="ru-RU" sz="1100" dirty="0">
                          <a:effectLst/>
                        </a:rPr>
                        <a:t>Посуд для </a:t>
                      </a:r>
                      <a:r>
                        <a:rPr lang="ru-RU" sz="1100" dirty="0" err="1">
                          <a:effectLst/>
                        </a:rPr>
                        <a:t>відпуску</a:t>
                      </a:r>
                      <a:r>
                        <a:rPr lang="ru-RU" sz="1100" dirty="0">
                          <a:effectLst/>
                        </a:rPr>
                        <a:t>: </a:t>
                      </a:r>
                      <a:endParaRPr lang="ru-UA" sz="1100" dirty="0">
                        <a:effectLst/>
                      </a:endParaRPr>
                    </a:p>
                    <a:p>
                      <a:pPr>
                        <a:lnSpc>
                          <a:spcPct val="106000"/>
                        </a:lnSpc>
                        <a:spcAft>
                          <a:spcPts val="800"/>
                        </a:spcAft>
                      </a:pPr>
                      <a:r>
                        <a:rPr lang="ru-RU" sz="1100" dirty="0">
                          <a:effectLst/>
                        </a:rPr>
                        <a:t>Фужер, </a:t>
                      </a:r>
                      <a:r>
                        <a:rPr lang="ru-RU" sz="1100" dirty="0" err="1">
                          <a:effectLst/>
                        </a:rPr>
                        <a:t>або</a:t>
                      </a:r>
                      <a:r>
                        <a:rPr lang="ru-RU" sz="1100" dirty="0">
                          <a:effectLst/>
                        </a:rPr>
                        <a:t> </a:t>
                      </a:r>
                      <a:r>
                        <a:rPr lang="ru-RU" sz="1100" dirty="0" err="1">
                          <a:effectLst/>
                        </a:rPr>
                        <a:t>креманка</a:t>
                      </a:r>
                      <a:r>
                        <a:rPr lang="ru-RU" sz="1100" dirty="0">
                          <a:effectLst/>
                        </a:rPr>
                        <a:t>.</a:t>
                      </a:r>
                      <a:endParaRPr lang="ru-UA" sz="1100" dirty="0">
                        <a:effectLst/>
                      </a:endParaRPr>
                    </a:p>
                    <a:p>
                      <a:pPr>
                        <a:lnSpc>
                          <a:spcPct val="106000"/>
                        </a:lnSpc>
                        <a:spcAft>
                          <a:spcPts val="800"/>
                        </a:spcAft>
                      </a:pPr>
                      <a:r>
                        <a:rPr lang="ru-RU" sz="1100" dirty="0">
                          <a:effectLst/>
                        </a:rPr>
                        <a:t> </a:t>
                      </a:r>
                      <a:endParaRPr lang="ru-UA" sz="1100" dirty="0">
                        <a:effectLst/>
                      </a:endParaRPr>
                    </a:p>
                    <a:p>
                      <a:pPr>
                        <a:lnSpc>
                          <a:spcPct val="106000"/>
                        </a:lnSpc>
                        <a:spcAft>
                          <a:spcPts val="800"/>
                        </a:spcAft>
                      </a:pPr>
                      <a:r>
                        <a:rPr lang="ru-RU" sz="1100" dirty="0">
                          <a:effectLst/>
                        </a:rPr>
                        <a:t> </a:t>
                      </a:r>
                      <a:endParaRPr lang="ru-UA" sz="1100" dirty="0">
                        <a:effectLst/>
                      </a:endParaRPr>
                    </a:p>
                    <a:p>
                      <a:pPr>
                        <a:lnSpc>
                          <a:spcPct val="106000"/>
                        </a:lnSpc>
                        <a:spcAft>
                          <a:spcPts val="800"/>
                        </a:spcAft>
                      </a:pPr>
                      <a:r>
                        <a:rPr lang="ru-RU" sz="1100" dirty="0">
                          <a:effectLst/>
                        </a:rPr>
                        <a:t> </a:t>
                      </a:r>
                      <a:endParaRPr lang="ru-UA" sz="1100" dirty="0">
                        <a:effectLst/>
                      </a:endParaRPr>
                    </a:p>
                    <a:p>
                      <a:pPr>
                        <a:lnSpc>
                          <a:spcPct val="106000"/>
                        </a:lnSpc>
                        <a:spcAft>
                          <a:spcPts val="800"/>
                        </a:spcAft>
                      </a:pPr>
                      <a:r>
                        <a:rPr lang="ru-RU" sz="1100" dirty="0">
                          <a:effectLst/>
                        </a:rPr>
                        <a:t> </a:t>
                      </a:r>
                      <a:endParaRPr lang="ru-UA" sz="1100" dirty="0">
                        <a:effectLst/>
                      </a:endParaRPr>
                    </a:p>
                    <a:p>
                      <a:pPr>
                        <a:lnSpc>
                          <a:spcPct val="106000"/>
                        </a:lnSpc>
                        <a:spcAft>
                          <a:spcPts val="800"/>
                        </a:spcAft>
                      </a:pPr>
                      <a:r>
                        <a:rPr lang="ru-RU" sz="1100" dirty="0">
                          <a:effectLst/>
                        </a:rPr>
                        <a:t> </a:t>
                      </a:r>
                      <a:endParaRPr lang="ru-UA" sz="1100" dirty="0">
                        <a:effectLst/>
                      </a:endParaRPr>
                    </a:p>
                    <a:p>
                      <a:pPr>
                        <a:lnSpc>
                          <a:spcPct val="106000"/>
                        </a:lnSpc>
                        <a:spcAft>
                          <a:spcPts val="800"/>
                        </a:spcAft>
                      </a:pPr>
                      <a:r>
                        <a:rPr lang="ru-RU" sz="1100" dirty="0">
                          <a:effectLst/>
                        </a:rPr>
                        <a:t> </a:t>
                      </a:r>
                      <a:endParaRPr lang="ru-UA" sz="1100" dirty="0">
                        <a:effectLst/>
                      </a:endParaRPr>
                    </a:p>
                    <a:p>
                      <a:pPr>
                        <a:lnSpc>
                          <a:spcPct val="106000"/>
                        </a:lnSpc>
                        <a:spcAft>
                          <a:spcPts val="800"/>
                        </a:spcAft>
                      </a:pPr>
                      <a:r>
                        <a:rPr lang="ru-RU" sz="1100" dirty="0">
                          <a:effectLst/>
                        </a:rPr>
                        <a:t> </a:t>
                      </a:r>
                      <a:endParaRPr lang="ru-UA" sz="1100" dirty="0">
                        <a:effectLst/>
                      </a:endParaRPr>
                    </a:p>
                    <a:p>
                      <a:pPr>
                        <a:lnSpc>
                          <a:spcPct val="106000"/>
                        </a:lnSpc>
                        <a:spcAft>
                          <a:spcPts val="800"/>
                        </a:spcAft>
                      </a:pPr>
                      <a:r>
                        <a:rPr lang="ru-RU" sz="1100" dirty="0">
                          <a:effectLst/>
                        </a:rPr>
                        <a:t> </a:t>
                      </a:r>
                      <a:endParaRPr lang="ru-UA" sz="1100" dirty="0">
                        <a:effectLst/>
                      </a:endParaRPr>
                    </a:p>
                    <a:p>
                      <a:pPr>
                        <a:lnSpc>
                          <a:spcPct val="106000"/>
                        </a:lnSpc>
                        <a:spcAft>
                          <a:spcPts val="800"/>
                        </a:spcAft>
                      </a:pPr>
                      <a:r>
                        <a:rPr lang="ru-RU" sz="1100" dirty="0">
                          <a:effectLst/>
                        </a:rPr>
                        <a:t> </a:t>
                      </a:r>
                      <a:endParaRPr lang="ru-UA" sz="1100" dirty="0">
                        <a:effectLst/>
                      </a:endParaRPr>
                    </a:p>
                    <a:p>
                      <a:pPr>
                        <a:lnSpc>
                          <a:spcPct val="106000"/>
                        </a:lnSpc>
                        <a:spcAft>
                          <a:spcPts val="800"/>
                        </a:spcAft>
                      </a:pPr>
                      <a:r>
                        <a:rPr lang="ru-RU" sz="1100" dirty="0">
                          <a:effectLst/>
                        </a:rPr>
                        <a:t> </a:t>
                      </a:r>
                      <a:endParaRPr lang="ru-UA" sz="1100" dirty="0">
                        <a:effectLst/>
                        <a:latin typeface="Calibri" panose="020F0502020204030204" pitchFamily="34" charset="0"/>
                        <a:ea typeface="Calibri" panose="020F0502020204030204" pitchFamily="34" charset="0"/>
                      </a:endParaRPr>
                    </a:p>
                  </a:txBody>
                  <a:tcPr marL="40670" marR="40670" marT="0" marB="0"/>
                </a:tc>
                <a:tc rowSpan="19">
                  <a:txBody>
                    <a:bodyPr/>
                    <a:lstStyle/>
                    <a:p>
                      <a:pPr>
                        <a:lnSpc>
                          <a:spcPct val="106000"/>
                        </a:lnSpc>
                        <a:spcAft>
                          <a:spcPts val="800"/>
                        </a:spcAft>
                      </a:pPr>
                      <a:r>
                        <a:rPr lang="ru-RU" sz="1100" dirty="0" err="1">
                          <a:effectLst/>
                        </a:rPr>
                        <a:t>М’ясо</a:t>
                      </a:r>
                      <a:r>
                        <a:rPr lang="ru-RU" sz="1100" dirty="0">
                          <a:effectLst/>
                        </a:rPr>
                        <a:t> креветок </a:t>
                      </a:r>
                      <a:r>
                        <a:rPr lang="ru-RU" sz="1100" dirty="0" err="1">
                          <a:effectLst/>
                        </a:rPr>
                        <a:t>дрібно</a:t>
                      </a:r>
                      <a:r>
                        <a:rPr lang="ru-RU" sz="1100" dirty="0">
                          <a:effectLst/>
                        </a:rPr>
                        <a:t> </a:t>
                      </a:r>
                      <a:r>
                        <a:rPr lang="ru-RU" sz="1100" dirty="0" err="1">
                          <a:effectLst/>
                        </a:rPr>
                        <a:t>нарізують</a:t>
                      </a:r>
                      <a:r>
                        <a:rPr lang="ru-RU" sz="1100" dirty="0">
                          <a:effectLst/>
                        </a:rPr>
                        <a:t>, </a:t>
                      </a:r>
                      <a:r>
                        <a:rPr lang="ru-RU" sz="1100" dirty="0" err="1">
                          <a:effectLst/>
                        </a:rPr>
                        <a:t>варену</a:t>
                      </a:r>
                      <a:r>
                        <a:rPr lang="ru-RU" sz="1100" dirty="0">
                          <a:effectLst/>
                        </a:rPr>
                        <a:t> картоплю й </a:t>
                      </a:r>
                      <a:r>
                        <a:rPr lang="ru-RU" sz="1100" dirty="0" err="1">
                          <a:effectLst/>
                        </a:rPr>
                        <a:t>обчищені</a:t>
                      </a:r>
                      <a:r>
                        <a:rPr lang="ru-RU" sz="1100" dirty="0">
                          <a:effectLst/>
                        </a:rPr>
                        <a:t> </a:t>
                      </a:r>
                      <a:r>
                        <a:rPr lang="ru-RU" sz="1100" dirty="0" err="1">
                          <a:effectLst/>
                        </a:rPr>
                        <a:t>солоні</a:t>
                      </a:r>
                      <a:r>
                        <a:rPr lang="ru-RU" sz="1100" dirty="0">
                          <a:effectLst/>
                        </a:rPr>
                        <a:t> </a:t>
                      </a:r>
                      <a:r>
                        <a:rPr lang="ru-RU" sz="1100" dirty="0" err="1">
                          <a:effectLst/>
                        </a:rPr>
                        <a:t>огірки</a:t>
                      </a:r>
                      <a:r>
                        <a:rPr lang="ru-RU" sz="1100" dirty="0">
                          <a:effectLst/>
                        </a:rPr>
                        <a:t> </a:t>
                      </a:r>
                      <a:r>
                        <a:rPr lang="ru-RU" sz="1100" dirty="0" err="1">
                          <a:effectLst/>
                        </a:rPr>
                        <a:t>нарізують</a:t>
                      </a:r>
                      <a:r>
                        <a:rPr lang="ru-RU" sz="1100" dirty="0">
                          <a:effectLst/>
                        </a:rPr>
                        <a:t> </a:t>
                      </a:r>
                      <a:r>
                        <a:rPr lang="ru-RU" sz="1100" dirty="0" err="1">
                          <a:effectLst/>
                        </a:rPr>
                        <a:t>дрібними</a:t>
                      </a:r>
                      <a:r>
                        <a:rPr lang="ru-RU" sz="1100" dirty="0">
                          <a:effectLst/>
                        </a:rPr>
                        <a:t> кубиками, </a:t>
                      </a:r>
                      <a:r>
                        <a:rPr lang="ru-RU" sz="1100" dirty="0" err="1">
                          <a:effectLst/>
                        </a:rPr>
                        <a:t>варену</a:t>
                      </a:r>
                      <a:r>
                        <a:rPr lang="ru-RU" sz="1100" dirty="0">
                          <a:effectLst/>
                        </a:rPr>
                        <a:t> </a:t>
                      </a:r>
                      <a:r>
                        <a:rPr lang="ru-RU" sz="1100" dirty="0" err="1">
                          <a:effectLst/>
                        </a:rPr>
                        <a:t>моркву</a:t>
                      </a:r>
                      <a:r>
                        <a:rPr lang="ru-RU" sz="1100" dirty="0">
                          <a:effectLst/>
                        </a:rPr>
                        <a:t> — соломкою, </a:t>
                      </a:r>
                      <a:r>
                        <a:rPr lang="ru-RU" sz="1100" dirty="0" err="1">
                          <a:effectLst/>
                        </a:rPr>
                        <a:t>томати</a:t>
                      </a:r>
                      <a:r>
                        <a:rPr lang="ru-RU" sz="1100" dirty="0">
                          <a:effectLst/>
                        </a:rPr>
                        <a:t> — кружальцями.</a:t>
                      </a:r>
                      <a:endParaRPr lang="ru-UA" sz="1100" dirty="0">
                        <a:effectLst/>
                      </a:endParaRPr>
                    </a:p>
                    <a:p>
                      <a:pPr>
                        <a:lnSpc>
                          <a:spcPct val="106000"/>
                        </a:lnSpc>
                        <a:spcAft>
                          <a:spcPts val="800"/>
                        </a:spcAft>
                      </a:pPr>
                      <a:r>
                        <a:rPr lang="ru-RU" sz="1100" dirty="0">
                          <a:effectLst/>
                        </a:rPr>
                        <a:t>Підготовлені </a:t>
                      </a:r>
                      <a:r>
                        <a:rPr lang="ru-RU" sz="1100" dirty="0" err="1">
                          <a:effectLst/>
                        </a:rPr>
                        <a:t>продукти</a:t>
                      </a:r>
                      <a:r>
                        <a:rPr lang="ru-RU" sz="1100" dirty="0">
                          <a:effectLst/>
                        </a:rPr>
                        <a:t> </a:t>
                      </a:r>
                      <a:r>
                        <a:rPr lang="ru-RU" sz="1100" dirty="0" err="1">
                          <a:effectLst/>
                        </a:rPr>
                        <a:t>викладають</a:t>
                      </a:r>
                      <a:r>
                        <a:rPr lang="ru-RU" sz="1100" dirty="0">
                          <a:effectLst/>
                        </a:rPr>
                        <a:t> у фужер шарами, </a:t>
                      </a:r>
                      <a:r>
                        <a:rPr lang="ru-RU" sz="1100" dirty="0" err="1">
                          <a:effectLst/>
                        </a:rPr>
                        <a:t>заправляють</a:t>
                      </a:r>
                      <a:r>
                        <a:rPr lang="ru-RU" sz="1100" dirty="0">
                          <a:effectLst/>
                        </a:rPr>
                        <a:t> </a:t>
                      </a:r>
                      <a:r>
                        <a:rPr lang="ru-RU" sz="1100" dirty="0" err="1">
                          <a:effectLst/>
                        </a:rPr>
                        <a:t>збитою</a:t>
                      </a:r>
                      <a:r>
                        <a:rPr lang="ru-RU" sz="1100" dirty="0">
                          <a:effectLst/>
                        </a:rPr>
                        <a:t> сметаною </a:t>
                      </a:r>
                      <a:r>
                        <a:rPr lang="ru-RU" sz="1100" dirty="0" err="1">
                          <a:effectLst/>
                        </a:rPr>
                        <a:t>або</a:t>
                      </a:r>
                      <a:r>
                        <a:rPr lang="ru-RU" sz="1100" dirty="0">
                          <a:effectLst/>
                        </a:rPr>
                        <a:t> соусом майонез.</a:t>
                      </a:r>
                      <a:endParaRPr lang="ru-UA" sz="1100" dirty="0">
                        <a:effectLst/>
                        <a:latin typeface="Calibri" panose="020F0502020204030204" pitchFamily="34" charset="0"/>
                        <a:ea typeface="Calibri" panose="020F0502020204030204" pitchFamily="34" charset="0"/>
                      </a:endParaRPr>
                    </a:p>
                  </a:txBody>
                  <a:tcPr marL="40670" marR="40670" marT="0" marB="0"/>
                </a:tc>
                <a:extLst>
                  <a:ext uri="{0D108BD9-81ED-4DB2-BD59-A6C34878D82A}">
                    <a16:rowId xmlns:a16="http://schemas.microsoft.com/office/drawing/2014/main" val="3272129932"/>
                  </a:ext>
                </a:extLst>
              </a:tr>
              <a:tr h="158994">
                <a:tc>
                  <a:txBody>
                    <a:bodyPr/>
                    <a:lstStyle/>
                    <a:p>
                      <a:pPr>
                        <a:lnSpc>
                          <a:spcPct val="106000"/>
                        </a:lnSpc>
                        <a:spcAft>
                          <a:spcPts val="800"/>
                        </a:spcAft>
                      </a:pPr>
                      <a:r>
                        <a:rPr lang="en-US" sz="1100">
                          <a:effectLst/>
                        </a:rPr>
                        <a:t>Маса вареної картоплі</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30</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300</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029943071"/>
                  </a:ext>
                </a:extLst>
              </a:tr>
              <a:tr h="153754">
                <a:tc>
                  <a:txBody>
                    <a:bodyPr/>
                    <a:lstStyle/>
                    <a:p>
                      <a:pPr>
                        <a:lnSpc>
                          <a:spcPct val="106000"/>
                        </a:lnSpc>
                        <a:spcAft>
                          <a:spcPts val="800"/>
                        </a:spcAft>
                      </a:pPr>
                      <a:r>
                        <a:rPr lang="en-US" sz="1100">
                          <a:effectLst/>
                        </a:rPr>
                        <a:t>Огірки солоні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15</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10</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150</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100</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168613677"/>
                  </a:ext>
                </a:extLst>
              </a:tr>
              <a:tr h="153754">
                <a:tc>
                  <a:txBody>
                    <a:bodyPr/>
                    <a:lstStyle/>
                    <a:p>
                      <a:pPr>
                        <a:lnSpc>
                          <a:spcPct val="106000"/>
                        </a:lnSpc>
                        <a:spcAft>
                          <a:spcPts val="800"/>
                        </a:spcAft>
                      </a:pPr>
                      <a:r>
                        <a:rPr lang="en-US" sz="1100">
                          <a:effectLst/>
                        </a:rPr>
                        <a:t>М’ясо креветок</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20</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20</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200</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200</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225746080"/>
                  </a:ext>
                </a:extLst>
              </a:tr>
              <a:tr h="153754">
                <a:tc>
                  <a:txBody>
                    <a:bodyPr/>
                    <a:lstStyle/>
                    <a:p>
                      <a:pPr>
                        <a:lnSpc>
                          <a:spcPct val="106000"/>
                        </a:lnSpc>
                        <a:spcAft>
                          <a:spcPts val="800"/>
                        </a:spcAft>
                      </a:pPr>
                      <a:r>
                        <a:rPr lang="en-US" sz="1100">
                          <a:effectLst/>
                        </a:rPr>
                        <a:t>Морква</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20</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17</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200</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170</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601260610"/>
                  </a:ext>
                </a:extLst>
              </a:tr>
              <a:tr h="153754">
                <a:tc>
                  <a:txBody>
                    <a:bodyPr/>
                    <a:lstStyle/>
                    <a:p>
                      <a:pPr>
                        <a:lnSpc>
                          <a:spcPct val="106000"/>
                        </a:lnSpc>
                        <a:spcAft>
                          <a:spcPts val="800"/>
                        </a:spcAft>
                      </a:pPr>
                      <a:r>
                        <a:rPr lang="en-US" sz="1100" dirty="0" err="1">
                          <a:effectLst/>
                        </a:rPr>
                        <a:t>Маса</a:t>
                      </a:r>
                      <a:r>
                        <a:rPr lang="en-US" sz="1100" dirty="0">
                          <a:effectLst/>
                        </a:rPr>
                        <a:t> </a:t>
                      </a:r>
                      <a:r>
                        <a:rPr lang="en-US" sz="1100" dirty="0" err="1">
                          <a:effectLst/>
                        </a:rPr>
                        <a:t>вареної</a:t>
                      </a:r>
                      <a:r>
                        <a:rPr lang="en-US" sz="1100" dirty="0">
                          <a:effectLst/>
                        </a:rPr>
                        <a:t> </a:t>
                      </a:r>
                      <a:r>
                        <a:rPr lang="en-US" sz="1100" dirty="0" err="1">
                          <a:effectLst/>
                        </a:rPr>
                        <a:t>моркви</a:t>
                      </a:r>
                      <a:endParaRPr lang="ru-UA" sz="1100" dirty="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10</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100</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75608302"/>
                  </a:ext>
                </a:extLst>
              </a:tr>
              <a:tr h="153754">
                <a:tc>
                  <a:txBody>
                    <a:bodyPr/>
                    <a:lstStyle/>
                    <a:p>
                      <a:pPr>
                        <a:lnSpc>
                          <a:spcPct val="106000"/>
                        </a:lnSpc>
                        <a:spcAft>
                          <a:spcPts val="800"/>
                        </a:spcAft>
                      </a:pPr>
                      <a:r>
                        <a:rPr lang="en-US" sz="1100">
                          <a:effectLst/>
                        </a:rPr>
                        <a:t>Помідори свіжі (чері)</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15</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15</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150</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150</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958207105"/>
                  </a:ext>
                </a:extLst>
              </a:tr>
              <a:tr h="153754">
                <a:tc>
                  <a:txBody>
                    <a:bodyPr/>
                    <a:lstStyle/>
                    <a:p>
                      <a:pPr>
                        <a:lnSpc>
                          <a:spcPct val="106000"/>
                        </a:lnSpc>
                        <a:spcAft>
                          <a:spcPts val="800"/>
                        </a:spcAft>
                      </a:pPr>
                      <a:r>
                        <a:rPr lang="en-US" sz="1100">
                          <a:effectLst/>
                        </a:rPr>
                        <a:t>Сметана або майонез</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15</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15</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150</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150</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729021533"/>
                  </a:ext>
                </a:extLst>
              </a:tr>
              <a:tr h="153754">
                <a:tc>
                  <a:txBody>
                    <a:bodyPr/>
                    <a:lstStyle/>
                    <a:p>
                      <a:pPr>
                        <a:lnSpc>
                          <a:spcPct val="106000"/>
                        </a:lnSpc>
                        <a:spcAft>
                          <a:spcPts val="800"/>
                        </a:spcAft>
                      </a:pPr>
                      <a:r>
                        <a:rPr lang="en-US" sz="1100">
                          <a:effectLst/>
                        </a:rPr>
                        <a:t>Сіль</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2</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2</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20</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20</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610015856"/>
                  </a:ext>
                </a:extLst>
              </a:tr>
              <a:tr h="153754">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091206685"/>
                  </a:ext>
                </a:extLst>
              </a:tr>
              <a:tr h="153754">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618802433"/>
                  </a:ext>
                </a:extLst>
              </a:tr>
              <a:tr h="153754">
                <a:tc>
                  <a:txBody>
                    <a:bodyPr/>
                    <a:lstStyle/>
                    <a:p>
                      <a:pPr>
                        <a:lnSpc>
                          <a:spcPct val="106000"/>
                        </a:lnSpc>
                        <a:spcAft>
                          <a:spcPts val="800"/>
                        </a:spcAft>
                      </a:pPr>
                      <a:r>
                        <a:rPr lang="en-US" sz="1100">
                          <a:effectLst/>
                        </a:rPr>
                        <a:t>ВИХІД:</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100</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1000</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23069109"/>
                  </a:ext>
                </a:extLst>
              </a:tr>
              <a:tr h="153754">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2795383"/>
                  </a:ext>
                </a:extLst>
              </a:tr>
              <a:tr h="153754">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637526528"/>
                  </a:ext>
                </a:extLst>
              </a:tr>
              <a:tr h="153754">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549798993"/>
                  </a:ext>
                </a:extLst>
              </a:tr>
              <a:tr h="153754">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001351758"/>
                  </a:ext>
                </a:extLst>
              </a:tr>
              <a:tr h="153754">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065578448"/>
                  </a:ext>
                </a:extLst>
              </a:tr>
              <a:tr h="153754">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dirty="0">
                          <a:effectLst/>
                        </a:rPr>
                        <a:t> </a:t>
                      </a:r>
                      <a:endParaRPr lang="ru-UA" sz="1100" dirty="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576490090"/>
                  </a:ext>
                </a:extLst>
              </a:tr>
              <a:tr h="1775724">
                <a:tc>
                  <a:txBody>
                    <a:bodyPr/>
                    <a:lstStyle/>
                    <a:p>
                      <a:pPr>
                        <a:lnSpc>
                          <a:spcPct val="106000"/>
                        </a:lnSpc>
                        <a:spcAft>
                          <a:spcPts val="800"/>
                        </a:spcAft>
                      </a:pPr>
                      <a:r>
                        <a:rPr lang="en-US" sz="1100" dirty="0">
                          <a:effectLst/>
                        </a:rPr>
                        <a:t> </a:t>
                      </a:r>
                      <a:endParaRPr lang="ru-UA" sz="1100" dirty="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gridSpan="2">
                  <a:txBody>
                    <a:bodyPr/>
                    <a:lstStyle/>
                    <a:p>
                      <a:pPr>
                        <a:lnSpc>
                          <a:spcPct val="106000"/>
                        </a:lnSpc>
                        <a:spcAft>
                          <a:spcPts val="800"/>
                        </a:spcAft>
                      </a:pPr>
                      <a:r>
                        <a:rPr lang="en-US" sz="1100" dirty="0">
                          <a:effectLst/>
                        </a:rPr>
                        <a:t> </a:t>
                      </a:r>
                      <a:endParaRPr lang="ru-UA" sz="1100" dirty="0">
                        <a:effectLst/>
                        <a:latin typeface="Calibri" panose="020F0502020204030204" pitchFamily="34" charset="0"/>
                        <a:ea typeface="Calibri" panose="020F0502020204030204" pitchFamily="34" charset="0"/>
                      </a:endParaRPr>
                    </a:p>
                  </a:txBody>
                  <a:tcPr marL="40670" marR="40670" marT="0" marB="0"/>
                </a:tc>
                <a:tc hMerge="1">
                  <a:txBody>
                    <a:bodyPr/>
                    <a:lstStyle/>
                    <a:p>
                      <a:endParaRPr lang="uk-UA"/>
                    </a:p>
                  </a:txBody>
                  <a:tcPr/>
                </a:tc>
                <a:tc>
                  <a:txBody>
                    <a:bodyPr/>
                    <a:lstStyle/>
                    <a:p>
                      <a:pPr>
                        <a:lnSpc>
                          <a:spcPct val="106000"/>
                        </a:lnSpc>
                        <a:spcAft>
                          <a:spcPts val="800"/>
                        </a:spcAft>
                      </a:pPr>
                      <a:r>
                        <a:rPr lang="en-US" sz="1100">
                          <a:effectLst/>
                        </a:rPr>
                        <a:t> </a:t>
                      </a:r>
                      <a:endParaRPr lang="ru-UA" sz="1100">
                        <a:effectLst/>
                        <a:latin typeface="Calibri" panose="020F0502020204030204" pitchFamily="34" charset="0"/>
                        <a:ea typeface="Calibri" panose="020F0502020204030204" pitchFamily="34" charset="0"/>
                      </a:endParaRPr>
                    </a:p>
                  </a:txBody>
                  <a:tcPr marL="40670" marR="40670" marT="0" marB="0"/>
                </a:tc>
                <a:tc>
                  <a:txBody>
                    <a:bodyPr/>
                    <a:lstStyle/>
                    <a:p>
                      <a:pPr>
                        <a:lnSpc>
                          <a:spcPct val="106000"/>
                        </a:lnSpc>
                        <a:spcAft>
                          <a:spcPts val="800"/>
                        </a:spcAft>
                      </a:pPr>
                      <a:r>
                        <a:rPr lang="en-US" sz="1100" dirty="0">
                          <a:effectLst/>
                        </a:rPr>
                        <a:t> </a:t>
                      </a:r>
                      <a:endParaRPr lang="ru-UA" sz="1100" dirty="0">
                        <a:effectLst/>
                        <a:latin typeface="Calibri" panose="020F0502020204030204" pitchFamily="34" charset="0"/>
                        <a:ea typeface="Calibri" panose="020F0502020204030204" pitchFamily="34" charset="0"/>
                      </a:endParaRPr>
                    </a:p>
                  </a:txBody>
                  <a:tcPr marL="40670" marR="4067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802146534"/>
                  </a:ext>
                </a:extLst>
              </a:tr>
            </a:tbl>
          </a:graphicData>
        </a:graphic>
      </p:graphicFrame>
      <p:sp>
        <p:nvSpPr>
          <p:cNvPr id="5" name="Rectangle 1">
            <a:extLst>
              <a:ext uri="{FF2B5EF4-FFF2-40B4-BE49-F238E27FC236}">
                <a16:creationId xmlns:a16="http://schemas.microsoft.com/office/drawing/2014/main" id="{DE13AAAA-BF3E-10CC-3280-4BEB2B77845B}"/>
              </a:ext>
            </a:extLst>
          </p:cNvPr>
          <p:cNvSpPr>
            <a:spLocks noChangeArrowheads="1"/>
          </p:cNvSpPr>
          <p:nvPr/>
        </p:nvSpPr>
        <p:spPr bwMode="auto">
          <a:xfrm>
            <a:off x="2422003" y="182517"/>
            <a:ext cx="748883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b="1" i="0" u="none" strike="noStrike" cap="none" normalizeH="0" baseline="0" dirty="0">
                <a:ln>
                  <a:noFill/>
                </a:ln>
                <a:solidFill>
                  <a:schemeClr val="tx1">
                    <a:lumMod val="75000"/>
                    <a:lumOff val="25000"/>
                  </a:schemeClr>
                </a:solidFill>
                <a:effectLst/>
                <a:latin typeface="Arial" panose="020B0604020202020204" pitchFamily="34" charset="0"/>
                <a:ea typeface="Times New Roman" panose="02020603050405020304" pitchFamily="18" charset="0"/>
              </a:rPr>
              <a:t>ІНСТРУКЦІЙНО-ТЕХНОЛОГІЧНА КАРТКА</a:t>
            </a:r>
            <a:endParaRPr kumimoji="0" lang="ru-RU" altLang="ru-UA" b="0" i="0" u="none" strike="noStrike" cap="none" normalizeH="0" baseline="0" dirty="0">
              <a:ln>
                <a:noFill/>
              </a:ln>
              <a:solidFill>
                <a:schemeClr val="tx1">
                  <a:lumMod val="75000"/>
                  <a:lumOff val="25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b="1" i="0" u="none" strike="noStrike" cap="none" normalizeH="0" baseline="0" dirty="0" err="1">
                <a:ln>
                  <a:noFill/>
                </a:ln>
                <a:solidFill>
                  <a:schemeClr val="tx1">
                    <a:lumMod val="75000"/>
                    <a:lumOff val="25000"/>
                  </a:schemeClr>
                </a:solidFill>
                <a:effectLst/>
                <a:latin typeface="Arial" panose="020B0604020202020204" pitchFamily="34" charset="0"/>
                <a:ea typeface="Times New Roman" panose="02020603050405020304" pitchFamily="18" charset="0"/>
              </a:rPr>
              <a:t>Підручник</a:t>
            </a:r>
            <a:r>
              <a:rPr kumimoji="0" lang="ru-RU" altLang="ru-UA" b="1" i="0" u="none" strike="noStrike" cap="none" normalizeH="0" baseline="0" dirty="0">
                <a:ln>
                  <a:noFill/>
                </a:ln>
                <a:solidFill>
                  <a:schemeClr val="tx1">
                    <a:lumMod val="75000"/>
                    <a:lumOff val="25000"/>
                  </a:schemeClr>
                </a:solidFill>
                <a:effectLst/>
                <a:latin typeface="Arial" panose="020B0604020202020204" pitchFamily="34" charset="0"/>
                <a:ea typeface="Times New Roman" panose="02020603050405020304" pitchFamily="18" charset="0"/>
              </a:rPr>
              <a:t>  </a:t>
            </a:r>
            <a:r>
              <a:rPr kumimoji="0" lang="ru-RU" altLang="ru-UA" b="1" i="0" u="none" strike="noStrike" cap="none" normalizeH="0" baseline="0" dirty="0" err="1">
                <a:ln>
                  <a:noFill/>
                </a:ln>
                <a:solidFill>
                  <a:schemeClr val="tx1">
                    <a:lumMod val="75000"/>
                    <a:lumOff val="25000"/>
                  </a:schemeClr>
                </a:solidFill>
                <a:effectLst/>
                <a:latin typeface="Arial" panose="020B0604020202020204" pitchFamily="34" charset="0"/>
                <a:ea typeface="Times New Roman" panose="02020603050405020304" pitchFamily="18" charset="0"/>
              </a:rPr>
              <a:t>Доцяк</a:t>
            </a:r>
            <a:r>
              <a:rPr kumimoji="0" lang="ru-RU" altLang="ru-UA" b="1" i="0" u="none" strike="noStrike" cap="none" normalizeH="0" baseline="0" dirty="0">
                <a:ln>
                  <a:noFill/>
                </a:ln>
                <a:solidFill>
                  <a:schemeClr val="tx1">
                    <a:lumMod val="75000"/>
                    <a:lumOff val="25000"/>
                  </a:schemeClr>
                </a:solidFill>
                <a:effectLst/>
                <a:latin typeface="Arial" panose="020B0604020202020204" pitchFamily="34" charset="0"/>
                <a:ea typeface="Times New Roman" panose="02020603050405020304" pitchFamily="18" charset="0"/>
              </a:rPr>
              <a:t> В.С.  «</a:t>
            </a:r>
            <a:r>
              <a:rPr kumimoji="0" lang="ru-RU" altLang="ru-UA" b="1" i="0" u="none" strike="noStrike" cap="none" normalizeH="0" baseline="0" dirty="0" err="1">
                <a:ln>
                  <a:noFill/>
                </a:ln>
                <a:solidFill>
                  <a:schemeClr val="tx1">
                    <a:lumMod val="75000"/>
                    <a:lumOff val="25000"/>
                  </a:schemeClr>
                </a:solidFill>
                <a:effectLst/>
                <a:latin typeface="Arial" panose="020B0604020202020204" pitchFamily="34" charset="0"/>
                <a:ea typeface="Times New Roman" panose="02020603050405020304" pitchFamily="18" charset="0"/>
              </a:rPr>
              <a:t>Українська</a:t>
            </a:r>
            <a:r>
              <a:rPr kumimoji="0" lang="ru-RU" altLang="ru-UA" b="1" i="0" u="none" strike="noStrike" cap="none" normalizeH="0" baseline="0" dirty="0">
                <a:ln>
                  <a:noFill/>
                </a:ln>
                <a:solidFill>
                  <a:schemeClr val="tx1">
                    <a:lumMod val="75000"/>
                    <a:lumOff val="25000"/>
                  </a:schemeClr>
                </a:solidFill>
                <a:effectLst/>
                <a:latin typeface="Arial" panose="020B0604020202020204" pitchFamily="34" charset="0"/>
                <a:ea typeface="Times New Roman" panose="02020603050405020304" pitchFamily="18" charset="0"/>
              </a:rPr>
              <a:t> кухня»,</a:t>
            </a:r>
            <a:r>
              <a:rPr kumimoji="0" lang="ru-RU" altLang="ru-UA" b="1" i="0" u="none" strike="noStrike" cap="none" normalizeH="0" baseline="0" dirty="0" err="1">
                <a:ln>
                  <a:noFill/>
                </a:ln>
                <a:solidFill>
                  <a:schemeClr val="tx1">
                    <a:lumMod val="75000"/>
                    <a:lumOff val="25000"/>
                  </a:schemeClr>
                </a:solidFill>
                <a:effectLst/>
                <a:latin typeface="Arial" panose="020B0604020202020204" pitchFamily="34" charset="0"/>
                <a:ea typeface="Times New Roman" panose="02020603050405020304" pitchFamily="18" charset="0"/>
              </a:rPr>
              <a:t>ст</a:t>
            </a:r>
            <a:r>
              <a:rPr kumimoji="0" lang="ru-RU" altLang="ru-UA" b="1" i="0" u="none" strike="noStrike" cap="none" normalizeH="0" baseline="0" dirty="0">
                <a:ln>
                  <a:noFill/>
                </a:ln>
                <a:solidFill>
                  <a:schemeClr val="tx1">
                    <a:lumMod val="75000"/>
                    <a:lumOff val="25000"/>
                  </a:schemeClr>
                </a:solidFill>
                <a:effectLst/>
                <a:latin typeface="Arial" panose="020B0604020202020204" pitchFamily="34" charset="0"/>
                <a:ea typeface="Times New Roman" panose="02020603050405020304" pitchFamily="18" charset="0"/>
              </a:rPr>
              <a:t>. 396</a:t>
            </a:r>
            <a:endParaRPr kumimoji="0" lang="ru-RU" altLang="ru-UA" b="0" i="0" u="none" strike="noStrike" cap="none" normalizeH="0" baseline="0" dirty="0">
              <a:ln>
                <a:noFill/>
              </a:ln>
              <a:solidFill>
                <a:schemeClr val="tx1">
                  <a:lumMod val="75000"/>
                  <a:lumOff val="25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b="0" i="0" u="none" strike="noStrike" cap="none" normalizeH="0" baseline="0" dirty="0" err="1">
                <a:ln>
                  <a:noFill/>
                </a:ln>
                <a:solidFill>
                  <a:schemeClr val="tx1">
                    <a:lumMod val="75000"/>
                    <a:lumOff val="25000"/>
                  </a:schemeClr>
                </a:solidFill>
                <a:effectLst/>
                <a:latin typeface="Arial" panose="020B0604020202020204" pitchFamily="34" charset="0"/>
                <a:ea typeface="Times New Roman" panose="02020603050405020304" pitchFamily="18" charset="0"/>
              </a:rPr>
              <a:t>Найменування</a:t>
            </a:r>
            <a:r>
              <a:rPr kumimoji="0" lang="ru-RU" altLang="ru-UA" b="0" i="0" u="none" strike="noStrike" cap="none" normalizeH="0" baseline="0" dirty="0">
                <a:ln>
                  <a:noFill/>
                </a:ln>
                <a:solidFill>
                  <a:schemeClr val="tx1">
                    <a:lumMod val="75000"/>
                    <a:lumOff val="25000"/>
                  </a:schemeClr>
                </a:solidFill>
                <a:effectLst/>
                <a:latin typeface="Arial" panose="020B0604020202020204" pitchFamily="34" charset="0"/>
                <a:ea typeface="Times New Roman" panose="02020603050405020304" pitchFamily="18" charset="0"/>
              </a:rPr>
              <a:t> страви</a:t>
            </a:r>
            <a:r>
              <a:rPr kumimoji="0" lang="ru-RU" altLang="ru-UA" b="1" i="0" u="none" strike="noStrike" cap="none" normalizeH="0" baseline="0" dirty="0">
                <a:ln>
                  <a:noFill/>
                </a:ln>
                <a:solidFill>
                  <a:schemeClr val="tx1">
                    <a:lumMod val="75000"/>
                    <a:lumOff val="25000"/>
                  </a:schemeClr>
                </a:solidFill>
                <a:effectLst/>
                <a:latin typeface="Arial" panose="020B0604020202020204" pitchFamily="34" charset="0"/>
                <a:ea typeface="Times New Roman" panose="02020603050405020304" pitchFamily="18" charset="0"/>
              </a:rPr>
              <a:t> «Салат-коктейль </a:t>
            </a:r>
            <a:r>
              <a:rPr kumimoji="0" lang="ru-RU" altLang="ru-UA" b="1" i="0" u="none" strike="noStrike" cap="none" normalizeH="0" baseline="0" dirty="0" err="1">
                <a:ln>
                  <a:noFill/>
                </a:ln>
                <a:solidFill>
                  <a:schemeClr val="tx1">
                    <a:lumMod val="75000"/>
                    <a:lumOff val="25000"/>
                  </a:schemeClr>
                </a:solidFill>
                <a:effectLst/>
                <a:latin typeface="Arial" panose="020B0604020202020204" pitchFamily="34" charset="0"/>
                <a:ea typeface="Times New Roman" panose="02020603050405020304" pitchFamily="18" charset="0"/>
              </a:rPr>
              <a:t>креветочний</a:t>
            </a:r>
            <a:r>
              <a:rPr kumimoji="0" lang="ru-RU" altLang="ru-UA" b="1" i="0" u="none" strike="noStrike" cap="none" normalizeH="0" baseline="0" dirty="0">
                <a:ln>
                  <a:noFill/>
                </a:ln>
                <a:solidFill>
                  <a:schemeClr val="tx1">
                    <a:lumMod val="75000"/>
                    <a:lumOff val="25000"/>
                  </a:schemeClr>
                </a:solidFill>
                <a:effectLst/>
                <a:latin typeface="Arial" panose="020B0604020202020204" pitchFamily="34" charset="0"/>
                <a:ea typeface="Times New Roman" panose="02020603050405020304" pitchFamily="18" charset="0"/>
              </a:rPr>
              <a:t>» </a:t>
            </a:r>
            <a:endParaRPr kumimoji="0" lang="ru-RU" altLang="ru-UA" b="0" i="0" u="none" strike="noStrike" cap="none" normalizeH="0" baseline="0" dirty="0">
              <a:ln>
                <a:noFill/>
              </a:ln>
              <a:solidFill>
                <a:schemeClr val="tx1">
                  <a:lumMod val="75000"/>
                  <a:lumOff val="25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UA" sz="1800" b="0" i="0" u="none" strike="noStrike" cap="none" normalizeH="0" baseline="0" dirty="0">
              <a:ln>
                <a:noFill/>
              </a:ln>
              <a:solidFill>
                <a:schemeClr val="tx1"/>
              </a:solidFill>
              <a:effectLst/>
              <a:latin typeface="Arial" panose="020B0604020202020204" pitchFamily="34" charset="0"/>
            </a:endParaRPr>
          </a:p>
        </p:txBody>
      </p:sp>
      <p:sp>
        <p:nvSpPr>
          <p:cNvPr id="2" name="Номер слайда 1">
            <a:extLst>
              <a:ext uri="{FF2B5EF4-FFF2-40B4-BE49-F238E27FC236}">
                <a16:creationId xmlns:a16="http://schemas.microsoft.com/office/drawing/2014/main" id="{2B402FA7-ED58-B091-A063-3F9B6827F6D9}"/>
              </a:ext>
            </a:extLst>
          </p:cNvPr>
          <p:cNvSpPr>
            <a:spLocks noGrp="1"/>
          </p:cNvSpPr>
          <p:nvPr>
            <p:ph type="sldNum" sz="quarter" idx="12"/>
          </p:nvPr>
        </p:nvSpPr>
        <p:spPr/>
        <p:txBody>
          <a:bodyPr/>
          <a:lstStyle/>
          <a:p>
            <a:pPr rtl="0"/>
            <a:fld id="{F25A965E-3C11-4F28-82DC-E30D63FAC43C}" type="slidenum">
              <a:rPr lang="ru-RU" noProof="0" smtClean="0"/>
              <a:t>30</a:t>
            </a:fld>
            <a:endParaRPr lang="ru-RU" noProof="0"/>
          </a:p>
        </p:txBody>
      </p:sp>
    </p:spTree>
    <p:extLst>
      <p:ext uri="{BB962C8B-B14F-4D97-AF65-F5344CB8AC3E}">
        <p14:creationId xmlns:p14="http://schemas.microsoft.com/office/powerpoint/2010/main" val="387158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51F447-D4C9-DBFA-936F-21FE31D36A3A}"/>
              </a:ext>
            </a:extLst>
          </p:cNvPr>
          <p:cNvSpPr>
            <a:spLocks noGrp="1"/>
          </p:cNvSpPr>
          <p:nvPr>
            <p:ph type="title"/>
          </p:nvPr>
        </p:nvSpPr>
        <p:spPr>
          <a:xfrm>
            <a:off x="2277988" y="106841"/>
            <a:ext cx="9144000" cy="1143000"/>
          </a:xfrm>
        </p:spPr>
        <p:txBody>
          <a:bodyPr>
            <a:normAutofit/>
          </a:bodyPr>
          <a:lstStyle/>
          <a:p>
            <a:r>
              <a:rPr lang="uk-UA" sz="3200" dirty="0">
                <a:solidFill>
                  <a:schemeClr val="accent1">
                    <a:lumMod val="40000"/>
                    <a:lumOff val="60000"/>
                  </a:schemeClr>
                </a:solidFill>
              </a:rPr>
              <a:t>              </a:t>
            </a:r>
            <a:r>
              <a:rPr lang="uk-UA" sz="3200" dirty="0">
                <a:solidFill>
                  <a:schemeClr val="accent1">
                    <a:lumMod val="60000"/>
                    <a:lumOff val="40000"/>
                  </a:schemeClr>
                </a:solidFill>
              </a:rPr>
              <a:t>Картка контролю</a:t>
            </a:r>
          </a:p>
        </p:txBody>
      </p:sp>
      <p:graphicFrame>
        <p:nvGraphicFramePr>
          <p:cNvPr id="4" name="Таблица 3">
            <a:extLst>
              <a:ext uri="{FF2B5EF4-FFF2-40B4-BE49-F238E27FC236}">
                <a16:creationId xmlns:a16="http://schemas.microsoft.com/office/drawing/2014/main" id="{1F6C8C9D-FADA-4023-687E-EB0CF16CA109}"/>
              </a:ext>
            </a:extLst>
          </p:cNvPr>
          <p:cNvGraphicFramePr>
            <a:graphicFrameLocks noGrp="1"/>
          </p:cNvGraphicFramePr>
          <p:nvPr>
            <p:extLst>
              <p:ext uri="{D42A27DB-BD31-4B8C-83A1-F6EECF244321}">
                <p14:modId xmlns:p14="http://schemas.microsoft.com/office/powerpoint/2010/main" val="2185774285"/>
              </p:ext>
            </p:extLst>
          </p:nvPr>
        </p:nvGraphicFramePr>
        <p:xfrm>
          <a:off x="0" y="1412776"/>
          <a:ext cx="12031859" cy="5338382"/>
        </p:xfrm>
        <a:graphic>
          <a:graphicData uri="http://schemas.openxmlformats.org/drawingml/2006/table">
            <a:tbl>
              <a:tblPr bandRow="1">
                <a:tableStyleId>{5C22544A-7EE6-4342-B048-85BDC9FD1C3A}</a:tableStyleId>
              </a:tblPr>
              <a:tblGrid>
                <a:gridCol w="2913486">
                  <a:extLst>
                    <a:ext uri="{9D8B030D-6E8A-4147-A177-3AD203B41FA5}">
                      <a16:colId xmlns:a16="http://schemas.microsoft.com/office/drawing/2014/main" val="3998978279"/>
                    </a:ext>
                  </a:extLst>
                </a:gridCol>
                <a:gridCol w="5085278">
                  <a:extLst>
                    <a:ext uri="{9D8B030D-6E8A-4147-A177-3AD203B41FA5}">
                      <a16:colId xmlns:a16="http://schemas.microsoft.com/office/drawing/2014/main" val="3980638806"/>
                    </a:ext>
                  </a:extLst>
                </a:gridCol>
                <a:gridCol w="4033095">
                  <a:extLst>
                    <a:ext uri="{9D8B030D-6E8A-4147-A177-3AD203B41FA5}">
                      <a16:colId xmlns:a16="http://schemas.microsoft.com/office/drawing/2014/main" val="1880502075"/>
                    </a:ext>
                  </a:extLst>
                </a:gridCol>
              </a:tblGrid>
              <a:tr h="614578">
                <a:tc>
                  <a:txBody>
                    <a:bodyPr/>
                    <a:lstStyle/>
                    <a:p>
                      <a:pPr algn="ctr">
                        <a:lnSpc>
                          <a:spcPct val="106000"/>
                        </a:lnSpc>
                        <a:spcAft>
                          <a:spcPts val="800"/>
                        </a:spcAft>
                      </a:pPr>
                      <a:r>
                        <a:rPr lang="en-US" sz="1400" dirty="0">
                          <a:effectLst/>
                        </a:rPr>
                        <a:t>Що перевірити?</a:t>
                      </a:r>
                      <a:endParaRPr lang="ru-UA" sz="1100" dirty="0">
                        <a:effectLst/>
                        <a:latin typeface="Calibri" panose="020F0502020204030204" pitchFamily="34" charset="0"/>
                        <a:ea typeface="Calibri" panose="020F0502020204030204" pitchFamily="34" charset="0"/>
                      </a:endParaRPr>
                    </a:p>
                  </a:txBody>
                  <a:tcPr marL="68295" marR="68295" marT="0" marB="0" anchor="ctr"/>
                </a:tc>
                <a:tc>
                  <a:txBody>
                    <a:bodyPr/>
                    <a:lstStyle/>
                    <a:p>
                      <a:pPr algn="ctr">
                        <a:lnSpc>
                          <a:spcPct val="106000"/>
                        </a:lnSpc>
                        <a:spcAft>
                          <a:spcPts val="800"/>
                        </a:spcAft>
                      </a:pPr>
                      <a:r>
                        <a:rPr lang="en-US" sz="1400">
                          <a:effectLst/>
                        </a:rPr>
                        <a:t>Малюнок</a:t>
                      </a:r>
                      <a:endParaRPr lang="ru-UA" sz="1100">
                        <a:effectLst/>
                        <a:latin typeface="Calibri" panose="020F0502020204030204" pitchFamily="34" charset="0"/>
                        <a:ea typeface="Calibri" panose="020F0502020204030204" pitchFamily="34" charset="0"/>
                      </a:endParaRPr>
                    </a:p>
                  </a:txBody>
                  <a:tcPr marL="68295" marR="68295" marT="0" marB="0" anchor="ctr"/>
                </a:tc>
                <a:tc>
                  <a:txBody>
                    <a:bodyPr/>
                    <a:lstStyle/>
                    <a:p>
                      <a:pPr algn="ctr">
                        <a:lnSpc>
                          <a:spcPct val="106000"/>
                        </a:lnSpc>
                        <a:spcAft>
                          <a:spcPts val="800"/>
                        </a:spcAft>
                      </a:pPr>
                      <a:r>
                        <a:rPr lang="en-US" sz="1400">
                          <a:effectLst/>
                        </a:rPr>
                        <a:t>Вимоги до якості страви</a:t>
                      </a:r>
                      <a:endParaRPr lang="ru-UA" sz="110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207437899"/>
                  </a:ext>
                </a:extLst>
              </a:tr>
              <a:tr h="1283473">
                <a:tc>
                  <a:txBody>
                    <a:bodyPr/>
                    <a:lstStyle/>
                    <a:p>
                      <a:pPr algn="ctr">
                        <a:lnSpc>
                          <a:spcPct val="106000"/>
                        </a:lnSpc>
                        <a:spcBef>
                          <a:spcPts val="1000"/>
                        </a:spcBef>
                        <a:spcAft>
                          <a:spcPts val="800"/>
                        </a:spcAft>
                      </a:pPr>
                      <a:r>
                        <a:rPr lang="en-US" sz="1400" dirty="0" err="1">
                          <a:effectLst/>
                        </a:rPr>
                        <a:t>Зовнішній</a:t>
                      </a:r>
                      <a:r>
                        <a:rPr lang="en-US" sz="1400" dirty="0">
                          <a:effectLst/>
                        </a:rPr>
                        <a:t> </a:t>
                      </a:r>
                      <a:r>
                        <a:rPr lang="en-US" sz="1400" dirty="0" err="1">
                          <a:effectLst/>
                        </a:rPr>
                        <a:t>вигляд</a:t>
                      </a:r>
                      <a:endParaRPr lang="ru-UA" sz="1100" dirty="0">
                        <a:effectLst/>
                        <a:latin typeface="Calibri" panose="020F0502020204030204" pitchFamily="34" charset="0"/>
                        <a:ea typeface="Calibri" panose="020F0502020204030204" pitchFamily="34" charset="0"/>
                      </a:endParaRPr>
                    </a:p>
                  </a:txBody>
                  <a:tcPr marL="68295" marR="68295" marT="0" marB="0" anchor="ctr"/>
                </a:tc>
                <a:tc rowSpan="4">
                  <a:txBody>
                    <a:bodyPr/>
                    <a:lstStyle/>
                    <a:p>
                      <a:pPr algn="l">
                        <a:lnSpc>
                          <a:spcPct val="106000"/>
                        </a:lnSpc>
                        <a:spcAft>
                          <a:spcPts val="800"/>
                        </a:spcAft>
                      </a:pPr>
                      <a:r>
                        <a:rPr lang="en-US" sz="1400" dirty="0">
                          <a:effectLst/>
                        </a:rPr>
                        <a:t> </a:t>
                      </a:r>
                      <a:endParaRPr lang="ru-UA" sz="1100" dirty="0">
                        <a:effectLst/>
                      </a:endParaRPr>
                    </a:p>
                    <a:p>
                      <a:pPr algn="l">
                        <a:lnSpc>
                          <a:spcPct val="106000"/>
                        </a:lnSpc>
                        <a:spcAft>
                          <a:spcPts val="800"/>
                        </a:spcAft>
                      </a:pPr>
                      <a:r>
                        <a:rPr lang="en-US" sz="1400" dirty="0">
                          <a:effectLst/>
                        </a:rPr>
                        <a:t> </a:t>
                      </a:r>
                      <a:endParaRPr lang="ru-UA" sz="1100" dirty="0">
                        <a:effectLst/>
                        <a:latin typeface="Calibri" panose="020F0502020204030204" pitchFamily="34" charset="0"/>
                        <a:ea typeface="Calibri" panose="020F0502020204030204" pitchFamily="34" charset="0"/>
                      </a:endParaRPr>
                    </a:p>
                  </a:txBody>
                  <a:tcPr marL="68295" marR="68295" marT="0" marB="0"/>
                </a:tc>
                <a:tc>
                  <a:txBody>
                    <a:bodyPr/>
                    <a:lstStyle/>
                    <a:p>
                      <a:pPr algn="l">
                        <a:lnSpc>
                          <a:spcPct val="106000"/>
                        </a:lnSpc>
                        <a:spcAft>
                          <a:spcPts val="800"/>
                        </a:spcAft>
                      </a:pPr>
                      <a:r>
                        <a:rPr lang="ru-RU" sz="1400">
                          <a:effectLst/>
                        </a:rPr>
                        <a:t>Салат викладений шарами в фужер</a:t>
                      </a:r>
                      <a:r>
                        <a:rPr lang="en-US" sz="1400">
                          <a:effectLst/>
                        </a:rPr>
                        <a:t>, </a:t>
                      </a:r>
                      <a:r>
                        <a:rPr lang="ru-RU" sz="1400">
                          <a:effectLst/>
                        </a:rPr>
                        <a:t>оздоблений креветкою і зеленню</a:t>
                      </a:r>
                      <a:r>
                        <a:rPr lang="en-US" sz="1400">
                          <a:effectLst/>
                        </a:rPr>
                        <a:t>. Всі інгредієнти нарізані дрібним кубиком, форма нарізування зберігається. </a:t>
                      </a:r>
                      <a:endParaRPr lang="ru-UA" sz="110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844722400"/>
                  </a:ext>
                </a:extLst>
              </a:tr>
              <a:tr h="1080584">
                <a:tc>
                  <a:txBody>
                    <a:bodyPr/>
                    <a:lstStyle/>
                    <a:p>
                      <a:pPr algn="ctr">
                        <a:lnSpc>
                          <a:spcPct val="106000"/>
                        </a:lnSpc>
                        <a:spcBef>
                          <a:spcPts val="1000"/>
                        </a:spcBef>
                        <a:spcAft>
                          <a:spcPts val="800"/>
                        </a:spcAft>
                      </a:pPr>
                      <a:r>
                        <a:rPr lang="en-US" sz="1400">
                          <a:effectLst/>
                        </a:rPr>
                        <a:t>Колір</a:t>
                      </a:r>
                      <a:endParaRPr lang="ru-UA" sz="1100">
                        <a:effectLst/>
                      </a:endParaRPr>
                    </a:p>
                    <a:p>
                      <a:pPr algn="ctr">
                        <a:lnSpc>
                          <a:spcPct val="106000"/>
                        </a:lnSpc>
                        <a:spcBef>
                          <a:spcPts val="1000"/>
                        </a:spcBef>
                        <a:spcAft>
                          <a:spcPts val="800"/>
                        </a:spcAft>
                      </a:pPr>
                      <a:r>
                        <a:rPr lang="en-US" sz="1400">
                          <a:effectLst/>
                        </a:rPr>
                        <a:t> </a:t>
                      </a:r>
                      <a:endParaRPr lang="ru-UA" sz="1100">
                        <a:effectLst/>
                        <a:latin typeface="Calibri" panose="020F0502020204030204" pitchFamily="34" charset="0"/>
                        <a:ea typeface="Calibri" panose="020F0502020204030204" pitchFamily="34" charset="0"/>
                      </a:endParaRPr>
                    </a:p>
                  </a:txBody>
                  <a:tcPr marL="68295" marR="68295" marT="0" marB="0" anchor="ctr"/>
                </a:tc>
                <a:tc vMerge="1">
                  <a:txBody>
                    <a:bodyPr/>
                    <a:lstStyle/>
                    <a:p>
                      <a:endParaRPr lang="uk-UA"/>
                    </a:p>
                  </a:txBody>
                  <a:tcPr/>
                </a:tc>
                <a:tc>
                  <a:txBody>
                    <a:bodyPr/>
                    <a:lstStyle/>
                    <a:p>
                      <a:pPr algn="l">
                        <a:lnSpc>
                          <a:spcPct val="106000"/>
                        </a:lnSpc>
                        <a:spcAft>
                          <a:spcPts val="800"/>
                        </a:spcAft>
                      </a:pPr>
                      <a:r>
                        <a:rPr lang="ru-RU" sz="1400">
                          <a:effectLst/>
                        </a:rPr>
                        <a:t>Властивий продуктам, які є в салаті</a:t>
                      </a:r>
                      <a:endParaRPr lang="ru-UA" sz="110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2272284101"/>
                  </a:ext>
                </a:extLst>
              </a:tr>
              <a:tr h="1175525">
                <a:tc>
                  <a:txBody>
                    <a:bodyPr/>
                    <a:lstStyle/>
                    <a:p>
                      <a:pPr algn="ctr">
                        <a:lnSpc>
                          <a:spcPct val="106000"/>
                        </a:lnSpc>
                        <a:spcBef>
                          <a:spcPts val="1000"/>
                        </a:spcBef>
                        <a:spcAft>
                          <a:spcPts val="800"/>
                        </a:spcAft>
                      </a:pPr>
                      <a:r>
                        <a:rPr lang="en-US" sz="1400">
                          <a:effectLst/>
                        </a:rPr>
                        <a:t>Смак, запах</a:t>
                      </a:r>
                      <a:endParaRPr lang="ru-UA" sz="1100">
                        <a:effectLst/>
                        <a:latin typeface="Calibri" panose="020F0502020204030204" pitchFamily="34" charset="0"/>
                        <a:ea typeface="Calibri" panose="020F0502020204030204" pitchFamily="34" charset="0"/>
                      </a:endParaRPr>
                    </a:p>
                  </a:txBody>
                  <a:tcPr marL="68295" marR="68295" marT="0" marB="0" anchor="ctr"/>
                </a:tc>
                <a:tc vMerge="1">
                  <a:txBody>
                    <a:bodyPr/>
                    <a:lstStyle/>
                    <a:p>
                      <a:endParaRPr lang="uk-UA"/>
                    </a:p>
                  </a:txBody>
                  <a:tcPr/>
                </a:tc>
                <a:tc>
                  <a:txBody>
                    <a:bodyPr/>
                    <a:lstStyle/>
                    <a:p>
                      <a:pPr algn="l">
                        <a:lnSpc>
                          <a:spcPct val="106000"/>
                        </a:lnSpc>
                        <a:spcAft>
                          <a:spcPts val="800"/>
                        </a:spcAft>
                      </a:pPr>
                      <a:r>
                        <a:rPr lang="ru-RU" sz="1400">
                          <a:effectLst/>
                        </a:rPr>
                        <a:t>Приємний, властивий продуктам які є в салаті.</a:t>
                      </a:r>
                      <a:endParaRPr lang="ru-UA" sz="1100">
                        <a:effectLst/>
                      </a:endParaRPr>
                    </a:p>
                    <a:p>
                      <a:pPr algn="l">
                        <a:lnSpc>
                          <a:spcPct val="106000"/>
                        </a:lnSpc>
                        <a:spcAft>
                          <a:spcPts val="800"/>
                        </a:spcAft>
                      </a:pPr>
                      <a:r>
                        <a:rPr lang="ru-RU" sz="1400">
                          <a:effectLst/>
                        </a:rPr>
                        <a:t> </a:t>
                      </a:r>
                      <a:endParaRPr lang="ru-UA" sz="110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3984541329"/>
                  </a:ext>
                </a:extLst>
              </a:tr>
              <a:tr h="1184222">
                <a:tc>
                  <a:txBody>
                    <a:bodyPr/>
                    <a:lstStyle/>
                    <a:p>
                      <a:pPr algn="ctr">
                        <a:lnSpc>
                          <a:spcPct val="106000"/>
                        </a:lnSpc>
                        <a:spcBef>
                          <a:spcPts val="1000"/>
                        </a:spcBef>
                        <a:spcAft>
                          <a:spcPts val="800"/>
                        </a:spcAft>
                      </a:pPr>
                      <a:r>
                        <a:rPr lang="en-US" sz="1400">
                          <a:effectLst/>
                        </a:rPr>
                        <a:t>Консистенція</a:t>
                      </a:r>
                      <a:endParaRPr lang="ru-UA" sz="1100">
                        <a:effectLst/>
                        <a:latin typeface="Calibri" panose="020F0502020204030204" pitchFamily="34" charset="0"/>
                        <a:ea typeface="Calibri" panose="020F0502020204030204" pitchFamily="34" charset="0"/>
                      </a:endParaRPr>
                    </a:p>
                  </a:txBody>
                  <a:tcPr marL="68295" marR="68295" marT="0" marB="0" anchor="ctr"/>
                </a:tc>
                <a:tc vMerge="1">
                  <a:txBody>
                    <a:bodyPr/>
                    <a:lstStyle/>
                    <a:p>
                      <a:endParaRPr lang="uk-UA"/>
                    </a:p>
                  </a:txBody>
                  <a:tcPr/>
                </a:tc>
                <a:tc>
                  <a:txBody>
                    <a:bodyPr/>
                    <a:lstStyle/>
                    <a:p>
                      <a:pPr algn="l">
                        <a:lnSpc>
                          <a:spcPct val="106000"/>
                        </a:lnSpc>
                        <a:spcAft>
                          <a:spcPts val="800"/>
                        </a:spcAft>
                      </a:pPr>
                      <a:r>
                        <a:rPr lang="ru-RU" sz="1400" dirty="0" err="1">
                          <a:effectLst/>
                        </a:rPr>
                        <a:t>М’яка</a:t>
                      </a:r>
                      <a:r>
                        <a:rPr lang="ru-RU" sz="1400" dirty="0">
                          <a:effectLst/>
                        </a:rPr>
                        <a:t>, </a:t>
                      </a:r>
                      <a:r>
                        <a:rPr lang="ru-RU" sz="1400" dirty="0" err="1">
                          <a:effectLst/>
                        </a:rPr>
                        <a:t>соковита</a:t>
                      </a:r>
                      <a:r>
                        <a:rPr lang="ru-RU" sz="1400" dirty="0">
                          <a:effectLst/>
                        </a:rPr>
                        <a:t>, солоний </a:t>
                      </a:r>
                      <a:r>
                        <a:rPr lang="ru-RU" sz="1400" dirty="0" err="1">
                          <a:effectLst/>
                        </a:rPr>
                        <a:t>огірок</a:t>
                      </a:r>
                      <a:r>
                        <a:rPr lang="ru-RU" sz="1400" dirty="0">
                          <a:effectLst/>
                        </a:rPr>
                        <a:t> -трохи </a:t>
                      </a:r>
                      <a:r>
                        <a:rPr lang="ru-RU" sz="1400" dirty="0" err="1">
                          <a:effectLst/>
                        </a:rPr>
                        <a:t>хрумка</a:t>
                      </a:r>
                      <a:r>
                        <a:rPr lang="ru-RU" sz="1400" dirty="0">
                          <a:effectLst/>
                        </a:rPr>
                        <a:t>.</a:t>
                      </a:r>
                      <a:endParaRPr lang="ru-UA" sz="1100" dirty="0">
                        <a:effectLst/>
                      </a:endParaRPr>
                    </a:p>
                    <a:p>
                      <a:pPr algn="l">
                        <a:lnSpc>
                          <a:spcPct val="106000"/>
                        </a:lnSpc>
                        <a:spcAft>
                          <a:spcPts val="800"/>
                        </a:spcAft>
                      </a:pPr>
                      <a:r>
                        <a:rPr lang="ru-RU" sz="1400" dirty="0">
                          <a:effectLst/>
                        </a:rPr>
                        <a:t> </a:t>
                      </a:r>
                      <a:endParaRPr lang="ru-UA" sz="1100" dirty="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2527376961"/>
                  </a:ext>
                </a:extLst>
              </a:tr>
            </a:tbl>
          </a:graphicData>
        </a:graphic>
      </p:graphicFrame>
      <p:sp>
        <p:nvSpPr>
          <p:cNvPr id="5" name="Rectangle 1">
            <a:extLst>
              <a:ext uri="{FF2B5EF4-FFF2-40B4-BE49-F238E27FC236}">
                <a16:creationId xmlns:a16="http://schemas.microsoft.com/office/drawing/2014/main" id="{88C6C626-A4C8-008B-A963-3A513E46BC3A}"/>
              </a:ext>
            </a:extLst>
          </p:cNvPr>
          <p:cNvSpPr>
            <a:spLocks noChangeArrowheads="1"/>
          </p:cNvSpPr>
          <p:nvPr/>
        </p:nvSpPr>
        <p:spPr bwMode="auto">
          <a:xfrm>
            <a:off x="1413892" y="202850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UA"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UA" sz="1800" b="0" i="0" u="none" strike="noStrike" cap="none" normalizeH="0" baseline="0" dirty="0">
              <a:ln>
                <a:noFill/>
              </a:ln>
              <a:solidFill>
                <a:schemeClr val="tx1"/>
              </a:solidFill>
              <a:effectLst/>
              <a:latin typeface="Arial" panose="020B0604020202020204" pitchFamily="34" charset="0"/>
            </a:endParaRPr>
          </a:p>
        </p:txBody>
      </p:sp>
      <p:pic>
        <p:nvPicPr>
          <p:cNvPr id="8" name="Рисунок 7">
            <a:extLst>
              <a:ext uri="{FF2B5EF4-FFF2-40B4-BE49-F238E27FC236}">
                <a16:creationId xmlns:a16="http://schemas.microsoft.com/office/drawing/2014/main" id="{83994A78-022E-486B-BB1D-D940ED042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116" y="2312290"/>
            <a:ext cx="4384934" cy="2912620"/>
          </a:xfrm>
          <a:prstGeom prst="rect">
            <a:avLst/>
          </a:prstGeom>
        </p:spPr>
      </p:pic>
      <p:sp>
        <p:nvSpPr>
          <p:cNvPr id="3" name="Номер слайда 2">
            <a:extLst>
              <a:ext uri="{FF2B5EF4-FFF2-40B4-BE49-F238E27FC236}">
                <a16:creationId xmlns:a16="http://schemas.microsoft.com/office/drawing/2014/main" id="{05A33612-327B-0D3E-4E21-683D865CFC5E}"/>
              </a:ext>
            </a:extLst>
          </p:cNvPr>
          <p:cNvSpPr>
            <a:spLocks noGrp="1"/>
          </p:cNvSpPr>
          <p:nvPr>
            <p:ph type="sldNum" sz="quarter" idx="12"/>
          </p:nvPr>
        </p:nvSpPr>
        <p:spPr/>
        <p:txBody>
          <a:bodyPr/>
          <a:lstStyle/>
          <a:p>
            <a:pPr rtl="0"/>
            <a:fld id="{F25A965E-3C11-4F28-82DC-E30D63FAC43C}" type="slidenum">
              <a:rPr lang="ru-RU" noProof="0" smtClean="0"/>
              <a:t>31</a:t>
            </a:fld>
            <a:endParaRPr lang="ru-RU" noProof="0"/>
          </a:p>
        </p:txBody>
      </p:sp>
    </p:spTree>
    <p:extLst>
      <p:ext uri="{BB962C8B-B14F-4D97-AF65-F5344CB8AC3E}">
        <p14:creationId xmlns:p14="http://schemas.microsoft.com/office/powerpoint/2010/main" val="332497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FE3169-BE45-676D-0A22-B49699411F1C}"/>
              </a:ext>
            </a:extLst>
          </p:cNvPr>
          <p:cNvSpPr>
            <a:spLocks noGrp="1"/>
          </p:cNvSpPr>
          <p:nvPr>
            <p:ph type="title"/>
          </p:nvPr>
        </p:nvSpPr>
        <p:spPr>
          <a:xfrm>
            <a:off x="10477350" y="-1709655"/>
            <a:ext cx="4383473" cy="226737"/>
          </a:xfrm>
        </p:spPr>
        <p:txBody>
          <a:bodyPr>
            <a:normAutofit fontScale="90000"/>
          </a:bodyPr>
          <a:lstStyle/>
          <a:p>
            <a:endParaRPr lang="uk-UA" dirty="0"/>
          </a:p>
        </p:txBody>
      </p:sp>
      <p:sp>
        <p:nvSpPr>
          <p:cNvPr id="4" name="TextBox 3">
            <a:extLst>
              <a:ext uri="{FF2B5EF4-FFF2-40B4-BE49-F238E27FC236}">
                <a16:creationId xmlns:a16="http://schemas.microsoft.com/office/drawing/2014/main" id="{89A634E5-B538-E7CA-A57A-FEB62C960EE7}"/>
              </a:ext>
            </a:extLst>
          </p:cNvPr>
          <p:cNvSpPr txBox="1"/>
          <p:nvPr/>
        </p:nvSpPr>
        <p:spPr>
          <a:xfrm>
            <a:off x="41530" y="468828"/>
            <a:ext cx="12035073" cy="4801314"/>
          </a:xfrm>
          <a:prstGeom prst="rect">
            <a:avLst/>
          </a:prstGeom>
          <a:noFill/>
        </p:spPr>
        <p:txBody>
          <a:bodyPr wrap="square">
            <a:spAutoFit/>
          </a:bodyPr>
          <a:lstStyle/>
          <a:p>
            <a:r>
              <a:rPr lang="ru-RU" b="1" i="1" dirty="0">
                <a:solidFill>
                  <a:schemeClr val="accent4">
                    <a:lumMod val="75000"/>
                  </a:schemeClr>
                </a:solidFill>
                <a:effectLst/>
                <a:latin typeface="Times New Roman" panose="02020603050405020304" pitchFamily="18" charset="0"/>
                <a:cs typeface="Times New Roman" panose="02020603050405020304" pitchFamily="18" charset="0"/>
              </a:rPr>
              <a:t>Салат “</a:t>
            </a:r>
            <a:r>
              <a:rPr lang="ru-RU" b="1" i="1" dirty="0" err="1">
                <a:solidFill>
                  <a:schemeClr val="accent4">
                    <a:lumMod val="75000"/>
                  </a:schemeClr>
                </a:solidFill>
                <a:effectLst/>
                <a:latin typeface="Times New Roman" panose="02020603050405020304" pitchFamily="18" charset="0"/>
                <a:cs typeface="Times New Roman" panose="02020603050405020304" pitchFamily="18" charset="0"/>
              </a:rPr>
              <a:t>Цезар</a:t>
            </a:r>
            <a:r>
              <a:rPr lang="ru-RU" b="1" i="1" dirty="0">
                <a:solidFill>
                  <a:schemeClr val="accent4">
                    <a:lumMod val="75000"/>
                  </a:schemeClr>
                </a:solidFill>
                <a:effectLst/>
                <a:latin typeface="Times New Roman" panose="02020603050405020304" pitchFamily="18" charset="0"/>
                <a:cs typeface="Times New Roman" panose="02020603050405020304" pitchFamily="18" charset="0"/>
              </a:rPr>
              <a:t>” – </a:t>
            </a:r>
            <a:r>
              <a:rPr lang="ru-RU" b="1" i="1" dirty="0" err="1">
                <a:solidFill>
                  <a:schemeClr val="accent4">
                    <a:lumMod val="75000"/>
                  </a:schemeClr>
                </a:solidFill>
                <a:effectLst/>
                <a:latin typeface="Times New Roman" panose="02020603050405020304" pitchFamily="18" charset="0"/>
                <a:cs typeface="Times New Roman" panose="02020603050405020304" pitchFamily="18" charset="0"/>
              </a:rPr>
              <a:t>це</a:t>
            </a:r>
            <a:r>
              <a:rPr lang="ru-RU" b="1" i="1" dirty="0">
                <a:solidFill>
                  <a:schemeClr val="accent4">
                    <a:lumMod val="75000"/>
                  </a:schemeClr>
                </a:solidFill>
                <a:effectLst/>
                <a:latin typeface="Times New Roman" panose="02020603050405020304" pitchFamily="18" charset="0"/>
                <a:cs typeface="Times New Roman" panose="02020603050405020304" pitchFamily="18" charset="0"/>
              </a:rPr>
              <a:t> один </a:t>
            </a:r>
            <a:r>
              <a:rPr lang="ru-RU" b="1" i="1" dirty="0" err="1">
                <a:solidFill>
                  <a:schemeClr val="accent4">
                    <a:lumMod val="75000"/>
                  </a:schemeClr>
                </a:solidFill>
                <a:effectLst/>
                <a:latin typeface="Times New Roman" panose="02020603050405020304" pitchFamily="18" charset="0"/>
                <a:cs typeface="Times New Roman" panose="02020603050405020304" pitchFamily="18" charset="0"/>
              </a:rPr>
              <a:t>із</a:t>
            </a:r>
            <a:r>
              <a:rPr lang="ru-RU" b="1"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b="1" i="1" dirty="0" err="1">
                <a:solidFill>
                  <a:schemeClr val="accent4">
                    <a:lumMod val="75000"/>
                  </a:schemeClr>
                </a:solidFill>
                <a:effectLst/>
                <a:latin typeface="Times New Roman" panose="02020603050405020304" pitchFamily="18" charset="0"/>
                <a:cs typeface="Times New Roman" panose="02020603050405020304" pitchFamily="18" charset="0"/>
              </a:rPr>
              <a:t>найвідоміших</a:t>
            </a:r>
            <a:r>
              <a:rPr lang="ru-RU" b="1"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b="1" i="1" dirty="0" err="1">
                <a:solidFill>
                  <a:schemeClr val="accent4">
                    <a:lumMod val="75000"/>
                  </a:schemeClr>
                </a:solidFill>
                <a:effectLst/>
                <a:latin typeface="Times New Roman" panose="02020603050405020304" pitchFamily="18" charset="0"/>
                <a:cs typeface="Times New Roman" panose="02020603050405020304" pitchFamily="18" charset="0"/>
              </a:rPr>
              <a:t>салатів</a:t>
            </a:r>
            <a:r>
              <a:rPr lang="ru-RU" b="1" i="1" dirty="0">
                <a:solidFill>
                  <a:schemeClr val="accent4">
                    <a:lumMod val="75000"/>
                  </a:schemeClr>
                </a:solidFill>
                <a:effectLst/>
                <a:latin typeface="Times New Roman" panose="02020603050405020304" pitchFamily="18" charset="0"/>
                <a:cs typeface="Times New Roman" panose="02020603050405020304" pitchFamily="18" charset="0"/>
              </a:rPr>
              <a:t> у </a:t>
            </a:r>
            <a:r>
              <a:rPr lang="ru-RU" b="1" i="1" dirty="0" err="1">
                <a:solidFill>
                  <a:schemeClr val="accent4">
                    <a:lumMod val="75000"/>
                  </a:schemeClr>
                </a:solidFill>
                <a:effectLst/>
                <a:latin typeface="Times New Roman" panose="02020603050405020304" pitchFamily="18" charset="0"/>
                <a:cs typeface="Times New Roman" panose="02020603050405020304" pitchFamily="18" charset="0"/>
              </a:rPr>
              <a:t>світ</a:t>
            </a:r>
            <a:r>
              <a:rPr lang="uk-UA" b="1" i="1" dirty="0">
                <a:solidFill>
                  <a:schemeClr val="accent4">
                    <a:lumMod val="75000"/>
                  </a:schemeClr>
                </a:solidFill>
                <a:effectLst/>
                <a:latin typeface="Times New Roman" panose="02020603050405020304" pitchFamily="18" charset="0"/>
                <a:cs typeface="Times New Roman" panose="02020603050405020304" pitchFamily="18" charset="0"/>
              </a:rPr>
              <a:t>і. </a:t>
            </a:r>
            <a:r>
              <a:rPr lang="ru-RU" b="1" i="1" dirty="0" err="1">
                <a:solidFill>
                  <a:schemeClr val="accent4">
                    <a:lumMod val="75000"/>
                  </a:schemeClr>
                </a:solidFill>
                <a:effectLst/>
                <a:latin typeface="Times New Roman" panose="02020603050405020304" pitchFamily="18" charset="0"/>
                <a:cs typeface="Times New Roman" panose="02020603050405020304" pitchFamily="18" charset="0"/>
              </a:rPr>
              <a:t>Його</a:t>
            </a:r>
            <a:r>
              <a:rPr lang="ru-RU" b="1" i="1" dirty="0">
                <a:solidFill>
                  <a:schemeClr val="accent4">
                    <a:lumMod val="75000"/>
                  </a:schemeClr>
                </a:solidFill>
                <a:effectLst/>
                <a:latin typeface="Times New Roman" panose="02020603050405020304" pitchFamily="18" charset="0"/>
                <a:cs typeface="Times New Roman" panose="02020603050405020304" pitchFamily="18" charset="0"/>
              </a:rPr>
              <a:t> створив  шеф-</a:t>
            </a:r>
            <a:r>
              <a:rPr lang="ru-RU" b="1" i="1" dirty="0" err="1">
                <a:solidFill>
                  <a:schemeClr val="accent4">
                    <a:lumMod val="75000"/>
                  </a:schemeClr>
                </a:solidFill>
                <a:effectLst/>
                <a:latin typeface="Times New Roman" panose="02020603050405020304" pitchFamily="18" charset="0"/>
                <a:cs typeface="Times New Roman" panose="02020603050405020304" pitchFamily="18" charset="0"/>
              </a:rPr>
              <a:t>кухар</a:t>
            </a:r>
            <a:r>
              <a:rPr lang="ru-RU" b="1"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b="1" i="1" dirty="0" err="1">
                <a:solidFill>
                  <a:schemeClr val="accent4">
                    <a:lumMod val="75000"/>
                  </a:schemeClr>
                </a:solidFill>
                <a:effectLst/>
                <a:latin typeface="Times New Roman" panose="02020603050405020304" pitchFamily="18" charset="0"/>
                <a:cs typeface="Times New Roman" panose="02020603050405020304" pitchFamily="18" charset="0"/>
              </a:rPr>
              <a:t>Цезар</a:t>
            </a:r>
            <a:r>
              <a:rPr lang="ru-RU" b="1"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b="1" i="1" dirty="0" err="1">
                <a:solidFill>
                  <a:schemeClr val="accent4">
                    <a:lumMod val="75000"/>
                  </a:schemeClr>
                </a:solidFill>
                <a:effectLst/>
                <a:latin typeface="Times New Roman" panose="02020603050405020304" pitchFamily="18" charset="0"/>
                <a:cs typeface="Times New Roman" panose="02020603050405020304" pitchFamily="18" charset="0"/>
              </a:rPr>
              <a:t>Кардіні</a:t>
            </a:r>
            <a:r>
              <a:rPr lang="ru-RU" b="1" i="1" dirty="0">
                <a:solidFill>
                  <a:schemeClr val="accent4">
                    <a:lumMod val="75000"/>
                  </a:schemeClr>
                </a:solidFill>
                <a:effectLst/>
                <a:latin typeface="Times New Roman" panose="02020603050405020304" pitchFamily="18" charset="0"/>
                <a:cs typeface="Times New Roman" panose="02020603050405020304" pitchFamily="18" charset="0"/>
              </a:rPr>
              <a:t> з </a:t>
            </a:r>
            <a:r>
              <a:rPr lang="ru-RU" b="1" i="1" dirty="0" err="1">
                <a:solidFill>
                  <a:schemeClr val="accent4">
                    <a:lumMod val="75000"/>
                  </a:schemeClr>
                </a:solidFill>
                <a:effectLst/>
                <a:latin typeface="Times New Roman" panose="02020603050405020304" pitchFamily="18" charset="0"/>
                <a:cs typeface="Times New Roman" panose="02020603050405020304" pitchFamily="18" charset="0"/>
              </a:rPr>
              <a:t>італтйським</a:t>
            </a:r>
            <a:r>
              <a:rPr lang="ru-RU" b="1"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b="1" i="1" dirty="0" err="1">
                <a:solidFill>
                  <a:schemeClr val="accent4">
                    <a:lumMod val="75000"/>
                  </a:schemeClr>
                </a:solidFill>
                <a:effectLst/>
                <a:latin typeface="Times New Roman" panose="02020603050405020304" pitchFamily="18" charset="0"/>
                <a:cs typeface="Times New Roman" panose="02020603050405020304" pitchFamily="18" charset="0"/>
              </a:rPr>
              <a:t>корінням</a:t>
            </a:r>
            <a:r>
              <a:rPr lang="ru-RU" b="1" i="1" dirty="0">
                <a:solidFill>
                  <a:schemeClr val="accent4">
                    <a:lumMod val="75000"/>
                  </a:schemeClr>
                </a:solidFill>
                <a:effectLst/>
                <a:latin typeface="Times New Roman" panose="02020603050405020304" pitchFamily="18" charset="0"/>
                <a:cs typeface="Times New Roman" panose="02020603050405020304" pitchFamily="18" charset="0"/>
              </a:rPr>
              <a:t>(</a:t>
            </a:r>
            <a:r>
              <a:rPr lang="fr-FR" b="1" i="1" dirty="0">
                <a:solidFill>
                  <a:schemeClr val="accent4">
                    <a:lumMod val="75000"/>
                  </a:schemeClr>
                </a:solidFill>
                <a:effectLst/>
                <a:latin typeface="Times New Roman" panose="02020603050405020304" pitchFamily="18" charset="0"/>
                <a:cs typeface="Times New Roman" panose="02020603050405020304" pitchFamily="18" charset="0"/>
              </a:rPr>
              <a:t>Cesare Cardini) </a:t>
            </a:r>
            <a:r>
              <a:rPr lang="ru-RU" b="1" i="1" dirty="0">
                <a:solidFill>
                  <a:schemeClr val="accent4">
                    <a:lumMod val="75000"/>
                  </a:schemeClr>
                </a:solidFill>
                <a:effectLst/>
                <a:latin typeface="Times New Roman" panose="02020603050405020304" pitchFamily="18" charset="0"/>
                <a:cs typeface="Times New Roman" panose="02020603050405020304" pitchFamily="18" charset="0"/>
              </a:rPr>
              <a:t>у 1924 </a:t>
            </a:r>
            <a:r>
              <a:rPr lang="ru-RU" b="1" i="1" dirty="0" err="1">
                <a:solidFill>
                  <a:schemeClr val="accent4">
                    <a:lumMod val="75000"/>
                  </a:schemeClr>
                </a:solidFill>
                <a:effectLst/>
                <a:latin typeface="Times New Roman" panose="02020603050405020304" pitchFamily="18" charset="0"/>
                <a:cs typeface="Times New Roman" panose="02020603050405020304" pitchFamily="18" charset="0"/>
              </a:rPr>
              <a:t>році</a:t>
            </a:r>
            <a:r>
              <a:rPr lang="ru-RU" b="1" i="1" dirty="0">
                <a:solidFill>
                  <a:srgbClr val="00B050"/>
                </a:solidFill>
                <a:effectLst/>
                <a:latin typeface="Times New Roman" panose="02020603050405020304" pitchFamily="18" charset="0"/>
                <a:cs typeface="Times New Roman" panose="02020603050405020304" pitchFamily="18" charset="0"/>
              </a:rPr>
              <a:t>.</a:t>
            </a:r>
            <a:endParaRPr lang="ru-RU" i="1" dirty="0">
              <a:solidFill>
                <a:srgbClr val="00B050"/>
              </a:solidFill>
              <a:effectLst/>
              <a:latin typeface="Times New Roman" panose="02020603050405020304" pitchFamily="18" charset="0"/>
              <a:cs typeface="Times New Roman" panose="02020603050405020304" pitchFamily="18" charset="0"/>
            </a:endParaRPr>
          </a:p>
          <a:p>
            <a:br>
              <a:rPr lang="ru-RU" i="1" dirty="0">
                <a:solidFill>
                  <a:srgbClr val="00B050"/>
                </a:solidFill>
                <a:effectLst/>
                <a:latin typeface="Times New Roman" panose="02020603050405020304" pitchFamily="18" charset="0"/>
                <a:cs typeface="Times New Roman" panose="02020603050405020304" pitchFamily="18" charset="0"/>
              </a:rPr>
            </a:br>
            <a:r>
              <a:rPr lang="ru-RU" i="1" dirty="0">
                <a:solidFill>
                  <a:srgbClr val="00B050"/>
                </a:solidFill>
                <a:effectLst/>
                <a:latin typeface="Times New Roman" panose="02020603050405020304" pitchFamily="18" charset="0"/>
                <a:cs typeface="Times New Roman" panose="02020603050405020304" pitchFamily="18" charset="0"/>
              </a:rPr>
              <a:t>             </a:t>
            </a:r>
            <a:r>
              <a:rPr lang="ru-RU" b="1" i="1" u="sng" dirty="0" err="1">
                <a:solidFill>
                  <a:schemeClr val="accent1">
                    <a:lumMod val="60000"/>
                    <a:lumOff val="40000"/>
                  </a:schemeClr>
                </a:solidFill>
                <a:effectLst/>
                <a:latin typeface="Times New Roman" panose="02020603050405020304" pitchFamily="18" charset="0"/>
                <a:cs typeface="Times New Roman" panose="02020603050405020304" pitchFamily="18" charset="0"/>
              </a:rPr>
              <a:t>Історія</a:t>
            </a:r>
            <a:r>
              <a:rPr lang="ru-RU" b="1" i="1" u="sng" dirty="0">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lang="ru-RU" b="1" i="1" u="sng" dirty="0" err="1">
                <a:solidFill>
                  <a:schemeClr val="accent1">
                    <a:lumMod val="60000"/>
                    <a:lumOff val="40000"/>
                  </a:schemeClr>
                </a:solidFill>
                <a:effectLst/>
                <a:latin typeface="Times New Roman" panose="02020603050405020304" pitchFamily="18" charset="0"/>
                <a:cs typeface="Times New Roman" panose="02020603050405020304" pitchFamily="18" charset="0"/>
              </a:rPr>
              <a:t>виникнення</a:t>
            </a:r>
            <a:endParaRPr lang="ru-RU" b="1" i="1" u="sng"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p>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Цезар</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Кардіні</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жив у США,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але</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мав ресторан у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місті</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Тіхуана</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(Мексика). Через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сухий</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закон” у США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багато</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американців</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приїжджали</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до Мексики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випити</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й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поїсти</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Одного разу, в День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незалежності</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США (4 липня 1924 року), в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його</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ресторані</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було</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так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багато</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відвідувачів</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що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основні</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продукти</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закінчилися</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Щоб</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нагодувати</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клієнтів</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Кардіні</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створив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новий</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салат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із</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того, що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залишилося</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на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кухні</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a:t>
            </a:r>
          </a:p>
          <a:p>
            <a:r>
              <a:rPr lang="ru-RU" b="1" i="1" dirty="0">
                <a:solidFill>
                  <a:srgbClr val="00B050"/>
                </a:solidFill>
                <a:latin typeface="Times New Roman" panose="02020603050405020304" pitchFamily="18" charset="0"/>
                <a:cs typeface="Times New Roman" panose="02020603050405020304" pitchFamily="18" charset="0"/>
              </a:rPr>
              <a:t>        </a:t>
            </a:r>
            <a:r>
              <a:rPr lang="ru-RU" b="1" i="1" dirty="0" err="1">
                <a:solidFill>
                  <a:schemeClr val="accent1">
                    <a:lumMod val="60000"/>
                    <a:lumOff val="40000"/>
                  </a:schemeClr>
                </a:solidFill>
                <a:effectLst/>
                <a:latin typeface="Times New Roman" panose="02020603050405020304" pitchFamily="18" charset="0"/>
                <a:cs typeface="Times New Roman" panose="02020603050405020304" pitchFamily="18" charset="0"/>
              </a:rPr>
              <a:t>Основні</a:t>
            </a:r>
            <a:r>
              <a:rPr lang="ru-RU" b="1" i="1" dirty="0">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lang="ru-RU" b="1" i="1" dirty="0" err="1">
                <a:solidFill>
                  <a:schemeClr val="accent1">
                    <a:lumMod val="60000"/>
                    <a:lumOff val="40000"/>
                  </a:schemeClr>
                </a:solidFill>
                <a:effectLst/>
                <a:latin typeface="Times New Roman" panose="02020603050405020304" pitchFamily="18" charset="0"/>
                <a:cs typeface="Times New Roman" panose="02020603050405020304" pitchFamily="18" charset="0"/>
              </a:rPr>
              <a:t>інгредієнти</a:t>
            </a:r>
            <a:r>
              <a:rPr lang="ru-RU" b="1" i="1" dirty="0">
                <a:solidFill>
                  <a:schemeClr val="accent1">
                    <a:lumMod val="60000"/>
                    <a:lumOff val="40000"/>
                  </a:schemeClr>
                </a:solidFill>
                <a:effectLst/>
                <a:latin typeface="Times New Roman" panose="02020603050405020304" pitchFamily="18" charset="0"/>
                <a:cs typeface="Times New Roman" panose="02020603050405020304" pitchFamily="18" charset="0"/>
              </a:rPr>
              <a:t> </a:t>
            </a:r>
            <a:r>
              <a:rPr lang="ru-RU" b="1" i="1" dirty="0" err="1">
                <a:solidFill>
                  <a:schemeClr val="accent1">
                    <a:lumMod val="60000"/>
                    <a:lumOff val="40000"/>
                  </a:schemeClr>
                </a:solidFill>
                <a:effectLst/>
                <a:latin typeface="Times New Roman" panose="02020603050405020304" pitchFamily="18" charset="0"/>
                <a:cs typeface="Times New Roman" panose="02020603050405020304" pitchFamily="18" charset="0"/>
              </a:rPr>
              <a:t>оригінального</a:t>
            </a:r>
            <a:r>
              <a:rPr lang="ru-RU" b="1" i="1" dirty="0">
                <a:solidFill>
                  <a:schemeClr val="accent1">
                    <a:lumMod val="60000"/>
                    <a:lumOff val="40000"/>
                  </a:schemeClr>
                </a:solidFill>
                <a:effectLst/>
                <a:latin typeface="Times New Roman" panose="02020603050405020304" pitchFamily="18" charset="0"/>
                <a:cs typeface="Times New Roman" panose="02020603050405020304" pitchFamily="18" charset="0"/>
              </a:rPr>
              <a:t> салату “</a:t>
            </a:r>
            <a:r>
              <a:rPr lang="ru-RU" b="1" i="1" dirty="0" err="1">
                <a:solidFill>
                  <a:schemeClr val="accent1">
                    <a:lumMod val="60000"/>
                    <a:lumOff val="40000"/>
                  </a:schemeClr>
                </a:solidFill>
                <a:effectLst/>
                <a:latin typeface="Times New Roman" panose="02020603050405020304" pitchFamily="18" charset="0"/>
                <a:cs typeface="Times New Roman" panose="02020603050405020304" pitchFamily="18" charset="0"/>
              </a:rPr>
              <a:t>Цезар</a:t>
            </a:r>
            <a:r>
              <a:rPr lang="ru-RU" b="1" i="1" dirty="0">
                <a:solidFill>
                  <a:schemeClr val="accent1">
                    <a:lumMod val="60000"/>
                    <a:lumOff val="40000"/>
                  </a:schemeClr>
                </a:solidFill>
                <a:effectLst/>
                <a:latin typeface="Times New Roman" panose="02020603050405020304" pitchFamily="18" charset="0"/>
                <a:cs typeface="Times New Roman" panose="02020603050405020304" pitchFamily="18" charset="0"/>
              </a:rPr>
              <a:t>”:</a:t>
            </a:r>
            <a:endParaRPr lang="ru-RU" i="1"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p>
            <a:r>
              <a:rPr lang="ru-RU" b="1" i="1" dirty="0">
                <a:solidFill>
                  <a:srgbClr val="00B050"/>
                </a:solidFill>
                <a:effectLst/>
                <a:latin typeface="Times New Roman" panose="02020603050405020304" pitchFamily="18" charset="0"/>
                <a:cs typeface="Times New Roman" panose="02020603050405020304" pitchFamily="18" charset="0"/>
              </a:rPr>
              <a:t> </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римський</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салат (ромен);</a:t>
            </a:r>
          </a:p>
          <a:p>
            <a:r>
              <a:rPr lang="ru-RU" i="1" dirty="0">
                <a:solidFill>
                  <a:schemeClr val="accent4">
                    <a:lumMod val="75000"/>
                  </a:schemeClr>
                </a:solidFill>
                <a:effectLst/>
                <a:latin typeface="Times New Roman" panose="02020603050405020304" pitchFamily="18" charset="0"/>
                <a:cs typeface="Times New Roman" panose="02020603050405020304" pitchFamily="18" charset="0"/>
              </a:rPr>
              <a:t> •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крутони</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(сухарики);</a:t>
            </a:r>
          </a:p>
          <a:p>
            <a:r>
              <a:rPr lang="ru-RU" i="1" dirty="0">
                <a:solidFill>
                  <a:schemeClr val="accent4">
                    <a:lumMod val="75000"/>
                  </a:schemeClr>
                </a:solidFill>
                <a:effectLst/>
                <a:latin typeface="Times New Roman" panose="02020603050405020304" pitchFamily="18" charset="0"/>
                <a:cs typeface="Times New Roman" panose="02020603050405020304" pitchFamily="18" charset="0"/>
              </a:rPr>
              <a:t> • пармезан;</a:t>
            </a:r>
          </a:p>
          <a:p>
            <a:r>
              <a:rPr lang="ru-RU" i="1" dirty="0">
                <a:solidFill>
                  <a:schemeClr val="accent4">
                    <a:lumMod val="75000"/>
                  </a:schemeClr>
                </a:solidFill>
                <a:effectLst/>
                <a:latin typeface="Times New Roman" panose="02020603050405020304" pitchFamily="18" charset="0"/>
                <a:cs typeface="Times New Roman" panose="02020603050405020304" pitchFamily="18" charset="0"/>
              </a:rPr>
              <a:t> • соус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із</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яєць</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лимонного соку,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оливкової</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олії</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вустерського</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соусу,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часнику</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та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гірчиці</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a:t>
            </a:r>
          </a:p>
          <a:p>
            <a:r>
              <a:rPr lang="ru-RU" i="1" dirty="0">
                <a:solidFill>
                  <a:schemeClr val="accent4">
                    <a:lumMod val="75000"/>
                  </a:schemeClr>
                </a:solidFill>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Спочатку</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салат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подавався</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без курки  –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цей</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інгредієнт</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з’явився</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пізніше</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a:t>
            </a:r>
          </a:p>
          <a:p>
            <a:r>
              <a:rPr lang="ru-RU" i="1" dirty="0">
                <a:solidFill>
                  <a:srgbClr val="00B050"/>
                </a:solidFill>
                <a:latin typeface="Times New Roman" panose="02020603050405020304" pitchFamily="18" charset="0"/>
                <a:cs typeface="Times New Roman" panose="02020603050405020304" pitchFamily="18" charset="0"/>
              </a:rPr>
              <a:t>      </a:t>
            </a:r>
            <a:r>
              <a:rPr lang="ru-RU" b="1" i="1" u="sng" dirty="0" err="1">
                <a:solidFill>
                  <a:schemeClr val="accent1">
                    <a:lumMod val="60000"/>
                    <a:lumOff val="40000"/>
                  </a:schemeClr>
                </a:solidFill>
                <a:effectLst/>
                <a:latin typeface="Times New Roman" panose="02020603050405020304" pitchFamily="18" charset="0"/>
                <a:cs typeface="Times New Roman" panose="02020603050405020304" pitchFamily="18" charset="0"/>
              </a:rPr>
              <a:t>Популярність</a:t>
            </a:r>
            <a:endParaRPr lang="ru-RU" b="1" i="1" u="sng" dirty="0">
              <a:solidFill>
                <a:schemeClr val="accent1">
                  <a:lumMod val="60000"/>
                  <a:lumOff val="40000"/>
                </a:schemeClr>
              </a:solidFill>
              <a:effectLst/>
              <a:latin typeface="Times New Roman" panose="02020603050405020304" pitchFamily="18" charset="0"/>
              <a:cs typeface="Times New Roman" panose="02020603050405020304" pitchFamily="18" charset="0"/>
            </a:endParaRPr>
          </a:p>
          <a:p>
            <a:r>
              <a:rPr lang="ru-RU" i="1" dirty="0">
                <a:solidFill>
                  <a:schemeClr val="accent4">
                    <a:lumMod val="75000"/>
                  </a:schemeClr>
                </a:solidFill>
                <a:effectLst/>
                <a:latin typeface="Times New Roman" panose="02020603050405020304" pitchFamily="18" charset="0"/>
                <a:cs typeface="Times New Roman" panose="02020603050405020304" pitchFamily="18" charset="0"/>
              </a:rPr>
              <a:t>Салат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швидко</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набув</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популярності</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серед</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голлівудських</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знаменитостей, а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потім</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і в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усьому</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світі</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У 1950-х роках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він</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став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офіційною</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стравою</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міжнародної</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кулінарної</a:t>
            </a:r>
            <a:r>
              <a:rPr lang="ru-RU" i="1" dirty="0">
                <a:solidFill>
                  <a:schemeClr val="accent4">
                    <a:lumMod val="75000"/>
                  </a:schemeClr>
                </a:solidFill>
                <a:effectLst/>
                <a:latin typeface="Times New Roman" panose="02020603050405020304" pitchFamily="18" charset="0"/>
                <a:cs typeface="Times New Roman" panose="02020603050405020304" pitchFamily="18" charset="0"/>
              </a:rPr>
              <a:t> </a:t>
            </a:r>
            <a:r>
              <a:rPr lang="ru-RU" i="1" dirty="0" err="1">
                <a:solidFill>
                  <a:schemeClr val="accent4">
                    <a:lumMod val="75000"/>
                  </a:schemeClr>
                </a:solidFill>
                <a:effectLst/>
                <a:latin typeface="Times New Roman" panose="02020603050405020304" pitchFamily="18" charset="0"/>
                <a:cs typeface="Times New Roman" panose="02020603050405020304" pitchFamily="18" charset="0"/>
              </a:rPr>
              <a:t>спільноти</a:t>
            </a:r>
            <a:r>
              <a:rPr lang="ru-RU" i="1" dirty="0">
                <a:solidFill>
                  <a:schemeClr val="accent4">
                    <a:lumMod val="75000"/>
                  </a:schemeClr>
                </a:solidFill>
                <a:latin typeface="Times New Roman" panose="02020603050405020304" pitchFamily="18" charset="0"/>
                <a:cs typeface="Times New Roman" panose="02020603050405020304" pitchFamily="18" charset="0"/>
              </a:rPr>
              <a:t> і </a:t>
            </a:r>
            <a:r>
              <a:rPr lang="ru-RU" i="1" dirty="0" err="1">
                <a:solidFill>
                  <a:schemeClr val="accent4">
                    <a:lumMod val="75000"/>
                  </a:schemeClr>
                </a:solidFill>
                <a:latin typeface="Times New Roman" panose="02020603050405020304" pitchFamily="18" charset="0"/>
                <a:cs typeface="Times New Roman" panose="02020603050405020304" pitchFamily="18" charset="0"/>
              </a:rPr>
              <a:t>продовжує</a:t>
            </a:r>
            <a:r>
              <a:rPr lang="ru-RU" i="1" dirty="0">
                <a:solidFill>
                  <a:schemeClr val="accent4">
                    <a:lumMod val="75000"/>
                  </a:schemeClr>
                </a:solidFill>
                <a:latin typeface="Times New Roman" panose="02020603050405020304" pitchFamily="18" charset="0"/>
                <a:cs typeface="Times New Roman" panose="02020603050405020304" pitchFamily="18" charset="0"/>
              </a:rPr>
              <a:t> бути </a:t>
            </a:r>
            <a:r>
              <a:rPr lang="ru-RU" i="1" dirty="0" err="1">
                <a:solidFill>
                  <a:schemeClr val="accent4">
                    <a:lumMod val="75000"/>
                  </a:schemeClr>
                </a:solidFill>
                <a:latin typeface="Times New Roman" panose="02020603050405020304" pitchFamily="18" charset="0"/>
                <a:cs typeface="Times New Roman" panose="02020603050405020304" pitchFamily="18" charset="0"/>
              </a:rPr>
              <a:t>найвідомішим</a:t>
            </a:r>
            <a:r>
              <a:rPr lang="ru-RU" i="1" dirty="0">
                <a:solidFill>
                  <a:schemeClr val="accent4">
                    <a:lumMod val="75000"/>
                  </a:schemeClr>
                </a:solidFill>
                <a:latin typeface="Times New Roman" panose="02020603050405020304" pitchFamily="18" charset="0"/>
                <a:cs typeface="Times New Roman" panose="02020603050405020304" pitchFamily="18" charset="0"/>
              </a:rPr>
              <a:t> салатом  у </a:t>
            </a:r>
            <a:r>
              <a:rPr lang="ru-RU" i="1" dirty="0" err="1">
                <a:solidFill>
                  <a:schemeClr val="accent4">
                    <a:lumMod val="75000"/>
                  </a:schemeClr>
                </a:solidFill>
                <a:latin typeface="Times New Roman" panose="02020603050405020304" pitchFamily="18" charset="0"/>
                <a:cs typeface="Times New Roman" panose="02020603050405020304" pitchFamily="18" charset="0"/>
              </a:rPr>
              <a:t>всьому</a:t>
            </a:r>
            <a:r>
              <a:rPr lang="ru-RU" i="1" dirty="0">
                <a:solidFill>
                  <a:schemeClr val="accent4">
                    <a:lumMod val="75000"/>
                  </a:schemeClr>
                </a:solidFill>
                <a:latin typeface="Times New Roman" panose="02020603050405020304" pitchFamily="18" charset="0"/>
                <a:cs typeface="Times New Roman" panose="02020603050405020304" pitchFamily="18" charset="0"/>
              </a:rPr>
              <a:t> </a:t>
            </a:r>
            <a:r>
              <a:rPr lang="ru-RU" i="1" dirty="0" err="1">
                <a:solidFill>
                  <a:schemeClr val="accent4">
                    <a:lumMod val="75000"/>
                  </a:schemeClr>
                </a:solidFill>
                <a:latin typeface="Times New Roman" panose="02020603050405020304" pitchFamily="18" charset="0"/>
                <a:cs typeface="Times New Roman" panose="02020603050405020304" pitchFamily="18" charset="0"/>
              </a:rPr>
              <a:t>світі</a:t>
            </a:r>
            <a:r>
              <a:rPr lang="ru-RU" i="1" dirty="0">
                <a:solidFill>
                  <a:schemeClr val="accent4">
                    <a:lumMod val="75000"/>
                  </a:schemeClr>
                </a:solidFill>
                <a:latin typeface="Times New Roman" panose="02020603050405020304" pitchFamily="18" charset="0"/>
                <a:cs typeface="Times New Roman" panose="02020603050405020304" pitchFamily="18" charset="0"/>
              </a:rPr>
              <a:t> </a:t>
            </a:r>
            <a:r>
              <a:rPr lang="ru-RU" i="1">
                <a:solidFill>
                  <a:schemeClr val="accent4">
                    <a:lumMod val="75000"/>
                  </a:schemeClr>
                </a:solidFill>
                <a:latin typeface="Times New Roman" panose="02020603050405020304" pitchFamily="18" charset="0"/>
                <a:cs typeface="Times New Roman" panose="02020603050405020304" pitchFamily="18" charset="0"/>
              </a:rPr>
              <a:t>і зараз.</a:t>
            </a:r>
            <a:endParaRPr lang="ru-RU" i="1" dirty="0">
              <a:solidFill>
                <a:schemeClr val="accent4">
                  <a:lumMod val="75000"/>
                </a:schemeClr>
              </a:solidFill>
              <a:effectLst/>
              <a:latin typeface="Times New Roman" panose="02020603050405020304" pitchFamily="18" charset="0"/>
              <a:cs typeface="Times New Roman" panose="02020603050405020304" pitchFamily="18" charset="0"/>
            </a:endParaRPr>
          </a:p>
        </p:txBody>
      </p:sp>
      <p:pic>
        <p:nvPicPr>
          <p:cNvPr id="7170" name="Picture 2" descr="Кардини, Цезарь — Википедия">
            <a:extLst>
              <a:ext uri="{FF2B5EF4-FFF2-40B4-BE49-F238E27FC236}">
                <a16:creationId xmlns:a16="http://schemas.microsoft.com/office/drawing/2014/main" id="{775EA33E-3B05-42A9-DBBD-07B5F7CBF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8921" y="2556817"/>
            <a:ext cx="2176036" cy="20448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Класичний салат &quot;Цезар&quot; – історія створення від Roll Club">
            <a:extLst>
              <a:ext uri="{FF2B5EF4-FFF2-40B4-BE49-F238E27FC236}">
                <a16:creationId xmlns:a16="http://schemas.microsoft.com/office/drawing/2014/main" id="{AC783108-21D1-E632-F249-A93828593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149" y="2462408"/>
            <a:ext cx="2055966" cy="136815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Крутоны с чесноком рецепт с фото пошагово - 1000.menu">
            <a:extLst>
              <a:ext uri="{FF2B5EF4-FFF2-40B4-BE49-F238E27FC236}">
                <a16:creationId xmlns:a16="http://schemas.microsoft.com/office/drawing/2014/main" id="{7B3A27D5-93BE-F0D1-967F-1C6A84CD5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0753" y="2713742"/>
            <a:ext cx="1300590" cy="86548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Салат Ромен в Кременчуге с доставкой по доступным ценам">
            <a:extLst>
              <a:ext uri="{FF2B5EF4-FFF2-40B4-BE49-F238E27FC236}">
                <a16:creationId xmlns:a16="http://schemas.microsoft.com/office/drawing/2014/main" id="{C9EBB20A-8FA4-F9C0-6D9E-8CD313F914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58953" y="870797"/>
            <a:ext cx="981845" cy="981845"/>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14DF286D-DA46-7980-F875-725AB926042F}"/>
              </a:ext>
            </a:extLst>
          </p:cNvPr>
          <p:cNvSpPr>
            <a:spLocks noGrp="1"/>
          </p:cNvSpPr>
          <p:nvPr>
            <p:ph type="sldNum" sz="quarter" idx="12"/>
          </p:nvPr>
        </p:nvSpPr>
        <p:spPr/>
        <p:txBody>
          <a:bodyPr/>
          <a:lstStyle/>
          <a:p>
            <a:pPr rtl="0"/>
            <a:fld id="{F25A965E-3C11-4F28-82DC-E30D63FAC43C}" type="slidenum">
              <a:rPr lang="ru-RU" noProof="0" smtClean="0"/>
              <a:t>32</a:t>
            </a:fld>
            <a:endParaRPr lang="ru-RU" noProof="0"/>
          </a:p>
        </p:txBody>
      </p:sp>
    </p:spTree>
    <p:extLst>
      <p:ext uri="{BB962C8B-B14F-4D97-AF65-F5344CB8AC3E}">
        <p14:creationId xmlns:p14="http://schemas.microsoft.com/office/powerpoint/2010/main" val="33969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BB35CE-2100-3AE5-28B3-A96F3268BD04}"/>
              </a:ext>
            </a:extLst>
          </p:cNvPr>
          <p:cNvSpPr>
            <a:spLocks noGrp="1"/>
          </p:cNvSpPr>
          <p:nvPr>
            <p:ph type="title"/>
          </p:nvPr>
        </p:nvSpPr>
        <p:spPr>
          <a:xfrm>
            <a:off x="549796" y="319088"/>
            <a:ext cx="10116618" cy="5918224"/>
          </a:xfrm>
        </p:spPr>
        <p:txBody>
          <a:bodyPr>
            <a:normAutofit fontScale="90000"/>
          </a:bodyPr>
          <a:lstStyle/>
          <a:p>
            <a:r>
              <a:rPr lang="ru-RU" b="1" dirty="0">
                <a:solidFill>
                  <a:schemeClr val="tx2"/>
                </a:solidFill>
                <a:effectLst/>
                <a:latin typeface="Helvetica Neue" panose="02000503000000020004" pitchFamily="2" charset="0"/>
              </a:rPr>
              <a:t>Салат «</a:t>
            </a:r>
            <a:r>
              <a:rPr lang="ru-RU" b="1" dirty="0" err="1">
                <a:solidFill>
                  <a:schemeClr val="tx2"/>
                </a:solidFill>
                <a:effectLst/>
                <a:latin typeface="Helvetica Neue" panose="02000503000000020004" pitchFamily="2" charset="0"/>
              </a:rPr>
              <a:t>Цезар</a:t>
            </a:r>
            <a:r>
              <a:rPr lang="ru-RU" b="1" dirty="0">
                <a:solidFill>
                  <a:schemeClr val="tx2"/>
                </a:solidFill>
                <a:effectLst/>
                <a:latin typeface="Helvetica Neue" panose="02000503000000020004" pitchFamily="2" charset="0"/>
              </a:rPr>
              <a:t>» – </a:t>
            </a:r>
            <a:r>
              <a:rPr lang="ru-RU" b="1" dirty="0" err="1">
                <a:solidFill>
                  <a:schemeClr val="tx2"/>
                </a:solidFill>
                <a:effectLst/>
                <a:latin typeface="Helvetica Neue" panose="02000503000000020004" pitchFamily="2" charset="0"/>
              </a:rPr>
              <a:t>класична</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страва</a:t>
            </a:r>
            <a:r>
              <a:rPr lang="ru-RU" b="1" dirty="0">
                <a:solidFill>
                  <a:schemeClr val="tx2"/>
                </a:solidFill>
                <a:effectLst/>
                <a:latin typeface="Helvetica Neue" panose="02000503000000020004" pitchFamily="2" charset="0"/>
              </a:rPr>
              <a:t>, яка </a:t>
            </a:r>
            <a:r>
              <a:rPr lang="ru-RU" b="1" dirty="0" err="1">
                <a:solidFill>
                  <a:schemeClr val="tx2"/>
                </a:solidFill>
                <a:effectLst/>
                <a:latin typeface="Helvetica Neue" panose="02000503000000020004" pitchFamily="2" charset="0"/>
              </a:rPr>
              <a:t>має</a:t>
            </a:r>
            <a:r>
              <a:rPr lang="ru-RU" b="1" dirty="0">
                <a:solidFill>
                  <a:schemeClr val="tx2"/>
                </a:solidFill>
                <a:effectLst/>
                <a:latin typeface="Helvetica Neue" panose="02000503000000020004" pitchFamily="2" charset="0"/>
              </a:rPr>
              <a:t> свою </a:t>
            </a:r>
            <a:r>
              <a:rPr lang="ru-RU" b="1" dirty="0" err="1">
                <a:solidFill>
                  <a:schemeClr val="tx2"/>
                </a:solidFill>
                <a:effectLst/>
                <a:latin typeface="Helvetica Neue" panose="02000503000000020004" pitchFamily="2" charset="0"/>
              </a:rPr>
              <a:t>традиційну</a:t>
            </a:r>
            <a:r>
              <a:rPr lang="ru-RU" b="1" dirty="0">
                <a:solidFill>
                  <a:schemeClr val="tx2"/>
                </a:solidFill>
                <a:effectLst/>
                <a:latin typeface="Helvetica Neue" panose="02000503000000020004" pitchFamily="2" charset="0"/>
              </a:rPr>
              <a:t> рецептуру: </a:t>
            </a:r>
            <a:r>
              <a:rPr lang="ru-RU" b="1" dirty="0" err="1">
                <a:solidFill>
                  <a:schemeClr val="tx2"/>
                </a:solidFill>
                <a:effectLst/>
                <a:latin typeface="Helvetica Neue" panose="02000503000000020004" pitchFamily="2" charset="0"/>
              </a:rPr>
              <a:t>листовий</a:t>
            </a:r>
            <a:r>
              <a:rPr lang="ru-RU" b="1" dirty="0">
                <a:solidFill>
                  <a:schemeClr val="tx2"/>
                </a:solidFill>
                <a:effectLst/>
                <a:latin typeface="Helvetica Neue" panose="02000503000000020004" pitchFamily="2" charset="0"/>
              </a:rPr>
              <a:t> салат, </a:t>
            </a:r>
            <a:r>
              <a:rPr lang="ru-RU" b="1" dirty="0" err="1">
                <a:solidFill>
                  <a:schemeClr val="tx2"/>
                </a:solidFill>
                <a:effectLst/>
                <a:latin typeface="Helvetica Neue" panose="02000503000000020004" pitchFamily="2" charset="0"/>
              </a:rPr>
              <a:t>крутони</a:t>
            </a:r>
            <a:r>
              <a:rPr lang="ru-RU" b="1" dirty="0">
                <a:solidFill>
                  <a:schemeClr val="tx2"/>
                </a:solidFill>
                <a:effectLst/>
                <a:latin typeface="Helvetica Neue" panose="02000503000000020004" pitchFamily="2" charset="0"/>
              </a:rPr>
              <a:t>, пармезан та </a:t>
            </a:r>
            <a:r>
              <a:rPr lang="ru-RU" b="1" dirty="0" err="1">
                <a:solidFill>
                  <a:schemeClr val="tx2"/>
                </a:solidFill>
                <a:effectLst/>
                <a:latin typeface="Helvetica Neue" panose="02000503000000020004" pitchFamily="2" charset="0"/>
              </a:rPr>
              <a:t>особливий</a:t>
            </a:r>
            <a:r>
              <a:rPr lang="ru-RU" b="1" dirty="0">
                <a:solidFill>
                  <a:schemeClr val="tx2"/>
                </a:solidFill>
                <a:effectLst/>
                <a:latin typeface="Helvetica Neue" panose="02000503000000020004" pitchFamily="2" charset="0"/>
              </a:rPr>
              <a:t> соус. </a:t>
            </a:r>
            <a:r>
              <a:rPr lang="ru-RU" b="1" dirty="0" err="1">
                <a:solidFill>
                  <a:schemeClr val="tx2"/>
                </a:solidFill>
                <a:effectLst/>
                <a:latin typeface="Helvetica Neue" panose="02000503000000020004" pitchFamily="2" charset="0"/>
              </a:rPr>
              <a:t>Проте</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кулінарія</a:t>
            </a:r>
            <a:r>
              <a:rPr lang="ru-RU" b="1" dirty="0">
                <a:solidFill>
                  <a:schemeClr val="tx2"/>
                </a:solidFill>
                <a:effectLst/>
                <a:latin typeface="Helvetica Neue" panose="02000503000000020004" pitchFamily="2" charset="0"/>
              </a:rPr>
              <a:t> – </a:t>
            </a:r>
            <a:r>
              <a:rPr lang="ru-RU" b="1" dirty="0" err="1">
                <a:solidFill>
                  <a:schemeClr val="tx2"/>
                </a:solidFill>
                <a:effectLst/>
                <a:latin typeface="Helvetica Neue" panose="02000503000000020004" pitchFamily="2" charset="0"/>
              </a:rPr>
              <a:t>це</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творчість</a:t>
            </a:r>
            <a:r>
              <a:rPr lang="ru-RU" b="1" dirty="0">
                <a:solidFill>
                  <a:schemeClr val="tx2"/>
                </a:solidFill>
                <a:effectLst/>
                <a:latin typeface="Helvetica Neue" panose="02000503000000020004" pitchFamily="2" charset="0"/>
              </a:rPr>
              <a:t>, і </a:t>
            </a:r>
            <a:r>
              <a:rPr lang="ru-RU" b="1" dirty="0" err="1">
                <a:solidFill>
                  <a:schemeClr val="tx2"/>
                </a:solidFill>
                <a:effectLst/>
                <a:latin typeface="Helvetica Neue" panose="02000503000000020004" pitchFamily="2" charset="0"/>
              </a:rPr>
              <a:t>багато</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кухарів</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змінюють</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складники</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додаючи</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нові</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смаки</a:t>
            </a:r>
            <a:r>
              <a:rPr lang="ru-RU" b="1" dirty="0">
                <a:solidFill>
                  <a:schemeClr val="tx2"/>
                </a:solidFill>
                <a:effectLst/>
                <a:latin typeface="Helvetica Neue" panose="02000503000000020004" pitchFamily="2" charset="0"/>
              </a:rPr>
              <a:t> та </a:t>
            </a:r>
            <a:r>
              <a:rPr lang="ru-RU" b="1" dirty="0" err="1">
                <a:solidFill>
                  <a:schemeClr val="tx2"/>
                </a:solidFill>
                <a:effectLst/>
                <a:latin typeface="Helvetica Neue" panose="02000503000000020004" pitchFamily="2" charset="0"/>
              </a:rPr>
              <a:t>текстури</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Сьогодні</a:t>
            </a:r>
            <a:r>
              <a:rPr lang="ru-RU" b="1" dirty="0">
                <a:solidFill>
                  <a:schemeClr val="tx2"/>
                </a:solidFill>
                <a:effectLst/>
                <a:latin typeface="Helvetica Neue" panose="02000503000000020004" pitchFamily="2" charset="0"/>
              </a:rPr>
              <a:t> ми </a:t>
            </a:r>
            <a:r>
              <a:rPr lang="ru-RU" b="1" dirty="0" err="1">
                <a:solidFill>
                  <a:schemeClr val="tx2"/>
                </a:solidFill>
                <a:effectLst/>
                <a:latin typeface="Helvetica Neue" panose="02000503000000020004" pitchFamily="2" charset="0"/>
              </a:rPr>
              <a:t>розглянемо</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варіант</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цього</a:t>
            </a:r>
            <a:r>
              <a:rPr lang="ru-RU" b="1" dirty="0">
                <a:solidFill>
                  <a:schemeClr val="tx2"/>
                </a:solidFill>
                <a:effectLst/>
                <a:latin typeface="Helvetica Neue" panose="02000503000000020004" pitchFamily="2" charset="0"/>
              </a:rPr>
              <a:t> салату з </a:t>
            </a:r>
            <a:r>
              <a:rPr lang="ru-RU" b="1" dirty="0" err="1">
                <a:solidFill>
                  <a:schemeClr val="tx2"/>
                </a:solidFill>
                <a:effectLst/>
                <a:latin typeface="Helvetica Neue" panose="02000503000000020004" pitchFamily="2" charset="0"/>
              </a:rPr>
              <a:t>шинкою</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болгарським</a:t>
            </a:r>
            <a:r>
              <a:rPr lang="ru-RU" b="1" dirty="0">
                <a:solidFill>
                  <a:schemeClr val="tx2"/>
                </a:solidFill>
                <a:effectLst/>
                <a:latin typeface="Helvetica Neue" panose="02000503000000020004" pitchFamily="2" charset="0"/>
              </a:rPr>
              <a:t> перцем, </a:t>
            </a:r>
            <a:r>
              <a:rPr lang="ru-RU" b="1" dirty="0" err="1">
                <a:solidFill>
                  <a:schemeClr val="tx2"/>
                </a:solidFill>
                <a:effectLst/>
                <a:latin typeface="Helvetica Neue" panose="02000503000000020004" pitchFamily="2" charset="0"/>
              </a:rPr>
              <a:t>печерицями</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смаженими</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листям</a:t>
            </a:r>
            <a:r>
              <a:rPr lang="ru-RU" b="1" dirty="0">
                <a:solidFill>
                  <a:schemeClr val="tx2"/>
                </a:solidFill>
                <a:effectLst/>
                <a:latin typeface="Helvetica Neue" panose="02000503000000020004" pitchFamily="2" charset="0"/>
              </a:rPr>
              <a:t> салату, </a:t>
            </a:r>
            <a:r>
              <a:rPr lang="ru-RU" b="1" dirty="0" err="1">
                <a:solidFill>
                  <a:schemeClr val="tx2"/>
                </a:solidFill>
                <a:effectLst/>
                <a:latin typeface="Helvetica Neue" panose="02000503000000020004" pitchFamily="2" charset="0"/>
              </a:rPr>
              <a:t>яйцями</a:t>
            </a:r>
            <a:r>
              <a:rPr lang="ru-RU" b="1" dirty="0">
                <a:solidFill>
                  <a:schemeClr val="tx2"/>
                </a:solidFill>
                <a:effectLst/>
                <a:latin typeface="Helvetica Neue" panose="02000503000000020004" pitchFamily="2" charset="0"/>
              </a:rPr>
              <a:t>, пармезаном, майонезом і </a:t>
            </a:r>
            <a:r>
              <a:rPr lang="ru-RU" b="1" dirty="0" err="1">
                <a:solidFill>
                  <a:schemeClr val="tx2"/>
                </a:solidFill>
                <a:effectLst/>
                <a:latin typeface="Helvetica Neue" panose="02000503000000020004" pitchFamily="2" charset="0"/>
              </a:rPr>
              <a:t>навіть</a:t>
            </a:r>
            <a:r>
              <a:rPr lang="ru-RU" b="1" dirty="0">
                <a:solidFill>
                  <a:schemeClr val="tx2"/>
                </a:solidFill>
                <a:effectLst/>
                <a:latin typeface="Helvetica Neue" panose="02000503000000020004" pitchFamily="2" charset="0"/>
              </a:rPr>
              <a:t> кетчупом. </a:t>
            </a:r>
            <a:r>
              <a:rPr lang="ru-RU" b="1" dirty="0" err="1">
                <a:solidFill>
                  <a:schemeClr val="tx2"/>
                </a:solidFill>
                <a:effectLst/>
                <a:latin typeface="Helvetica Neue" panose="02000503000000020004" pitchFamily="2" charset="0"/>
              </a:rPr>
              <a:t>Це</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чудовий</a:t>
            </a:r>
            <a:r>
              <a:rPr lang="ru-RU" b="1" dirty="0">
                <a:solidFill>
                  <a:schemeClr val="tx2"/>
                </a:solidFill>
                <a:effectLst/>
                <a:latin typeface="Helvetica Neue" panose="02000503000000020004" pitchFamily="2" charset="0"/>
              </a:rPr>
              <a:t> приклад того, як </a:t>
            </a:r>
            <a:r>
              <a:rPr lang="ru-RU" b="1" dirty="0" err="1">
                <a:solidFill>
                  <a:schemeClr val="tx2"/>
                </a:solidFill>
                <a:effectLst/>
                <a:latin typeface="Helvetica Neue" panose="02000503000000020004" pitchFamily="2" charset="0"/>
              </a:rPr>
              <a:t>можна</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адаптувати</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класичну</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страву</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створюючи</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власні</a:t>
            </a:r>
            <a:r>
              <a:rPr lang="ru-RU" b="1" dirty="0">
                <a:solidFill>
                  <a:schemeClr val="tx2"/>
                </a:solidFill>
                <a:effectLst/>
                <a:latin typeface="Helvetica Neue" panose="02000503000000020004" pitchFamily="2" charset="0"/>
              </a:rPr>
              <a:t> </a:t>
            </a:r>
            <a:r>
              <a:rPr lang="ru-RU" b="1" dirty="0" err="1">
                <a:solidFill>
                  <a:schemeClr val="tx2"/>
                </a:solidFill>
                <a:effectLst/>
                <a:latin typeface="Helvetica Neue" panose="02000503000000020004" pitchFamily="2" charset="0"/>
              </a:rPr>
              <a:t>варіації</a:t>
            </a:r>
            <a:r>
              <a:rPr lang="ru-RU" b="1" dirty="0">
                <a:solidFill>
                  <a:schemeClr val="tx2"/>
                </a:solidFill>
                <a:effectLst/>
                <a:latin typeface="Helvetica Neue" panose="02000503000000020004" pitchFamily="2" charset="0"/>
              </a:rPr>
              <a:t>, не </a:t>
            </a:r>
            <a:r>
              <a:rPr lang="ru-RU" b="1" dirty="0" err="1">
                <a:solidFill>
                  <a:schemeClr val="tx2"/>
                </a:solidFill>
                <a:effectLst/>
                <a:latin typeface="Helvetica Neue" panose="02000503000000020004" pitchFamily="2" charset="0"/>
              </a:rPr>
              <a:t>забуваючи</a:t>
            </a:r>
            <a:r>
              <a:rPr lang="ru-RU" b="1" dirty="0">
                <a:solidFill>
                  <a:schemeClr val="tx2"/>
                </a:solidFill>
                <a:effectLst/>
                <a:latin typeface="Helvetica Neue" panose="02000503000000020004" pitchFamily="2" charset="0"/>
              </a:rPr>
              <a:t> про </a:t>
            </a:r>
            <a:r>
              <a:rPr lang="ru-RU" b="1" dirty="0" err="1">
                <a:solidFill>
                  <a:schemeClr val="tx2"/>
                </a:solidFill>
                <a:effectLst/>
                <a:latin typeface="Helvetica Neue" panose="02000503000000020004" pitchFamily="2" charset="0"/>
              </a:rPr>
              <a:t>її</a:t>
            </a:r>
            <a:r>
              <a:rPr lang="ru-RU" b="1" dirty="0">
                <a:solidFill>
                  <a:schemeClr val="tx2"/>
                </a:solidFill>
                <a:effectLst/>
                <a:latin typeface="Helvetica Neue" panose="02000503000000020004" pitchFamily="2" charset="0"/>
              </a:rPr>
              <a:t> основу.</a:t>
            </a:r>
            <a:br>
              <a:rPr lang="ru-RU" dirty="0">
                <a:solidFill>
                  <a:schemeClr val="tx2"/>
                </a:solidFill>
                <a:effectLst/>
                <a:latin typeface="Helvetica Neue" panose="02000503000000020004" pitchFamily="2" charset="0"/>
              </a:rPr>
            </a:br>
            <a:endParaRPr lang="uk-UA" dirty="0">
              <a:solidFill>
                <a:schemeClr val="tx2"/>
              </a:solidFill>
            </a:endParaRPr>
          </a:p>
        </p:txBody>
      </p:sp>
      <p:sp>
        <p:nvSpPr>
          <p:cNvPr id="3" name="Номер слайда 2">
            <a:extLst>
              <a:ext uri="{FF2B5EF4-FFF2-40B4-BE49-F238E27FC236}">
                <a16:creationId xmlns:a16="http://schemas.microsoft.com/office/drawing/2014/main" id="{3EEF15D3-6B1A-C3B4-C131-8B7C859A23E2}"/>
              </a:ext>
            </a:extLst>
          </p:cNvPr>
          <p:cNvSpPr>
            <a:spLocks noGrp="1"/>
          </p:cNvSpPr>
          <p:nvPr>
            <p:ph type="sldNum" sz="quarter" idx="12"/>
          </p:nvPr>
        </p:nvSpPr>
        <p:spPr/>
        <p:txBody>
          <a:bodyPr/>
          <a:lstStyle/>
          <a:p>
            <a:pPr rtl="0"/>
            <a:fld id="{F25A965E-3C11-4F28-82DC-E30D63FAC43C}" type="slidenum">
              <a:rPr lang="ru-RU" noProof="0" smtClean="0"/>
              <a:t>33</a:t>
            </a:fld>
            <a:endParaRPr lang="ru-RU" noProof="0"/>
          </a:p>
        </p:txBody>
      </p:sp>
    </p:spTree>
    <p:extLst>
      <p:ext uri="{BB962C8B-B14F-4D97-AF65-F5344CB8AC3E}">
        <p14:creationId xmlns:p14="http://schemas.microsoft.com/office/powerpoint/2010/main" val="202180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5FFB77-185B-A06E-3A74-3F258D3DC011}"/>
              </a:ext>
            </a:extLst>
          </p:cNvPr>
          <p:cNvSpPr>
            <a:spLocks noGrp="1"/>
          </p:cNvSpPr>
          <p:nvPr>
            <p:ph type="title"/>
          </p:nvPr>
        </p:nvSpPr>
        <p:spPr>
          <a:xfrm>
            <a:off x="1741136" y="238078"/>
            <a:ext cx="7694231" cy="473351"/>
          </a:xfrm>
        </p:spPr>
        <p:txBody>
          <a:bodyPr>
            <a:normAutofit fontScale="90000"/>
          </a:bodyPr>
          <a:lstStyle/>
          <a:p>
            <a:r>
              <a:rPr lang="uk-UA" dirty="0">
                <a:solidFill>
                  <a:schemeClr val="tx1">
                    <a:lumMod val="50000"/>
                    <a:lumOff val="50000"/>
                  </a:schemeClr>
                </a:solidFill>
              </a:rPr>
              <a:t>              </a:t>
            </a:r>
            <a:r>
              <a:rPr lang="uk-UA" b="1" dirty="0">
                <a:solidFill>
                  <a:schemeClr val="tx1">
                    <a:lumMod val="50000"/>
                    <a:lumOff val="50000"/>
                  </a:schemeClr>
                </a:solidFill>
              </a:rPr>
              <a:t>Салат «Цезар»</a:t>
            </a:r>
          </a:p>
        </p:txBody>
      </p:sp>
      <p:pic>
        <p:nvPicPr>
          <p:cNvPr id="12290" name="Picture 2" descr="Салат Айсберг 1 гат">
            <a:extLst>
              <a:ext uri="{FF2B5EF4-FFF2-40B4-BE49-F238E27FC236}">
                <a16:creationId xmlns:a16="http://schemas.microsoft.com/office/drawing/2014/main" id="{AB278666-9E82-F4E9-D92D-E31A54734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655" y="970164"/>
            <a:ext cx="1766450" cy="232741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Салат Айсберг-Ромен Пучок-Свіжачок м/у 150г Пучок-Свіжачок(14820145901450):  купить в интернет магазинах Украины | Отзывы и цены в listex.info">
            <a:extLst>
              <a:ext uri="{FF2B5EF4-FFF2-40B4-BE49-F238E27FC236}">
                <a16:creationId xmlns:a16="http://schemas.microsoft.com/office/drawing/2014/main" id="{AE6E4A53-3924-4779-9ADC-4AF3D7232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74" y="999945"/>
            <a:ext cx="2429055" cy="242905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Как нарезать вареное вкрутую яйцо чтобы не покрошился желток - кухонные  хитрости высокой кухни на POSUDAMART.RU">
            <a:extLst>
              <a:ext uri="{FF2B5EF4-FFF2-40B4-BE49-F238E27FC236}">
                <a16:creationId xmlns:a16="http://schemas.microsoft.com/office/drawing/2014/main" id="{644F2201-DA83-FAC9-9B76-1FF993A279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624" y="2999521"/>
            <a:ext cx="2251733" cy="1686627"/>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Французькі грінки крутони. Рецепт від Євгена Клопотенка">
            <a:extLst>
              <a:ext uri="{FF2B5EF4-FFF2-40B4-BE49-F238E27FC236}">
                <a16:creationId xmlns:a16="http://schemas.microsoft.com/office/drawing/2014/main" id="{F5DDE094-FE9E-1D8A-0F67-C28C0A0E6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54" y="3684653"/>
            <a:ext cx="2040093" cy="1357590"/>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 Шинка: страва до святкового столу ᐈ рецепт от Мястории">
            <a:extLst>
              <a:ext uri="{FF2B5EF4-FFF2-40B4-BE49-F238E27FC236}">
                <a16:creationId xmlns:a16="http://schemas.microsoft.com/office/drawing/2014/main" id="{419D7DBF-0431-52DF-8A87-586880B097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0933" y="1022645"/>
            <a:ext cx="2353639" cy="1566240"/>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Сыр Пармезан купить, цена в Украине - O'BEREG">
            <a:extLst>
              <a:ext uri="{FF2B5EF4-FFF2-40B4-BE49-F238E27FC236}">
                <a16:creationId xmlns:a16="http://schemas.microsoft.com/office/drawing/2014/main" id="{5E25F803-EBBD-DC2D-A184-DCE63FC1A1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3381" y="2855468"/>
            <a:ext cx="1851554" cy="1851554"/>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Домашний кетчуп, майонез и горчица - Рамблер/женский">
            <a:extLst>
              <a:ext uri="{FF2B5EF4-FFF2-40B4-BE49-F238E27FC236}">
                <a16:creationId xmlns:a16="http://schemas.microsoft.com/office/drawing/2014/main" id="{79E800C6-23C2-9CA1-38D8-BC52DAE39C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8409" y="4867215"/>
            <a:ext cx="2549485" cy="1696566"/>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Набор (соль, перец), серый, олова и lead-free Crystal glass ...">
            <a:extLst>
              <a:ext uri="{FF2B5EF4-FFF2-40B4-BE49-F238E27FC236}">
                <a16:creationId xmlns:a16="http://schemas.microsoft.com/office/drawing/2014/main" id="{E5A4BA7A-DCDF-F53F-BE3C-F14FDA123C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7066" y="3560418"/>
            <a:ext cx="1574440" cy="1481825"/>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Як смажити печериці, рецепт з фото">
            <a:extLst>
              <a:ext uri="{FF2B5EF4-FFF2-40B4-BE49-F238E27FC236}">
                <a16:creationId xmlns:a16="http://schemas.microsoft.com/office/drawing/2014/main" id="{DD594519-E396-8512-998E-3E0BB13D38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1712" y="999945"/>
            <a:ext cx="2549485" cy="1588940"/>
          </a:xfrm>
          <a:prstGeom prst="rect">
            <a:avLst/>
          </a:prstGeom>
          <a:noFill/>
          <a:extLst>
            <a:ext uri="{909E8E84-426E-40DD-AFC4-6F175D3DCCD1}">
              <a14:hiddenFill xmlns:a14="http://schemas.microsoft.com/office/drawing/2010/main">
                <a:solidFill>
                  <a:srgbClr val="FFFFFF"/>
                </a:solidFill>
              </a14:hiddenFill>
            </a:ext>
          </a:extLst>
        </p:spPr>
      </p:pic>
      <p:pic>
        <p:nvPicPr>
          <p:cNvPr id="12316" name="Picture 28" descr="Шампиньон королевский белый (89862): купить мицелий почтой в Украине |  интернет-магазин GradinaMax">
            <a:extLst>
              <a:ext uri="{FF2B5EF4-FFF2-40B4-BE49-F238E27FC236}">
                <a16:creationId xmlns:a16="http://schemas.microsoft.com/office/drawing/2014/main" id="{697ED7DE-1F17-82D2-4D69-F92994E24FC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8897" y="1005402"/>
            <a:ext cx="1600726" cy="1600726"/>
          </a:xfrm>
          <a:prstGeom prst="rect">
            <a:avLst/>
          </a:prstGeom>
          <a:noFill/>
          <a:extLst>
            <a:ext uri="{909E8E84-426E-40DD-AFC4-6F175D3DCCD1}">
              <a14:hiddenFill xmlns:a14="http://schemas.microsoft.com/office/drawing/2010/main">
                <a:solidFill>
                  <a:srgbClr val="FFFFFF"/>
                </a:solidFill>
              </a14:hiddenFill>
            </a:ext>
          </a:extLst>
        </p:spPr>
      </p:pic>
      <p:pic>
        <p:nvPicPr>
          <p:cNvPr id="12318" name="Picture 30" descr="Домашний Батон к Завтраку.Простой Рецепт. - YouTube">
            <a:extLst>
              <a:ext uri="{FF2B5EF4-FFF2-40B4-BE49-F238E27FC236}">
                <a16:creationId xmlns:a16="http://schemas.microsoft.com/office/drawing/2014/main" id="{25D7BA3E-B55B-8EA5-5193-66086F31B3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4095" y="5219422"/>
            <a:ext cx="2283121" cy="1282824"/>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176343AD-1086-AB73-C50A-4C7C7D5E77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31625" y="5041347"/>
            <a:ext cx="2297964" cy="1388353"/>
          </a:xfrm>
          <a:prstGeom prst="rect">
            <a:avLst/>
          </a:prstGeom>
        </p:spPr>
      </p:pic>
      <p:pic>
        <p:nvPicPr>
          <p:cNvPr id="9" name="Рисунок 8">
            <a:extLst>
              <a:ext uri="{FF2B5EF4-FFF2-40B4-BE49-F238E27FC236}">
                <a16:creationId xmlns:a16="http://schemas.microsoft.com/office/drawing/2014/main" id="{B4001D82-091E-D6FD-5872-4F7A2D1E01A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34959" y="2877401"/>
            <a:ext cx="2837393" cy="1696566"/>
          </a:xfrm>
          <a:prstGeom prst="rect">
            <a:avLst/>
          </a:prstGeom>
        </p:spPr>
      </p:pic>
      <p:sp>
        <p:nvSpPr>
          <p:cNvPr id="3" name="Номер слайда 2">
            <a:extLst>
              <a:ext uri="{FF2B5EF4-FFF2-40B4-BE49-F238E27FC236}">
                <a16:creationId xmlns:a16="http://schemas.microsoft.com/office/drawing/2014/main" id="{56A31606-A86E-078A-F6ED-F82282578EB4}"/>
              </a:ext>
            </a:extLst>
          </p:cNvPr>
          <p:cNvSpPr>
            <a:spLocks noGrp="1"/>
          </p:cNvSpPr>
          <p:nvPr>
            <p:ph type="sldNum" sz="quarter" idx="12"/>
          </p:nvPr>
        </p:nvSpPr>
        <p:spPr/>
        <p:txBody>
          <a:bodyPr/>
          <a:lstStyle/>
          <a:p>
            <a:pPr rtl="0"/>
            <a:fld id="{F25A965E-3C11-4F28-82DC-E30D63FAC43C}" type="slidenum">
              <a:rPr lang="ru-RU" noProof="0" smtClean="0"/>
              <a:t>34</a:t>
            </a:fld>
            <a:endParaRPr lang="ru-RU" noProof="0"/>
          </a:p>
        </p:txBody>
      </p:sp>
    </p:spTree>
    <p:extLst>
      <p:ext uri="{BB962C8B-B14F-4D97-AF65-F5344CB8AC3E}">
        <p14:creationId xmlns:p14="http://schemas.microsoft.com/office/powerpoint/2010/main" val="4656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51A084-3981-B0F8-B58F-C2A1AC6FEC13}"/>
              </a:ext>
            </a:extLst>
          </p:cNvPr>
          <p:cNvSpPr>
            <a:spLocks noGrp="1"/>
          </p:cNvSpPr>
          <p:nvPr>
            <p:ph type="title"/>
          </p:nvPr>
        </p:nvSpPr>
        <p:spPr>
          <a:xfrm>
            <a:off x="2638028" y="138198"/>
            <a:ext cx="7956378" cy="1143000"/>
          </a:xfrm>
        </p:spPr>
        <p:txBody>
          <a:bodyPr>
            <a:normAutofit/>
          </a:bodyPr>
          <a:lstStyle/>
          <a:p>
            <a:pPr>
              <a:lnSpc>
                <a:spcPct val="106000"/>
              </a:lnSpc>
              <a:spcAft>
                <a:spcPts val="800"/>
              </a:spcAft>
            </a:pPr>
            <a:r>
              <a:rPr lang="en-US" sz="1800" b="1" dirty="0">
                <a:effectLst/>
                <a:latin typeface="Times New Roman" panose="02020603050405020304" pitchFamily="18" charset="0"/>
                <a:ea typeface="Times New Roman" panose="02020603050405020304" pitchFamily="18" charset="0"/>
              </a:rPr>
              <a:t>ІНСТРУКЦІЙНО-ТЕХНОЛОГІЧНА КАРТКА</a:t>
            </a:r>
            <a:br>
              <a:rPr lang="ru-UA" sz="1800" dirty="0">
                <a:effectLst/>
                <a:latin typeface="Calibri" panose="020F0502020204030204" pitchFamily="34" charset="0"/>
                <a:ea typeface="Calibri" panose="020F0502020204030204" pitchFamily="34" charset="0"/>
              </a:rPr>
            </a:br>
            <a:r>
              <a:rPr lang="ru-RU" sz="1800" dirty="0" err="1">
                <a:solidFill>
                  <a:srgbClr val="C00000"/>
                </a:solidFill>
                <a:effectLst/>
                <a:latin typeface="Times New Roman" panose="02020603050405020304" pitchFamily="18" charset="0"/>
                <a:ea typeface="Times New Roman" panose="02020603050405020304" pitchFamily="18" charset="0"/>
              </a:rPr>
              <a:t>Збірка</a:t>
            </a:r>
            <a:r>
              <a:rPr lang="ru-RU" sz="1800" dirty="0">
                <a:solidFill>
                  <a:srgbClr val="C00000"/>
                </a:solidFill>
                <a:effectLst/>
                <a:latin typeface="Times New Roman" panose="02020603050405020304" pitchFamily="18" charset="0"/>
                <a:ea typeface="Times New Roman" panose="02020603050405020304" pitchFamily="18" charset="0"/>
              </a:rPr>
              <a:t> </a:t>
            </a:r>
            <a:r>
              <a:rPr lang="ru-RU" sz="1800" dirty="0" err="1">
                <a:solidFill>
                  <a:srgbClr val="C00000"/>
                </a:solidFill>
                <a:effectLst/>
                <a:latin typeface="Times New Roman" panose="02020603050405020304" pitchFamily="18" charset="0"/>
                <a:ea typeface="Times New Roman" panose="02020603050405020304" pitchFamily="18" charset="0"/>
              </a:rPr>
              <a:t>технологічних</a:t>
            </a:r>
            <a:r>
              <a:rPr lang="ru-RU" sz="1800" dirty="0">
                <a:solidFill>
                  <a:srgbClr val="C00000"/>
                </a:solidFill>
                <a:effectLst/>
                <a:latin typeface="Times New Roman" panose="02020603050405020304" pitchFamily="18" charset="0"/>
                <a:ea typeface="Times New Roman" panose="02020603050405020304" pitchFamily="18" charset="0"/>
              </a:rPr>
              <a:t> </a:t>
            </a:r>
            <a:r>
              <a:rPr lang="ru-RU" sz="1800" dirty="0" err="1">
                <a:solidFill>
                  <a:srgbClr val="C00000"/>
                </a:solidFill>
                <a:effectLst/>
                <a:latin typeface="Times New Roman" panose="02020603050405020304" pitchFamily="18" charset="0"/>
                <a:ea typeface="Times New Roman" panose="02020603050405020304" pitchFamily="18" charset="0"/>
              </a:rPr>
              <a:t>карток</a:t>
            </a:r>
            <a:r>
              <a:rPr lang="ru-RU" sz="1800" dirty="0">
                <a:solidFill>
                  <a:srgbClr val="C00000"/>
                </a:solidFill>
                <a:effectLst/>
                <a:latin typeface="Times New Roman" panose="02020603050405020304" pitchFamily="18" charset="0"/>
                <a:ea typeface="Times New Roman" panose="02020603050405020304" pitchFamily="18" charset="0"/>
              </a:rPr>
              <a:t> ДНЗ «</a:t>
            </a:r>
            <a:r>
              <a:rPr lang="ru-RU" sz="1800" dirty="0" err="1">
                <a:solidFill>
                  <a:srgbClr val="C00000"/>
                </a:solidFill>
                <a:effectLst/>
                <a:latin typeface="Times New Roman" panose="02020603050405020304" pitchFamily="18" charset="0"/>
                <a:ea typeface="Times New Roman" panose="02020603050405020304" pitchFamily="18" charset="0"/>
              </a:rPr>
              <a:t>Уманський</a:t>
            </a:r>
            <a:r>
              <a:rPr lang="ru-RU" sz="1800" dirty="0">
                <a:solidFill>
                  <a:srgbClr val="C00000"/>
                </a:solidFill>
                <a:effectLst/>
                <a:latin typeface="Times New Roman" panose="02020603050405020304" pitchFamily="18" charset="0"/>
                <a:ea typeface="Times New Roman" panose="02020603050405020304" pitchFamily="18" charset="0"/>
              </a:rPr>
              <a:t> ПАЛ» , ст.8</a:t>
            </a:r>
            <a:br>
              <a:rPr lang="ru-UA" sz="1800" dirty="0">
                <a:solidFill>
                  <a:srgbClr val="C00000"/>
                </a:solidFill>
                <a:effectLst/>
                <a:latin typeface="Calibri" panose="020F0502020204030204" pitchFamily="34" charset="0"/>
                <a:ea typeface="Calibri" panose="020F0502020204030204" pitchFamily="34" charset="0"/>
              </a:rPr>
            </a:br>
            <a:r>
              <a:rPr lang="en-US" sz="1800" dirty="0" err="1">
                <a:solidFill>
                  <a:srgbClr val="C00000"/>
                </a:solidFill>
                <a:effectLst/>
                <a:latin typeface="Times New Roman" panose="02020603050405020304" pitchFamily="18" charset="0"/>
                <a:ea typeface="Times New Roman" panose="02020603050405020304" pitchFamily="18" charset="0"/>
              </a:rPr>
              <a:t>Найменування</a:t>
            </a:r>
            <a:r>
              <a:rPr lang="en-US" sz="1800" dirty="0">
                <a:solidFill>
                  <a:srgbClr val="C00000"/>
                </a:solidFill>
                <a:effectLst/>
                <a:latin typeface="Times New Roman" panose="02020603050405020304" pitchFamily="18" charset="0"/>
                <a:ea typeface="Times New Roman" panose="02020603050405020304" pitchFamily="18" charset="0"/>
              </a:rPr>
              <a:t> </a:t>
            </a:r>
            <a:r>
              <a:rPr lang="en-US" sz="1800" dirty="0" err="1">
                <a:solidFill>
                  <a:srgbClr val="C00000"/>
                </a:solidFill>
                <a:effectLst/>
                <a:latin typeface="Times New Roman" panose="02020603050405020304" pitchFamily="18" charset="0"/>
                <a:ea typeface="Times New Roman" panose="02020603050405020304" pitchFamily="18" charset="0"/>
              </a:rPr>
              <a:t>страви</a:t>
            </a:r>
            <a:r>
              <a:rPr lang="en-US" sz="1800" b="1" dirty="0">
                <a:solidFill>
                  <a:srgbClr val="C00000"/>
                </a:solidFill>
                <a:effectLst/>
                <a:latin typeface="Times New Roman" panose="02020603050405020304" pitchFamily="18" charset="0"/>
                <a:ea typeface="Times New Roman" panose="02020603050405020304" pitchFamily="18" charset="0"/>
              </a:rPr>
              <a:t> «</a:t>
            </a:r>
            <a:r>
              <a:rPr lang="en-US" sz="1800" b="1" dirty="0" err="1">
                <a:solidFill>
                  <a:srgbClr val="C00000"/>
                </a:solidFill>
                <a:effectLst/>
                <a:latin typeface="Times New Roman" panose="02020603050405020304" pitchFamily="18" charset="0"/>
                <a:ea typeface="Times New Roman" panose="02020603050405020304" pitchFamily="18" charset="0"/>
              </a:rPr>
              <a:t>Салат</a:t>
            </a:r>
            <a:r>
              <a:rPr lang="en-US" sz="1800" b="1" dirty="0">
                <a:solidFill>
                  <a:srgbClr val="C00000"/>
                </a:solidFill>
                <a:effectLst/>
                <a:latin typeface="Times New Roman" panose="02020603050405020304" pitchFamily="18" charset="0"/>
                <a:ea typeface="Times New Roman" panose="02020603050405020304" pitchFamily="18" charset="0"/>
              </a:rPr>
              <a:t> </a:t>
            </a:r>
            <a:r>
              <a:rPr lang="en-US" sz="1800" b="1" dirty="0" err="1">
                <a:solidFill>
                  <a:srgbClr val="C00000"/>
                </a:solidFill>
                <a:effectLst/>
                <a:latin typeface="Times New Roman" panose="02020603050405020304" pitchFamily="18" charset="0"/>
                <a:ea typeface="Times New Roman" panose="02020603050405020304" pitchFamily="18" charset="0"/>
              </a:rPr>
              <a:t>цезар</a:t>
            </a:r>
            <a:r>
              <a:rPr lang="uk-UA" sz="1800" b="1" dirty="0">
                <a:solidFill>
                  <a:srgbClr val="C00000"/>
                </a:solidFill>
                <a:latin typeface="Times New Roman" panose="02020603050405020304" pitchFamily="18" charset="0"/>
                <a:ea typeface="Times New Roman" panose="02020603050405020304" pitchFamily="18" charset="0"/>
              </a:rPr>
              <a:t> »</a:t>
            </a:r>
            <a:endParaRPr lang="uk-UA" dirty="0">
              <a:solidFill>
                <a:srgbClr val="C00000"/>
              </a:solidFill>
            </a:endParaRPr>
          </a:p>
        </p:txBody>
      </p:sp>
      <p:graphicFrame>
        <p:nvGraphicFramePr>
          <p:cNvPr id="4" name="Таблица 3">
            <a:extLst>
              <a:ext uri="{FF2B5EF4-FFF2-40B4-BE49-F238E27FC236}">
                <a16:creationId xmlns:a16="http://schemas.microsoft.com/office/drawing/2014/main" id="{A42D901B-7F14-0F4A-9912-4B9276A0CBB7}"/>
              </a:ext>
            </a:extLst>
          </p:cNvPr>
          <p:cNvGraphicFramePr>
            <a:graphicFrameLocks noGrp="1"/>
          </p:cNvGraphicFramePr>
          <p:nvPr>
            <p:extLst>
              <p:ext uri="{D42A27DB-BD31-4B8C-83A1-F6EECF244321}">
                <p14:modId xmlns:p14="http://schemas.microsoft.com/office/powerpoint/2010/main" val="285348325"/>
              </p:ext>
            </p:extLst>
          </p:nvPr>
        </p:nvGraphicFramePr>
        <p:xfrm>
          <a:off x="0" y="1412777"/>
          <a:ext cx="12143083" cy="5869966"/>
        </p:xfrm>
        <a:graphic>
          <a:graphicData uri="http://schemas.openxmlformats.org/drawingml/2006/table">
            <a:tbl>
              <a:tblPr bandRow="1">
                <a:tableStyleId>{5C22544A-7EE6-4342-B048-85BDC9FD1C3A}</a:tableStyleId>
              </a:tblPr>
              <a:tblGrid>
                <a:gridCol w="2600867">
                  <a:extLst>
                    <a:ext uri="{9D8B030D-6E8A-4147-A177-3AD203B41FA5}">
                      <a16:colId xmlns:a16="http://schemas.microsoft.com/office/drawing/2014/main" val="3341852406"/>
                    </a:ext>
                  </a:extLst>
                </a:gridCol>
                <a:gridCol w="742880">
                  <a:extLst>
                    <a:ext uri="{9D8B030D-6E8A-4147-A177-3AD203B41FA5}">
                      <a16:colId xmlns:a16="http://schemas.microsoft.com/office/drawing/2014/main" val="2862350389"/>
                    </a:ext>
                  </a:extLst>
                </a:gridCol>
                <a:gridCol w="197744">
                  <a:extLst>
                    <a:ext uri="{9D8B030D-6E8A-4147-A177-3AD203B41FA5}">
                      <a16:colId xmlns:a16="http://schemas.microsoft.com/office/drawing/2014/main" val="255254979"/>
                    </a:ext>
                  </a:extLst>
                </a:gridCol>
                <a:gridCol w="749991">
                  <a:extLst>
                    <a:ext uri="{9D8B030D-6E8A-4147-A177-3AD203B41FA5}">
                      <a16:colId xmlns:a16="http://schemas.microsoft.com/office/drawing/2014/main" val="3774168452"/>
                    </a:ext>
                  </a:extLst>
                </a:gridCol>
                <a:gridCol w="761848">
                  <a:extLst>
                    <a:ext uri="{9D8B030D-6E8A-4147-A177-3AD203B41FA5}">
                      <a16:colId xmlns:a16="http://schemas.microsoft.com/office/drawing/2014/main" val="1048592719"/>
                    </a:ext>
                  </a:extLst>
                </a:gridCol>
                <a:gridCol w="761848">
                  <a:extLst>
                    <a:ext uri="{9D8B030D-6E8A-4147-A177-3AD203B41FA5}">
                      <a16:colId xmlns:a16="http://schemas.microsoft.com/office/drawing/2014/main" val="797852570"/>
                    </a:ext>
                  </a:extLst>
                </a:gridCol>
                <a:gridCol w="1846923">
                  <a:extLst>
                    <a:ext uri="{9D8B030D-6E8A-4147-A177-3AD203B41FA5}">
                      <a16:colId xmlns:a16="http://schemas.microsoft.com/office/drawing/2014/main" val="807034145"/>
                    </a:ext>
                  </a:extLst>
                </a:gridCol>
                <a:gridCol w="1904614">
                  <a:extLst>
                    <a:ext uri="{9D8B030D-6E8A-4147-A177-3AD203B41FA5}">
                      <a16:colId xmlns:a16="http://schemas.microsoft.com/office/drawing/2014/main" val="3534951664"/>
                    </a:ext>
                  </a:extLst>
                </a:gridCol>
                <a:gridCol w="2576368">
                  <a:extLst>
                    <a:ext uri="{9D8B030D-6E8A-4147-A177-3AD203B41FA5}">
                      <a16:colId xmlns:a16="http://schemas.microsoft.com/office/drawing/2014/main" val="2482191180"/>
                    </a:ext>
                  </a:extLst>
                </a:gridCol>
              </a:tblGrid>
              <a:tr h="358869">
                <a:tc rowSpan="2">
                  <a:txBody>
                    <a:bodyPr/>
                    <a:lstStyle/>
                    <a:p>
                      <a:pPr algn="ctr">
                        <a:lnSpc>
                          <a:spcPct val="106000"/>
                        </a:lnSpc>
                        <a:spcBef>
                          <a:spcPts val="2400"/>
                        </a:spcBef>
                        <a:spcAft>
                          <a:spcPts val="800"/>
                        </a:spcAft>
                      </a:pPr>
                      <a:r>
                        <a:rPr lang="en-US" sz="1200" dirty="0" err="1">
                          <a:effectLst/>
                        </a:rPr>
                        <a:t>сировина</a:t>
                      </a:r>
                      <a:endParaRPr lang="ru-UA" sz="1200" dirty="0">
                        <a:effectLst/>
                        <a:latin typeface="Calibri" panose="020F0502020204030204" pitchFamily="34" charset="0"/>
                        <a:ea typeface="Calibri" panose="020F0502020204030204" pitchFamily="34" charset="0"/>
                      </a:endParaRPr>
                    </a:p>
                  </a:txBody>
                  <a:tcPr marL="40819" marR="40819" marT="0" marB="0" anchor="ctr"/>
                </a:tc>
                <a:tc gridSpan="3">
                  <a:txBody>
                    <a:bodyPr/>
                    <a:lstStyle/>
                    <a:p>
                      <a:pPr algn="ctr">
                        <a:lnSpc>
                          <a:spcPct val="106000"/>
                        </a:lnSpc>
                        <a:spcAft>
                          <a:spcPts val="800"/>
                        </a:spcAft>
                      </a:pPr>
                      <a:r>
                        <a:rPr lang="en-US" sz="1200">
                          <a:effectLst/>
                        </a:rPr>
                        <a:t>Витрати сировини на 1 порцію</a:t>
                      </a:r>
                      <a:endParaRPr lang="ru-UA" sz="1200">
                        <a:effectLst/>
                        <a:latin typeface="Calibri" panose="020F0502020204030204" pitchFamily="34" charset="0"/>
                        <a:ea typeface="Calibri" panose="020F0502020204030204" pitchFamily="34" charset="0"/>
                      </a:endParaRPr>
                    </a:p>
                  </a:txBody>
                  <a:tcPr marL="40819" marR="40819" marT="0" marB="0" anchor="ctr"/>
                </a:tc>
                <a:tc hMerge="1">
                  <a:txBody>
                    <a:bodyPr/>
                    <a:lstStyle/>
                    <a:p>
                      <a:endParaRPr lang="uk-UA"/>
                    </a:p>
                  </a:txBody>
                  <a:tcPr/>
                </a:tc>
                <a:tc hMerge="1">
                  <a:txBody>
                    <a:bodyPr/>
                    <a:lstStyle/>
                    <a:p>
                      <a:endParaRPr lang="uk-UA"/>
                    </a:p>
                  </a:txBody>
                  <a:tcPr/>
                </a:tc>
                <a:tc gridSpan="2">
                  <a:txBody>
                    <a:bodyPr/>
                    <a:lstStyle/>
                    <a:p>
                      <a:pPr algn="ctr">
                        <a:lnSpc>
                          <a:spcPct val="106000"/>
                        </a:lnSpc>
                        <a:spcAft>
                          <a:spcPts val="800"/>
                        </a:spcAft>
                      </a:pPr>
                      <a:r>
                        <a:rPr lang="en-US" sz="1200">
                          <a:effectLst/>
                        </a:rPr>
                        <a:t>Витрати сировини на 10 порцій</a:t>
                      </a:r>
                      <a:endParaRPr lang="ru-UA" sz="1200">
                        <a:effectLst/>
                        <a:latin typeface="Calibri" panose="020F0502020204030204" pitchFamily="34" charset="0"/>
                        <a:ea typeface="Calibri" panose="020F0502020204030204" pitchFamily="34" charset="0"/>
                      </a:endParaRPr>
                    </a:p>
                  </a:txBody>
                  <a:tcPr marL="40819" marR="40819" marT="0" marB="0" anchor="ctr"/>
                </a:tc>
                <a:tc hMerge="1">
                  <a:txBody>
                    <a:bodyPr/>
                    <a:lstStyle/>
                    <a:p>
                      <a:endParaRPr lang="uk-UA"/>
                    </a:p>
                  </a:txBody>
                  <a:tcPr/>
                </a:tc>
                <a:tc rowSpan="2">
                  <a:txBody>
                    <a:bodyPr/>
                    <a:lstStyle/>
                    <a:p>
                      <a:pPr algn="ctr">
                        <a:lnSpc>
                          <a:spcPct val="106000"/>
                        </a:lnSpc>
                        <a:spcAft>
                          <a:spcPts val="800"/>
                        </a:spcAft>
                      </a:pPr>
                      <a:r>
                        <a:rPr lang="en-US" sz="1200">
                          <a:effectLst/>
                        </a:rPr>
                        <a:t>Послідовність операцій</a:t>
                      </a:r>
                      <a:endParaRPr lang="ru-UA" sz="1200">
                        <a:effectLst/>
                        <a:latin typeface="Calibri" panose="020F0502020204030204" pitchFamily="34" charset="0"/>
                        <a:ea typeface="Calibri" panose="020F0502020204030204" pitchFamily="34" charset="0"/>
                      </a:endParaRPr>
                    </a:p>
                  </a:txBody>
                  <a:tcPr marL="40819" marR="40819" marT="0" marB="0" anchor="ctr"/>
                </a:tc>
                <a:tc rowSpan="2">
                  <a:txBody>
                    <a:bodyPr/>
                    <a:lstStyle/>
                    <a:p>
                      <a:pPr algn="ctr">
                        <a:lnSpc>
                          <a:spcPct val="106000"/>
                        </a:lnSpc>
                        <a:spcAft>
                          <a:spcPts val="800"/>
                        </a:spcAft>
                      </a:pPr>
                      <a:r>
                        <a:rPr lang="ru-RU" sz="1200">
                          <a:effectLst/>
                        </a:rPr>
                        <a:t>Обладнання,</a:t>
                      </a:r>
                      <a:endParaRPr lang="ru-UA" sz="1200">
                        <a:effectLst/>
                      </a:endParaRPr>
                    </a:p>
                    <a:p>
                      <a:pPr algn="ctr">
                        <a:lnSpc>
                          <a:spcPct val="106000"/>
                        </a:lnSpc>
                        <a:spcAft>
                          <a:spcPts val="800"/>
                        </a:spcAft>
                      </a:pPr>
                      <a:r>
                        <a:rPr lang="ru-RU" sz="1200">
                          <a:effectLst/>
                        </a:rPr>
                        <a:t>Інструмент,</a:t>
                      </a:r>
                      <a:endParaRPr lang="ru-UA" sz="1200">
                        <a:effectLst/>
                      </a:endParaRPr>
                    </a:p>
                    <a:p>
                      <a:pPr algn="ctr">
                        <a:lnSpc>
                          <a:spcPct val="106000"/>
                        </a:lnSpc>
                        <a:spcAft>
                          <a:spcPts val="800"/>
                        </a:spcAft>
                      </a:pPr>
                      <a:r>
                        <a:rPr lang="ru-RU" sz="1200">
                          <a:effectLst/>
                        </a:rPr>
                        <a:t>Інвентар та посуд.</a:t>
                      </a:r>
                      <a:endParaRPr lang="ru-UA" sz="1200">
                        <a:effectLst/>
                        <a:latin typeface="Calibri" panose="020F0502020204030204" pitchFamily="34" charset="0"/>
                        <a:ea typeface="Calibri" panose="020F0502020204030204" pitchFamily="34" charset="0"/>
                      </a:endParaRPr>
                    </a:p>
                  </a:txBody>
                  <a:tcPr marL="40819" marR="40819" marT="0" marB="0" anchor="ctr"/>
                </a:tc>
                <a:tc rowSpan="2">
                  <a:txBody>
                    <a:bodyPr/>
                    <a:lstStyle/>
                    <a:p>
                      <a:pPr algn="ctr">
                        <a:lnSpc>
                          <a:spcPct val="106000"/>
                        </a:lnSpc>
                        <a:spcBef>
                          <a:spcPts val="2400"/>
                        </a:spcBef>
                        <a:spcAft>
                          <a:spcPts val="800"/>
                        </a:spcAft>
                      </a:pPr>
                      <a:r>
                        <a:rPr lang="en-US" sz="1200">
                          <a:effectLst/>
                        </a:rPr>
                        <a:t>Технологія приготування</a:t>
                      </a:r>
                      <a:endParaRPr lang="ru-UA" sz="1200">
                        <a:effectLst/>
                        <a:latin typeface="Calibri" panose="020F0502020204030204" pitchFamily="34" charset="0"/>
                        <a:ea typeface="Calibri" panose="020F0502020204030204" pitchFamily="34" charset="0"/>
                      </a:endParaRPr>
                    </a:p>
                  </a:txBody>
                  <a:tcPr marL="40819" marR="40819" marT="0" marB="0" anchor="ctr"/>
                </a:tc>
                <a:extLst>
                  <a:ext uri="{0D108BD9-81ED-4DB2-BD59-A6C34878D82A}">
                    <a16:rowId xmlns:a16="http://schemas.microsoft.com/office/drawing/2014/main" val="212470678"/>
                  </a:ext>
                </a:extLst>
              </a:tr>
              <a:tr h="412705">
                <a:tc vMerge="1">
                  <a:txBody>
                    <a:bodyPr/>
                    <a:lstStyle/>
                    <a:p>
                      <a:endParaRPr lang="uk-UA"/>
                    </a:p>
                  </a:txBody>
                  <a:tcPr/>
                </a:tc>
                <a:tc gridSpan="2">
                  <a:txBody>
                    <a:bodyPr/>
                    <a:lstStyle/>
                    <a:p>
                      <a:pPr>
                        <a:lnSpc>
                          <a:spcPct val="106000"/>
                        </a:lnSpc>
                        <a:spcBef>
                          <a:spcPts val="1000"/>
                        </a:spcBef>
                        <a:spcAft>
                          <a:spcPts val="800"/>
                        </a:spcAft>
                      </a:pPr>
                      <a:r>
                        <a:rPr lang="en-US" sz="1200">
                          <a:effectLst/>
                        </a:rPr>
                        <a:t>брутто</a:t>
                      </a:r>
                      <a:endParaRPr lang="ru-UA" sz="1200">
                        <a:effectLst/>
                        <a:latin typeface="Calibri" panose="020F0502020204030204" pitchFamily="34" charset="0"/>
                        <a:ea typeface="Calibri" panose="020F0502020204030204" pitchFamily="34" charset="0"/>
                      </a:endParaRPr>
                    </a:p>
                  </a:txBody>
                  <a:tcPr marL="40819" marR="40819" marT="0" marB="0" anchor="ctr"/>
                </a:tc>
                <a:tc hMerge="1">
                  <a:txBody>
                    <a:bodyPr/>
                    <a:lstStyle/>
                    <a:p>
                      <a:endParaRPr lang="uk-UA"/>
                    </a:p>
                  </a:txBody>
                  <a:tcPr/>
                </a:tc>
                <a:tc>
                  <a:txBody>
                    <a:bodyPr/>
                    <a:lstStyle/>
                    <a:p>
                      <a:pPr algn="ctr">
                        <a:lnSpc>
                          <a:spcPct val="106000"/>
                        </a:lnSpc>
                        <a:spcBef>
                          <a:spcPts val="1000"/>
                        </a:spcBef>
                        <a:spcAft>
                          <a:spcPts val="800"/>
                        </a:spcAft>
                      </a:pPr>
                      <a:r>
                        <a:rPr lang="en-US" sz="1200">
                          <a:effectLst/>
                        </a:rPr>
                        <a:t>нетто</a:t>
                      </a:r>
                      <a:endParaRPr lang="ru-UA" sz="1200">
                        <a:effectLst/>
                        <a:latin typeface="Calibri" panose="020F0502020204030204" pitchFamily="34" charset="0"/>
                        <a:ea typeface="Calibri" panose="020F0502020204030204" pitchFamily="34" charset="0"/>
                      </a:endParaRPr>
                    </a:p>
                  </a:txBody>
                  <a:tcPr marL="40819" marR="40819" marT="0" marB="0" anchor="ctr"/>
                </a:tc>
                <a:tc>
                  <a:txBody>
                    <a:bodyPr/>
                    <a:lstStyle/>
                    <a:p>
                      <a:pPr algn="ctr">
                        <a:lnSpc>
                          <a:spcPct val="106000"/>
                        </a:lnSpc>
                        <a:spcBef>
                          <a:spcPts val="1000"/>
                        </a:spcBef>
                        <a:spcAft>
                          <a:spcPts val="800"/>
                        </a:spcAft>
                      </a:pPr>
                      <a:r>
                        <a:rPr lang="en-US" sz="1200">
                          <a:effectLst/>
                        </a:rPr>
                        <a:t>брутто</a:t>
                      </a:r>
                      <a:endParaRPr lang="ru-UA" sz="1200">
                        <a:effectLst/>
                        <a:latin typeface="Calibri" panose="020F0502020204030204" pitchFamily="34" charset="0"/>
                        <a:ea typeface="Calibri" panose="020F0502020204030204" pitchFamily="34" charset="0"/>
                      </a:endParaRPr>
                    </a:p>
                  </a:txBody>
                  <a:tcPr marL="40819" marR="40819" marT="0" marB="0" anchor="ctr"/>
                </a:tc>
                <a:tc>
                  <a:txBody>
                    <a:bodyPr/>
                    <a:lstStyle/>
                    <a:p>
                      <a:pPr algn="ctr">
                        <a:lnSpc>
                          <a:spcPct val="106000"/>
                        </a:lnSpc>
                        <a:spcBef>
                          <a:spcPts val="1000"/>
                        </a:spcBef>
                        <a:spcAft>
                          <a:spcPts val="800"/>
                        </a:spcAft>
                      </a:pPr>
                      <a:r>
                        <a:rPr lang="en-US" sz="1200">
                          <a:effectLst/>
                        </a:rPr>
                        <a:t>нетто</a:t>
                      </a:r>
                      <a:endParaRPr lang="ru-UA" sz="1200">
                        <a:effectLst/>
                        <a:latin typeface="Calibri" panose="020F0502020204030204" pitchFamily="34" charset="0"/>
                        <a:ea typeface="Calibri" panose="020F0502020204030204" pitchFamily="34" charset="0"/>
                      </a:endParaRPr>
                    </a:p>
                  </a:txBody>
                  <a:tcPr marL="40819" marR="40819"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067221943"/>
                  </a:ext>
                </a:extLst>
              </a:tr>
              <a:tr h="174946">
                <a:tc>
                  <a:txBody>
                    <a:bodyPr/>
                    <a:lstStyle/>
                    <a:p>
                      <a:pPr>
                        <a:lnSpc>
                          <a:spcPct val="106000"/>
                        </a:lnSpc>
                        <a:spcAft>
                          <a:spcPts val="800"/>
                        </a:spcAft>
                      </a:pPr>
                      <a:r>
                        <a:rPr lang="en-US" sz="1200">
                          <a:effectLst/>
                        </a:rPr>
                        <a:t>Батон білий</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40</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30</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400</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300</a:t>
                      </a:r>
                      <a:endParaRPr lang="ru-UA" sz="1200">
                        <a:effectLst/>
                        <a:latin typeface="Calibri" panose="020F0502020204030204" pitchFamily="34" charset="0"/>
                        <a:ea typeface="Calibri" panose="020F0502020204030204" pitchFamily="34" charset="0"/>
                      </a:endParaRPr>
                    </a:p>
                  </a:txBody>
                  <a:tcPr marL="40819" marR="40819" marT="0" marB="0"/>
                </a:tc>
                <a:tc rowSpan="18">
                  <a:txBody>
                    <a:bodyPr/>
                    <a:lstStyle/>
                    <a:p>
                      <a:pPr>
                        <a:lnSpc>
                          <a:spcPct val="106000"/>
                        </a:lnSpc>
                        <a:spcAft>
                          <a:spcPts val="800"/>
                        </a:spcAft>
                      </a:pPr>
                      <a:r>
                        <a:rPr lang="ru-RU" sz="1200">
                          <a:effectLst/>
                        </a:rPr>
                        <a:t>1.МКО  сировини.</a:t>
                      </a:r>
                      <a:endParaRPr lang="ru-UA" sz="1200">
                        <a:effectLst/>
                      </a:endParaRPr>
                    </a:p>
                    <a:p>
                      <a:pPr>
                        <a:lnSpc>
                          <a:spcPct val="106000"/>
                        </a:lnSpc>
                        <a:spcAft>
                          <a:spcPts val="800"/>
                        </a:spcAft>
                      </a:pPr>
                      <a:r>
                        <a:rPr lang="ru-RU" sz="1200">
                          <a:effectLst/>
                        </a:rPr>
                        <a:t>2.Сан обробка яєць.</a:t>
                      </a:r>
                      <a:endParaRPr lang="ru-UA" sz="1200">
                        <a:effectLst/>
                      </a:endParaRPr>
                    </a:p>
                    <a:p>
                      <a:pPr>
                        <a:lnSpc>
                          <a:spcPct val="106000"/>
                        </a:lnSpc>
                        <a:spcAft>
                          <a:spcPts val="800"/>
                        </a:spcAft>
                      </a:pPr>
                      <a:r>
                        <a:rPr lang="ru-RU" sz="1200">
                          <a:effectLst/>
                        </a:rPr>
                        <a:t>3.Варка яєць.</a:t>
                      </a:r>
                      <a:endParaRPr lang="ru-UA" sz="1200">
                        <a:effectLst/>
                      </a:endParaRPr>
                    </a:p>
                    <a:p>
                      <a:pPr>
                        <a:lnSpc>
                          <a:spcPct val="106000"/>
                        </a:lnSpc>
                        <a:spcAft>
                          <a:spcPts val="800"/>
                        </a:spcAft>
                      </a:pPr>
                      <a:r>
                        <a:rPr lang="ru-RU" sz="1200">
                          <a:effectLst/>
                        </a:rPr>
                        <a:t>4.Нарізання та смаження батона.</a:t>
                      </a:r>
                      <a:endParaRPr lang="ru-UA" sz="1200">
                        <a:effectLst/>
                      </a:endParaRPr>
                    </a:p>
                    <a:p>
                      <a:pPr>
                        <a:lnSpc>
                          <a:spcPct val="106000"/>
                        </a:lnSpc>
                        <a:spcAft>
                          <a:spcPts val="800"/>
                        </a:spcAft>
                      </a:pPr>
                      <a:r>
                        <a:rPr lang="ru-RU" sz="1200">
                          <a:effectLst/>
                        </a:rPr>
                        <a:t>5.Нарізання шинки, перцю, яєць, сиру.</a:t>
                      </a:r>
                      <a:endParaRPr lang="ru-UA" sz="1200">
                        <a:effectLst/>
                      </a:endParaRPr>
                    </a:p>
                    <a:p>
                      <a:pPr>
                        <a:lnSpc>
                          <a:spcPct val="106000"/>
                        </a:lnSpc>
                        <a:spcAft>
                          <a:spcPts val="800"/>
                        </a:spcAft>
                      </a:pPr>
                      <a:r>
                        <a:rPr lang="ru-RU" sz="1200">
                          <a:effectLst/>
                        </a:rPr>
                        <a:t>6. Нарізання та смаження печериць.</a:t>
                      </a:r>
                      <a:endParaRPr lang="ru-UA" sz="1200">
                        <a:effectLst/>
                      </a:endParaRPr>
                    </a:p>
                    <a:p>
                      <a:pPr>
                        <a:lnSpc>
                          <a:spcPct val="106000"/>
                        </a:lnSpc>
                        <a:spcAft>
                          <a:spcPts val="800"/>
                        </a:spcAft>
                      </a:pPr>
                      <a:r>
                        <a:rPr lang="ru-RU" sz="1200">
                          <a:effectLst/>
                        </a:rPr>
                        <a:t>7.Поєднання всіх інгредієнтів.</a:t>
                      </a:r>
                      <a:endParaRPr lang="ru-UA" sz="1200">
                        <a:effectLst/>
                      </a:endParaRPr>
                    </a:p>
                    <a:p>
                      <a:pPr>
                        <a:lnSpc>
                          <a:spcPct val="106000"/>
                        </a:lnSpc>
                        <a:spcAft>
                          <a:spcPts val="800"/>
                        </a:spcAft>
                      </a:pPr>
                      <a:r>
                        <a:rPr lang="ru-RU" sz="1200">
                          <a:effectLst/>
                        </a:rPr>
                        <a:t>8.Заправка салату.</a:t>
                      </a:r>
                      <a:endParaRPr lang="ru-UA" sz="1200">
                        <a:effectLst/>
                      </a:endParaRPr>
                    </a:p>
                    <a:p>
                      <a:pPr>
                        <a:lnSpc>
                          <a:spcPct val="106000"/>
                        </a:lnSpc>
                        <a:spcAft>
                          <a:spcPts val="800"/>
                        </a:spcAft>
                      </a:pPr>
                      <a:r>
                        <a:rPr lang="ru-RU" sz="1200">
                          <a:effectLst/>
                        </a:rPr>
                        <a:t>6.Доведення до смаку.</a:t>
                      </a:r>
                      <a:endParaRPr lang="ru-UA" sz="1200">
                        <a:effectLst/>
                      </a:endParaRPr>
                    </a:p>
                    <a:p>
                      <a:pPr>
                        <a:lnSpc>
                          <a:spcPct val="106000"/>
                        </a:lnSpc>
                        <a:spcAft>
                          <a:spcPts val="800"/>
                        </a:spcAft>
                      </a:pPr>
                      <a:r>
                        <a:rPr lang="en-US" sz="1200">
                          <a:effectLst/>
                        </a:rPr>
                        <a:t>8.Оформлення. та відпуск.</a:t>
                      </a:r>
                      <a:endParaRPr lang="ru-UA" sz="1200">
                        <a:effectLst/>
                        <a:latin typeface="Calibri" panose="020F0502020204030204" pitchFamily="34" charset="0"/>
                        <a:ea typeface="Calibri" panose="020F0502020204030204" pitchFamily="34" charset="0"/>
                      </a:endParaRPr>
                    </a:p>
                  </a:txBody>
                  <a:tcPr marL="40819" marR="40819" marT="0" marB="0"/>
                </a:tc>
                <a:tc rowSpan="18">
                  <a:txBody>
                    <a:bodyPr/>
                    <a:lstStyle/>
                    <a:p>
                      <a:pPr>
                        <a:lnSpc>
                          <a:spcPct val="106000"/>
                        </a:lnSpc>
                        <a:spcAft>
                          <a:spcPts val="800"/>
                        </a:spcAft>
                      </a:pPr>
                      <a:r>
                        <a:rPr lang="ru-RU" sz="1200">
                          <a:effectLst/>
                        </a:rPr>
                        <a:t>Обладнання: </a:t>
                      </a:r>
                      <a:endParaRPr lang="ru-UA" sz="1200">
                        <a:effectLst/>
                      </a:endParaRPr>
                    </a:p>
                    <a:p>
                      <a:pPr>
                        <a:lnSpc>
                          <a:spcPct val="106000"/>
                        </a:lnSpc>
                        <a:spcAft>
                          <a:spcPts val="800"/>
                        </a:spcAft>
                      </a:pPr>
                      <a:r>
                        <a:rPr lang="ru-RU" sz="1200">
                          <a:effectLst/>
                        </a:rPr>
                        <a:t>Ваги, </a:t>
                      </a:r>
                      <a:endParaRPr lang="ru-UA" sz="1200">
                        <a:effectLst/>
                      </a:endParaRPr>
                    </a:p>
                    <a:p>
                      <a:pPr>
                        <a:lnSpc>
                          <a:spcPct val="106000"/>
                        </a:lnSpc>
                        <a:spcAft>
                          <a:spcPts val="800"/>
                        </a:spcAft>
                      </a:pPr>
                      <a:r>
                        <a:rPr lang="ru-RU" sz="1200">
                          <a:effectLst/>
                        </a:rPr>
                        <a:t>електрична плита, виробничий стіл.</a:t>
                      </a:r>
                      <a:endParaRPr lang="ru-UA" sz="1200">
                        <a:effectLst/>
                      </a:endParaRPr>
                    </a:p>
                    <a:p>
                      <a:pPr>
                        <a:lnSpc>
                          <a:spcPct val="106000"/>
                        </a:lnSpc>
                        <a:spcAft>
                          <a:spcPts val="800"/>
                        </a:spcAft>
                      </a:pPr>
                      <a:r>
                        <a:rPr lang="ru-RU" sz="1200">
                          <a:effectLst/>
                        </a:rPr>
                        <a:t>Інвентар, посуд: </a:t>
                      </a:r>
                      <a:endParaRPr lang="ru-UA" sz="1200">
                        <a:effectLst/>
                      </a:endParaRPr>
                    </a:p>
                    <a:p>
                      <a:pPr>
                        <a:lnSpc>
                          <a:spcPct val="106000"/>
                        </a:lnSpc>
                        <a:spcAft>
                          <a:spcPts val="800"/>
                        </a:spcAft>
                      </a:pPr>
                      <a:r>
                        <a:rPr lang="ru-RU" sz="1200">
                          <a:effectLst/>
                        </a:rPr>
                        <a:t>обробні дошки «ОС», «Хліб», «Гастрономія»,</a:t>
                      </a:r>
                      <a:endParaRPr lang="ru-UA" sz="1200">
                        <a:effectLst/>
                      </a:endParaRPr>
                    </a:p>
                    <a:p>
                      <a:pPr>
                        <a:lnSpc>
                          <a:spcPct val="106000"/>
                        </a:lnSpc>
                        <a:spcAft>
                          <a:spcPts val="800"/>
                        </a:spcAft>
                      </a:pPr>
                      <a:r>
                        <a:rPr lang="ru-RU" sz="1200">
                          <a:effectLst/>
                        </a:rPr>
                        <a:t>миски, ножі кухарські, сковорідка, копистка дерев’яна,</a:t>
                      </a:r>
                      <a:endParaRPr lang="ru-UA" sz="1200">
                        <a:effectLst/>
                      </a:endParaRPr>
                    </a:p>
                    <a:p>
                      <a:pPr>
                        <a:lnSpc>
                          <a:spcPct val="106000"/>
                        </a:lnSpc>
                        <a:spcAft>
                          <a:spcPts val="800"/>
                        </a:spcAft>
                      </a:pPr>
                      <a:r>
                        <a:rPr lang="ru-RU" sz="1200">
                          <a:effectLst/>
                        </a:rPr>
                        <a:t>каструля, ложка.</a:t>
                      </a:r>
                      <a:endParaRPr lang="ru-UA" sz="1200">
                        <a:effectLst/>
                      </a:endParaRPr>
                    </a:p>
                    <a:p>
                      <a:pPr>
                        <a:lnSpc>
                          <a:spcPct val="106000"/>
                        </a:lnSpc>
                        <a:spcAft>
                          <a:spcPts val="800"/>
                        </a:spcAft>
                      </a:pPr>
                      <a:r>
                        <a:rPr lang="ru-RU" sz="1200">
                          <a:effectLst/>
                        </a:rPr>
                        <a:t>Посуд для відпуску: </a:t>
                      </a:r>
                      <a:endParaRPr lang="ru-UA" sz="1200">
                        <a:effectLst/>
                      </a:endParaRPr>
                    </a:p>
                    <a:p>
                      <a:pPr>
                        <a:lnSpc>
                          <a:spcPct val="106000"/>
                        </a:lnSpc>
                        <a:spcAft>
                          <a:spcPts val="800"/>
                        </a:spcAft>
                      </a:pPr>
                      <a:r>
                        <a:rPr lang="en-US" sz="1200">
                          <a:effectLst/>
                        </a:rPr>
                        <a:t>Салатник.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rowSpan="18">
                  <a:txBody>
                    <a:bodyPr/>
                    <a:lstStyle/>
                    <a:p>
                      <a:pPr>
                        <a:lnSpc>
                          <a:spcPct val="106000"/>
                        </a:lnSpc>
                        <a:spcAft>
                          <a:spcPts val="800"/>
                        </a:spcAft>
                      </a:pPr>
                      <a:r>
                        <a:rPr lang="ru-RU" sz="1200">
                          <a:effectLst/>
                        </a:rPr>
                        <a:t>1. Шматочки білого батона обсмажити на олії, охолодити, нарізати кубиками. </a:t>
                      </a:r>
                      <a:endParaRPr lang="ru-UA" sz="1200">
                        <a:effectLst/>
                      </a:endParaRPr>
                    </a:p>
                    <a:p>
                      <a:pPr>
                        <a:lnSpc>
                          <a:spcPct val="106000"/>
                        </a:lnSpc>
                        <a:spcAft>
                          <a:spcPts val="800"/>
                        </a:spcAft>
                      </a:pPr>
                      <a:r>
                        <a:rPr lang="ru-RU" sz="1200">
                          <a:effectLst/>
                        </a:rPr>
                        <a:t>2. Шинку, болгарський перець, яйця нарізати кубиками.</a:t>
                      </a:r>
                      <a:endParaRPr lang="ru-UA" sz="1200">
                        <a:effectLst/>
                      </a:endParaRPr>
                    </a:p>
                    <a:p>
                      <a:pPr>
                        <a:lnSpc>
                          <a:spcPct val="106000"/>
                        </a:lnSpc>
                        <a:spcAft>
                          <a:spcPts val="800"/>
                        </a:spcAft>
                      </a:pPr>
                      <a:r>
                        <a:rPr lang="ru-RU" sz="1200">
                          <a:effectLst/>
                        </a:rPr>
                        <a:t>3. Листя зеленого салату нарвати на шматки. </a:t>
                      </a:r>
                      <a:endParaRPr lang="ru-UA" sz="1200">
                        <a:effectLst/>
                      </a:endParaRPr>
                    </a:p>
                    <a:p>
                      <a:pPr>
                        <a:lnSpc>
                          <a:spcPct val="106000"/>
                        </a:lnSpc>
                        <a:spcAft>
                          <a:spcPts val="800"/>
                        </a:spcAft>
                      </a:pPr>
                      <a:r>
                        <a:rPr lang="ru-RU" sz="1200">
                          <a:effectLst/>
                        </a:rPr>
                        <a:t>4. Сир нарізати кубиком.</a:t>
                      </a:r>
                      <a:endParaRPr lang="ru-UA" sz="1200">
                        <a:effectLst/>
                      </a:endParaRPr>
                    </a:p>
                    <a:p>
                      <a:pPr>
                        <a:lnSpc>
                          <a:spcPct val="106000"/>
                        </a:lnSpc>
                        <a:spcAft>
                          <a:spcPts val="800"/>
                        </a:spcAft>
                      </a:pPr>
                      <a:r>
                        <a:rPr lang="ru-RU" sz="1200">
                          <a:effectLst/>
                        </a:rPr>
                        <a:t>5. Шампіньйони нарізати вздовж та злегка обсмажити на олії.</a:t>
                      </a:r>
                      <a:endParaRPr lang="ru-UA" sz="1200">
                        <a:effectLst/>
                      </a:endParaRPr>
                    </a:p>
                    <a:p>
                      <a:pPr>
                        <a:lnSpc>
                          <a:spcPct val="106000"/>
                        </a:lnSpc>
                        <a:spcAft>
                          <a:spcPts val="800"/>
                        </a:spcAft>
                      </a:pPr>
                      <a:r>
                        <a:rPr lang="ru-RU" sz="1200">
                          <a:effectLst/>
                        </a:rPr>
                        <a:t>6. Всі компоненти ретельно перемішати і заправити попередньо змішаним майонезом з кетчупом.</a:t>
                      </a:r>
                      <a:endParaRPr lang="ru-UA" sz="1200">
                        <a:effectLst/>
                        <a:latin typeface="Calibri" panose="020F0502020204030204" pitchFamily="34" charset="0"/>
                        <a:ea typeface="Calibri" panose="020F0502020204030204" pitchFamily="34" charset="0"/>
                      </a:endParaRPr>
                    </a:p>
                  </a:txBody>
                  <a:tcPr marL="40819" marR="40819" marT="0" marB="0"/>
                </a:tc>
                <a:extLst>
                  <a:ext uri="{0D108BD9-81ED-4DB2-BD59-A6C34878D82A}">
                    <a16:rowId xmlns:a16="http://schemas.microsoft.com/office/drawing/2014/main" val="1436706920"/>
                  </a:ext>
                </a:extLst>
              </a:tr>
              <a:tr h="174946">
                <a:tc>
                  <a:txBody>
                    <a:bodyPr/>
                    <a:lstStyle/>
                    <a:p>
                      <a:pPr>
                        <a:lnSpc>
                          <a:spcPct val="106000"/>
                        </a:lnSpc>
                        <a:spcAft>
                          <a:spcPts val="800"/>
                        </a:spcAft>
                      </a:pPr>
                      <a:r>
                        <a:rPr lang="en-US" sz="1200">
                          <a:effectLst/>
                        </a:rPr>
                        <a:t>Масло вершкове</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10</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10</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100</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100</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17374525"/>
                  </a:ext>
                </a:extLst>
              </a:tr>
              <a:tr h="174946">
                <a:tc>
                  <a:txBody>
                    <a:bodyPr/>
                    <a:lstStyle/>
                    <a:p>
                      <a:pPr>
                        <a:lnSpc>
                          <a:spcPct val="106000"/>
                        </a:lnSpc>
                        <a:spcAft>
                          <a:spcPts val="800"/>
                        </a:spcAft>
                      </a:pPr>
                      <a:r>
                        <a:rPr lang="en-US" sz="1200">
                          <a:effectLst/>
                        </a:rPr>
                        <a:t>Шинка</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30</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30</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300</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300</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016453232"/>
                  </a:ext>
                </a:extLst>
              </a:tr>
              <a:tr h="174946">
                <a:tc>
                  <a:txBody>
                    <a:bodyPr/>
                    <a:lstStyle/>
                    <a:p>
                      <a:pPr>
                        <a:lnSpc>
                          <a:spcPct val="106000"/>
                        </a:lnSpc>
                        <a:spcAft>
                          <a:spcPts val="800"/>
                        </a:spcAft>
                      </a:pPr>
                      <a:r>
                        <a:rPr lang="en-US" sz="1200">
                          <a:effectLst/>
                        </a:rPr>
                        <a:t>Перець болгарський</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40</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30</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400</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300</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248997556"/>
                  </a:ext>
                </a:extLst>
              </a:tr>
              <a:tr h="174946">
                <a:tc>
                  <a:txBody>
                    <a:bodyPr/>
                    <a:lstStyle/>
                    <a:p>
                      <a:pPr>
                        <a:lnSpc>
                          <a:spcPct val="106000"/>
                        </a:lnSpc>
                        <a:spcAft>
                          <a:spcPts val="800"/>
                        </a:spcAft>
                      </a:pPr>
                      <a:r>
                        <a:rPr lang="en-US" sz="1200">
                          <a:effectLst/>
                        </a:rPr>
                        <a:t>Печериці свіжі</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30</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dirty="0">
                          <a:effectLst/>
                        </a:rPr>
                        <a:t>30</a:t>
                      </a:r>
                      <a:endParaRPr lang="ru-UA" sz="1200" dirty="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300</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300</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513674352"/>
                  </a:ext>
                </a:extLst>
              </a:tr>
              <a:tr h="174946">
                <a:tc>
                  <a:txBody>
                    <a:bodyPr/>
                    <a:lstStyle/>
                    <a:p>
                      <a:pPr>
                        <a:lnSpc>
                          <a:spcPct val="106000"/>
                        </a:lnSpc>
                        <a:spcAft>
                          <a:spcPts val="800"/>
                        </a:spcAft>
                      </a:pPr>
                      <a:r>
                        <a:rPr lang="en-US" sz="1200">
                          <a:effectLst/>
                        </a:rPr>
                        <a:t>Листя салату</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12</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10</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120</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100</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256278511"/>
                  </a:ext>
                </a:extLst>
              </a:tr>
              <a:tr h="174946">
                <a:tc>
                  <a:txBody>
                    <a:bodyPr/>
                    <a:lstStyle/>
                    <a:p>
                      <a:pPr>
                        <a:lnSpc>
                          <a:spcPct val="106000"/>
                        </a:lnSpc>
                        <a:spcAft>
                          <a:spcPts val="800"/>
                        </a:spcAft>
                      </a:pPr>
                      <a:r>
                        <a:rPr lang="en-US" sz="1200">
                          <a:effectLst/>
                        </a:rPr>
                        <a:t>Яйця</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20</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20</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200</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200</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518381724"/>
                  </a:ext>
                </a:extLst>
              </a:tr>
              <a:tr h="174946">
                <a:tc>
                  <a:txBody>
                    <a:bodyPr/>
                    <a:lstStyle/>
                    <a:p>
                      <a:pPr>
                        <a:lnSpc>
                          <a:spcPct val="106000"/>
                        </a:lnSpc>
                        <a:spcAft>
                          <a:spcPts val="800"/>
                        </a:spcAft>
                      </a:pPr>
                      <a:r>
                        <a:rPr lang="en-US" sz="1200" dirty="0" err="1">
                          <a:effectLst/>
                        </a:rPr>
                        <a:t>Сир</a:t>
                      </a:r>
                      <a:r>
                        <a:rPr lang="en-US" sz="1200" dirty="0">
                          <a:effectLst/>
                        </a:rPr>
                        <a:t> </a:t>
                      </a:r>
                      <a:r>
                        <a:rPr lang="uk-UA" sz="1200" dirty="0">
                          <a:effectLst/>
                        </a:rPr>
                        <a:t>пармезан</a:t>
                      </a:r>
                      <a:endParaRPr lang="ru-UA" sz="1200" dirty="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30</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30</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300</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300</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631836810"/>
                  </a:ext>
                </a:extLst>
              </a:tr>
              <a:tr h="174946">
                <a:tc>
                  <a:txBody>
                    <a:bodyPr/>
                    <a:lstStyle/>
                    <a:p>
                      <a:pPr>
                        <a:lnSpc>
                          <a:spcPct val="106000"/>
                        </a:lnSpc>
                        <a:spcAft>
                          <a:spcPts val="800"/>
                        </a:spcAft>
                      </a:pPr>
                      <a:r>
                        <a:rPr lang="en-US" sz="1200">
                          <a:effectLst/>
                        </a:rPr>
                        <a:t>Майонез</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30</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30</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300</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300</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088844506"/>
                  </a:ext>
                </a:extLst>
              </a:tr>
              <a:tr h="174946">
                <a:tc>
                  <a:txBody>
                    <a:bodyPr/>
                    <a:lstStyle/>
                    <a:p>
                      <a:pPr marL="635" marR="366395">
                        <a:lnSpc>
                          <a:spcPct val="102000"/>
                        </a:lnSpc>
                        <a:spcAft>
                          <a:spcPts val="800"/>
                        </a:spcAft>
                      </a:pPr>
                      <a:r>
                        <a:rPr lang="en-US" sz="1200">
                          <a:effectLst/>
                        </a:rPr>
                        <a:t>Кетчуп</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10</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10</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100</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100</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933301318"/>
                  </a:ext>
                </a:extLst>
              </a:tr>
              <a:tr h="174946">
                <a:tc>
                  <a:txBody>
                    <a:bodyPr/>
                    <a:lstStyle/>
                    <a:p>
                      <a:pPr>
                        <a:lnSpc>
                          <a:spcPct val="106000"/>
                        </a:lnSpc>
                        <a:spcAft>
                          <a:spcPts val="800"/>
                        </a:spcAft>
                      </a:pPr>
                      <a:r>
                        <a:rPr lang="en-US" sz="1200">
                          <a:effectLst/>
                        </a:rPr>
                        <a:t>ВИХІД:</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200</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2000</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001097503"/>
                  </a:ext>
                </a:extLst>
              </a:tr>
              <a:tr h="174946">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585734570"/>
                  </a:ext>
                </a:extLst>
              </a:tr>
              <a:tr h="174946">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dirty="0">
                          <a:effectLst/>
                        </a:rPr>
                        <a:t> </a:t>
                      </a:r>
                      <a:endParaRPr lang="ru-UA" sz="1200" dirty="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97364995"/>
                  </a:ext>
                </a:extLst>
              </a:tr>
              <a:tr h="174946">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dirty="0">
                          <a:effectLst/>
                        </a:rPr>
                        <a:t> </a:t>
                      </a:r>
                      <a:endParaRPr lang="ru-UA" sz="1200" dirty="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919846181"/>
                  </a:ext>
                </a:extLst>
              </a:tr>
              <a:tr h="174946">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142147855"/>
                  </a:ext>
                </a:extLst>
              </a:tr>
              <a:tr h="174946">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202694480"/>
                  </a:ext>
                </a:extLst>
              </a:tr>
              <a:tr h="174946">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dirty="0">
                          <a:effectLst/>
                        </a:rPr>
                        <a:t> </a:t>
                      </a:r>
                      <a:endParaRPr lang="ru-UA" sz="1200" dirty="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200309982"/>
                  </a:ext>
                </a:extLst>
              </a:tr>
              <a:tr h="1942972">
                <a:tc>
                  <a:txBody>
                    <a:bodyPr/>
                    <a:lstStyle/>
                    <a:p>
                      <a:pPr>
                        <a:lnSpc>
                          <a:spcPct val="106000"/>
                        </a:lnSpc>
                        <a:spcAft>
                          <a:spcPts val="800"/>
                        </a:spcAft>
                      </a:pPr>
                      <a:r>
                        <a:rPr lang="en-US" sz="1200" dirty="0">
                          <a:effectLst/>
                        </a:rPr>
                        <a:t> </a:t>
                      </a:r>
                      <a:endParaRPr lang="ru-UA" sz="1200" dirty="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0819" marR="40819" marT="0" marB="0"/>
                </a:tc>
                <a:tc>
                  <a:txBody>
                    <a:bodyPr/>
                    <a:lstStyle/>
                    <a:p>
                      <a:pPr>
                        <a:lnSpc>
                          <a:spcPct val="106000"/>
                        </a:lnSpc>
                        <a:spcAft>
                          <a:spcPts val="800"/>
                        </a:spcAft>
                      </a:pPr>
                      <a:r>
                        <a:rPr lang="en-US" sz="1200" dirty="0">
                          <a:effectLst/>
                        </a:rPr>
                        <a:t> </a:t>
                      </a:r>
                      <a:endParaRPr lang="ru-UA" sz="1200" dirty="0">
                        <a:effectLst/>
                        <a:latin typeface="Calibri" panose="020F0502020204030204" pitchFamily="34" charset="0"/>
                        <a:ea typeface="Calibri" panose="020F0502020204030204" pitchFamily="34" charset="0"/>
                      </a:endParaRPr>
                    </a:p>
                  </a:txBody>
                  <a:tcPr marL="40819" marR="40819"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660916483"/>
                  </a:ext>
                </a:extLst>
              </a:tr>
            </a:tbl>
          </a:graphicData>
        </a:graphic>
      </p:graphicFrame>
      <p:sp>
        <p:nvSpPr>
          <p:cNvPr id="5" name="Rectangle 2">
            <a:extLst>
              <a:ext uri="{FF2B5EF4-FFF2-40B4-BE49-F238E27FC236}">
                <a16:creationId xmlns:a16="http://schemas.microsoft.com/office/drawing/2014/main" id="{9451C8CA-446A-71F5-3AE3-9AF235F9DAAE}"/>
              </a:ext>
            </a:extLst>
          </p:cNvPr>
          <p:cNvSpPr>
            <a:spLocks noChangeArrowheads="1"/>
          </p:cNvSpPr>
          <p:nvPr/>
        </p:nvSpPr>
        <p:spPr bwMode="auto">
          <a:xfrm flipV="1">
            <a:off x="-3685712" y="1917164"/>
            <a:ext cx="22757307" cy="21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3" name="Номер слайда 2">
            <a:extLst>
              <a:ext uri="{FF2B5EF4-FFF2-40B4-BE49-F238E27FC236}">
                <a16:creationId xmlns:a16="http://schemas.microsoft.com/office/drawing/2014/main" id="{95726796-3BB3-4ACC-CEBC-94DB27391BA1}"/>
              </a:ext>
            </a:extLst>
          </p:cNvPr>
          <p:cNvSpPr>
            <a:spLocks noGrp="1"/>
          </p:cNvSpPr>
          <p:nvPr>
            <p:ph type="sldNum" sz="quarter" idx="12"/>
          </p:nvPr>
        </p:nvSpPr>
        <p:spPr/>
        <p:txBody>
          <a:bodyPr/>
          <a:lstStyle/>
          <a:p>
            <a:pPr rtl="0"/>
            <a:fld id="{F25A965E-3C11-4F28-82DC-E30D63FAC43C}" type="slidenum">
              <a:rPr lang="ru-RU" noProof="0" smtClean="0"/>
              <a:t>35</a:t>
            </a:fld>
            <a:endParaRPr lang="ru-RU" noProof="0"/>
          </a:p>
        </p:txBody>
      </p:sp>
    </p:spTree>
    <p:extLst>
      <p:ext uri="{BB962C8B-B14F-4D97-AF65-F5344CB8AC3E}">
        <p14:creationId xmlns:p14="http://schemas.microsoft.com/office/powerpoint/2010/main" val="16385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84220304-669E-31CF-B85C-DB4845FB0A2C}"/>
              </a:ext>
            </a:extLst>
          </p:cNvPr>
          <p:cNvGraphicFramePr>
            <a:graphicFrameLocks noGrp="1"/>
          </p:cNvGraphicFramePr>
          <p:nvPr>
            <p:extLst>
              <p:ext uri="{D42A27DB-BD31-4B8C-83A1-F6EECF244321}">
                <p14:modId xmlns:p14="http://schemas.microsoft.com/office/powerpoint/2010/main" val="820840710"/>
              </p:ext>
            </p:extLst>
          </p:nvPr>
        </p:nvGraphicFramePr>
        <p:xfrm>
          <a:off x="118679" y="1340768"/>
          <a:ext cx="11772377" cy="4454458"/>
        </p:xfrm>
        <a:graphic>
          <a:graphicData uri="http://schemas.openxmlformats.org/drawingml/2006/table">
            <a:tbl>
              <a:tblPr bandRow="1">
                <a:tableStyleId>{5C22544A-7EE6-4342-B048-85BDC9FD1C3A}</a:tableStyleId>
              </a:tblPr>
              <a:tblGrid>
                <a:gridCol w="2527307">
                  <a:extLst>
                    <a:ext uri="{9D8B030D-6E8A-4147-A177-3AD203B41FA5}">
                      <a16:colId xmlns:a16="http://schemas.microsoft.com/office/drawing/2014/main" val="615494388"/>
                    </a:ext>
                  </a:extLst>
                </a:gridCol>
                <a:gridCol w="5942386">
                  <a:extLst>
                    <a:ext uri="{9D8B030D-6E8A-4147-A177-3AD203B41FA5}">
                      <a16:colId xmlns:a16="http://schemas.microsoft.com/office/drawing/2014/main" val="3760694296"/>
                    </a:ext>
                  </a:extLst>
                </a:gridCol>
                <a:gridCol w="3302684">
                  <a:extLst>
                    <a:ext uri="{9D8B030D-6E8A-4147-A177-3AD203B41FA5}">
                      <a16:colId xmlns:a16="http://schemas.microsoft.com/office/drawing/2014/main" val="1895293751"/>
                    </a:ext>
                  </a:extLst>
                </a:gridCol>
              </a:tblGrid>
              <a:tr h="538222">
                <a:tc>
                  <a:txBody>
                    <a:bodyPr/>
                    <a:lstStyle/>
                    <a:p>
                      <a:pPr algn="ctr">
                        <a:lnSpc>
                          <a:spcPct val="106000"/>
                        </a:lnSpc>
                        <a:spcAft>
                          <a:spcPts val="800"/>
                        </a:spcAft>
                      </a:pPr>
                      <a:r>
                        <a:rPr lang="en-US" sz="1400" dirty="0">
                          <a:effectLst/>
                        </a:rPr>
                        <a:t>Що перевірити?</a:t>
                      </a:r>
                      <a:endParaRPr lang="ru-UA" sz="1100" dirty="0">
                        <a:effectLst/>
                        <a:latin typeface="Calibri" panose="020F0502020204030204" pitchFamily="34" charset="0"/>
                        <a:ea typeface="Calibri" panose="020F0502020204030204" pitchFamily="34" charset="0"/>
                      </a:endParaRPr>
                    </a:p>
                  </a:txBody>
                  <a:tcPr marL="68295" marR="68295" marT="0" marB="0" anchor="ctr"/>
                </a:tc>
                <a:tc>
                  <a:txBody>
                    <a:bodyPr/>
                    <a:lstStyle/>
                    <a:p>
                      <a:pPr algn="ctr">
                        <a:lnSpc>
                          <a:spcPct val="106000"/>
                        </a:lnSpc>
                        <a:spcAft>
                          <a:spcPts val="800"/>
                        </a:spcAft>
                      </a:pPr>
                      <a:r>
                        <a:rPr lang="en-US" sz="1400" dirty="0" err="1">
                          <a:effectLst/>
                        </a:rPr>
                        <a:t>Малюнок</a:t>
                      </a:r>
                      <a:endParaRPr lang="ru-UA" sz="1100" dirty="0">
                        <a:effectLst/>
                        <a:latin typeface="Calibri" panose="020F0502020204030204" pitchFamily="34" charset="0"/>
                        <a:ea typeface="Calibri" panose="020F0502020204030204" pitchFamily="34" charset="0"/>
                      </a:endParaRPr>
                    </a:p>
                  </a:txBody>
                  <a:tcPr marL="68295" marR="68295" marT="0" marB="0" anchor="ctr"/>
                </a:tc>
                <a:tc>
                  <a:txBody>
                    <a:bodyPr/>
                    <a:lstStyle/>
                    <a:p>
                      <a:pPr algn="ctr">
                        <a:lnSpc>
                          <a:spcPct val="106000"/>
                        </a:lnSpc>
                        <a:spcAft>
                          <a:spcPts val="800"/>
                        </a:spcAft>
                      </a:pPr>
                      <a:r>
                        <a:rPr lang="en-US" sz="1400">
                          <a:effectLst/>
                        </a:rPr>
                        <a:t>Вимоги до якості страви</a:t>
                      </a:r>
                      <a:endParaRPr lang="ru-UA" sz="110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1624374117"/>
                  </a:ext>
                </a:extLst>
              </a:tr>
              <a:tr h="896991">
                <a:tc>
                  <a:txBody>
                    <a:bodyPr/>
                    <a:lstStyle/>
                    <a:p>
                      <a:pPr algn="ctr">
                        <a:lnSpc>
                          <a:spcPct val="106000"/>
                        </a:lnSpc>
                        <a:spcBef>
                          <a:spcPts val="1000"/>
                        </a:spcBef>
                        <a:spcAft>
                          <a:spcPts val="800"/>
                        </a:spcAft>
                      </a:pPr>
                      <a:r>
                        <a:rPr lang="en-US" sz="1400">
                          <a:effectLst/>
                        </a:rPr>
                        <a:t>Зовнішній вигляд</a:t>
                      </a:r>
                      <a:endParaRPr lang="ru-UA" sz="1100">
                        <a:effectLst/>
                        <a:latin typeface="Calibri" panose="020F0502020204030204" pitchFamily="34" charset="0"/>
                        <a:ea typeface="Calibri" panose="020F0502020204030204" pitchFamily="34" charset="0"/>
                      </a:endParaRPr>
                    </a:p>
                  </a:txBody>
                  <a:tcPr marL="68295" marR="68295" marT="0" marB="0" anchor="ctr"/>
                </a:tc>
                <a:tc rowSpan="4">
                  <a:txBody>
                    <a:bodyPr/>
                    <a:lstStyle/>
                    <a:p>
                      <a:pPr algn="l">
                        <a:lnSpc>
                          <a:spcPct val="106000"/>
                        </a:lnSpc>
                        <a:spcAft>
                          <a:spcPts val="800"/>
                        </a:spcAft>
                      </a:pPr>
                      <a:r>
                        <a:rPr lang="en-US" sz="1400" dirty="0">
                          <a:effectLst/>
                        </a:rPr>
                        <a:t> </a:t>
                      </a:r>
                      <a:endParaRPr lang="ru-UA" sz="1100" dirty="0">
                        <a:effectLst/>
                      </a:endParaRPr>
                    </a:p>
                    <a:p>
                      <a:pPr algn="l">
                        <a:lnSpc>
                          <a:spcPct val="106000"/>
                        </a:lnSpc>
                        <a:spcAft>
                          <a:spcPts val="800"/>
                        </a:spcAft>
                      </a:pPr>
                      <a:r>
                        <a:rPr lang="en-US" sz="1400" dirty="0">
                          <a:effectLst/>
                        </a:rPr>
                        <a:t> </a:t>
                      </a:r>
                      <a:endParaRPr lang="ru-UA" sz="1100" dirty="0">
                        <a:effectLst/>
                        <a:latin typeface="Calibri" panose="020F0502020204030204" pitchFamily="34" charset="0"/>
                        <a:ea typeface="Calibri" panose="020F0502020204030204" pitchFamily="34" charset="0"/>
                      </a:endParaRPr>
                    </a:p>
                  </a:txBody>
                  <a:tcPr marL="68295" marR="68295" marT="0" marB="0"/>
                </a:tc>
                <a:tc>
                  <a:txBody>
                    <a:bodyPr/>
                    <a:lstStyle/>
                    <a:p>
                      <a:pPr algn="l">
                        <a:lnSpc>
                          <a:spcPct val="106000"/>
                        </a:lnSpc>
                        <a:spcAft>
                          <a:spcPts val="800"/>
                        </a:spcAft>
                      </a:pPr>
                      <a:r>
                        <a:rPr lang="ru-RU" sz="1400">
                          <a:effectLst/>
                        </a:rPr>
                        <a:t>Салат викладений гіркою, овочі нарізані кубиками, форма нарізування зберігається. </a:t>
                      </a:r>
                      <a:endParaRPr lang="ru-UA" sz="110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1886216287"/>
                  </a:ext>
                </a:extLst>
              </a:tr>
              <a:tr h="803525">
                <a:tc>
                  <a:txBody>
                    <a:bodyPr/>
                    <a:lstStyle/>
                    <a:p>
                      <a:pPr algn="ctr">
                        <a:lnSpc>
                          <a:spcPct val="106000"/>
                        </a:lnSpc>
                        <a:spcBef>
                          <a:spcPts val="1000"/>
                        </a:spcBef>
                        <a:spcAft>
                          <a:spcPts val="800"/>
                        </a:spcAft>
                      </a:pPr>
                      <a:r>
                        <a:rPr lang="en-US" sz="1400">
                          <a:effectLst/>
                        </a:rPr>
                        <a:t>Колір</a:t>
                      </a:r>
                      <a:endParaRPr lang="ru-UA" sz="1100">
                        <a:effectLst/>
                      </a:endParaRPr>
                    </a:p>
                    <a:p>
                      <a:pPr algn="ctr">
                        <a:lnSpc>
                          <a:spcPct val="106000"/>
                        </a:lnSpc>
                        <a:spcBef>
                          <a:spcPts val="1000"/>
                        </a:spcBef>
                        <a:spcAft>
                          <a:spcPts val="800"/>
                        </a:spcAft>
                      </a:pPr>
                      <a:r>
                        <a:rPr lang="en-US" sz="1400">
                          <a:effectLst/>
                        </a:rPr>
                        <a:t> </a:t>
                      </a:r>
                      <a:endParaRPr lang="ru-UA" sz="1100">
                        <a:effectLst/>
                        <a:latin typeface="Calibri" panose="020F0502020204030204" pitchFamily="34" charset="0"/>
                        <a:ea typeface="Calibri" panose="020F0502020204030204" pitchFamily="34" charset="0"/>
                      </a:endParaRPr>
                    </a:p>
                  </a:txBody>
                  <a:tcPr marL="68295" marR="68295" marT="0" marB="0" anchor="ctr"/>
                </a:tc>
                <a:tc vMerge="1">
                  <a:txBody>
                    <a:bodyPr/>
                    <a:lstStyle/>
                    <a:p>
                      <a:endParaRPr lang="uk-UA"/>
                    </a:p>
                  </a:txBody>
                  <a:tcPr/>
                </a:tc>
                <a:tc>
                  <a:txBody>
                    <a:bodyPr/>
                    <a:lstStyle/>
                    <a:p>
                      <a:pPr algn="l">
                        <a:lnSpc>
                          <a:spcPct val="106000"/>
                        </a:lnSpc>
                        <a:spcAft>
                          <a:spcPts val="800"/>
                        </a:spcAft>
                      </a:pPr>
                      <a:r>
                        <a:rPr lang="ru-RU" sz="1400">
                          <a:effectLst/>
                        </a:rPr>
                        <a:t>Властивий продуктам, які є в салаті.</a:t>
                      </a:r>
                      <a:endParaRPr lang="ru-UA" sz="110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2421113586"/>
                  </a:ext>
                </a:extLst>
              </a:tr>
              <a:tr h="1163396">
                <a:tc>
                  <a:txBody>
                    <a:bodyPr/>
                    <a:lstStyle/>
                    <a:p>
                      <a:pPr algn="ctr">
                        <a:lnSpc>
                          <a:spcPct val="106000"/>
                        </a:lnSpc>
                        <a:spcBef>
                          <a:spcPts val="1000"/>
                        </a:spcBef>
                        <a:spcAft>
                          <a:spcPts val="800"/>
                        </a:spcAft>
                      </a:pPr>
                      <a:r>
                        <a:rPr lang="en-US" sz="1400">
                          <a:effectLst/>
                        </a:rPr>
                        <a:t>Смак, запах</a:t>
                      </a:r>
                      <a:endParaRPr lang="ru-UA" sz="1100">
                        <a:effectLst/>
                        <a:latin typeface="Calibri" panose="020F0502020204030204" pitchFamily="34" charset="0"/>
                        <a:ea typeface="Calibri" panose="020F0502020204030204" pitchFamily="34" charset="0"/>
                      </a:endParaRPr>
                    </a:p>
                  </a:txBody>
                  <a:tcPr marL="68295" marR="68295" marT="0" marB="0" anchor="ctr"/>
                </a:tc>
                <a:tc vMerge="1">
                  <a:txBody>
                    <a:bodyPr/>
                    <a:lstStyle/>
                    <a:p>
                      <a:endParaRPr lang="uk-UA"/>
                    </a:p>
                  </a:txBody>
                  <a:tcPr/>
                </a:tc>
                <a:tc>
                  <a:txBody>
                    <a:bodyPr/>
                    <a:lstStyle/>
                    <a:p>
                      <a:pPr algn="l">
                        <a:lnSpc>
                          <a:spcPct val="106000"/>
                        </a:lnSpc>
                        <a:spcAft>
                          <a:spcPts val="800"/>
                        </a:spcAft>
                      </a:pPr>
                      <a:r>
                        <a:rPr lang="ru-RU" sz="1400">
                          <a:effectLst/>
                        </a:rPr>
                        <a:t>Приємний, властивий продуктам які є в салаті.</a:t>
                      </a:r>
                      <a:endParaRPr lang="ru-UA" sz="1100">
                        <a:effectLst/>
                      </a:endParaRPr>
                    </a:p>
                    <a:p>
                      <a:pPr algn="l">
                        <a:lnSpc>
                          <a:spcPct val="106000"/>
                        </a:lnSpc>
                        <a:spcAft>
                          <a:spcPts val="800"/>
                        </a:spcAft>
                      </a:pPr>
                      <a:r>
                        <a:rPr lang="ru-RU" sz="1400">
                          <a:effectLst/>
                        </a:rPr>
                        <a:t> </a:t>
                      </a:r>
                      <a:endParaRPr lang="ru-UA" sz="110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1952857016"/>
                  </a:ext>
                </a:extLst>
              </a:tr>
              <a:tr h="1052324">
                <a:tc>
                  <a:txBody>
                    <a:bodyPr/>
                    <a:lstStyle/>
                    <a:p>
                      <a:pPr algn="ctr">
                        <a:lnSpc>
                          <a:spcPct val="106000"/>
                        </a:lnSpc>
                        <a:spcBef>
                          <a:spcPts val="1000"/>
                        </a:spcBef>
                        <a:spcAft>
                          <a:spcPts val="800"/>
                        </a:spcAft>
                      </a:pPr>
                      <a:r>
                        <a:rPr lang="en-US" sz="1400">
                          <a:effectLst/>
                        </a:rPr>
                        <a:t>Консистенція</a:t>
                      </a:r>
                      <a:endParaRPr lang="ru-UA" sz="1100">
                        <a:effectLst/>
                        <a:latin typeface="Calibri" panose="020F0502020204030204" pitchFamily="34" charset="0"/>
                        <a:ea typeface="Calibri" panose="020F0502020204030204" pitchFamily="34" charset="0"/>
                      </a:endParaRPr>
                    </a:p>
                  </a:txBody>
                  <a:tcPr marL="68295" marR="68295" marT="0" marB="0" anchor="ctr"/>
                </a:tc>
                <a:tc vMerge="1">
                  <a:txBody>
                    <a:bodyPr/>
                    <a:lstStyle/>
                    <a:p>
                      <a:endParaRPr lang="uk-UA"/>
                    </a:p>
                  </a:txBody>
                  <a:tcPr/>
                </a:tc>
                <a:tc>
                  <a:txBody>
                    <a:bodyPr/>
                    <a:lstStyle/>
                    <a:p>
                      <a:pPr algn="l">
                        <a:lnSpc>
                          <a:spcPct val="106000"/>
                        </a:lnSpc>
                        <a:spcAft>
                          <a:spcPts val="800"/>
                        </a:spcAft>
                      </a:pPr>
                      <a:r>
                        <a:rPr lang="ru-RU" sz="1400" dirty="0" err="1">
                          <a:effectLst/>
                        </a:rPr>
                        <a:t>Перець</a:t>
                      </a:r>
                      <a:r>
                        <a:rPr lang="ru-RU" sz="1400" dirty="0">
                          <a:effectLst/>
                        </a:rPr>
                        <a:t> та </a:t>
                      </a:r>
                      <a:r>
                        <a:rPr lang="ru-RU" sz="1400" dirty="0" err="1">
                          <a:effectLst/>
                        </a:rPr>
                        <a:t>листя</a:t>
                      </a:r>
                      <a:r>
                        <a:rPr lang="ru-RU" sz="1400" dirty="0">
                          <a:effectLst/>
                        </a:rPr>
                        <a:t> салату - трохи хрустки. </a:t>
                      </a:r>
                      <a:endParaRPr lang="ru-UA" sz="1100" dirty="0">
                        <a:effectLst/>
                        <a:latin typeface="Calibri" panose="020F0502020204030204" pitchFamily="34" charset="0"/>
                        <a:ea typeface="Calibri" panose="020F0502020204030204" pitchFamily="34" charset="0"/>
                      </a:endParaRPr>
                    </a:p>
                  </a:txBody>
                  <a:tcPr marL="68295" marR="68295" marT="0" marB="0" anchor="ctr"/>
                </a:tc>
                <a:extLst>
                  <a:ext uri="{0D108BD9-81ED-4DB2-BD59-A6C34878D82A}">
                    <a16:rowId xmlns:a16="http://schemas.microsoft.com/office/drawing/2014/main" val="3981794016"/>
                  </a:ext>
                </a:extLst>
              </a:tr>
            </a:tbl>
          </a:graphicData>
        </a:graphic>
      </p:graphicFrame>
      <p:sp>
        <p:nvSpPr>
          <p:cNvPr id="4" name="Rectangle 1">
            <a:extLst>
              <a:ext uri="{FF2B5EF4-FFF2-40B4-BE49-F238E27FC236}">
                <a16:creationId xmlns:a16="http://schemas.microsoft.com/office/drawing/2014/main" id="{24B8AE22-C6D5-A9B1-B06B-56E2119A1DC7}"/>
              </a:ext>
            </a:extLst>
          </p:cNvPr>
          <p:cNvSpPr>
            <a:spLocks noChangeArrowheads="1"/>
          </p:cNvSpPr>
          <p:nvPr/>
        </p:nvSpPr>
        <p:spPr bwMode="auto">
          <a:xfrm>
            <a:off x="3502124" y="511198"/>
            <a:ext cx="1126874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UA" sz="3200" i="0" u="none" strike="noStrike" cap="none" normalizeH="0" baseline="0" dirty="0" err="1">
                <a:ln>
                  <a:noFill/>
                </a:ln>
                <a:solidFill>
                  <a:schemeClr val="accent1">
                    <a:lumMod val="60000"/>
                    <a:lumOff val="40000"/>
                  </a:schemeClr>
                </a:solidFill>
                <a:effectLst/>
                <a:latin typeface="+mj-lt"/>
                <a:ea typeface="Times New Roman" panose="02020603050405020304" pitchFamily="18" charset="0"/>
              </a:rPr>
              <a:t>Картка</a:t>
            </a:r>
            <a:r>
              <a:rPr kumimoji="0" lang="ru-RU" altLang="ru-UA" sz="3200" i="0" u="none" strike="noStrike" cap="none" normalizeH="0" baseline="0" dirty="0">
                <a:ln>
                  <a:noFill/>
                </a:ln>
                <a:solidFill>
                  <a:schemeClr val="accent1">
                    <a:lumMod val="60000"/>
                    <a:lumOff val="40000"/>
                  </a:schemeClr>
                </a:solidFill>
                <a:effectLst/>
                <a:latin typeface="+mj-lt"/>
                <a:ea typeface="Times New Roman" panose="02020603050405020304" pitchFamily="18" charset="0"/>
              </a:rPr>
              <a:t> контролю</a:t>
            </a:r>
            <a:endParaRPr kumimoji="0" lang="ru-RU" altLang="ru-UA" sz="3200" i="0" u="none" strike="noStrike" cap="none" normalizeH="0" baseline="0" dirty="0">
              <a:ln>
                <a:noFill/>
              </a:ln>
              <a:solidFill>
                <a:schemeClr val="accent1">
                  <a:lumMod val="60000"/>
                  <a:lumOff val="4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UA" sz="1800" b="0" i="0" u="none" strike="noStrike" cap="none" normalizeH="0" baseline="0" dirty="0">
              <a:ln>
                <a:noFill/>
              </a:ln>
              <a:solidFill>
                <a:schemeClr val="tx1"/>
              </a:solidFill>
              <a:effectLst/>
              <a:latin typeface="Arial" panose="020B0604020202020204" pitchFamily="34" charset="0"/>
            </a:endParaRPr>
          </a:p>
        </p:txBody>
      </p:sp>
      <p:pic>
        <p:nvPicPr>
          <p:cNvPr id="8195" name="Picture 3" descr="Салат з пармською шинкою та сиром моцарела | Піцерія Теревені на Соборності  Луцьк. Меню, замовлення і доставка. Mister.Am">
            <a:extLst>
              <a:ext uri="{FF2B5EF4-FFF2-40B4-BE49-F238E27FC236}">
                <a16:creationId xmlns:a16="http://schemas.microsoft.com/office/drawing/2014/main" id="{A56EFA7B-F97A-DEDB-03DD-8B814F65E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778" y="2266950"/>
            <a:ext cx="4667886" cy="310626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a:extLst>
              <a:ext uri="{FF2B5EF4-FFF2-40B4-BE49-F238E27FC236}">
                <a16:creationId xmlns:a16="http://schemas.microsoft.com/office/drawing/2014/main" id="{CA74F96E-0087-9589-37BF-C9CE78EEAC74}"/>
              </a:ext>
            </a:extLst>
          </p:cNvPr>
          <p:cNvSpPr>
            <a:spLocks noGrp="1"/>
          </p:cNvSpPr>
          <p:nvPr>
            <p:ph type="sldNum" sz="quarter" idx="12"/>
          </p:nvPr>
        </p:nvSpPr>
        <p:spPr/>
        <p:txBody>
          <a:bodyPr/>
          <a:lstStyle/>
          <a:p>
            <a:pPr rtl="0"/>
            <a:fld id="{F25A965E-3C11-4F28-82DC-E30D63FAC43C}" type="slidenum">
              <a:rPr lang="ru-RU" noProof="0" smtClean="0"/>
              <a:t>36</a:t>
            </a:fld>
            <a:endParaRPr lang="ru-RU" noProof="0"/>
          </a:p>
        </p:txBody>
      </p:sp>
    </p:spTree>
    <p:extLst>
      <p:ext uri="{BB962C8B-B14F-4D97-AF65-F5344CB8AC3E}">
        <p14:creationId xmlns:p14="http://schemas.microsoft.com/office/powerpoint/2010/main" val="234987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5816DA-047B-542D-AF24-61D49D032FA7}"/>
              </a:ext>
            </a:extLst>
          </p:cNvPr>
          <p:cNvSpPr>
            <a:spLocks noGrp="1"/>
          </p:cNvSpPr>
          <p:nvPr>
            <p:ph type="title"/>
          </p:nvPr>
        </p:nvSpPr>
        <p:spPr>
          <a:xfrm>
            <a:off x="3934172" y="319089"/>
            <a:ext cx="6732242" cy="517624"/>
          </a:xfrm>
        </p:spPr>
        <p:txBody>
          <a:bodyPr>
            <a:normAutofit/>
          </a:bodyPr>
          <a:lstStyle/>
          <a:p>
            <a:r>
              <a:rPr lang="uk-UA" sz="3200" b="1" dirty="0">
                <a:solidFill>
                  <a:srgbClr val="FF0000"/>
                </a:solidFill>
              </a:rPr>
              <a:t>Салат  Либідь</a:t>
            </a:r>
          </a:p>
        </p:txBody>
      </p:sp>
      <p:pic>
        <p:nvPicPr>
          <p:cNvPr id="4" name="Рисунок 3">
            <a:extLst>
              <a:ext uri="{FF2B5EF4-FFF2-40B4-BE49-F238E27FC236}">
                <a16:creationId xmlns:a16="http://schemas.microsoft.com/office/drawing/2014/main" id="{884C2D02-DF69-3299-1595-8681D6067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274" y="5399658"/>
            <a:ext cx="2449580" cy="1217087"/>
          </a:xfrm>
          <a:prstGeom prst="rect">
            <a:avLst/>
          </a:prstGeom>
        </p:spPr>
      </p:pic>
      <p:pic>
        <p:nvPicPr>
          <p:cNvPr id="6" name="Рисунок 5">
            <a:extLst>
              <a:ext uri="{FF2B5EF4-FFF2-40B4-BE49-F238E27FC236}">
                <a16:creationId xmlns:a16="http://schemas.microsoft.com/office/drawing/2014/main" id="{F2D2FFE7-543F-B75C-432C-CD8E57D8A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490" y="1191115"/>
            <a:ext cx="2936447" cy="1950487"/>
          </a:xfrm>
          <a:prstGeom prst="rect">
            <a:avLst/>
          </a:prstGeom>
        </p:spPr>
      </p:pic>
      <p:pic>
        <p:nvPicPr>
          <p:cNvPr id="10" name="Рисунок 9">
            <a:extLst>
              <a:ext uri="{FF2B5EF4-FFF2-40B4-BE49-F238E27FC236}">
                <a16:creationId xmlns:a16="http://schemas.microsoft.com/office/drawing/2014/main" id="{50A2FACE-FA68-76B4-AC2C-73D60BCF0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304" y="3840584"/>
            <a:ext cx="1828800" cy="1104900"/>
          </a:xfrm>
          <a:prstGeom prst="rect">
            <a:avLst/>
          </a:prstGeom>
        </p:spPr>
      </p:pic>
      <p:pic>
        <p:nvPicPr>
          <p:cNvPr id="12" name="Рисунок 11">
            <a:extLst>
              <a:ext uri="{FF2B5EF4-FFF2-40B4-BE49-F238E27FC236}">
                <a16:creationId xmlns:a16="http://schemas.microsoft.com/office/drawing/2014/main" id="{5047E448-E284-0C59-BA88-6C54CE5855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0758" y="3429000"/>
            <a:ext cx="2449580" cy="2449580"/>
          </a:xfrm>
          <a:prstGeom prst="rect">
            <a:avLst/>
          </a:prstGeom>
        </p:spPr>
      </p:pic>
      <p:pic>
        <p:nvPicPr>
          <p:cNvPr id="16" name="Рисунок 15">
            <a:extLst>
              <a:ext uri="{FF2B5EF4-FFF2-40B4-BE49-F238E27FC236}">
                <a16:creationId xmlns:a16="http://schemas.microsoft.com/office/drawing/2014/main" id="{516B364B-D1FE-E9AA-9E99-876BF0DF10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765" y="1160380"/>
            <a:ext cx="2736304" cy="2057531"/>
          </a:xfrm>
          <a:prstGeom prst="rect">
            <a:avLst/>
          </a:prstGeom>
        </p:spPr>
      </p:pic>
      <p:pic>
        <p:nvPicPr>
          <p:cNvPr id="18" name="Рисунок 17">
            <a:extLst>
              <a:ext uri="{FF2B5EF4-FFF2-40B4-BE49-F238E27FC236}">
                <a16:creationId xmlns:a16="http://schemas.microsoft.com/office/drawing/2014/main" id="{F1EA884F-5568-1BCC-BEA0-EF9C6CE219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5289" y="1161885"/>
            <a:ext cx="2736304" cy="2057531"/>
          </a:xfrm>
          <a:prstGeom prst="rect">
            <a:avLst/>
          </a:prstGeom>
        </p:spPr>
      </p:pic>
      <p:pic>
        <p:nvPicPr>
          <p:cNvPr id="20" name="Рисунок 19">
            <a:extLst>
              <a:ext uri="{FF2B5EF4-FFF2-40B4-BE49-F238E27FC236}">
                <a16:creationId xmlns:a16="http://schemas.microsoft.com/office/drawing/2014/main" id="{E5344F2A-5ED1-5B27-684B-8F432CA807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64053" y="5086483"/>
            <a:ext cx="1422400" cy="1422400"/>
          </a:xfrm>
          <a:prstGeom prst="rect">
            <a:avLst/>
          </a:prstGeom>
        </p:spPr>
      </p:pic>
      <p:pic>
        <p:nvPicPr>
          <p:cNvPr id="22" name="Рисунок 21">
            <a:extLst>
              <a:ext uri="{FF2B5EF4-FFF2-40B4-BE49-F238E27FC236}">
                <a16:creationId xmlns:a16="http://schemas.microsoft.com/office/drawing/2014/main" id="{04B8EFB7-E954-E882-D9D7-C06203C665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437" y="3738567"/>
            <a:ext cx="2564960" cy="1703732"/>
          </a:xfrm>
          <a:prstGeom prst="rect">
            <a:avLst/>
          </a:prstGeom>
        </p:spPr>
      </p:pic>
      <p:pic>
        <p:nvPicPr>
          <p:cNvPr id="24" name="Рисунок 23">
            <a:extLst>
              <a:ext uri="{FF2B5EF4-FFF2-40B4-BE49-F238E27FC236}">
                <a16:creationId xmlns:a16="http://schemas.microsoft.com/office/drawing/2014/main" id="{6CE81032-F02A-E32D-9F91-97743277C8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99223" y="3597476"/>
            <a:ext cx="1619374" cy="1619374"/>
          </a:xfrm>
          <a:prstGeom prst="rect">
            <a:avLst/>
          </a:prstGeom>
        </p:spPr>
      </p:pic>
      <p:pic>
        <p:nvPicPr>
          <p:cNvPr id="15362" name="Picture 2" descr="Скільки калорій у смажених грибах: детальний розбір і поради для здорового  харчування">
            <a:extLst>
              <a:ext uri="{FF2B5EF4-FFF2-40B4-BE49-F238E27FC236}">
                <a16:creationId xmlns:a16="http://schemas.microsoft.com/office/drawing/2014/main" id="{83B9260B-D6DA-2AE0-C5C1-E8E2AADA88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65378" y="1191667"/>
            <a:ext cx="2661682" cy="171108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273EBBCB-A2A5-D52E-71A7-244FBE3E7666}"/>
              </a:ext>
            </a:extLst>
          </p:cNvPr>
          <p:cNvSpPr>
            <a:spLocks noGrp="1"/>
          </p:cNvSpPr>
          <p:nvPr>
            <p:ph type="sldNum" sz="quarter" idx="12"/>
          </p:nvPr>
        </p:nvSpPr>
        <p:spPr/>
        <p:txBody>
          <a:bodyPr/>
          <a:lstStyle/>
          <a:p>
            <a:pPr rtl="0"/>
            <a:fld id="{F25A965E-3C11-4F28-82DC-E30D63FAC43C}" type="slidenum">
              <a:rPr lang="ru-RU" noProof="0" smtClean="0"/>
              <a:t>37</a:t>
            </a:fld>
            <a:endParaRPr lang="ru-RU" noProof="0"/>
          </a:p>
        </p:txBody>
      </p:sp>
    </p:spTree>
    <p:extLst>
      <p:ext uri="{BB962C8B-B14F-4D97-AF65-F5344CB8AC3E}">
        <p14:creationId xmlns:p14="http://schemas.microsoft.com/office/powerpoint/2010/main" val="334569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4A6319-614A-2B94-58E2-F708BF13D5A5}"/>
              </a:ext>
            </a:extLst>
          </p:cNvPr>
          <p:cNvSpPr>
            <a:spLocks noGrp="1"/>
          </p:cNvSpPr>
          <p:nvPr>
            <p:ph type="title"/>
          </p:nvPr>
        </p:nvSpPr>
        <p:spPr>
          <a:xfrm>
            <a:off x="3242583" y="343598"/>
            <a:ext cx="9180514" cy="1143000"/>
          </a:xfrm>
        </p:spPr>
        <p:txBody>
          <a:bodyPr>
            <a:noAutofit/>
          </a:bodyPr>
          <a:lstStyle/>
          <a:p>
            <a:pPr>
              <a:lnSpc>
                <a:spcPct val="106000"/>
              </a:lnSpc>
              <a:spcAft>
                <a:spcPts val="8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ІНСТРУКЦІЙНО-ТЕХНОЛОГІЧНА КАРТКА</a:t>
            </a:r>
            <a:br>
              <a:rPr lang="ru-UA"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Підручник</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Доцяк</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В.С.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Українська</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кухня»,</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ст</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396</a:t>
            </a:r>
            <a:br>
              <a:rPr lang="ru-UA"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Найменування</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страви</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«Салат </a:t>
            </a:r>
            <a:r>
              <a:rPr lang="ru-RU" sz="1800" b="1" dirty="0" err="1">
                <a:effectLst/>
                <a:latin typeface="Times New Roman" panose="02020603050405020304" pitchFamily="18" charset="0"/>
                <a:ea typeface="Times New Roman" panose="02020603050405020304" pitchFamily="18" charset="0"/>
                <a:cs typeface="Times New Roman" panose="02020603050405020304" pitchFamily="18" charset="0"/>
              </a:rPr>
              <a:t>Либідь</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ru-UA"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uk-UA" sz="1800" dirty="0">
              <a:latin typeface="Times New Roman" panose="02020603050405020304" pitchFamily="18"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277DE1F8-92C5-E4AE-0741-8017BAF98AD1}"/>
              </a:ext>
            </a:extLst>
          </p:cNvPr>
          <p:cNvGraphicFramePr>
            <a:graphicFrameLocks noGrp="1"/>
          </p:cNvGraphicFramePr>
          <p:nvPr>
            <p:extLst>
              <p:ext uri="{D42A27DB-BD31-4B8C-83A1-F6EECF244321}">
                <p14:modId xmlns:p14="http://schemas.microsoft.com/office/powerpoint/2010/main" val="2229332916"/>
              </p:ext>
            </p:extLst>
          </p:nvPr>
        </p:nvGraphicFramePr>
        <p:xfrm>
          <a:off x="0" y="1462089"/>
          <a:ext cx="12188823" cy="6656642"/>
        </p:xfrm>
        <a:graphic>
          <a:graphicData uri="http://schemas.openxmlformats.org/drawingml/2006/table">
            <a:tbl>
              <a:tblPr bandRow="1">
                <a:tableStyleId>{5C22544A-7EE6-4342-B048-85BDC9FD1C3A}</a:tableStyleId>
              </a:tblPr>
              <a:tblGrid>
                <a:gridCol w="2422392">
                  <a:extLst>
                    <a:ext uri="{9D8B030D-6E8A-4147-A177-3AD203B41FA5}">
                      <a16:colId xmlns:a16="http://schemas.microsoft.com/office/drawing/2014/main" val="2479764370"/>
                    </a:ext>
                  </a:extLst>
                </a:gridCol>
                <a:gridCol w="799478">
                  <a:extLst>
                    <a:ext uri="{9D8B030D-6E8A-4147-A177-3AD203B41FA5}">
                      <a16:colId xmlns:a16="http://schemas.microsoft.com/office/drawing/2014/main" val="3903911939"/>
                    </a:ext>
                  </a:extLst>
                </a:gridCol>
                <a:gridCol w="141562">
                  <a:extLst>
                    <a:ext uri="{9D8B030D-6E8A-4147-A177-3AD203B41FA5}">
                      <a16:colId xmlns:a16="http://schemas.microsoft.com/office/drawing/2014/main" val="4178260295"/>
                    </a:ext>
                  </a:extLst>
                </a:gridCol>
                <a:gridCol w="804267">
                  <a:extLst>
                    <a:ext uri="{9D8B030D-6E8A-4147-A177-3AD203B41FA5}">
                      <a16:colId xmlns:a16="http://schemas.microsoft.com/office/drawing/2014/main" val="285594191"/>
                    </a:ext>
                  </a:extLst>
                </a:gridCol>
                <a:gridCol w="804267">
                  <a:extLst>
                    <a:ext uri="{9D8B030D-6E8A-4147-A177-3AD203B41FA5}">
                      <a16:colId xmlns:a16="http://schemas.microsoft.com/office/drawing/2014/main" val="3207750780"/>
                    </a:ext>
                  </a:extLst>
                </a:gridCol>
                <a:gridCol w="692454">
                  <a:extLst>
                    <a:ext uri="{9D8B030D-6E8A-4147-A177-3AD203B41FA5}">
                      <a16:colId xmlns:a16="http://schemas.microsoft.com/office/drawing/2014/main" val="217420621"/>
                    </a:ext>
                  </a:extLst>
                </a:gridCol>
                <a:gridCol w="1797026">
                  <a:extLst>
                    <a:ext uri="{9D8B030D-6E8A-4147-A177-3AD203B41FA5}">
                      <a16:colId xmlns:a16="http://schemas.microsoft.com/office/drawing/2014/main" val="1318813078"/>
                    </a:ext>
                  </a:extLst>
                </a:gridCol>
                <a:gridCol w="2382457">
                  <a:extLst>
                    <a:ext uri="{9D8B030D-6E8A-4147-A177-3AD203B41FA5}">
                      <a16:colId xmlns:a16="http://schemas.microsoft.com/office/drawing/2014/main" val="3253965257"/>
                    </a:ext>
                  </a:extLst>
                </a:gridCol>
                <a:gridCol w="2344920">
                  <a:extLst>
                    <a:ext uri="{9D8B030D-6E8A-4147-A177-3AD203B41FA5}">
                      <a16:colId xmlns:a16="http://schemas.microsoft.com/office/drawing/2014/main" val="1457623352"/>
                    </a:ext>
                  </a:extLst>
                </a:gridCol>
              </a:tblGrid>
              <a:tr h="353202">
                <a:tc rowSpan="2">
                  <a:txBody>
                    <a:bodyPr/>
                    <a:lstStyle/>
                    <a:p>
                      <a:pPr algn="ctr">
                        <a:lnSpc>
                          <a:spcPct val="106000"/>
                        </a:lnSpc>
                        <a:spcBef>
                          <a:spcPts val="2400"/>
                        </a:spcBef>
                        <a:spcAft>
                          <a:spcPts val="800"/>
                        </a:spcAft>
                      </a:pPr>
                      <a:r>
                        <a:rPr lang="en-US" sz="1200" dirty="0" err="1">
                          <a:effectLst/>
                        </a:rPr>
                        <a:t>сировина</a:t>
                      </a:r>
                      <a:endParaRPr lang="ru-UA" sz="1200" dirty="0">
                        <a:effectLst/>
                        <a:latin typeface="Calibri" panose="020F0502020204030204" pitchFamily="34" charset="0"/>
                        <a:ea typeface="Calibri" panose="020F0502020204030204" pitchFamily="34" charset="0"/>
                      </a:endParaRPr>
                    </a:p>
                  </a:txBody>
                  <a:tcPr marL="41550" marR="41550" marT="0" marB="0" anchor="ctr"/>
                </a:tc>
                <a:tc gridSpan="3">
                  <a:txBody>
                    <a:bodyPr/>
                    <a:lstStyle/>
                    <a:p>
                      <a:pPr algn="ctr">
                        <a:lnSpc>
                          <a:spcPct val="106000"/>
                        </a:lnSpc>
                        <a:spcAft>
                          <a:spcPts val="800"/>
                        </a:spcAft>
                      </a:pPr>
                      <a:r>
                        <a:rPr lang="en-US" sz="1200">
                          <a:effectLst/>
                        </a:rPr>
                        <a:t>Витрати сировини на 1 порцію</a:t>
                      </a:r>
                      <a:endParaRPr lang="ru-UA" sz="1200">
                        <a:effectLst/>
                        <a:latin typeface="Calibri" panose="020F0502020204030204" pitchFamily="34" charset="0"/>
                        <a:ea typeface="Calibri" panose="020F0502020204030204" pitchFamily="34" charset="0"/>
                      </a:endParaRPr>
                    </a:p>
                  </a:txBody>
                  <a:tcPr marL="41550" marR="41550" marT="0" marB="0" anchor="ctr"/>
                </a:tc>
                <a:tc hMerge="1">
                  <a:txBody>
                    <a:bodyPr/>
                    <a:lstStyle/>
                    <a:p>
                      <a:endParaRPr lang="uk-UA"/>
                    </a:p>
                  </a:txBody>
                  <a:tcPr/>
                </a:tc>
                <a:tc hMerge="1">
                  <a:txBody>
                    <a:bodyPr/>
                    <a:lstStyle/>
                    <a:p>
                      <a:endParaRPr lang="uk-UA"/>
                    </a:p>
                  </a:txBody>
                  <a:tcPr/>
                </a:tc>
                <a:tc gridSpan="2">
                  <a:txBody>
                    <a:bodyPr/>
                    <a:lstStyle/>
                    <a:p>
                      <a:pPr algn="ctr">
                        <a:lnSpc>
                          <a:spcPct val="106000"/>
                        </a:lnSpc>
                        <a:spcAft>
                          <a:spcPts val="800"/>
                        </a:spcAft>
                      </a:pPr>
                      <a:r>
                        <a:rPr lang="en-US" sz="1200">
                          <a:effectLst/>
                        </a:rPr>
                        <a:t>Витрати сировини на 10 порцій</a:t>
                      </a:r>
                      <a:endParaRPr lang="ru-UA" sz="1200">
                        <a:effectLst/>
                        <a:latin typeface="Calibri" panose="020F0502020204030204" pitchFamily="34" charset="0"/>
                        <a:ea typeface="Calibri" panose="020F0502020204030204" pitchFamily="34" charset="0"/>
                      </a:endParaRPr>
                    </a:p>
                  </a:txBody>
                  <a:tcPr marL="41550" marR="41550" marT="0" marB="0" anchor="ctr"/>
                </a:tc>
                <a:tc hMerge="1">
                  <a:txBody>
                    <a:bodyPr/>
                    <a:lstStyle/>
                    <a:p>
                      <a:endParaRPr lang="uk-UA"/>
                    </a:p>
                  </a:txBody>
                  <a:tcPr/>
                </a:tc>
                <a:tc rowSpan="2">
                  <a:txBody>
                    <a:bodyPr/>
                    <a:lstStyle/>
                    <a:p>
                      <a:pPr algn="ctr">
                        <a:lnSpc>
                          <a:spcPct val="106000"/>
                        </a:lnSpc>
                        <a:spcAft>
                          <a:spcPts val="800"/>
                        </a:spcAft>
                      </a:pPr>
                      <a:r>
                        <a:rPr lang="en-US" sz="1200">
                          <a:effectLst/>
                        </a:rPr>
                        <a:t>Послідовність операцій</a:t>
                      </a:r>
                      <a:endParaRPr lang="ru-UA" sz="1200">
                        <a:effectLst/>
                        <a:latin typeface="Calibri" panose="020F0502020204030204" pitchFamily="34" charset="0"/>
                        <a:ea typeface="Calibri" panose="020F0502020204030204" pitchFamily="34" charset="0"/>
                      </a:endParaRPr>
                    </a:p>
                  </a:txBody>
                  <a:tcPr marL="41550" marR="41550" marT="0" marB="0" anchor="ctr"/>
                </a:tc>
                <a:tc rowSpan="2">
                  <a:txBody>
                    <a:bodyPr/>
                    <a:lstStyle/>
                    <a:p>
                      <a:pPr algn="ctr">
                        <a:lnSpc>
                          <a:spcPct val="106000"/>
                        </a:lnSpc>
                        <a:spcAft>
                          <a:spcPts val="800"/>
                        </a:spcAft>
                      </a:pPr>
                      <a:r>
                        <a:rPr lang="ru-RU" sz="1200">
                          <a:effectLst/>
                        </a:rPr>
                        <a:t>Обладнання,</a:t>
                      </a:r>
                      <a:endParaRPr lang="ru-UA" sz="1200">
                        <a:effectLst/>
                      </a:endParaRPr>
                    </a:p>
                    <a:p>
                      <a:pPr algn="ctr">
                        <a:lnSpc>
                          <a:spcPct val="106000"/>
                        </a:lnSpc>
                        <a:spcAft>
                          <a:spcPts val="800"/>
                        </a:spcAft>
                      </a:pPr>
                      <a:r>
                        <a:rPr lang="ru-RU" sz="1200">
                          <a:effectLst/>
                        </a:rPr>
                        <a:t>Інструмент,</a:t>
                      </a:r>
                      <a:endParaRPr lang="ru-UA" sz="1200">
                        <a:effectLst/>
                      </a:endParaRPr>
                    </a:p>
                    <a:p>
                      <a:pPr algn="ctr">
                        <a:lnSpc>
                          <a:spcPct val="106000"/>
                        </a:lnSpc>
                        <a:spcAft>
                          <a:spcPts val="800"/>
                        </a:spcAft>
                      </a:pPr>
                      <a:r>
                        <a:rPr lang="ru-RU" sz="1200">
                          <a:effectLst/>
                        </a:rPr>
                        <a:t>Інвентар та посуд.</a:t>
                      </a:r>
                      <a:endParaRPr lang="ru-UA" sz="1200">
                        <a:effectLst/>
                        <a:latin typeface="Calibri" panose="020F0502020204030204" pitchFamily="34" charset="0"/>
                        <a:ea typeface="Calibri" panose="020F0502020204030204" pitchFamily="34" charset="0"/>
                      </a:endParaRPr>
                    </a:p>
                  </a:txBody>
                  <a:tcPr marL="41550" marR="41550" marT="0" marB="0" anchor="ctr"/>
                </a:tc>
                <a:tc rowSpan="2">
                  <a:txBody>
                    <a:bodyPr/>
                    <a:lstStyle/>
                    <a:p>
                      <a:pPr algn="ctr">
                        <a:lnSpc>
                          <a:spcPct val="106000"/>
                        </a:lnSpc>
                        <a:spcBef>
                          <a:spcPts val="2400"/>
                        </a:spcBef>
                        <a:spcAft>
                          <a:spcPts val="800"/>
                        </a:spcAft>
                      </a:pPr>
                      <a:r>
                        <a:rPr lang="en-US" sz="1200">
                          <a:effectLst/>
                        </a:rPr>
                        <a:t>Технологія приготування</a:t>
                      </a:r>
                      <a:endParaRPr lang="ru-UA" sz="1200">
                        <a:effectLst/>
                        <a:latin typeface="Calibri" panose="020F0502020204030204" pitchFamily="34" charset="0"/>
                        <a:ea typeface="Calibri" panose="020F0502020204030204" pitchFamily="34" charset="0"/>
                      </a:endParaRPr>
                    </a:p>
                  </a:txBody>
                  <a:tcPr marL="41550" marR="41550" marT="0" marB="0" anchor="ctr"/>
                </a:tc>
                <a:extLst>
                  <a:ext uri="{0D108BD9-81ED-4DB2-BD59-A6C34878D82A}">
                    <a16:rowId xmlns:a16="http://schemas.microsoft.com/office/drawing/2014/main" val="604139727"/>
                  </a:ext>
                </a:extLst>
              </a:tr>
              <a:tr h="370751">
                <a:tc vMerge="1">
                  <a:txBody>
                    <a:bodyPr/>
                    <a:lstStyle/>
                    <a:p>
                      <a:endParaRPr lang="uk-UA"/>
                    </a:p>
                  </a:txBody>
                  <a:tcPr/>
                </a:tc>
                <a:tc gridSpan="2">
                  <a:txBody>
                    <a:bodyPr/>
                    <a:lstStyle/>
                    <a:p>
                      <a:pPr>
                        <a:lnSpc>
                          <a:spcPct val="106000"/>
                        </a:lnSpc>
                        <a:spcBef>
                          <a:spcPts val="1000"/>
                        </a:spcBef>
                        <a:spcAft>
                          <a:spcPts val="800"/>
                        </a:spcAft>
                      </a:pPr>
                      <a:r>
                        <a:rPr lang="en-US" sz="1200" dirty="0" err="1">
                          <a:effectLst/>
                        </a:rPr>
                        <a:t>брутто</a:t>
                      </a:r>
                      <a:endParaRPr lang="ru-UA" sz="1200" dirty="0">
                        <a:effectLst/>
                        <a:latin typeface="Calibri" panose="020F0502020204030204" pitchFamily="34" charset="0"/>
                        <a:ea typeface="Calibri" panose="020F0502020204030204" pitchFamily="34" charset="0"/>
                      </a:endParaRPr>
                    </a:p>
                  </a:txBody>
                  <a:tcPr marL="41550" marR="41550" marT="0" marB="0" anchor="ctr"/>
                </a:tc>
                <a:tc hMerge="1">
                  <a:txBody>
                    <a:bodyPr/>
                    <a:lstStyle/>
                    <a:p>
                      <a:endParaRPr lang="uk-UA"/>
                    </a:p>
                  </a:txBody>
                  <a:tcPr/>
                </a:tc>
                <a:tc>
                  <a:txBody>
                    <a:bodyPr/>
                    <a:lstStyle/>
                    <a:p>
                      <a:pPr algn="ctr">
                        <a:lnSpc>
                          <a:spcPct val="106000"/>
                        </a:lnSpc>
                        <a:spcBef>
                          <a:spcPts val="1000"/>
                        </a:spcBef>
                        <a:spcAft>
                          <a:spcPts val="800"/>
                        </a:spcAft>
                      </a:pPr>
                      <a:r>
                        <a:rPr lang="en-US" sz="1200">
                          <a:effectLst/>
                        </a:rPr>
                        <a:t>нетто</a:t>
                      </a:r>
                      <a:endParaRPr lang="ru-UA" sz="1200">
                        <a:effectLst/>
                        <a:latin typeface="Calibri" panose="020F0502020204030204" pitchFamily="34" charset="0"/>
                        <a:ea typeface="Calibri" panose="020F0502020204030204" pitchFamily="34" charset="0"/>
                      </a:endParaRPr>
                    </a:p>
                  </a:txBody>
                  <a:tcPr marL="41550" marR="41550" marT="0" marB="0" anchor="ctr"/>
                </a:tc>
                <a:tc>
                  <a:txBody>
                    <a:bodyPr/>
                    <a:lstStyle/>
                    <a:p>
                      <a:pPr algn="ctr">
                        <a:lnSpc>
                          <a:spcPct val="106000"/>
                        </a:lnSpc>
                        <a:spcBef>
                          <a:spcPts val="1000"/>
                        </a:spcBef>
                        <a:spcAft>
                          <a:spcPts val="800"/>
                        </a:spcAft>
                      </a:pPr>
                      <a:r>
                        <a:rPr lang="en-US" sz="1200">
                          <a:effectLst/>
                        </a:rPr>
                        <a:t>брутто</a:t>
                      </a:r>
                      <a:endParaRPr lang="ru-UA" sz="1200">
                        <a:effectLst/>
                        <a:latin typeface="Calibri" panose="020F0502020204030204" pitchFamily="34" charset="0"/>
                        <a:ea typeface="Calibri" panose="020F0502020204030204" pitchFamily="34" charset="0"/>
                      </a:endParaRPr>
                    </a:p>
                  </a:txBody>
                  <a:tcPr marL="41550" marR="41550" marT="0" marB="0" anchor="ctr"/>
                </a:tc>
                <a:tc>
                  <a:txBody>
                    <a:bodyPr/>
                    <a:lstStyle/>
                    <a:p>
                      <a:pPr algn="ctr">
                        <a:lnSpc>
                          <a:spcPct val="106000"/>
                        </a:lnSpc>
                        <a:spcBef>
                          <a:spcPts val="1000"/>
                        </a:spcBef>
                        <a:spcAft>
                          <a:spcPts val="800"/>
                        </a:spcAft>
                      </a:pPr>
                      <a:r>
                        <a:rPr lang="en-US" sz="1200">
                          <a:effectLst/>
                        </a:rPr>
                        <a:t>нетто</a:t>
                      </a:r>
                      <a:endParaRPr lang="ru-UA" sz="1200">
                        <a:effectLst/>
                        <a:latin typeface="Calibri" panose="020F0502020204030204" pitchFamily="34" charset="0"/>
                        <a:ea typeface="Calibri" panose="020F0502020204030204" pitchFamily="34" charset="0"/>
                      </a:endParaRPr>
                    </a:p>
                  </a:txBody>
                  <a:tcPr marL="41550" marR="41550"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111760471"/>
                  </a:ext>
                </a:extLst>
              </a:tr>
              <a:tr h="172183">
                <a:tc>
                  <a:txBody>
                    <a:bodyPr/>
                    <a:lstStyle/>
                    <a:p>
                      <a:pPr>
                        <a:lnSpc>
                          <a:spcPct val="106000"/>
                        </a:lnSpc>
                        <a:spcAft>
                          <a:spcPts val="800"/>
                        </a:spcAft>
                      </a:pPr>
                      <a:r>
                        <a:rPr lang="en-US" sz="1200">
                          <a:effectLst/>
                        </a:rPr>
                        <a:t>М’ясо птиці (бройлер)</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156</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115</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1560</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1150</a:t>
                      </a:r>
                      <a:endParaRPr lang="ru-UA" sz="1200">
                        <a:effectLst/>
                        <a:latin typeface="Calibri" panose="020F0502020204030204" pitchFamily="34" charset="0"/>
                        <a:ea typeface="Calibri" panose="020F0502020204030204" pitchFamily="34" charset="0"/>
                      </a:endParaRPr>
                    </a:p>
                  </a:txBody>
                  <a:tcPr marL="41550" marR="41550" marT="0" marB="0"/>
                </a:tc>
                <a:tc rowSpan="18">
                  <a:txBody>
                    <a:bodyPr/>
                    <a:lstStyle/>
                    <a:p>
                      <a:pPr>
                        <a:lnSpc>
                          <a:spcPct val="106000"/>
                        </a:lnSpc>
                        <a:spcAft>
                          <a:spcPts val="800"/>
                        </a:spcAft>
                      </a:pPr>
                      <a:r>
                        <a:rPr lang="ru-RU" sz="1200">
                          <a:effectLst/>
                        </a:rPr>
                        <a:t>1.МКО  сировини.</a:t>
                      </a:r>
                      <a:endParaRPr lang="ru-UA" sz="1200">
                        <a:effectLst/>
                      </a:endParaRPr>
                    </a:p>
                    <a:p>
                      <a:pPr>
                        <a:lnSpc>
                          <a:spcPct val="106000"/>
                        </a:lnSpc>
                        <a:spcAft>
                          <a:spcPts val="800"/>
                        </a:spcAft>
                      </a:pPr>
                      <a:r>
                        <a:rPr lang="ru-RU" sz="1200">
                          <a:effectLst/>
                        </a:rPr>
                        <a:t>2.Сан обробка яєць.</a:t>
                      </a:r>
                      <a:endParaRPr lang="ru-UA" sz="1200">
                        <a:effectLst/>
                      </a:endParaRPr>
                    </a:p>
                    <a:p>
                      <a:pPr>
                        <a:lnSpc>
                          <a:spcPct val="106000"/>
                        </a:lnSpc>
                        <a:spcAft>
                          <a:spcPts val="800"/>
                        </a:spcAft>
                      </a:pPr>
                      <a:r>
                        <a:rPr lang="ru-RU" sz="1200">
                          <a:effectLst/>
                        </a:rPr>
                        <a:t>3.Замочування , варка, обсмажування грибів.</a:t>
                      </a:r>
                      <a:endParaRPr lang="ru-UA" sz="1200">
                        <a:effectLst/>
                      </a:endParaRPr>
                    </a:p>
                    <a:p>
                      <a:pPr>
                        <a:lnSpc>
                          <a:spcPct val="106000"/>
                        </a:lnSpc>
                        <a:spcAft>
                          <a:spcPts val="800"/>
                        </a:spcAft>
                      </a:pPr>
                      <a:r>
                        <a:rPr lang="ru-RU" sz="1200">
                          <a:effectLst/>
                        </a:rPr>
                        <a:t>4.Варка та нарізання м’яса птиці.</a:t>
                      </a:r>
                      <a:endParaRPr lang="ru-UA" sz="1200">
                        <a:effectLst/>
                      </a:endParaRPr>
                    </a:p>
                    <a:p>
                      <a:pPr>
                        <a:lnSpc>
                          <a:spcPct val="106000"/>
                        </a:lnSpc>
                        <a:spcAft>
                          <a:spcPts val="800"/>
                        </a:spcAft>
                      </a:pPr>
                      <a:r>
                        <a:rPr lang="ru-RU" sz="1200">
                          <a:effectLst/>
                        </a:rPr>
                        <a:t>5.Варка та нарізаня   яєць .</a:t>
                      </a:r>
                      <a:endParaRPr lang="ru-UA" sz="1200">
                        <a:effectLst/>
                      </a:endParaRPr>
                    </a:p>
                    <a:p>
                      <a:pPr>
                        <a:lnSpc>
                          <a:spcPct val="106000"/>
                        </a:lnSpc>
                        <a:spcAft>
                          <a:spcPts val="800"/>
                        </a:spcAft>
                      </a:pPr>
                      <a:r>
                        <a:rPr lang="ru-RU" sz="1200">
                          <a:effectLst/>
                        </a:rPr>
                        <a:t>6. Нарізання консервованих плодів.</a:t>
                      </a:r>
                      <a:endParaRPr lang="ru-UA" sz="1200">
                        <a:effectLst/>
                      </a:endParaRPr>
                    </a:p>
                    <a:p>
                      <a:pPr>
                        <a:lnSpc>
                          <a:spcPct val="106000"/>
                        </a:lnSpc>
                        <a:spcAft>
                          <a:spcPts val="800"/>
                        </a:spcAft>
                      </a:pPr>
                      <a:r>
                        <a:rPr lang="ru-RU" sz="1200">
                          <a:effectLst/>
                        </a:rPr>
                        <a:t>7.Поєднання усіх інгредієнтів.</a:t>
                      </a:r>
                      <a:endParaRPr lang="ru-UA" sz="1200">
                        <a:effectLst/>
                      </a:endParaRPr>
                    </a:p>
                    <a:p>
                      <a:pPr>
                        <a:lnSpc>
                          <a:spcPct val="106000"/>
                        </a:lnSpc>
                        <a:spcAft>
                          <a:spcPts val="800"/>
                        </a:spcAft>
                      </a:pPr>
                      <a:r>
                        <a:rPr lang="ru-RU" sz="1200">
                          <a:effectLst/>
                        </a:rPr>
                        <a:t>5.Заправка салату.</a:t>
                      </a:r>
                      <a:endParaRPr lang="ru-UA" sz="1200">
                        <a:effectLst/>
                      </a:endParaRPr>
                    </a:p>
                    <a:p>
                      <a:pPr>
                        <a:lnSpc>
                          <a:spcPct val="106000"/>
                        </a:lnSpc>
                        <a:spcAft>
                          <a:spcPts val="800"/>
                        </a:spcAft>
                      </a:pPr>
                      <a:r>
                        <a:rPr lang="ru-RU" sz="1200">
                          <a:effectLst/>
                        </a:rPr>
                        <a:t>6.Доведення до смаку.</a:t>
                      </a:r>
                      <a:endParaRPr lang="ru-UA" sz="1200">
                        <a:effectLst/>
                      </a:endParaRPr>
                    </a:p>
                    <a:p>
                      <a:pPr>
                        <a:lnSpc>
                          <a:spcPct val="106000"/>
                        </a:lnSpc>
                        <a:spcAft>
                          <a:spcPts val="800"/>
                        </a:spcAft>
                      </a:pPr>
                      <a:r>
                        <a:rPr lang="ru-RU" sz="1200">
                          <a:effectLst/>
                        </a:rPr>
                        <a:t>8.Оформлення. та відпуск.</a:t>
                      </a:r>
                      <a:endParaRPr lang="ru-UA" sz="1200">
                        <a:effectLst/>
                        <a:latin typeface="Calibri" panose="020F0502020204030204" pitchFamily="34" charset="0"/>
                        <a:ea typeface="Calibri" panose="020F0502020204030204" pitchFamily="34" charset="0"/>
                      </a:endParaRPr>
                    </a:p>
                  </a:txBody>
                  <a:tcPr marL="41550" marR="41550" marT="0" marB="0"/>
                </a:tc>
                <a:tc rowSpan="18">
                  <a:txBody>
                    <a:bodyPr/>
                    <a:lstStyle/>
                    <a:p>
                      <a:pPr>
                        <a:lnSpc>
                          <a:spcPct val="106000"/>
                        </a:lnSpc>
                        <a:spcAft>
                          <a:spcPts val="800"/>
                        </a:spcAft>
                      </a:pPr>
                      <a:r>
                        <a:rPr lang="ru-RU" sz="1200">
                          <a:effectLst/>
                        </a:rPr>
                        <a:t>Обладнання: </a:t>
                      </a:r>
                      <a:endParaRPr lang="ru-UA" sz="1200">
                        <a:effectLst/>
                      </a:endParaRPr>
                    </a:p>
                    <a:p>
                      <a:pPr>
                        <a:lnSpc>
                          <a:spcPct val="106000"/>
                        </a:lnSpc>
                        <a:spcAft>
                          <a:spcPts val="800"/>
                        </a:spcAft>
                      </a:pPr>
                      <a:r>
                        <a:rPr lang="ru-RU" sz="1200">
                          <a:effectLst/>
                        </a:rPr>
                        <a:t>Ваги, </a:t>
                      </a:r>
                      <a:endParaRPr lang="ru-UA" sz="1200">
                        <a:effectLst/>
                      </a:endParaRPr>
                    </a:p>
                    <a:p>
                      <a:pPr>
                        <a:lnSpc>
                          <a:spcPct val="106000"/>
                        </a:lnSpc>
                        <a:spcAft>
                          <a:spcPts val="800"/>
                        </a:spcAft>
                      </a:pPr>
                      <a:r>
                        <a:rPr lang="ru-RU" sz="1200">
                          <a:effectLst/>
                        </a:rPr>
                        <a:t>електрична плита, виробничий стіл.</a:t>
                      </a:r>
                      <a:endParaRPr lang="ru-UA" sz="1200">
                        <a:effectLst/>
                      </a:endParaRPr>
                    </a:p>
                    <a:p>
                      <a:pPr>
                        <a:lnSpc>
                          <a:spcPct val="106000"/>
                        </a:lnSpc>
                        <a:spcAft>
                          <a:spcPts val="800"/>
                        </a:spcAft>
                      </a:pPr>
                      <a:r>
                        <a:rPr lang="ru-RU" sz="1200">
                          <a:effectLst/>
                        </a:rPr>
                        <a:t>Інвентар, посуд: </a:t>
                      </a:r>
                      <a:endParaRPr lang="ru-UA" sz="1200">
                        <a:effectLst/>
                      </a:endParaRPr>
                    </a:p>
                    <a:p>
                      <a:pPr>
                        <a:lnSpc>
                          <a:spcPct val="106000"/>
                        </a:lnSpc>
                        <a:spcAft>
                          <a:spcPts val="800"/>
                        </a:spcAft>
                      </a:pPr>
                      <a:r>
                        <a:rPr lang="ru-RU" sz="1200">
                          <a:effectLst/>
                        </a:rPr>
                        <a:t>обробні дошки «ОС»,«ОВ»«МС»,«МВ», миски, ножі кухарські, каструлі, сковорідка, дерев’яна копистка, шумівка, ложка.</a:t>
                      </a:r>
                      <a:endParaRPr lang="ru-UA" sz="1200">
                        <a:effectLst/>
                      </a:endParaRPr>
                    </a:p>
                    <a:p>
                      <a:pPr>
                        <a:lnSpc>
                          <a:spcPct val="106000"/>
                        </a:lnSpc>
                        <a:spcAft>
                          <a:spcPts val="800"/>
                        </a:spcAft>
                      </a:pPr>
                      <a:r>
                        <a:rPr lang="en-US" sz="1200">
                          <a:effectLst/>
                        </a:rPr>
                        <a:t>Посуд для відпуску: </a:t>
                      </a:r>
                      <a:endParaRPr lang="ru-UA" sz="1200">
                        <a:effectLst/>
                      </a:endParaRPr>
                    </a:p>
                    <a:p>
                      <a:pPr>
                        <a:lnSpc>
                          <a:spcPct val="106000"/>
                        </a:lnSpc>
                        <a:spcAft>
                          <a:spcPts val="800"/>
                        </a:spcAft>
                      </a:pPr>
                      <a:r>
                        <a:rPr lang="en-US" sz="1200">
                          <a:effectLst/>
                        </a:rPr>
                        <a:t>Салатник.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endParaRPr>
                    </a:p>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rowSpan="18">
                  <a:txBody>
                    <a:bodyPr/>
                    <a:lstStyle/>
                    <a:p>
                      <a:pPr>
                        <a:lnSpc>
                          <a:spcPct val="106000"/>
                        </a:lnSpc>
                        <a:spcAft>
                          <a:spcPts val="800"/>
                        </a:spcAft>
                      </a:pPr>
                      <a:r>
                        <a:rPr lang="ru-RU" sz="1200">
                          <a:effectLst/>
                        </a:rPr>
                        <a:t>Варені гриби добре промивають, нарізують соломкою, обсмажують на вершковому маслі. М’якоть вареної птиці без шкіри, половину консервованих плодів нарізують соломкою. Зварені круто яйця дрібно січуть. Підготовлені продукти змішують, заправляють частиною майонезу.</a:t>
                      </a:r>
                      <a:endParaRPr lang="ru-UA" sz="1200">
                        <a:effectLst/>
                      </a:endParaRPr>
                    </a:p>
                    <a:p>
                      <a:pPr>
                        <a:lnSpc>
                          <a:spcPct val="106000"/>
                        </a:lnSpc>
                        <a:spcAft>
                          <a:spcPts val="800"/>
                        </a:spcAft>
                      </a:pPr>
                      <a:r>
                        <a:rPr lang="ru-RU" sz="1200">
                          <a:effectLst/>
                        </a:rPr>
                        <a:t>Перед подаванням салат укладають у тарталетки або салатник гіркою, поливають зверху майонезом, оздоблюють консервованими плодами, зеленню.</a:t>
                      </a:r>
                      <a:endParaRPr lang="ru-UA" sz="1200">
                        <a:effectLst/>
                        <a:latin typeface="Calibri" panose="020F0502020204030204" pitchFamily="34" charset="0"/>
                        <a:ea typeface="Calibri" panose="020F0502020204030204" pitchFamily="34" charset="0"/>
                      </a:endParaRPr>
                    </a:p>
                  </a:txBody>
                  <a:tcPr marL="41550" marR="41550" marT="0" marB="0"/>
                </a:tc>
                <a:extLst>
                  <a:ext uri="{0D108BD9-81ED-4DB2-BD59-A6C34878D82A}">
                    <a16:rowId xmlns:a16="http://schemas.microsoft.com/office/drawing/2014/main" val="3541432498"/>
                  </a:ext>
                </a:extLst>
              </a:tr>
              <a:tr h="172183">
                <a:tc>
                  <a:txBody>
                    <a:bodyPr/>
                    <a:lstStyle/>
                    <a:p>
                      <a:pPr>
                        <a:lnSpc>
                          <a:spcPct val="106000"/>
                        </a:lnSpc>
                        <a:spcAft>
                          <a:spcPts val="800"/>
                        </a:spcAft>
                      </a:pPr>
                      <a:r>
                        <a:rPr lang="en-US" sz="1200">
                          <a:effectLst/>
                        </a:rPr>
                        <a:t>Маса вареного м’яса</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50</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500</a:t>
                      </a:r>
                      <a:endParaRPr lang="ru-UA" sz="120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334091072"/>
                  </a:ext>
                </a:extLst>
              </a:tr>
              <a:tr h="172183">
                <a:tc>
                  <a:txBody>
                    <a:bodyPr/>
                    <a:lstStyle/>
                    <a:p>
                      <a:pPr>
                        <a:lnSpc>
                          <a:spcPct val="106000"/>
                        </a:lnSpc>
                        <a:spcAft>
                          <a:spcPts val="800"/>
                        </a:spcAft>
                      </a:pPr>
                      <a:r>
                        <a:rPr lang="en-US" sz="1200">
                          <a:effectLst/>
                        </a:rPr>
                        <a:t>Яйце куряче</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1/4шт</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10</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2 шт</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dirty="0">
                          <a:effectLst/>
                        </a:rPr>
                        <a:t>100</a:t>
                      </a:r>
                      <a:endParaRPr lang="ru-UA" sz="1200" dirty="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82825059"/>
                  </a:ext>
                </a:extLst>
              </a:tr>
              <a:tr h="172183">
                <a:tc>
                  <a:txBody>
                    <a:bodyPr/>
                    <a:lstStyle/>
                    <a:p>
                      <a:pPr>
                        <a:lnSpc>
                          <a:spcPct val="106000"/>
                        </a:lnSpc>
                        <a:spcAft>
                          <a:spcPts val="800"/>
                        </a:spcAft>
                      </a:pPr>
                      <a:r>
                        <a:rPr lang="en-US" sz="1200">
                          <a:effectLst/>
                        </a:rPr>
                        <a:t>Гриби білі сушені</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5</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5</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50</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50</a:t>
                      </a:r>
                      <a:endParaRPr lang="ru-UA" sz="120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189255730"/>
                  </a:ext>
                </a:extLst>
              </a:tr>
              <a:tr h="172183">
                <a:tc>
                  <a:txBody>
                    <a:bodyPr/>
                    <a:lstStyle/>
                    <a:p>
                      <a:pPr>
                        <a:lnSpc>
                          <a:spcPct val="106000"/>
                        </a:lnSpc>
                        <a:spcAft>
                          <a:spcPts val="800"/>
                        </a:spcAft>
                      </a:pPr>
                      <a:r>
                        <a:rPr lang="en-US" sz="1200">
                          <a:effectLst/>
                        </a:rPr>
                        <a:t>Маса варених грибів</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10</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10</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100</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100</a:t>
                      </a:r>
                      <a:endParaRPr lang="ru-UA" sz="120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161081133"/>
                  </a:ext>
                </a:extLst>
              </a:tr>
              <a:tr h="172183">
                <a:tc>
                  <a:txBody>
                    <a:bodyPr/>
                    <a:lstStyle/>
                    <a:p>
                      <a:pPr>
                        <a:lnSpc>
                          <a:spcPct val="106000"/>
                        </a:lnSpc>
                        <a:spcAft>
                          <a:spcPts val="800"/>
                        </a:spcAft>
                      </a:pPr>
                      <a:r>
                        <a:rPr lang="en-US" sz="1200">
                          <a:effectLst/>
                        </a:rPr>
                        <a:t>Масло вершкове</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5</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5</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50</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50</a:t>
                      </a:r>
                      <a:endParaRPr lang="ru-UA" sz="120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886588025"/>
                  </a:ext>
                </a:extLst>
              </a:tr>
              <a:tr h="246675">
                <a:tc>
                  <a:txBody>
                    <a:bodyPr/>
                    <a:lstStyle/>
                    <a:p>
                      <a:pPr>
                        <a:lnSpc>
                          <a:spcPct val="106000"/>
                        </a:lnSpc>
                        <a:spcAft>
                          <a:spcPts val="800"/>
                        </a:spcAft>
                      </a:pPr>
                      <a:r>
                        <a:rPr lang="en-US" sz="1200">
                          <a:effectLst/>
                        </a:rPr>
                        <a:t>Маса обсмажених грибів</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10</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10</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100</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100</a:t>
                      </a:r>
                      <a:endParaRPr lang="ru-UA" sz="120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912167209"/>
                  </a:ext>
                </a:extLst>
              </a:tr>
              <a:tr h="172183">
                <a:tc>
                  <a:txBody>
                    <a:bodyPr/>
                    <a:lstStyle/>
                    <a:p>
                      <a:pPr>
                        <a:lnSpc>
                          <a:spcPct val="106000"/>
                        </a:lnSpc>
                        <a:spcAft>
                          <a:spcPts val="800"/>
                        </a:spcAft>
                      </a:pPr>
                      <a:r>
                        <a:rPr lang="en-US" sz="1200">
                          <a:effectLst/>
                        </a:rPr>
                        <a:t>Майонез</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30</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30</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300</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300</a:t>
                      </a:r>
                      <a:endParaRPr lang="ru-UA" sz="120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888053617"/>
                  </a:ext>
                </a:extLst>
              </a:tr>
              <a:tr h="172183">
                <a:tc>
                  <a:txBody>
                    <a:bodyPr/>
                    <a:lstStyle/>
                    <a:p>
                      <a:pPr>
                        <a:lnSpc>
                          <a:spcPct val="106000"/>
                        </a:lnSpc>
                        <a:spcAft>
                          <a:spcPts val="800"/>
                        </a:spcAft>
                      </a:pPr>
                      <a:r>
                        <a:rPr lang="en-US" sz="1200">
                          <a:effectLst/>
                        </a:rPr>
                        <a:t>Плоди консервовані</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50</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50</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500</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500</a:t>
                      </a:r>
                      <a:endParaRPr lang="ru-UA" sz="120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014865326"/>
                  </a:ext>
                </a:extLst>
              </a:tr>
              <a:tr h="172183">
                <a:tc>
                  <a:txBody>
                    <a:bodyPr/>
                    <a:lstStyle/>
                    <a:p>
                      <a:pPr>
                        <a:lnSpc>
                          <a:spcPct val="106000"/>
                        </a:lnSpc>
                        <a:spcAft>
                          <a:spcPts val="800"/>
                        </a:spcAft>
                      </a:pPr>
                      <a:r>
                        <a:rPr lang="en-US" sz="1200">
                          <a:effectLst/>
                        </a:rPr>
                        <a:t>Зелень</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2,7</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2</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27</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dirty="0">
                          <a:effectLst/>
                        </a:rPr>
                        <a:t>20</a:t>
                      </a:r>
                      <a:endParaRPr lang="ru-UA" sz="1200" dirty="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735364375"/>
                  </a:ext>
                </a:extLst>
              </a:tr>
              <a:tr h="172183">
                <a:tc>
                  <a:txBody>
                    <a:bodyPr/>
                    <a:lstStyle/>
                    <a:p>
                      <a:pPr>
                        <a:lnSpc>
                          <a:spcPct val="106000"/>
                        </a:lnSpc>
                        <a:spcAft>
                          <a:spcPts val="800"/>
                        </a:spcAft>
                      </a:pPr>
                      <a:r>
                        <a:rPr lang="en-US" sz="1200">
                          <a:effectLst/>
                        </a:rPr>
                        <a:t>ВИХІД:</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145</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1450</a:t>
                      </a:r>
                      <a:endParaRPr lang="ru-UA" sz="120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539944867"/>
                  </a:ext>
                </a:extLst>
              </a:tr>
              <a:tr h="172183">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dirty="0">
                          <a:effectLst/>
                        </a:rPr>
                        <a:t> </a:t>
                      </a:r>
                      <a:endParaRPr lang="ru-UA" sz="1200" dirty="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115408263"/>
                  </a:ext>
                </a:extLst>
              </a:tr>
              <a:tr h="172183">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368414526"/>
                  </a:ext>
                </a:extLst>
              </a:tr>
              <a:tr h="172183">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514079469"/>
                  </a:ext>
                </a:extLst>
              </a:tr>
              <a:tr h="172183">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dirty="0">
                          <a:effectLst/>
                        </a:rPr>
                        <a:t> </a:t>
                      </a:r>
                      <a:endParaRPr lang="ru-UA" sz="1200" dirty="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942708848"/>
                  </a:ext>
                </a:extLst>
              </a:tr>
              <a:tr h="172183">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025916188"/>
                  </a:ext>
                </a:extLst>
              </a:tr>
              <a:tr h="172183">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dirty="0">
                          <a:effectLst/>
                        </a:rPr>
                        <a:t> </a:t>
                      </a:r>
                      <a:endParaRPr lang="ru-UA" sz="1200" dirty="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840351966"/>
                  </a:ext>
                </a:extLst>
              </a:tr>
              <a:tr h="2489821">
                <a:tc>
                  <a:txBody>
                    <a:bodyPr/>
                    <a:lstStyle/>
                    <a:p>
                      <a:pPr>
                        <a:lnSpc>
                          <a:spcPct val="106000"/>
                        </a:lnSpc>
                        <a:spcAft>
                          <a:spcPts val="800"/>
                        </a:spcAft>
                      </a:pPr>
                      <a:r>
                        <a:rPr lang="en-US" sz="1200" dirty="0">
                          <a:effectLst/>
                        </a:rPr>
                        <a:t> </a:t>
                      </a:r>
                      <a:endParaRPr lang="ru-UA" sz="1200" dirty="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gridSpan="2">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hMerge="1">
                  <a:txBody>
                    <a:bodyPr/>
                    <a:lstStyle/>
                    <a:p>
                      <a:endParaRPr lang="uk-UA"/>
                    </a:p>
                  </a:txBody>
                  <a:tcPr/>
                </a:tc>
                <a:tc>
                  <a:txBody>
                    <a:bodyPr/>
                    <a:lstStyle/>
                    <a:p>
                      <a:pPr>
                        <a:lnSpc>
                          <a:spcPct val="106000"/>
                        </a:lnSpc>
                        <a:spcAft>
                          <a:spcPts val="800"/>
                        </a:spcAft>
                      </a:pPr>
                      <a:r>
                        <a:rPr lang="en-US" sz="1200">
                          <a:effectLst/>
                        </a:rPr>
                        <a:t> </a:t>
                      </a:r>
                      <a:endParaRPr lang="ru-UA" sz="1200">
                        <a:effectLst/>
                        <a:latin typeface="Calibri" panose="020F0502020204030204" pitchFamily="34" charset="0"/>
                        <a:ea typeface="Calibri" panose="020F0502020204030204" pitchFamily="34" charset="0"/>
                      </a:endParaRPr>
                    </a:p>
                  </a:txBody>
                  <a:tcPr marL="41550" marR="41550" marT="0" marB="0"/>
                </a:tc>
                <a:tc>
                  <a:txBody>
                    <a:bodyPr/>
                    <a:lstStyle/>
                    <a:p>
                      <a:pPr>
                        <a:lnSpc>
                          <a:spcPct val="106000"/>
                        </a:lnSpc>
                        <a:spcAft>
                          <a:spcPts val="800"/>
                        </a:spcAft>
                      </a:pPr>
                      <a:r>
                        <a:rPr lang="en-US" sz="1200" dirty="0">
                          <a:effectLst/>
                        </a:rPr>
                        <a:t> </a:t>
                      </a:r>
                      <a:endParaRPr lang="ru-UA" sz="1200" dirty="0">
                        <a:effectLst/>
                        <a:latin typeface="Calibri" panose="020F0502020204030204" pitchFamily="34" charset="0"/>
                        <a:ea typeface="Calibri" panose="020F0502020204030204" pitchFamily="34" charset="0"/>
                      </a:endParaRPr>
                    </a:p>
                  </a:txBody>
                  <a:tcPr marL="41550" marR="41550"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669186152"/>
                  </a:ext>
                </a:extLst>
              </a:tr>
            </a:tbl>
          </a:graphicData>
        </a:graphic>
      </p:graphicFrame>
      <p:sp>
        <p:nvSpPr>
          <p:cNvPr id="5" name="Rectangle 1">
            <a:extLst>
              <a:ext uri="{FF2B5EF4-FFF2-40B4-BE49-F238E27FC236}">
                <a16:creationId xmlns:a16="http://schemas.microsoft.com/office/drawing/2014/main" id="{DC9A3B43-3BD3-B259-BD1C-859473165B5B}"/>
              </a:ext>
            </a:extLst>
          </p:cNvPr>
          <p:cNvSpPr>
            <a:spLocks noChangeArrowheads="1"/>
          </p:cNvSpPr>
          <p:nvPr/>
        </p:nvSpPr>
        <p:spPr bwMode="auto">
          <a:xfrm>
            <a:off x="3211513" y="1230313"/>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Номер слайда 2">
            <a:extLst>
              <a:ext uri="{FF2B5EF4-FFF2-40B4-BE49-F238E27FC236}">
                <a16:creationId xmlns:a16="http://schemas.microsoft.com/office/drawing/2014/main" id="{285A6522-39DB-7319-B180-BC043CFA7F06}"/>
              </a:ext>
            </a:extLst>
          </p:cNvPr>
          <p:cNvSpPr>
            <a:spLocks noGrp="1"/>
          </p:cNvSpPr>
          <p:nvPr>
            <p:ph type="sldNum" sz="quarter" idx="12"/>
          </p:nvPr>
        </p:nvSpPr>
        <p:spPr/>
        <p:txBody>
          <a:bodyPr/>
          <a:lstStyle/>
          <a:p>
            <a:pPr rtl="0"/>
            <a:fld id="{F25A965E-3C11-4F28-82DC-E30D63FAC43C}" type="slidenum">
              <a:rPr lang="ru-RU" noProof="0" smtClean="0"/>
              <a:t>38</a:t>
            </a:fld>
            <a:endParaRPr lang="ru-RU" noProof="0"/>
          </a:p>
        </p:txBody>
      </p:sp>
    </p:spTree>
    <p:extLst>
      <p:ext uri="{BB962C8B-B14F-4D97-AF65-F5344CB8AC3E}">
        <p14:creationId xmlns:p14="http://schemas.microsoft.com/office/powerpoint/2010/main" val="17611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4844E4-7EED-2E3E-7396-F5EC1E4A6484}"/>
              </a:ext>
            </a:extLst>
          </p:cNvPr>
          <p:cNvSpPr>
            <a:spLocks noGrp="1"/>
          </p:cNvSpPr>
          <p:nvPr>
            <p:ph type="title"/>
          </p:nvPr>
        </p:nvSpPr>
        <p:spPr>
          <a:xfrm>
            <a:off x="3358108" y="129797"/>
            <a:ext cx="9144000" cy="1143000"/>
          </a:xfrm>
        </p:spPr>
        <p:txBody>
          <a:bodyPr>
            <a:normAutofit/>
          </a:bodyPr>
          <a:lstStyle/>
          <a:p>
            <a:r>
              <a:rPr lang="uk-UA" sz="3200" dirty="0">
                <a:solidFill>
                  <a:schemeClr val="accent1">
                    <a:lumMod val="40000"/>
                    <a:lumOff val="60000"/>
                  </a:schemeClr>
                </a:solidFill>
              </a:rPr>
              <a:t>Картка контролю</a:t>
            </a:r>
          </a:p>
        </p:txBody>
      </p:sp>
      <p:graphicFrame>
        <p:nvGraphicFramePr>
          <p:cNvPr id="4" name="Таблица 3">
            <a:extLst>
              <a:ext uri="{FF2B5EF4-FFF2-40B4-BE49-F238E27FC236}">
                <a16:creationId xmlns:a16="http://schemas.microsoft.com/office/drawing/2014/main" id="{3AFE1A5B-03DB-6EB3-A9A8-BE702950EC26}"/>
              </a:ext>
            </a:extLst>
          </p:cNvPr>
          <p:cNvGraphicFramePr>
            <a:graphicFrameLocks noGrp="1"/>
          </p:cNvGraphicFramePr>
          <p:nvPr>
            <p:extLst>
              <p:ext uri="{D42A27DB-BD31-4B8C-83A1-F6EECF244321}">
                <p14:modId xmlns:p14="http://schemas.microsoft.com/office/powerpoint/2010/main" val="440157765"/>
              </p:ext>
            </p:extLst>
          </p:nvPr>
        </p:nvGraphicFramePr>
        <p:xfrm>
          <a:off x="0" y="1556792"/>
          <a:ext cx="12143084" cy="5184576"/>
        </p:xfrm>
        <a:graphic>
          <a:graphicData uri="http://schemas.openxmlformats.org/drawingml/2006/table">
            <a:tbl>
              <a:tblPr bandRow="1">
                <a:tableStyleId>{5C22544A-7EE6-4342-B048-85BDC9FD1C3A}</a:tableStyleId>
              </a:tblPr>
              <a:tblGrid>
                <a:gridCol w="2926135">
                  <a:extLst>
                    <a:ext uri="{9D8B030D-6E8A-4147-A177-3AD203B41FA5}">
                      <a16:colId xmlns:a16="http://schemas.microsoft.com/office/drawing/2014/main" val="3953000256"/>
                    </a:ext>
                  </a:extLst>
                </a:gridCol>
                <a:gridCol w="5171775">
                  <a:extLst>
                    <a:ext uri="{9D8B030D-6E8A-4147-A177-3AD203B41FA5}">
                      <a16:colId xmlns:a16="http://schemas.microsoft.com/office/drawing/2014/main" val="3214672729"/>
                    </a:ext>
                  </a:extLst>
                </a:gridCol>
                <a:gridCol w="4045174">
                  <a:extLst>
                    <a:ext uri="{9D8B030D-6E8A-4147-A177-3AD203B41FA5}">
                      <a16:colId xmlns:a16="http://schemas.microsoft.com/office/drawing/2014/main" val="4198299004"/>
                    </a:ext>
                  </a:extLst>
                </a:gridCol>
              </a:tblGrid>
              <a:tr h="564951">
                <a:tc>
                  <a:txBody>
                    <a:bodyPr/>
                    <a:lstStyle/>
                    <a:p>
                      <a:pPr algn="ctr">
                        <a:lnSpc>
                          <a:spcPct val="106000"/>
                        </a:lnSpc>
                        <a:spcAft>
                          <a:spcPts val="800"/>
                        </a:spcAft>
                      </a:pPr>
                      <a:r>
                        <a:rPr lang="en-US" sz="1400" dirty="0">
                          <a:effectLst/>
                        </a:rPr>
                        <a:t>Що перевірити?</a:t>
                      </a:r>
                      <a:endParaRPr lang="ru-UA" sz="1100" dirty="0">
                        <a:effectLst/>
                        <a:latin typeface="Calibri" panose="020F0502020204030204" pitchFamily="34" charset="0"/>
                        <a:ea typeface="Calibri" panose="020F0502020204030204" pitchFamily="34" charset="0"/>
                      </a:endParaRPr>
                    </a:p>
                  </a:txBody>
                  <a:tcPr marL="66469" marR="66469" marT="0" marB="0" anchor="ctr"/>
                </a:tc>
                <a:tc>
                  <a:txBody>
                    <a:bodyPr/>
                    <a:lstStyle/>
                    <a:p>
                      <a:pPr algn="ctr">
                        <a:lnSpc>
                          <a:spcPct val="106000"/>
                        </a:lnSpc>
                        <a:spcAft>
                          <a:spcPts val="800"/>
                        </a:spcAft>
                      </a:pPr>
                      <a:r>
                        <a:rPr lang="en-US" sz="1400">
                          <a:effectLst/>
                        </a:rPr>
                        <a:t>Малюнок</a:t>
                      </a:r>
                      <a:endParaRPr lang="ru-UA" sz="1100">
                        <a:effectLst/>
                        <a:latin typeface="Calibri" panose="020F0502020204030204" pitchFamily="34" charset="0"/>
                        <a:ea typeface="Calibri" panose="020F0502020204030204" pitchFamily="34" charset="0"/>
                      </a:endParaRPr>
                    </a:p>
                  </a:txBody>
                  <a:tcPr marL="66469" marR="66469" marT="0" marB="0" anchor="ctr"/>
                </a:tc>
                <a:tc>
                  <a:txBody>
                    <a:bodyPr/>
                    <a:lstStyle/>
                    <a:p>
                      <a:pPr algn="ctr">
                        <a:lnSpc>
                          <a:spcPct val="106000"/>
                        </a:lnSpc>
                        <a:spcAft>
                          <a:spcPts val="800"/>
                        </a:spcAft>
                      </a:pPr>
                      <a:r>
                        <a:rPr lang="en-US" sz="1400">
                          <a:effectLst/>
                        </a:rPr>
                        <a:t>Вимоги до якості страви</a:t>
                      </a:r>
                      <a:endParaRPr lang="ru-UA" sz="1100">
                        <a:effectLst/>
                        <a:latin typeface="Calibri" panose="020F0502020204030204" pitchFamily="34" charset="0"/>
                        <a:ea typeface="Calibri" panose="020F0502020204030204" pitchFamily="34" charset="0"/>
                      </a:endParaRPr>
                    </a:p>
                  </a:txBody>
                  <a:tcPr marL="66469" marR="66469" marT="0" marB="0" anchor="ctr"/>
                </a:tc>
                <a:extLst>
                  <a:ext uri="{0D108BD9-81ED-4DB2-BD59-A6C34878D82A}">
                    <a16:rowId xmlns:a16="http://schemas.microsoft.com/office/drawing/2014/main" val="3141145359"/>
                  </a:ext>
                </a:extLst>
              </a:tr>
              <a:tr h="1457094">
                <a:tc>
                  <a:txBody>
                    <a:bodyPr/>
                    <a:lstStyle/>
                    <a:p>
                      <a:pPr algn="ctr">
                        <a:lnSpc>
                          <a:spcPct val="106000"/>
                        </a:lnSpc>
                        <a:spcBef>
                          <a:spcPts val="1000"/>
                        </a:spcBef>
                        <a:spcAft>
                          <a:spcPts val="800"/>
                        </a:spcAft>
                      </a:pPr>
                      <a:r>
                        <a:rPr lang="en-US" sz="1400">
                          <a:effectLst/>
                        </a:rPr>
                        <a:t>Зовнішній вигляд</a:t>
                      </a:r>
                      <a:endParaRPr lang="ru-UA" sz="1100">
                        <a:effectLst/>
                        <a:latin typeface="Calibri" panose="020F0502020204030204" pitchFamily="34" charset="0"/>
                        <a:ea typeface="Calibri" panose="020F0502020204030204" pitchFamily="34" charset="0"/>
                      </a:endParaRPr>
                    </a:p>
                  </a:txBody>
                  <a:tcPr marL="66469" marR="66469" marT="0" marB="0" anchor="ctr"/>
                </a:tc>
                <a:tc rowSpan="4">
                  <a:txBody>
                    <a:bodyPr/>
                    <a:lstStyle/>
                    <a:p>
                      <a:pPr algn="l">
                        <a:lnSpc>
                          <a:spcPct val="106000"/>
                        </a:lnSpc>
                        <a:spcAft>
                          <a:spcPts val="800"/>
                        </a:spcAft>
                      </a:pPr>
                      <a:r>
                        <a:rPr lang="en-US" sz="1400">
                          <a:effectLst/>
                        </a:rPr>
                        <a:t> </a:t>
                      </a:r>
                      <a:endParaRPr lang="ru-UA" sz="1100">
                        <a:effectLst/>
                      </a:endParaRPr>
                    </a:p>
                    <a:p>
                      <a:pPr algn="l">
                        <a:lnSpc>
                          <a:spcPct val="106000"/>
                        </a:lnSpc>
                        <a:spcAft>
                          <a:spcPts val="800"/>
                        </a:spcAft>
                      </a:pPr>
                      <a:r>
                        <a:rPr lang="en-US" sz="1400">
                          <a:effectLst/>
                        </a:rPr>
                        <a:t> </a:t>
                      </a:r>
                      <a:endParaRPr lang="ru-UA" sz="1100">
                        <a:effectLst/>
                        <a:latin typeface="Calibri" panose="020F0502020204030204" pitchFamily="34" charset="0"/>
                        <a:ea typeface="Calibri" panose="020F0502020204030204" pitchFamily="34" charset="0"/>
                      </a:endParaRPr>
                    </a:p>
                  </a:txBody>
                  <a:tcPr marL="66469" marR="66469" marT="0" marB="0"/>
                </a:tc>
                <a:tc>
                  <a:txBody>
                    <a:bodyPr/>
                    <a:lstStyle/>
                    <a:p>
                      <a:pPr algn="l">
                        <a:lnSpc>
                          <a:spcPct val="106000"/>
                        </a:lnSpc>
                        <a:spcAft>
                          <a:spcPts val="800"/>
                        </a:spcAft>
                      </a:pPr>
                      <a:r>
                        <a:rPr lang="ru-RU" sz="1400">
                          <a:effectLst/>
                        </a:rPr>
                        <a:t>Салат викладений гіркою в салатник, оздоблений консервованими плодами і зеленню. Всі інгредієнти нарізані соломкою, форма нарізування зберігається. </a:t>
                      </a:r>
                      <a:endParaRPr lang="ru-UA" sz="1100">
                        <a:effectLst/>
                        <a:latin typeface="Calibri" panose="020F0502020204030204" pitchFamily="34" charset="0"/>
                        <a:ea typeface="Calibri" panose="020F0502020204030204" pitchFamily="34" charset="0"/>
                      </a:endParaRPr>
                    </a:p>
                  </a:txBody>
                  <a:tcPr marL="66469" marR="66469" marT="0" marB="0" anchor="ctr"/>
                </a:tc>
                <a:extLst>
                  <a:ext uri="{0D108BD9-81ED-4DB2-BD59-A6C34878D82A}">
                    <a16:rowId xmlns:a16="http://schemas.microsoft.com/office/drawing/2014/main" val="338731604"/>
                  </a:ext>
                </a:extLst>
              </a:tr>
              <a:tr h="993329">
                <a:tc>
                  <a:txBody>
                    <a:bodyPr/>
                    <a:lstStyle/>
                    <a:p>
                      <a:pPr algn="ctr">
                        <a:lnSpc>
                          <a:spcPct val="106000"/>
                        </a:lnSpc>
                        <a:spcBef>
                          <a:spcPts val="1000"/>
                        </a:spcBef>
                        <a:spcAft>
                          <a:spcPts val="800"/>
                        </a:spcAft>
                      </a:pPr>
                      <a:r>
                        <a:rPr lang="en-US" sz="1400">
                          <a:effectLst/>
                        </a:rPr>
                        <a:t>Колір</a:t>
                      </a:r>
                      <a:endParaRPr lang="ru-UA" sz="1100">
                        <a:effectLst/>
                      </a:endParaRPr>
                    </a:p>
                    <a:p>
                      <a:pPr algn="ctr">
                        <a:lnSpc>
                          <a:spcPct val="106000"/>
                        </a:lnSpc>
                        <a:spcBef>
                          <a:spcPts val="1000"/>
                        </a:spcBef>
                        <a:spcAft>
                          <a:spcPts val="800"/>
                        </a:spcAft>
                      </a:pPr>
                      <a:r>
                        <a:rPr lang="en-US" sz="1400">
                          <a:effectLst/>
                        </a:rPr>
                        <a:t> </a:t>
                      </a:r>
                      <a:endParaRPr lang="ru-UA" sz="1100">
                        <a:effectLst/>
                        <a:latin typeface="Calibri" panose="020F0502020204030204" pitchFamily="34" charset="0"/>
                        <a:ea typeface="Calibri" panose="020F0502020204030204" pitchFamily="34" charset="0"/>
                      </a:endParaRPr>
                    </a:p>
                  </a:txBody>
                  <a:tcPr marL="66469" marR="66469" marT="0" marB="0" anchor="ctr"/>
                </a:tc>
                <a:tc vMerge="1">
                  <a:txBody>
                    <a:bodyPr/>
                    <a:lstStyle/>
                    <a:p>
                      <a:endParaRPr lang="uk-UA"/>
                    </a:p>
                  </a:txBody>
                  <a:tcPr/>
                </a:tc>
                <a:tc>
                  <a:txBody>
                    <a:bodyPr/>
                    <a:lstStyle/>
                    <a:p>
                      <a:pPr algn="l">
                        <a:lnSpc>
                          <a:spcPct val="106000"/>
                        </a:lnSpc>
                        <a:spcAft>
                          <a:spcPts val="800"/>
                        </a:spcAft>
                      </a:pPr>
                      <a:r>
                        <a:rPr lang="ru-RU" sz="1400">
                          <a:effectLst/>
                        </a:rPr>
                        <a:t>Властивий продуктам, які є в салаті</a:t>
                      </a:r>
                      <a:endParaRPr lang="ru-UA" sz="1100">
                        <a:effectLst/>
                        <a:latin typeface="Calibri" panose="020F0502020204030204" pitchFamily="34" charset="0"/>
                        <a:ea typeface="Calibri" panose="020F0502020204030204" pitchFamily="34" charset="0"/>
                      </a:endParaRPr>
                    </a:p>
                  </a:txBody>
                  <a:tcPr marL="66469" marR="66469" marT="0" marB="0" anchor="ctr"/>
                </a:tc>
                <a:extLst>
                  <a:ext uri="{0D108BD9-81ED-4DB2-BD59-A6C34878D82A}">
                    <a16:rowId xmlns:a16="http://schemas.microsoft.com/office/drawing/2014/main" val="1849458301"/>
                  </a:ext>
                </a:extLst>
              </a:tr>
              <a:tr h="1080604">
                <a:tc>
                  <a:txBody>
                    <a:bodyPr/>
                    <a:lstStyle/>
                    <a:p>
                      <a:pPr algn="ctr">
                        <a:lnSpc>
                          <a:spcPct val="106000"/>
                        </a:lnSpc>
                        <a:spcBef>
                          <a:spcPts val="1000"/>
                        </a:spcBef>
                        <a:spcAft>
                          <a:spcPts val="800"/>
                        </a:spcAft>
                      </a:pPr>
                      <a:r>
                        <a:rPr lang="en-US" sz="1400">
                          <a:effectLst/>
                        </a:rPr>
                        <a:t>Смак, запах</a:t>
                      </a:r>
                      <a:endParaRPr lang="ru-UA" sz="1100">
                        <a:effectLst/>
                        <a:latin typeface="Calibri" panose="020F0502020204030204" pitchFamily="34" charset="0"/>
                        <a:ea typeface="Calibri" panose="020F0502020204030204" pitchFamily="34" charset="0"/>
                      </a:endParaRPr>
                    </a:p>
                  </a:txBody>
                  <a:tcPr marL="66469" marR="66469" marT="0" marB="0" anchor="ctr"/>
                </a:tc>
                <a:tc vMerge="1">
                  <a:txBody>
                    <a:bodyPr/>
                    <a:lstStyle/>
                    <a:p>
                      <a:endParaRPr lang="uk-UA"/>
                    </a:p>
                  </a:txBody>
                  <a:tcPr/>
                </a:tc>
                <a:tc>
                  <a:txBody>
                    <a:bodyPr/>
                    <a:lstStyle/>
                    <a:p>
                      <a:pPr algn="l">
                        <a:lnSpc>
                          <a:spcPct val="106000"/>
                        </a:lnSpc>
                        <a:spcAft>
                          <a:spcPts val="800"/>
                        </a:spcAft>
                      </a:pPr>
                      <a:r>
                        <a:rPr lang="ru-RU" sz="1400">
                          <a:effectLst/>
                        </a:rPr>
                        <a:t>Приємний, властивий продуктам які є в салаті.</a:t>
                      </a:r>
                      <a:endParaRPr lang="ru-UA" sz="1100">
                        <a:effectLst/>
                      </a:endParaRPr>
                    </a:p>
                    <a:p>
                      <a:pPr algn="l">
                        <a:lnSpc>
                          <a:spcPct val="106000"/>
                        </a:lnSpc>
                        <a:spcAft>
                          <a:spcPts val="800"/>
                        </a:spcAft>
                      </a:pPr>
                      <a:r>
                        <a:rPr lang="ru-RU" sz="1400">
                          <a:effectLst/>
                        </a:rPr>
                        <a:t> </a:t>
                      </a:r>
                      <a:endParaRPr lang="ru-UA" sz="1100">
                        <a:effectLst/>
                        <a:latin typeface="Calibri" panose="020F0502020204030204" pitchFamily="34" charset="0"/>
                        <a:ea typeface="Calibri" panose="020F0502020204030204" pitchFamily="34" charset="0"/>
                      </a:endParaRPr>
                    </a:p>
                  </a:txBody>
                  <a:tcPr marL="66469" marR="66469" marT="0" marB="0" anchor="ctr"/>
                </a:tc>
                <a:extLst>
                  <a:ext uri="{0D108BD9-81ED-4DB2-BD59-A6C34878D82A}">
                    <a16:rowId xmlns:a16="http://schemas.microsoft.com/office/drawing/2014/main" val="4097110883"/>
                  </a:ext>
                </a:extLst>
              </a:tr>
              <a:tr h="1088598">
                <a:tc>
                  <a:txBody>
                    <a:bodyPr/>
                    <a:lstStyle/>
                    <a:p>
                      <a:pPr algn="ctr">
                        <a:lnSpc>
                          <a:spcPct val="106000"/>
                        </a:lnSpc>
                        <a:spcBef>
                          <a:spcPts val="1000"/>
                        </a:spcBef>
                        <a:spcAft>
                          <a:spcPts val="800"/>
                        </a:spcAft>
                      </a:pPr>
                      <a:r>
                        <a:rPr lang="en-US" sz="1400">
                          <a:effectLst/>
                        </a:rPr>
                        <a:t>Консистенція</a:t>
                      </a:r>
                      <a:endParaRPr lang="ru-UA" sz="1100">
                        <a:effectLst/>
                        <a:latin typeface="Calibri" panose="020F0502020204030204" pitchFamily="34" charset="0"/>
                        <a:ea typeface="Calibri" panose="020F0502020204030204" pitchFamily="34" charset="0"/>
                      </a:endParaRPr>
                    </a:p>
                  </a:txBody>
                  <a:tcPr marL="66469" marR="66469" marT="0" marB="0" anchor="ctr"/>
                </a:tc>
                <a:tc vMerge="1">
                  <a:txBody>
                    <a:bodyPr/>
                    <a:lstStyle/>
                    <a:p>
                      <a:endParaRPr lang="uk-UA"/>
                    </a:p>
                  </a:txBody>
                  <a:tcPr/>
                </a:tc>
                <a:tc>
                  <a:txBody>
                    <a:bodyPr/>
                    <a:lstStyle/>
                    <a:p>
                      <a:pPr algn="l">
                        <a:lnSpc>
                          <a:spcPct val="106000"/>
                        </a:lnSpc>
                        <a:spcAft>
                          <a:spcPts val="800"/>
                        </a:spcAft>
                      </a:pPr>
                      <a:r>
                        <a:rPr lang="en-US" sz="1400" dirty="0" err="1">
                          <a:effectLst/>
                        </a:rPr>
                        <a:t>М’яка</a:t>
                      </a:r>
                      <a:r>
                        <a:rPr lang="en-US" sz="1400" dirty="0">
                          <a:effectLst/>
                        </a:rPr>
                        <a:t>, </a:t>
                      </a:r>
                      <a:r>
                        <a:rPr lang="en-US" sz="1400" dirty="0" err="1">
                          <a:effectLst/>
                        </a:rPr>
                        <a:t>соковита</a:t>
                      </a:r>
                      <a:endParaRPr lang="ru-UA" sz="1100" dirty="0">
                        <a:effectLst/>
                      </a:endParaRPr>
                    </a:p>
                    <a:p>
                      <a:pPr algn="l">
                        <a:lnSpc>
                          <a:spcPct val="106000"/>
                        </a:lnSpc>
                        <a:spcAft>
                          <a:spcPts val="800"/>
                        </a:spcAft>
                      </a:pPr>
                      <a:r>
                        <a:rPr lang="en-US" sz="1400" dirty="0">
                          <a:effectLst/>
                        </a:rPr>
                        <a:t> </a:t>
                      </a:r>
                      <a:endParaRPr lang="ru-UA" sz="1100" dirty="0">
                        <a:effectLst/>
                        <a:latin typeface="Calibri" panose="020F0502020204030204" pitchFamily="34" charset="0"/>
                        <a:ea typeface="Calibri" panose="020F0502020204030204" pitchFamily="34" charset="0"/>
                      </a:endParaRPr>
                    </a:p>
                  </a:txBody>
                  <a:tcPr marL="66469" marR="66469" marT="0" marB="0" anchor="ctr"/>
                </a:tc>
                <a:extLst>
                  <a:ext uri="{0D108BD9-81ED-4DB2-BD59-A6C34878D82A}">
                    <a16:rowId xmlns:a16="http://schemas.microsoft.com/office/drawing/2014/main" val="4076164899"/>
                  </a:ext>
                </a:extLst>
              </a:tr>
            </a:tbl>
          </a:graphicData>
        </a:graphic>
      </p:graphicFrame>
      <p:pic>
        <p:nvPicPr>
          <p:cNvPr id="11" name="Рисунок 10">
            <a:extLst>
              <a:ext uri="{FF2B5EF4-FFF2-40B4-BE49-F238E27FC236}">
                <a16:creationId xmlns:a16="http://schemas.microsoft.com/office/drawing/2014/main" id="{B6C92292-7E83-5A09-EA67-19074BF20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00" y="2564904"/>
            <a:ext cx="4147850" cy="3118926"/>
          </a:xfrm>
          <a:prstGeom prst="rect">
            <a:avLst/>
          </a:prstGeom>
        </p:spPr>
      </p:pic>
      <p:sp>
        <p:nvSpPr>
          <p:cNvPr id="3" name="Номер слайда 2">
            <a:extLst>
              <a:ext uri="{FF2B5EF4-FFF2-40B4-BE49-F238E27FC236}">
                <a16:creationId xmlns:a16="http://schemas.microsoft.com/office/drawing/2014/main" id="{42741DE0-7DF5-233D-0926-B7A6792ED08E}"/>
              </a:ext>
            </a:extLst>
          </p:cNvPr>
          <p:cNvSpPr>
            <a:spLocks noGrp="1"/>
          </p:cNvSpPr>
          <p:nvPr>
            <p:ph type="sldNum" sz="quarter" idx="12"/>
          </p:nvPr>
        </p:nvSpPr>
        <p:spPr/>
        <p:txBody>
          <a:bodyPr/>
          <a:lstStyle/>
          <a:p>
            <a:pPr rtl="0"/>
            <a:fld id="{F25A965E-3C11-4F28-82DC-E30D63FAC43C}" type="slidenum">
              <a:rPr lang="ru-RU" noProof="0" smtClean="0"/>
              <a:t>39</a:t>
            </a:fld>
            <a:endParaRPr lang="ru-RU" noProof="0"/>
          </a:p>
        </p:txBody>
      </p:sp>
    </p:spTree>
    <p:extLst>
      <p:ext uri="{BB962C8B-B14F-4D97-AF65-F5344CB8AC3E}">
        <p14:creationId xmlns:p14="http://schemas.microsoft.com/office/powerpoint/2010/main" val="142637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EF4F70-26E9-A592-FBA8-7B87E90BCF57}"/>
              </a:ext>
            </a:extLst>
          </p:cNvPr>
          <p:cNvSpPr>
            <a:spLocks noGrp="1"/>
          </p:cNvSpPr>
          <p:nvPr>
            <p:ph type="title"/>
          </p:nvPr>
        </p:nvSpPr>
        <p:spPr/>
        <p:txBody>
          <a:bodyPr/>
          <a:lstStyle/>
          <a:p>
            <a:r>
              <a:rPr lang="uk-UA" sz="3600" b="1" i="1" dirty="0">
                <a:solidFill>
                  <a:srgbClr val="002060"/>
                </a:solidFill>
                <a:latin typeface="+mn-lt"/>
                <a:cs typeface="Times New Roman" pitchFamily="18" charset="0"/>
              </a:rPr>
              <a:t>Який спец одяг повинен мати кухар?</a:t>
            </a:r>
            <a:endParaRPr lang="uk-UA" dirty="0"/>
          </a:p>
        </p:txBody>
      </p:sp>
      <p:pic>
        <p:nvPicPr>
          <p:cNvPr id="3" name="Picture 4" descr="F:\картинки\211500.jpeg">
            <a:extLst>
              <a:ext uri="{FF2B5EF4-FFF2-40B4-BE49-F238E27FC236}">
                <a16:creationId xmlns:a16="http://schemas.microsoft.com/office/drawing/2014/main" id="{41F94D13-E309-C968-EA3F-DAF0E1C32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6" y="1740316"/>
            <a:ext cx="1577380" cy="2273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5" descr="F:\картинки\5393_big.jpg">
            <a:extLst>
              <a:ext uri="{FF2B5EF4-FFF2-40B4-BE49-F238E27FC236}">
                <a16:creationId xmlns:a16="http://schemas.microsoft.com/office/drawing/2014/main" id="{552B2905-8231-A4EC-0805-AB99C990D6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9808" y="1761806"/>
            <a:ext cx="2549083"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6" descr="F:\картинки\Куртка поворская.jpg">
            <a:extLst>
              <a:ext uri="{FF2B5EF4-FFF2-40B4-BE49-F238E27FC236}">
                <a16:creationId xmlns:a16="http://schemas.microsoft.com/office/drawing/2014/main" id="{490150BE-B416-EC2B-D2A6-79D988A0D2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031" y="1740316"/>
            <a:ext cx="2321244"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F:\картинки\799.970x0.jpg">
            <a:extLst>
              <a:ext uri="{FF2B5EF4-FFF2-40B4-BE49-F238E27FC236}">
                <a16:creationId xmlns:a16="http://schemas.microsoft.com/office/drawing/2014/main" id="{5429D537-5D78-8533-D7BE-355DA06F46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8331" y="725118"/>
            <a:ext cx="2047800" cy="3312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E988AB7-4628-EEB6-D206-CF2D98660099}"/>
              </a:ext>
            </a:extLst>
          </p:cNvPr>
          <p:cNvSpPr txBox="1"/>
          <p:nvPr/>
        </p:nvSpPr>
        <p:spPr>
          <a:xfrm>
            <a:off x="410430" y="4292505"/>
            <a:ext cx="918393" cy="369332"/>
          </a:xfrm>
          <a:prstGeom prst="rect">
            <a:avLst/>
          </a:prstGeom>
          <a:noFill/>
        </p:spPr>
        <p:txBody>
          <a:bodyPr wrap="none" rtlCol="0">
            <a:spAutoFit/>
          </a:bodyPr>
          <a:lstStyle/>
          <a:p>
            <a:r>
              <a:rPr lang="uk-UA" dirty="0"/>
              <a:t>ковпак</a:t>
            </a:r>
          </a:p>
        </p:txBody>
      </p:sp>
      <p:sp>
        <p:nvSpPr>
          <p:cNvPr id="11" name="TextBox 10">
            <a:extLst>
              <a:ext uri="{FF2B5EF4-FFF2-40B4-BE49-F238E27FC236}">
                <a16:creationId xmlns:a16="http://schemas.microsoft.com/office/drawing/2014/main" id="{71CC5804-1822-DCF3-EE54-08427B52BD65}"/>
              </a:ext>
            </a:extLst>
          </p:cNvPr>
          <p:cNvSpPr txBox="1"/>
          <p:nvPr/>
        </p:nvSpPr>
        <p:spPr>
          <a:xfrm>
            <a:off x="2783904" y="4637687"/>
            <a:ext cx="853375" cy="369332"/>
          </a:xfrm>
          <a:prstGeom prst="rect">
            <a:avLst/>
          </a:prstGeom>
          <a:noFill/>
        </p:spPr>
        <p:txBody>
          <a:bodyPr wrap="none" rtlCol="0">
            <a:spAutoFit/>
          </a:bodyPr>
          <a:lstStyle/>
          <a:p>
            <a:r>
              <a:rPr lang="uk-UA" dirty="0"/>
              <a:t>кітель</a:t>
            </a:r>
          </a:p>
        </p:txBody>
      </p:sp>
      <p:sp>
        <p:nvSpPr>
          <p:cNvPr id="12" name="TextBox 11">
            <a:extLst>
              <a:ext uri="{FF2B5EF4-FFF2-40B4-BE49-F238E27FC236}">
                <a16:creationId xmlns:a16="http://schemas.microsoft.com/office/drawing/2014/main" id="{9609E321-A13A-A022-1814-90F90D72D7F2}"/>
              </a:ext>
            </a:extLst>
          </p:cNvPr>
          <p:cNvSpPr txBox="1"/>
          <p:nvPr/>
        </p:nvSpPr>
        <p:spPr>
          <a:xfrm>
            <a:off x="10846940" y="4037486"/>
            <a:ext cx="931217" cy="369332"/>
          </a:xfrm>
          <a:prstGeom prst="rect">
            <a:avLst/>
          </a:prstGeom>
          <a:noFill/>
        </p:spPr>
        <p:txBody>
          <a:bodyPr wrap="none" rtlCol="0">
            <a:spAutoFit/>
          </a:bodyPr>
          <a:lstStyle/>
          <a:p>
            <a:r>
              <a:rPr lang="uk-UA" dirty="0"/>
              <a:t>фартух</a:t>
            </a:r>
          </a:p>
        </p:txBody>
      </p:sp>
      <p:pic>
        <p:nvPicPr>
          <p:cNvPr id="11266" name="Picture 2" descr="Чоловічі крокси Jose Amorales 116110 44 Blue-Grey (2201161104400). Чоловічі сабо, крокси">
            <a:extLst>
              <a:ext uri="{FF2B5EF4-FFF2-40B4-BE49-F238E27FC236}">
                <a16:creationId xmlns:a16="http://schemas.microsoft.com/office/drawing/2014/main" id="{6215AC7C-F022-9CBE-5E58-3C2021C710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5684" y="4014277"/>
            <a:ext cx="1803400" cy="177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F3DE943-5ED9-EE02-4F85-6F81075D732E}"/>
              </a:ext>
            </a:extLst>
          </p:cNvPr>
          <p:cNvSpPr txBox="1"/>
          <p:nvPr/>
        </p:nvSpPr>
        <p:spPr>
          <a:xfrm>
            <a:off x="7174532" y="5948216"/>
            <a:ext cx="4409990" cy="369332"/>
          </a:xfrm>
          <a:prstGeom prst="rect">
            <a:avLst/>
          </a:prstGeom>
          <a:noFill/>
        </p:spPr>
        <p:txBody>
          <a:bodyPr wrap="none" rtlCol="0">
            <a:spAutoFit/>
          </a:bodyPr>
          <a:lstStyle/>
          <a:p>
            <a:r>
              <a:rPr lang="uk-UA" b="1" i="1" dirty="0"/>
              <a:t>Змінне взуття </a:t>
            </a:r>
            <a:r>
              <a:rPr lang="uk-UA" sz="1800" b="1" i="1" dirty="0"/>
              <a:t>(каблук не вище 3 см.)</a:t>
            </a:r>
            <a:endParaRPr lang="uk-UA" b="1" i="1" dirty="0"/>
          </a:p>
        </p:txBody>
      </p:sp>
      <p:sp>
        <p:nvSpPr>
          <p:cNvPr id="6" name="Номер слайда 5">
            <a:extLst>
              <a:ext uri="{FF2B5EF4-FFF2-40B4-BE49-F238E27FC236}">
                <a16:creationId xmlns:a16="http://schemas.microsoft.com/office/drawing/2014/main" id="{7542D944-3242-7D7B-827F-F6406915BF90}"/>
              </a:ext>
            </a:extLst>
          </p:cNvPr>
          <p:cNvSpPr>
            <a:spLocks noGrp="1"/>
          </p:cNvSpPr>
          <p:nvPr>
            <p:ph type="sldNum" sz="quarter" idx="12"/>
          </p:nvPr>
        </p:nvSpPr>
        <p:spPr/>
        <p:txBody>
          <a:bodyPr/>
          <a:lstStyle/>
          <a:p>
            <a:pPr rtl="0"/>
            <a:fld id="{F25A965E-3C11-4F28-82DC-E30D63FAC43C}" type="slidenum">
              <a:rPr lang="ru-RU" noProof="0" smtClean="0"/>
              <a:t>4</a:t>
            </a:fld>
            <a:endParaRPr lang="ru-RU" noProof="0"/>
          </a:p>
        </p:txBody>
      </p:sp>
    </p:spTree>
    <p:extLst>
      <p:ext uri="{BB962C8B-B14F-4D97-AF65-F5344CB8AC3E}">
        <p14:creationId xmlns:p14="http://schemas.microsoft.com/office/powerpoint/2010/main" val="329503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045E30-B98C-AAA0-5D93-46A7F7760F79}"/>
              </a:ext>
            </a:extLst>
          </p:cNvPr>
          <p:cNvSpPr>
            <a:spLocks noGrp="1"/>
          </p:cNvSpPr>
          <p:nvPr>
            <p:ph type="title"/>
          </p:nvPr>
        </p:nvSpPr>
        <p:spPr>
          <a:xfrm>
            <a:off x="2782044" y="179003"/>
            <a:ext cx="8532442" cy="835665"/>
          </a:xfrm>
        </p:spPr>
        <p:txBody>
          <a:bodyPr/>
          <a:lstStyle/>
          <a:p>
            <a:r>
              <a:rPr lang="uk-UA" dirty="0"/>
              <a:t>Вінегрет овочевий</a:t>
            </a:r>
          </a:p>
        </p:txBody>
      </p:sp>
      <p:pic>
        <p:nvPicPr>
          <p:cNvPr id="4" name="Рисунок 3">
            <a:extLst>
              <a:ext uri="{FF2B5EF4-FFF2-40B4-BE49-F238E27FC236}">
                <a16:creationId xmlns:a16="http://schemas.microsoft.com/office/drawing/2014/main" id="{69B3E3C2-71E3-ACA9-BCE1-FE03508C7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623" y="1213166"/>
            <a:ext cx="2085663" cy="1283485"/>
          </a:xfrm>
          <a:prstGeom prst="rect">
            <a:avLst/>
          </a:prstGeom>
        </p:spPr>
      </p:pic>
      <p:pic>
        <p:nvPicPr>
          <p:cNvPr id="5" name="Picture 6" descr="Морковь отварная очищенная | (№11123)">
            <a:extLst>
              <a:ext uri="{FF2B5EF4-FFF2-40B4-BE49-F238E27FC236}">
                <a16:creationId xmlns:a16="http://schemas.microsoft.com/office/drawing/2014/main" id="{A8B168F2-BFC4-8B56-4CE7-80DDA857D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11" y="981607"/>
            <a:ext cx="2368975" cy="1293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Засолені огірки на зиму - як приготувати правильно - Новини Смачно">
            <a:extLst>
              <a:ext uri="{FF2B5EF4-FFF2-40B4-BE49-F238E27FC236}">
                <a16:creationId xmlns:a16="http://schemas.microsoft.com/office/drawing/2014/main" id="{76E73209-3809-20A2-079C-7A8EFAA87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275" y="2713857"/>
            <a:ext cx="2696022" cy="1794080"/>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Користь і шкода вареного буряка, калорійність, відгуки, зберігання">
            <a:extLst>
              <a:ext uri="{FF2B5EF4-FFF2-40B4-BE49-F238E27FC236}">
                <a16:creationId xmlns:a16="http://schemas.microsoft.com/office/drawing/2014/main" id="{8C303178-A15F-A964-1597-A30D26184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3012" y="1099651"/>
            <a:ext cx="2082800" cy="1397000"/>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6D6EDF01-8CF4-B1B4-7D1F-5437E96CCE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362" y="5165193"/>
            <a:ext cx="1422400" cy="1422400"/>
          </a:xfrm>
          <a:prstGeom prst="rect">
            <a:avLst/>
          </a:prstGeom>
        </p:spPr>
      </p:pic>
      <p:pic>
        <p:nvPicPr>
          <p:cNvPr id="10" name="Рисунок 9">
            <a:extLst>
              <a:ext uri="{FF2B5EF4-FFF2-40B4-BE49-F238E27FC236}">
                <a16:creationId xmlns:a16="http://schemas.microsoft.com/office/drawing/2014/main" id="{C035453A-F654-1210-FEAC-CCD2FA1937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2086" y="4725144"/>
            <a:ext cx="1422400" cy="1422400"/>
          </a:xfrm>
          <a:prstGeom prst="rect">
            <a:avLst/>
          </a:prstGeom>
        </p:spPr>
      </p:pic>
      <p:pic>
        <p:nvPicPr>
          <p:cNvPr id="22532" name="Picture 4" descr="Квашеная капуста по домашнему рецепту — читать на Gastronom.ru">
            <a:extLst>
              <a:ext uri="{FF2B5EF4-FFF2-40B4-BE49-F238E27FC236}">
                <a16:creationId xmlns:a16="http://schemas.microsoft.com/office/drawing/2014/main" id="{C3939174-B3AE-F1D1-DF51-0D5D44E29E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2532" y="4547444"/>
            <a:ext cx="3551880" cy="1964119"/>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GREEN ONIONS will be in deficit if everyone learns these 5 RECIPES! GREEN  ONIONS FOR WINTER TIME - YouTube">
            <a:extLst>
              <a:ext uri="{FF2B5EF4-FFF2-40B4-BE49-F238E27FC236}">
                <a16:creationId xmlns:a16="http://schemas.microsoft.com/office/drawing/2014/main" id="{AA2F9695-B57E-7227-96ED-DE6ADB68EE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8630" y="4725144"/>
            <a:ext cx="2868277" cy="1606235"/>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id="{C2BC5A06-38F0-0132-88B2-77093350FF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241" y="2496651"/>
            <a:ext cx="1817521" cy="2355359"/>
          </a:xfrm>
          <a:prstGeom prst="rect">
            <a:avLst/>
          </a:prstGeom>
        </p:spPr>
      </p:pic>
      <p:pic>
        <p:nvPicPr>
          <p:cNvPr id="16" name="Рисунок 15">
            <a:extLst>
              <a:ext uri="{FF2B5EF4-FFF2-40B4-BE49-F238E27FC236}">
                <a16:creationId xmlns:a16="http://schemas.microsoft.com/office/drawing/2014/main" id="{2AE391D8-357C-CE99-1ED4-34D659B90FD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83368" y="996354"/>
            <a:ext cx="4551798" cy="3023457"/>
          </a:xfrm>
          <a:prstGeom prst="rect">
            <a:avLst/>
          </a:prstGeom>
        </p:spPr>
      </p:pic>
      <p:sp>
        <p:nvSpPr>
          <p:cNvPr id="3" name="Номер слайда 2">
            <a:extLst>
              <a:ext uri="{FF2B5EF4-FFF2-40B4-BE49-F238E27FC236}">
                <a16:creationId xmlns:a16="http://schemas.microsoft.com/office/drawing/2014/main" id="{77504F5B-F360-0F6D-7570-E86E25D3CD41}"/>
              </a:ext>
            </a:extLst>
          </p:cNvPr>
          <p:cNvSpPr>
            <a:spLocks noGrp="1"/>
          </p:cNvSpPr>
          <p:nvPr>
            <p:ph type="sldNum" sz="quarter" idx="12"/>
          </p:nvPr>
        </p:nvSpPr>
        <p:spPr/>
        <p:txBody>
          <a:bodyPr/>
          <a:lstStyle/>
          <a:p>
            <a:pPr rtl="0"/>
            <a:fld id="{F25A965E-3C11-4F28-82DC-E30D63FAC43C}" type="slidenum">
              <a:rPr lang="ru-RU" noProof="0" smtClean="0"/>
              <a:t>40</a:t>
            </a:fld>
            <a:endParaRPr lang="ru-RU" noProof="0"/>
          </a:p>
        </p:txBody>
      </p:sp>
    </p:spTree>
    <p:extLst>
      <p:ext uri="{BB962C8B-B14F-4D97-AF65-F5344CB8AC3E}">
        <p14:creationId xmlns:p14="http://schemas.microsoft.com/office/powerpoint/2010/main" val="362475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98A3D1-348F-CDCC-A923-8502F5575005}"/>
              </a:ext>
            </a:extLst>
          </p:cNvPr>
          <p:cNvSpPr>
            <a:spLocks noGrp="1"/>
          </p:cNvSpPr>
          <p:nvPr>
            <p:ph type="title"/>
          </p:nvPr>
        </p:nvSpPr>
        <p:spPr>
          <a:xfrm>
            <a:off x="2782044" y="338981"/>
            <a:ext cx="9036498" cy="1296144"/>
          </a:xfrm>
        </p:spPr>
        <p:txBody>
          <a:bodyPr>
            <a:normAutofit fontScale="90000"/>
          </a:bodyPr>
          <a:lstStyle/>
          <a:p>
            <a:pPr>
              <a:lnSpc>
                <a:spcPct val="106000"/>
              </a:lnSpc>
              <a:spcAft>
                <a:spcPts val="800"/>
              </a:spcAft>
            </a:pPr>
            <a:r>
              <a:rPr lang="ru-RU" sz="1800" b="1" dirty="0">
                <a:effectLst/>
                <a:latin typeface="Times New Roman" panose="02020603050405020304" pitchFamily="18" charset="0"/>
                <a:ea typeface="Times New Roman" panose="02020603050405020304" pitchFamily="18" charset="0"/>
              </a:rPr>
              <a:t>ІНСТРУКЦІЙНО-ТЕХНОЛОГІЧНА КАРТКА</a:t>
            </a:r>
            <a:br>
              <a:rPr lang="ru-UA" sz="1800" dirty="0">
                <a:effectLst/>
                <a:latin typeface="Calibri" panose="020F0502020204030204" pitchFamily="34" charset="0"/>
                <a:ea typeface="Calibri" panose="020F0502020204030204" pitchFamily="34" charset="0"/>
              </a:rPr>
            </a:br>
            <a:r>
              <a:rPr lang="ru-RU" sz="1800" dirty="0" err="1">
                <a:effectLst/>
                <a:latin typeface="Times New Roman" panose="02020603050405020304" pitchFamily="18" charset="0"/>
                <a:ea typeface="Times New Roman" panose="02020603050405020304" pitchFamily="18" charset="0"/>
              </a:rPr>
              <a:t>Підручник</a:t>
            </a:r>
            <a:r>
              <a:rPr lang="ru-RU" sz="180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Доцяк</a:t>
            </a:r>
            <a:r>
              <a:rPr lang="ru-RU" sz="1800" dirty="0">
                <a:effectLst/>
                <a:latin typeface="Times New Roman" panose="02020603050405020304" pitchFamily="18" charset="0"/>
                <a:ea typeface="Times New Roman" panose="02020603050405020304" pitchFamily="18" charset="0"/>
              </a:rPr>
              <a:t> В.С.  «</a:t>
            </a:r>
            <a:r>
              <a:rPr lang="ru-RU" sz="1800" dirty="0" err="1">
                <a:effectLst/>
                <a:latin typeface="Times New Roman" panose="02020603050405020304" pitchFamily="18" charset="0"/>
                <a:ea typeface="Times New Roman" panose="02020603050405020304" pitchFamily="18" charset="0"/>
              </a:rPr>
              <a:t>Українська</a:t>
            </a:r>
            <a:r>
              <a:rPr lang="ru-RU" sz="1800" dirty="0">
                <a:effectLst/>
                <a:latin typeface="Times New Roman" panose="02020603050405020304" pitchFamily="18" charset="0"/>
                <a:ea typeface="Times New Roman" panose="02020603050405020304" pitchFamily="18" charset="0"/>
              </a:rPr>
              <a:t> кухня»,</a:t>
            </a:r>
            <a:r>
              <a:rPr lang="ru-RU" sz="1800" dirty="0" err="1">
                <a:effectLst/>
                <a:latin typeface="Times New Roman" panose="02020603050405020304" pitchFamily="18" charset="0"/>
                <a:ea typeface="Times New Roman" panose="02020603050405020304" pitchFamily="18" charset="0"/>
              </a:rPr>
              <a:t>ст</a:t>
            </a:r>
            <a:r>
              <a:rPr lang="ru-RU" sz="1800" dirty="0">
                <a:effectLst/>
                <a:latin typeface="Times New Roman" panose="02020603050405020304" pitchFamily="18" charset="0"/>
                <a:ea typeface="Times New Roman" panose="02020603050405020304" pitchFamily="18" charset="0"/>
              </a:rPr>
              <a:t>. 398</a:t>
            </a:r>
            <a:br>
              <a:rPr lang="ru-UA" sz="1800" dirty="0">
                <a:effectLst/>
                <a:latin typeface="Calibri" panose="020F0502020204030204" pitchFamily="34" charset="0"/>
                <a:ea typeface="Calibri" panose="020F0502020204030204" pitchFamily="34" charset="0"/>
              </a:rPr>
            </a:br>
            <a:r>
              <a:rPr lang="ru-RU" sz="1800" dirty="0" err="1">
                <a:effectLst/>
                <a:latin typeface="Times New Roman" panose="02020603050405020304" pitchFamily="18" charset="0"/>
                <a:ea typeface="Times New Roman" panose="02020603050405020304" pitchFamily="18" charset="0"/>
              </a:rPr>
              <a:t>Найменування</a:t>
            </a:r>
            <a:r>
              <a:rPr lang="ru-RU" sz="1800" dirty="0">
                <a:effectLst/>
                <a:latin typeface="Times New Roman" panose="02020603050405020304" pitchFamily="18" charset="0"/>
                <a:ea typeface="Times New Roman" panose="02020603050405020304" pitchFamily="18" charset="0"/>
              </a:rPr>
              <a:t> страви</a:t>
            </a:r>
            <a:r>
              <a:rPr lang="ru-RU" sz="1800" b="1" cap="small"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Вінегрет</a:t>
            </a:r>
            <a:r>
              <a:rPr lang="ru-RU" sz="1800" b="1"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овочевий</a:t>
            </a:r>
            <a:r>
              <a:rPr lang="ru-RU" sz="1800" b="1" dirty="0">
                <a:effectLst/>
                <a:latin typeface="Times New Roman" panose="02020603050405020304" pitchFamily="18" charset="0"/>
                <a:ea typeface="Times New Roman" panose="02020603050405020304" pitchFamily="18" charset="0"/>
              </a:rPr>
              <a:t>»</a:t>
            </a:r>
            <a:br>
              <a:rPr lang="ru-UA" sz="1800" dirty="0">
                <a:effectLst/>
                <a:latin typeface="Calibri" panose="020F0502020204030204" pitchFamily="34" charset="0"/>
                <a:ea typeface="Calibri" panose="020F0502020204030204" pitchFamily="34" charset="0"/>
              </a:rPr>
            </a:br>
            <a:endParaRPr lang="uk-UA" dirty="0"/>
          </a:p>
        </p:txBody>
      </p:sp>
      <p:graphicFrame>
        <p:nvGraphicFramePr>
          <p:cNvPr id="4" name="Таблица 3">
            <a:extLst>
              <a:ext uri="{FF2B5EF4-FFF2-40B4-BE49-F238E27FC236}">
                <a16:creationId xmlns:a16="http://schemas.microsoft.com/office/drawing/2014/main" id="{EF7F3651-079B-63B8-6EE1-DB4EE4CDABB2}"/>
              </a:ext>
            </a:extLst>
          </p:cNvPr>
          <p:cNvGraphicFramePr>
            <a:graphicFrameLocks noGrp="1"/>
          </p:cNvGraphicFramePr>
          <p:nvPr>
            <p:extLst>
              <p:ext uri="{D42A27DB-BD31-4B8C-83A1-F6EECF244321}">
                <p14:modId xmlns:p14="http://schemas.microsoft.com/office/powerpoint/2010/main" val="4283837417"/>
              </p:ext>
            </p:extLst>
          </p:nvPr>
        </p:nvGraphicFramePr>
        <p:xfrm>
          <a:off x="45739" y="1412776"/>
          <a:ext cx="12143084" cy="5445228"/>
        </p:xfrm>
        <a:graphic>
          <a:graphicData uri="http://schemas.openxmlformats.org/drawingml/2006/table">
            <a:tbl>
              <a:tblPr bandRow="1">
                <a:tableStyleId>{5C22544A-7EE6-4342-B048-85BDC9FD1C3A}</a:tableStyleId>
              </a:tblPr>
              <a:tblGrid>
                <a:gridCol w="730457">
                  <a:extLst>
                    <a:ext uri="{9D8B030D-6E8A-4147-A177-3AD203B41FA5}">
                      <a16:colId xmlns:a16="http://schemas.microsoft.com/office/drawing/2014/main" val="217214969"/>
                    </a:ext>
                  </a:extLst>
                </a:gridCol>
                <a:gridCol w="1879155">
                  <a:extLst>
                    <a:ext uri="{9D8B030D-6E8A-4147-A177-3AD203B41FA5}">
                      <a16:colId xmlns:a16="http://schemas.microsoft.com/office/drawing/2014/main" val="3149437488"/>
                    </a:ext>
                  </a:extLst>
                </a:gridCol>
                <a:gridCol w="730457">
                  <a:extLst>
                    <a:ext uri="{9D8B030D-6E8A-4147-A177-3AD203B41FA5}">
                      <a16:colId xmlns:a16="http://schemas.microsoft.com/office/drawing/2014/main" val="2456462982"/>
                    </a:ext>
                  </a:extLst>
                </a:gridCol>
                <a:gridCol w="715728">
                  <a:extLst>
                    <a:ext uri="{9D8B030D-6E8A-4147-A177-3AD203B41FA5}">
                      <a16:colId xmlns:a16="http://schemas.microsoft.com/office/drawing/2014/main" val="3468915253"/>
                    </a:ext>
                  </a:extLst>
                </a:gridCol>
                <a:gridCol w="715728">
                  <a:extLst>
                    <a:ext uri="{9D8B030D-6E8A-4147-A177-3AD203B41FA5}">
                      <a16:colId xmlns:a16="http://schemas.microsoft.com/office/drawing/2014/main" val="3394381947"/>
                    </a:ext>
                  </a:extLst>
                </a:gridCol>
                <a:gridCol w="625894">
                  <a:extLst>
                    <a:ext uri="{9D8B030D-6E8A-4147-A177-3AD203B41FA5}">
                      <a16:colId xmlns:a16="http://schemas.microsoft.com/office/drawing/2014/main" val="2056914135"/>
                    </a:ext>
                  </a:extLst>
                </a:gridCol>
                <a:gridCol w="1505827">
                  <a:extLst>
                    <a:ext uri="{9D8B030D-6E8A-4147-A177-3AD203B41FA5}">
                      <a16:colId xmlns:a16="http://schemas.microsoft.com/office/drawing/2014/main" val="682927631"/>
                    </a:ext>
                  </a:extLst>
                </a:gridCol>
                <a:gridCol w="1586825">
                  <a:extLst>
                    <a:ext uri="{9D8B030D-6E8A-4147-A177-3AD203B41FA5}">
                      <a16:colId xmlns:a16="http://schemas.microsoft.com/office/drawing/2014/main" val="1247727267"/>
                    </a:ext>
                  </a:extLst>
                </a:gridCol>
                <a:gridCol w="3653013">
                  <a:extLst>
                    <a:ext uri="{9D8B030D-6E8A-4147-A177-3AD203B41FA5}">
                      <a16:colId xmlns:a16="http://schemas.microsoft.com/office/drawing/2014/main" val="4163028631"/>
                    </a:ext>
                  </a:extLst>
                </a:gridCol>
              </a:tblGrid>
              <a:tr h="499412">
                <a:tc rowSpan="2">
                  <a:txBody>
                    <a:bodyPr/>
                    <a:lstStyle/>
                    <a:p>
                      <a:pPr>
                        <a:lnSpc>
                          <a:spcPct val="106000"/>
                        </a:lnSpc>
                        <a:spcAft>
                          <a:spcPts val="800"/>
                        </a:spcAft>
                      </a:pPr>
                      <a:r>
                        <a:rPr lang="en-US" sz="1000">
                          <a:effectLst/>
                        </a:rPr>
                        <a:t>№</a:t>
                      </a:r>
                      <a:endParaRPr lang="ru-UA" sz="800">
                        <a:effectLst/>
                      </a:endParaRPr>
                    </a:p>
                    <a:p>
                      <a:pPr>
                        <a:lnSpc>
                          <a:spcPct val="106000"/>
                        </a:lnSpc>
                        <a:spcAft>
                          <a:spcPts val="800"/>
                        </a:spcAft>
                      </a:pPr>
                      <a:r>
                        <a:rPr lang="en-US" sz="1000">
                          <a:effectLst/>
                        </a:rPr>
                        <a:t>з\п</a:t>
                      </a:r>
                      <a:endParaRPr lang="ru-UA" sz="800">
                        <a:effectLst/>
                        <a:latin typeface="Calibri" panose="020F0502020204030204" pitchFamily="34" charset="0"/>
                        <a:ea typeface="Calibri" panose="020F0502020204030204" pitchFamily="34" charset="0"/>
                      </a:endParaRPr>
                    </a:p>
                  </a:txBody>
                  <a:tcPr marL="50668" marR="50668" marT="0" marB="0"/>
                </a:tc>
                <a:tc rowSpan="2">
                  <a:txBody>
                    <a:bodyPr/>
                    <a:lstStyle/>
                    <a:p>
                      <a:pPr algn="ctr">
                        <a:lnSpc>
                          <a:spcPct val="106000"/>
                        </a:lnSpc>
                        <a:spcAft>
                          <a:spcPts val="800"/>
                        </a:spcAft>
                      </a:pPr>
                      <a:r>
                        <a:rPr lang="en-US" sz="1000" dirty="0" err="1">
                          <a:effectLst/>
                        </a:rPr>
                        <a:t>Найменування</a:t>
                      </a:r>
                      <a:r>
                        <a:rPr lang="en-US" sz="1000" dirty="0">
                          <a:effectLst/>
                        </a:rPr>
                        <a:t> </a:t>
                      </a:r>
                      <a:r>
                        <a:rPr lang="en-US" sz="1000" dirty="0" err="1">
                          <a:effectLst/>
                        </a:rPr>
                        <a:t>сировини</a:t>
                      </a:r>
                      <a:endParaRPr lang="ru-UA" sz="800" dirty="0">
                        <a:effectLst/>
                        <a:latin typeface="Calibri" panose="020F0502020204030204" pitchFamily="34" charset="0"/>
                        <a:ea typeface="Calibri" panose="020F0502020204030204" pitchFamily="34" charset="0"/>
                      </a:endParaRPr>
                    </a:p>
                  </a:txBody>
                  <a:tcPr marL="50668" marR="50668" marT="0" marB="0"/>
                </a:tc>
                <a:tc gridSpan="2">
                  <a:txBody>
                    <a:bodyPr/>
                    <a:lstStyle/>
                    <a:p>
                      <a:pPr algn="ctr">
                        <a:lnSpc>
                          <a:spcPct val="106000"/>
                        </a:lnSpc>
                        <a:spcAft>
                          <a:spcPts val="800"/>
                        </a:spcAft>
                      </a:pPr>
                      <a:r>
                        <a:rPr lang="en-US" sz="1000">
                          <a:effectLst/>
                        </a:rPr>
                        <a:t>Вага, г</a:t>
                      </a:r>
                      <a:endParaRPr lang="ru-UA" sz="800">
                        <a:effectLst/>
                      </a:endParaRPr>
                    </a:p>
                    <a:p>
                      <a:pPr algn="ctr">
                        <a:lnSpc>
                          <a:spcPct val="106000"/>
                        </a:lnSpc>
                        <a:spcAft>
                          <a:spcPts val="800"/>
                        </a:spcAft>
                      </a:pPr>
                      <a:r>
                        <a:rPr lang="en-US" sz="1000">
                          <a:effectLst/>
                        </a:rPr>
                        <a:t>1 порція</a:t>
                      </a:r>
                      <a:endParaRPr lang="ru-UA" sz="800">
                        <a:effectLst/>
                        <a:latin typeface="Calibri" panose="020F0502020204030204" pitchFamily="34" charset="0"/>
                        <a:ea typeface="Calibri" panose="020F0502020204030204" pitchFamily="34" charset="0"/>
                      </a:endParaRPr>
                    </a:p>
                  </a:txBody>
                  <a:tcPr marL="50668" marR="50668" marT="0" marB="0"/>
                </a:tc>
                <a:tc hMerge="1">
                  <a:txBody>
                    <a:bodyPr/>
                    <a:lstStyle/>
                    <a:p>
                      <a:endParaRPr lang="uk-UA"/>
                    </a:p>
                  </a:txBody>
                  <a:tcPr/>
                </a:tc>
                <a:tc gridSpan="2">
                  <a:txBody>
                    <a:bodyPr/>
                    <a:lstStyle/>
                    <a:p>
                      <a:pPr algn="ctr">
                        <a:lnSpc>
                          <a:spcPct val="106000"/>
                        </a:lnSpc>
                        <a:spcAft>
                          <a:spcPts val="800"/>
                        </a:spcAft>
                      </a:pPr>
                      <a:r>
                        <a:rPr lang="en-US" sz="1000">
                          <a:effectLst/>
                        </a:rPr>
                        <a:t>Вага, г</a:t>
                      </a:r>
                      <a:endParaRPr lang="ru-UA" sz="800">
                        <a:effectLst/>
                      </a:endParaRPr>
                    </a:p>
                    <a:p>
                      <a:pPr algn="ctr">
                        <a:lnSpc>
                          <a:spcPct val="106000"/>
                        </a:lnSpc>
                        <a:spcAft>
                          <a:spcPts val="800"/>
                        </a:spcAft>
                      </a:pPr>
                      <a:r>
                        <a:rPr lang="en-US" sz="1000">
                          <a:effectLst/>
                        </a:rPr>
                        <a:t>10 порція</a:t>
                      </a:r>
                      <a:endParaRPr lang="ru-UA" sz="800">
                        <a:effectLst/>
                        <a:latin typeface="Calibri" panose="020F0502020204030204" pitchFamily="34" charset="0"/>
                        <a:ea typeface="Calibri" panose="020F0502020204030204" pitchFamily="34" charset="0"/>
                      </a:endParaRPr>
                    </a:p>
                  </a:txBody>
                  <a:tcPr marL="50668" marR="50668" marT="0" marB="0"/>
                </a:tc>
                <a:tc hMerge="1">
                  <a:txBody>
                    <a:bodyPr/>
                    <a:lstStyle/>
                    <a:p>
                      <a:endParaRPr lang="uk-UA"/>
                    </a:p>
                  </a:txBody>
                  <a:tcPr/>
                </a:tc>
                <a:tc rowSpan="2">
                  <a:txBody>
                    <a:bodyPr/>
                    <a:lstStyle/>
                    <a:p>
                      <a:pPr algn="ctr">
                        <a:lnSpc>
                          <a:spcPct val="106000"/>
                        </a:lnSpc>
                        <a:spcAft>
                          <a:spcPts val="800"/>
                        </a:spcAft>
                      </a:pPr>
                      <a:r>
                        <a:rPr lang="en-US" sz="1000">
                          <a:effectLst/>
                        </a:rPr>
                        <a:t>Послідовність операції</a:t>
                      </a:r>
                      <a:endParaRPr lang="ru-UA" sz="800">
                        <a:effectLst/>
                        <a:latin typeface="Calibri" panose="020F0502020204030204" pitchFamily="34" charset="0"/>
                        <a:ea typeface="Calibri" panose="020F0502020204030204" pitchFamily="34" charset="0"/>
                      </a:endParaRPr>
                    </a:p>
                  </a:txBody>
                  <a:tcPr marL="50668" marR="50668" marT="0" marB="0"/>
                </a:tc>
                <a:tc rowSpan="2">
                  <a:txBody>
                    <a:bodyPr/>
                    <a:lstStyle/>
                    <a:p>
                      <a:pPr algn="ctr">
                        <a:lnSpc>
                          <a:spcPct val="106000"/>
                        </a:lnSpc>
                        <a:spcAft>
                          <a:spcPts val="800"/>
                        </a:spcAft>
                      </a:pPr>
                      <a:r>
                        <a:rPr lang="en-US" sz="1000">
                          <a:effectLst/>
                        </a:rPr>
                        <a:t>Обладнання, інвентар,</a:t>
                      </a:r>
                      <a:endParaRPr lang="ru-UA" sz="800">
                        <a:effectLst/>
                      </a:endParaRPr>
                    </a:p>
                    <a:p>
                      <a:pPr algn="ctr">
                        <a:lnSpc>
                          <a:spcPct val="106000"/>
                        </a:lnSpc>
                        <a:spcAft>
                          <a:spcPts val="800"/>
                        </a:spcAft>
                      </a:pPr>
                      <a:r>
                        <a:rPr lang="en-US" sz="1000">
                          <a:effectLst/>
                        </a:rPr>
                        <a:t>посуд</a:t>
                      </a:r>
                      <a:endParaRPr lang="ru-UA" sz="800">
                        <a:effectLst/>
                        <a:latin typeface="Calibri" panose="020F0502020204030204" pitchFamily="34" charset="0"/>
                        <a:ea typeface="Calibri" panose="020F0502020204030204" pitchFamily="34" charset="0"/>
                      </a:endParaRPr>
                    </a:p>
                  </a:txBody>
                  <a:tcPr marL="50668" marR="50668" marT="0" marB="0"/>
                </a:tc>
                <a:tc rowSpan="2">
                  <a:txBody>
                    <a:bodyPr/>
                    <a:lstStyle/>
                    <a:p>
                      <a:pPr algn="ctr">
                        <a:lnSpc>
                          <a:spcPct val="106000"/>
                        </a:lnSpc>
                        <a:spcAft>
                          <a:spcPts val="800"/>
                        </a:spcAft>
                      </a:pPr>
                      <a:r>
                        <a:rPr lang="en-US" sz="1000">
                          <a:effectLst/>
                        </a:rPr>
                        <a:t>Технологія приготування</a:t>
                      </a:r>
                      <a:endParaRPr lang="ru-UA" sz="800">
                        <a:effectLst/>
                        <a:latin typeface="Calibri" panose="020F0502020204030204" pitchFamily="34" charset="0"/>
                        <a:ea typeface="Calibri" panose="020F0502020204030204" pitchFamily="34" charset="0"/>
                      </a:endParaRPr>
                    </a:p>
                  </a:txBody>
                  <a:tcPr marL="50668" marR="50668" marT="0" marB="0"/>
                </a:tc>
                <a:extLst>
                  <a:ext uri="{0D108BD9-81ED-4DB2-BD59-A6C34878D82A}">
                    <a16:rowId xmlns:a16="http://schemas.microsoft.com/office/drawing/2014/main" val="1532942434"/>
                  </a:ext>
                </a:extLst>
              </a:tr>
              <a:tr h="390894">
                <a:tc vMerge="1">
                  <a:txBody>
                    <a:bodyPr/>
                    <a:lstStyle/>
                    <a:p>
                      <a:endParaRPr lang="uk-UA"/>
                    </a:p>
                  </a:txBody>
                  <a:tcPr/>
                </a:tc>
                <a:tc vMerge="1">
                  <a:txBody>
                    <a:bodyPr/>
                    <a:lstStyle/>
                    <a:p>
                      <a:endParaRPr lang="uk-UA"/>
                    </a:p>
                  </a:txBody>
                  <a:tcPr/>
                </a:tc>
                <a:tc>
                  <a:txBody>
                    <a:bodyPr/>
                    <a:lstStyle/>
                    <a:p>
                      <a:pPr>
                        <a:lnSpc>
                          <a:spcPct val="106000"/>
                        </a:lnSpc>
                        <a:spcAft>
                          <a:spcPts val="800"/>
                        </a:spcAft>
                      </a:pPr>
                      <a:r>
                        <a:rPr lang="en-US" sz="1000">
                          <a:effectLst/>
                        </a:rPr>
                        <a:t>брутто</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нетто</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брутто</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нетто</a:t>
                      </a:r>
                      <a:endParaRPr lang="ru-UA" sz="800">
                        <a:effectLst/>
                        <a:latin typeface="Calibri" panose="020F0502020204030204" pitchFamily="34" charset="0"/>
                        <a:ea typeface="Calibri" panose="020F0502020204030204" pitchFamily="34" charset="0"/>
                      </a:endParaRPr>
                    </a:p>
                  </a:txBody>
                  <a:tcPr marL="50668" marR="50668"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97034922"/>
                  </a:ext>
                </a:extLst>
              </a:tr>
              <a:tr h="190669">
                <a:tc>
                  <a:txBody>
                    <a:bodyPr/>
                    <a:lstStyle/>
                    <a:p>
                      <a:pPr algn="just">
                        <a:lnSpc>
                          <a:spcPct val="106000"/>
                        </a:lnSpc>
                        <a:spcAft>
                          <a:spcPts val="800"/>
                        </a:spcAft>
                      </a:pPr>
                      <a:r>
                        <a:rPr lang="en-US" sz="1000">
                          <a:effectLst/>
                        </a:rPr>
                        <a:t>1</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Картопля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29</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289</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rowSpan="16">
                  <a:txBody>
                    <a:bodyPr/>
                    <a:lstStyle/>
                    <a:p>
                      <a:pPr>
                        <a:lnSpc>
                          <a:spcPct val="106000"/>
                        </a:lnSpc>
                        <a:spcAft>
                          <a:spcPts val="800"/>
                        </a:spcAft>
                      </a:pPr>
                      <a:r>
                        <a:rPr lang="ru-RU" sz="1000">
                          <a:effectLst/>
                        </a:rPr>
                        <a:t>1.МКО сировини</a:t>
                      </a:r>
                      <a:endParaRPr lang="ru-UA" sz="800">
                        <a:effectLst/>
                      </a:endParaRPr>
                    </a:p>
                    <a:p>
                      <a:pPr>
                        <a:lnSpc>
                          <a:spcPct val="106000"/>
                        </a:lnSpc>
                        <a:spcAft>
                          <a:spcPts val="800"/>
                        </a:spcAft>
                      </a:pPr>
                      <a:r>
                        <a:rPr lang="ru-RU" sz="1000">
                          <a:effectLst/>
                        </a:rPr>
                        <a:t>2.Варка овочів</a:t>
                      </a:r>
                      <a:endParaRPr lang="ru-UA" sz="800">
                        <a:effectLst/>
                      </a:endParaRPr>
                    </a:p>
                    <a:p>
                      <a:pPr>
                        <a:lnSpc>
                          <a:spcPct val="106000"/>
                        </a:lnSpc>
                        <a:spcAft>
                          <a:spcPts val="800"/>
                        </a:spcAft>
                      </a:pPr>
                      <a:r>
                        <a:rPr lang="ru-RU" sz="1000">
                          <a:effectLst/>
                        </a:rPr>
                        <a:t>3.Обчищення та нарізання овочів.</a:t>
                      </a:r>
                      <a:endParaRPr lang="ru-UA" sz="800">
                        <a:effectLst/>
                      </a:endParaRPr>
                    </a:p>
                    <a:p>
                      <a:pPr>
                        <a:lnSpc>
                          <a:spcPct val="106000"/>
                        </a:lnSpc>
                        <a:spcAft>
                          <a:spcPts val="800"/>
                        </a:spcAft>
                      </a:pPr>
                      <a:r>
                        <a:rPr lang="ru-RU" sz="1000">
                          <a:effectLst/>
                        </a:rPr>
                        <a:t>4.Змащення буряка олією</a:t>
                      </a:r>
                      <a:endParaRPr lang="ru-UA" sz="800">
                        <a:effectLst/>
                      </a:endParaRPr>
                    </a:p>
                    <a:p>
                      <a:pPr>
                        <a:lnSpc>
                          <a:spcPct val="106000"/>
                        </a:lnSpc>
                        <a:spcAft>
                          <a:spcPts val="800"/>
                        </a:spcAft>
                      </a:pPr>
                      <a:r>
                        <a:rPr lang="ru-RU" sz="1000">
                          <a:effectLst/>
                        </a:rPr>
                        <a:t>5.Приготування салату.</a:t>
                      </a:r>
                      <a:endParaRPr lang="ru-UA" sz="800">
                        <a:effectLst/>
                      </a:endParaRPr>
                    </a:p>
                    <a:p>
                      <a:pPr>
                        <a:lnSpc>
                          <a:spcPct val="106000"/>
                        </a:lnSpc>
                        <a:spcAft>
                          <a:spcPts val="800"/>
                        </a:spcAft>
                      </a:pPr>
                      <a:r>
                        <a:rPr lang="en-US" sz="1000">
                          <a:effectLst/>
                        </a:rPr>
                        <a:t>6.Оформлення і відпуск.</a:t>
                      </a:r>
                      <a:endParaRPr lang="ru-UA" sz="800">
                        <a:effectLst/>
                        <a:latin typeface="Calibri" panose="020F0502020204030204" pitchFamily="34" charset="0"/>
                        <a:ea typeface="Calibri" panose="020F0502020204030204" pitchFamily="34" charset="0"/>
                      </a:endParaRPr>
                    </a:p>
                  </a:txBody>
                  <a:tcPr marL="50668" marR="50668" marT="0" marB="0"/>
                </a:tc>
                <a:tc rowSpan="16">
                  <a:txBody>
                    <a:bodyPr/>
                    <a:lstStyle/>
                    <a:p>
                      <a:pPr>
                        <a:lnSpc>
                          <a:spcPct val="106000"/>
                        </a:lnSpc>
                        <a:spcAft>
                          <a:spcPts val="800"/>
                        </a:spcAft>
                      </a:pPr>
                      <a:r>
                        <a:rPr lang="ru-RU" sz="1000">
                          <a:effectLst/>
                        </a:rPr>
                        <a:t>Обладнання:</a:t>
                      </a:r>
                      <a:endParaRPr lang="ru-UA" sz="800">
                        <a:effectLst/>
                      </a:endParaRPr>
                    </a:p>
                    <a:p>
                      <a:pPr>
                        <a:lnSpc>
                          <a:spcPct val="106000"/>
                        </a:lnSpc>
                        <a:spcAft>
                          <a:spcPts val="800"/>
                        </a:spcAft>
                      </a:pPr>
                      <a:r>
                        <a:rPr lang="ru-RU" sz="1000">
                          <a:effectLst/>
                        </a:rPr>
                        <a:t>електрична плита,</a:t>
                      </a:r>
                      <a:endParaRPr lang="ru-UA" sz="800">
                        <a:effectLst/>
                      </a:endParaRPr>
                    </a:p>
                    <a:p>
                      <a:pPr>
                        <a:lnSpc>
                          <a:spcPct val="106000"/>
                        </a:lnSpc>
                        <a:spcAft>
                          <a:spcPts val="800"/>
                        </a:spcAft>
                      </a:pPr>
                      <a:r>
                        <a:rPr lang="ru-RU" sz="1000">
                          <a:effectLst/>
                        </a:rPr>
                        <a:t>виробничий стіл,</a:t>
                      </a:r>
                      <a:endParaRPr lang="ru-UA" sz="800">
                        <a:effectLst/>
                      </a:endParaRPr>
                    </a:p>
                    <a:p>
                      <a:pPr>
                        <a:lnSpc>
                          <a:spcPct val="106000"/>
                        </a:lnSpc>
                        <a:spcAft>
                          <a:spcPts val="800"/>
                        </a:spcAft>
                      </a:pPr>
                      <a:r>
                        <a:rPr lang="ru-RU" sz="1000">
                          <a:effectLst/>
                        </a:rPr>
                        <a:t>ваги;</a:t>
                      </a:r>
                      <a:endParaRPr lang="ru-UA" sz="800">
                        <a:effectLst/>
                      </a:endParaRPr>
                    </a:p>
                    <a:p>
                      <a:pPr>
                        <a:lnSpc>
                          <a:spcPct val="106000"/>
                        </a:lnSpc>
                        <a:spcAft>
                          <a:spcPts val="800"/>
                        </a:spcAft>
                      </a:pPr>
                      <a:r>
                        <a:rPr lang="ru-RU" sz="1000">
                          <a:effectLst/>
                        </a:rPr>
                        <a:t>інструмент та</a:t>
                      </a:r>
                      <a:endParaRPr lang="ru-UA" sz="800">
                        <a:effectLst/>
                      </a:endParaRPr>
                    </a:p>
                    <a:p>
                      <a:pPr>
                        <a:lnSpc>
                          <a:spcPct val="106000"/>
                        </a:lnSpc>
                        <a:spcAft>
                          <a:spcPts val="800"/>
                        </a:spcAft>
                      </a:pPr>
                      <a:r>
                        <a:rPr lang="ru-RU" sz="1000">
                          <a:effectLst/>
                        </a:rPr>
                        <a:t>інвентар:</a:t>
                      </a:r>
                      <a:endParaRPr lang="ru-UA" sz="800">
                        <a:effectLst/>
                      </a:endParaRPr>
                    </a:p>
                    <a:p>
                      <a:pPr>
                        <a:lnSpc>
                          <a:spcPct val="106000"/>
                        </a:lnSpc>
                        <a:spcAft>
                          <a:spcPts val="800"/>
                        </a:spcAft>
                      </a:pPr>
                      <a:r>
                        <a:rPr lang="ru-RU" sz="1000">
                          <a:effectLst/>
                        </a:rPr>
                        <a:t>каструлі, </a:t>
                      </a:r>
                      <a:endParaRPr lang="ru-UA" sz="800">
                        <a:effectLst/>
                      </a:endParaRPr>
                    </a:p>
                    <a:p>
                      <a:pPr>
                        <a:lnSpc>
                          <a:spcPct val="106000"/>
                        </a:lnSpc>
                        <a:spcAft>
                          <a:spcPts val="800"/>
                        </a:spcAft>
                      </a:pPr>
                      <a:r>
                        <a:rPr lang="ru-RU" sz="1000">
                          <a:effectLst/>
                        </a:rPr>
                        <a:t>обробні дошки «ОС», «ОВ», РС»,</a:t>
                      </a:r>
                      <a:endParaRPr lang="ru-UA" sz="800">
                        <a:effectLst/>
                      </a:endParaRPr>
                    </a:p>
                    <a:p>
                      <a:pPr>
                        <a:lnSpc>
                          <a:spcPct val="106000"/>
                        </a:lnSpc>
                        <a:spcAft>
                          <a:spcPts val="800"/>
                        </a:spcAft>
                      </a:pPr>
                      <a:r>
                        <a:rPr lang="ru-RU" sz="1000">
                          <a:effectLst/>
                        </a:rPr>
                        <a:t>ножі, лотки,</a:t>
                      </a:r>
                      <a:endParaRPr lang="ru-UA" sz="800">
                        <a:effectLst/>
                      </a:endParaRPr>
                    </a:p>
                    <a:p>
                      <a:pPr algn="just">
                        <a:lnSpc>
                          <a:spcPct val="106000"/>
                        </a:lnSpc>
                        <a:spcAft>
                          <a:spcPts val="800"/>
                        </a:spcAft>
                      </a:pPr>
                      <a:r>
                        <a:rPr lang="ru-RU" sz="1000">
                          <a:effectLst/>
                        </a:rPr>
                        <a:t>ложка,</a:t>
                      </a:r>
                      <a:endParaRPr lang="ru-UA" sz="800">
                        <a:effectLst/>
                      </a:endParaRPr>
                    </a:p>
                    <a:p>
                      <a:pPr algn="just">
                        <a:lnSpc>
                          <a:spcPct val="106000"/>
                        </a:lnSpc>
                        <a:spcAft>
                          <a:spcPts val="800"/>
                        </a:spcAft>
                      </a:pPr>
                      <a:r>
                        <a:rPr lang="ru-RU" sz="1000">
                          <a:effectLst/>
                        </a:rPr>
                        <a:t>посуд:</a:t>
                      </a:r>
                      <a:endParaRPr lang="ru-UA" sz="800">
                        <a:effectLst/>
                      </a:endParaRPr>
                    </a:p>
                    <a:p>
                      <a:pPr>
                        <a:lnSpc>
                          <a:spcPct val="106000"/>
                        </a:lnSpc>
                        <a:spcAft>
                          <a:spcPts val="800"/>
                        </a:spcAft>
                      </a:pPr>
                      <a:r>
                        <a:rPr lang="ru-RU" sz="1000">
                          <a:effectLst/>
                        </a:rPr>
                        <a:t>салатник</a:t>
                      </a:r>
                      <a:endParaRPr lang="ru-UA" sz="800">
                        <a:effectLst/>
                        <a:latin typeface="Calibri" panose="020F0502020204030204" pitchFamily="34" charset="0"/>
                        <a:ea typeface="Calibri" panose="020F0502020204030204" pitchFamily="34" charset="0"/>
                      </a:endParaRPr>
                    </a:p>
                  </a:txBody>
                  <a:tcPr marL="50668" marR="50668" marT="0" marB="0"/>
                </a:tc>
                <a:tc rowSpan="16">
                  <a:txBody>
                    <a:bodyPr/>
                    <a:lstStyle/>
                    <a:p>
                      <a:pPr>
                        <a:lnSpc>
                          <a:spcPct val="106000"/>
                        </a:lnSpc>
                        <a:spcAft>
                          <a:spcPts val="800"/>
                        </a:spcAft>
                      </a:pPr>
                      <a:r>
                        <a:rPr lang="ru-RU" sz="1000">
                          <a:effectLst/>
                        </a:rPr>
                        <a:t>Варені обчищені буряки, картоплю і моркву, обчищені солоні огірки без зернят нарізують скибочками, квашену капусту , відтискають, подрібнюють, зелену цибулю</a:t>
                      </a:r>
                      <a:r>
                        <a:rPr lang="ru-RU" sz="800">
                          <a:effectLst/>
                        </a:rPr>
                        <a:t> </a:t>
                      </a:r>
                      <a:r>
                        <a:rPr lang="ru-RU" sz="1000">
                          <a:effectLst/>
                        </a:rPr>
                        <a:t>нарізують завдовжки 1-1,5 см, а ріпчасту — півкільцями. Підготовлені овочі змішують, заправляють салатною заправою.</a:t>
                      </a:r>
                      <a:endParaRPr lang="ru-UA" sz="800">
                        <a:effectLst/>
                      </a:endParaRPr>
                    </a:p>
                    <a:p>
                      <a:pPr>
                        <a:lnSpc>
                          <a:spcPct val="106000"/>
                        </a:lnSpc>
                        <a:spcAft>
                          <a:spcPts val="800"/>
                        </a:spcAft>
                      </a:pPr>
                      <a:r>
                        <a:rPr lang="ru-RU" sz="1000">
                          <a:effectLst/>
                        </a:rPr>
                        <a:t>Вінегрет викладають у салатник, прикрашають буряками, морквою, огірками, нарізаними карбувальним ножем, зеленим салатом, посипають зеленню.</a:t>
                      </a:r>
                      <a:endParaRPr lang="ru-UA" sz="800">
                        <a:effectLst/>
                      </a:endParaRPr>
                    </a:p>
                    <a:p>
                      <a:pPr>
                        <a:lnSpc>
                          <a:spcPct val="106000"/>
                        </a:lnSpc>
                        <a:spcAft>
                          <a:spcPts val="800"/>
                        </a:spcAft>
                      </a:pPr>
                      <a:r>
                        <a:rPr lang="ru-RU" sz="1000">
                          <a:effectLst/>
                        </a:rPr>
                        <a:t>У вінегрет можна покласти свіжі томати, зелений горошок, варену квасолю (від 50 до 100 г), зменшивши масу квашеної капусти або солоних огірків.</a:t>
                      </a:r>
                      <a:endParaRPr lang="ru-UA" sz="800">
                        <a:effectLst/>
                      </a:endParaRPr>
                    </a:p>
                    <a:p>
                      <a:pPr>
                        <a:lnSpc>
                          <a:spcPct val="106000"/>
                        </a:lnSpc>
                        <a:spcAft>
                          <a:spcPts val="800"/>
                        </a:spcAft>
                      </a:pPr>
                      <a:r>
                        <a:rPr lang="ru-RU" sz="1000">
                          <a:effectLst/>
                        </a:rPr>
                        <a:t> </a:t>
                      </a:r>
                      <a:endParaRPr lang="ru-UA" sz="800">
                        <a:effectLst/>
                      </a:endParaRPr>
                    </a:p>
                    <a:p>
                      <a:pPr>
                        <a:lnSpc>
                          <a:spcPct val="106000"/>
                        </a:lnSpc>
                        <a:spcAft>
                          <a:spcPts val="800"/>
                        </a:spcAft>
                      </a:pPr>
                      <a:r>
                        <a:rPr lang="ru-RU"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extLst>
                  <a:ext uri="{0D108BD9-81ED-4DB2-BD59-A6C34878D82A}">
                    <a16:rowId xmlns:a16="http://schemas.microsoft.com/office/drawing/2014/main" val="1228132805"/>
                  </a:ext>
                </a:extLst>
              </a:tr>
              <a:tr h="390894">
                <a:tc>
                  <a:txBody>
                    <a:bodyPr/>
                    <a:lstStyle/>
                    <a:p>
                      <a:pPr algn="just">
                        <a:lnSpc>
                          <a:spcPct val="106000"/>
                        </a:lnSpc>
                        <a:spcAft>
                          <a:spcPts val="800"/>
                        </a:spcAft>
                      </a:pPr>
                      <a:r>
                        <a:rPr lang="ru-RU"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Маса вар. чищ. картоплі</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21</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210</a:t>
                      </a:r>
                      <a:endParaRPr lang="ru-UA" sz="800">
                        <a:effectLst/>
                        <a:latin typeface="Calibri" panose="020F0502020204030204" pitchFamily="34" charset="0"/>
                        <a:ea typeface="Calibri" panose="020F0502020204030204" pitchFamily="34" charset="0"/>
                      </a:endParaRPr>
                    </a:p>
                  </a:txBody>
                  <a:tcPr marL="50668" marR="50668"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219037286"/>
                  </a:ext>
                </a:extLst>
              </a:tr>
              <a:tr h="190669">
                <a:tc>
                  <a:txBody>
                    <a:bodyPr/>
                    <a:lstStyle/>
                    <a:p>
                      <a:pPr algn="just">
                        <a:lnSpc>
                          <a:spcPct val="106000"/>
                        </a:lnSpc>
                        <a:spcAft>
                          <a:spcPts val="800"/>
                        </a:spcAft>
                      </a:pPr>
                      <a:r>
                        <a:rPr lang="en-US" sz="1000">
                          <a:effectLst/>
                        </a:rPr>
                        <a:t>2</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Буряк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19</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191</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273475537"/>
                  </a:ext>
                </a:extLst>
              </a:tr>
              <a:tr h="390894">
                <a:tc>
                  <a:txBody>
                    <a:bodyPr/>
                    <a:lstStyle/>
                    <a:p>
                      <a:pPr algn="just">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Маса вар. чищ. буряка</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15</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150</a:t>
                      </a:r>
                      <a:endParaRPr lang="ru-UA" sz="800">
                        <a:effectLst/>
                        <a:latin typeface="Calibri" panose="020F0502020204030204" pitchFamily="34" charset="0"/>
                        <a:ea typeface="Calibri" panose="020F0502020204030204" pitchFamily="34" charset="0"/>
                      </a:endParaRPr>
                    </a:p>
                  </a:txBody>
                  <a:tcPr marL="50668" marR="50668"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534236061"/>
                  </a:ext>
                </a:extLst>
              </a:tr>
              <a:tr h="190669">
                <a:tc>
                  <a:txBody>
                    <a:bodyPr/>
                    <a:lstStyle/>
                    <a:p>
                      <a:pPr algn="just">
                        <a:lnSpc>
                          <a:spcPct val="106000"/>
                        </a:lnSpc>
                        <a:spcAft>
                          <a:spcPts val="800"/>
                        </a:spcAft>
                      </a:pPr>
                      <a:r>
                        <a:rPr lang="en-US" sz="1000">
                          <a:effectLst/>
                        </a:rPr>
                        <a:t>3</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Морква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13</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126</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754588159"/>
                  </a:ext>
                </a:extLst>
              </a:tr>
              <a:tr h="390894">
                <a:tc>
                  <a:txBody>
                    <a:bodyPr/>
                    <a:lstStyle/>
                    <a:p>
                      <a:pPr algn="just">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Маса вар. чищ.моркви</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10</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100</a:t>
                      </a:r>
                      <a:endParaRPr lang="ru-UA" sz="800">
                        <a:effectLst/>
                        <a:latin typeface="Calibri" panose="020F0502020204030204" pitchFamily="34" charset="0"/>
                        <a:ea typeface="Calibri" panose="020F0502020204030204" pitchFamily="34" charset="0"/>
                      </a:endParaRPr>
                    </a:p>
                  </a:txBody>
                  <a:tcPr marL="50668" marR="50668"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767729975"/>
                  </a:ext>
                </a:extLst>
              </a:tr>
              <a:tr h="190669">
                <a:tc>
                  <a:txBody>
                    <a:bodyPr/>
                    <a:lstStyle/>
                    <a:p>
                      <a:pPr algn="just">
                        <a:lnSpc>
                          <a:spcPct val="106000"/>
                        </a:lnSpc>
                        <a:spcAft>
                          <a:spcPts val="800"/>
                        </a:spcAft>
                      </a:pPr>
                      <a:r>
                        <a:rPr lang="en-US" sz="1000">
                          <a:effectLst/>
                        </a:rPr>
                        <a:t>4</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Огірки солоні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19</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15</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188</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150</a:t>
                      </a:r>
                      <a:endParaRPr lang="ru-UA" sz="800">
                        <a:effectLst/>
                        <a:latin typeface="Calibri" panose="020F0502020204030204" pitchFamily="34" charset="0"/>
                        <a:ea typeface="Calibri" panose="020F0502020204030204" pitchFamily="34" charset="0"/>
                      </a:endParaRPr>
                    </a:p>
                  </a:txBody>
                  <a:tcPr marL="50668" marR="50668"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487161709"/>
                  </a:ext>
                </a:extLst>
              </a:tr>
              <a:tr h="190669">
                <a:tc>
                  <a:txBody>
                    <a:bodyPr/>
                    <a:lstStyle/>
                    <a:p>
                      <a:pPr algn="just">
                        <a:lnSpc>
                          <a:spcPct val="106000"/>
                        </a:lnSpc>
                        <a:spcAft>
                          <a:spcPts val="800"/>
                        </a:spcAft>
                      </a:pPr>
                      <a:r>
                        <a:rPr lang="en-US" sz="1000">
                          <a:effectLst/>
                        </a:rPr>
                        <a:t>5</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Квашена капуста</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22</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15</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214</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150</a:t>
                      </a:r>
                      <a:endParaRPr lang="ru-UA" sz="800">
                        <a:effectLst/>
                        <a:latin typeface="Calibri" panose="020F0502020204030204" pitchFamily="34" charset="0"/>
                        <a:ea typeface="Calibri" panose="020F0502020204030204" pitchFamily="34" charset="0"/>
                      </a:endParaRPr>
                    </a:p>
                  </a:txBody>
                  <a:tcPr marL="50668" marR="50668"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669062552"/>
                  </a:ext>
                </a:extLst>
              </a:tr>
              <a:tr h="190669">
                <a:tc>
                  <a:txBody>
                    <a:bodyPr/>
                    <a:lstStyle/>
                    <a:p>
                      <a:pPr algn="just">
                        <a:lnSpc>
                          <a:spcPct val="106000"/>
                        </a:lnSpc>
                        <a:spcAft>
                          <a:spcPts val="800"/>
                        </a:spcAft>
                      </a:pPr>
                      <a:r>
                        <a:rPr lang="en-US" sz="1000">
                          <a:effectLst/>
                        </a:rPr>
                        <a:t>6</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Цибуля ріпчаста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19</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15</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188</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150</a:t>
                      </a:r>
                      <a:endParaRPr lang="ru-UA" sz="800">
                        <a:effectLst/>
                        <a:latin typeface="Calibri" panose="020F0502020204030204" pitchFamily="34" charset="0"/>
                        <a:ea typeface="Calibri" panose="020F0502020204030204" pitchFamily="34" charset="0"/>
                      </a:endParaRPr>
                    </a:p>
                  </a:txBody>
                  <a:tcPr marL="50668" marR="50668"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4014750952"/>
                  </a:ext>
                </a:extLst>
              </a:tr>
              <a:tr h="190669">
                <a:tc>
                  <a:txBody>
                    <a:bodyPr/>
                    <a:lstStyle/>
                    <a:p>
                      <a:pPr algn="just">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або зел. цибуля</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18</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15</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179</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150</a:t>
                      </a:r>
                      <a:endParaRPr lang="ru-UA" sz="800">
                        <a:effectLst/>
                        <a:latin typeface="Calibri" panose="020F0502020204030204" pitchFamily="34" charset="0"/>
                        <a:ea typeface="Calibri" panose="020F0502020204030204" pitchFamily="34" charset="0"/>
                      </a:endParaRPr>
                    </a:p>
                  </a:txBody>
                  <a:tcPr marL="50668" marR="50668"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687802930"/>
                  </a:ext>
                </a:extLst>
              </a:tr>
              <a:tr h="190669">
                <a:tc>
                  <a:txBody>
                    <a:bodyPr/>
                    <a:lstStyle/>
                    <a:p>
                      <a:pPr algn="just">
                        <a:lnSpc>
                          <a:spcPct val="106000"/>
                        </a:lnSpc>
                        <a:spcAft>
                          <a:spcPts val="800"/>
                        </a:spcAft>
                      </a:pPr>
                      <a:r>
                        <a:rPr lang="en-US" sz="1000">
                          <a:effectLst/>
                        </a:rPr>
                        <a:t>7</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Олія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10</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10</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100</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100</a:t>
                      </a:r>
                      <a:endParaRPr lang="ru-UA" sz="800">
                        <a:effectLst/>
                        <a:latin typeface="Calibri" panose="020F0502020204030204" pitchFamily="34" charset="0"/>
                        <a:ea typeface="Calibri" panose="020F0502020204030204" pitchFamily="34" charset="0"/>
                      </a:endParaRPr>
                    </a:p>
                  </a:txBody>
                  <a:tcPr marL="50668" marR="50668"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3275252534"/>
                  </a:ext>
                </a:extLst>
              </a:tr>
              <a:tr h="190669">
                <a:tc>
                  <a:txBody>
                    <a:bodyPr/>
                    <a:lstStyle/>
                    <a:p>
                      <a:pPr algn="just">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906350504"/>
                  </a:ext>
                </a:extLst>
              </a:tr>
              <a:tr h="190669">
                <a:tc>
                  <a:txBody>
                    <a:bodyPr/>
                    <a:lstStyle/>
                    <a:p>
                      <a:pPr algn="just">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196675049"/>
                  </a:ext>
                </a:extLst>
              </a:tr>
              <a:tr h="190669">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nchor="ct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499888155"/>
                  </a:ext>
                </a:extLst>
              </a:tr>
              <a:tr h="677909">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Вихід:</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100</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gn="ctr">
                        <a:lnSpc>
                          <a:spcPct val="106000"/>
                        </a:lnSpc>
                        <a:spcAft>
                          <a:spcPts val="800"/>
                        </a:spcAft>
                      </a:pPr>
                      <a:r>
                        <a:rPr lang="en-US" sz="1000">
                          <a:effectLst/>
                        </a:rPr>
                        <a:t>1000</a:t>
                      </a:r>
                      <a:endParaRPr lang="ru-UA" sz="800">
                        <a:effectLst/>
                        <a:latin typeface="Calibri" panose="020F0502020204030204" pitchFamily="34" charset="0"/>
                        <a:ea typeface="Calibri" panose="020F0502020204030204" pitchFamily="34" charset="0"/>
                      </a:endParaRPr>
                    </a:p>
                  </a:txBody>
                  <a:tcPr marL="50668" marR="50668"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417257092"/>
                  </a:ext>
                </a:extLst>
              </a:tr>
              <a:tr h="606972">
                <a:tc>
                  <a:txBody>
                    <a:bodyPr/>
                    <a:lstStyle/>
                    <a:p>
                      <a:pP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a:effectLst/>
                        </a:rPr>
                        <a:t> </a:t>
                      </a:r>
                      <a:endParaRPr lang="ru-UA" sz="800">
                        <a:effectLst/>
                        <a:latin typeface="Calibri" panose="020F0502020204030204" pitchFamily="34" charset="0"/>
                        <a:ea typeface="Calibri" panose="020F0502020204030204" pitchFamily="34" charset="0"/>
                      </a:endParaRPr>
                    </a:p>
                  </a:txBody>
                  <a:tcPr marL="50668" marR="50668" marT="0" marB="0"/>
                </a:tc>
                <a:tc>
                  <a:txBody>
                    <a:bodyPr/>
                    <a:lstStyle/>
                    <a:p>
                      <a:pPr>
                        <a:lnSpc>
                          <a:spcPct val="106000"/>
                        </a:lnSpc>
                        <a:spcAft>
                          <a:spcPts val="800"/>
                        </a:spcAft>
                      </a:pPr>
                      <a:r>
                        <a:rPr lang="en-US" sz="1000" dirty="0">
                          <a:effectLst/>
                        </a:rPr>
                        <a:t> </a:t>
                      </a:r>
                      <a:endParaRPr lang="ru-UA" sz="800" dirty="0">
                        <a:effectLst/>
                        <a:latin typeface="Calibri" panose="020F0502020204030204" pitchFamily="34" charset="0"/>
                        <a:ea typeface="Calibri" panose="020F0502020204030204" pitchFamily="34" charset="0"/>
                      </a:endParaRPr>
                    </a:p>
                  </a:txBody>
                  <a:tcPr marL="50668" marR="50668" marT="0" marB="0"/>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10788276"/>
                  </a:ext>
                </a:extLst>
              </a:tr>
            </a:tbl>
          </a:graphicData>
        </a:graphic>
      </p:graphicFrame>
      <p:sp>
        <p:nvSpPr>
          <p:cNvPr id="5" name="Rectangle 1">
            <a:extLst>
              <a:ext uri="{FF2B5EF4-FFF2-40B4-BE49-F238E27FC236}">
                <a16:creationId xmlns:a16="http://schemas.microsoft.com/office/drawing/2014/main" id="{A2DF661D-4093-FD33-1DFB-473F8D8520D7}"/>
              </a:ext>
            </a:extLst>
          </p:cNvPr>
          <p:cNvSpPr>
            <a:spLocks noChangeArrowheads="1"/>
          </p:cNvSpPr>
          <p:nvPr/>
        </p:nvSpPr>
        <p:spPr bwMode="auto">
          <a:xfrm>
            <a:off x="2371725" y="163512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Номер слайда 2">
            <a:extLst>
              <a:ext uri="{FF2B5EF4-FFF2-40B4-BE49-F238E27FC236}">
                <a16:creationId xmlns:a16="http://schemas.microsoft.com/office/drawing/2014/main" id="{0460AE91-6D67-9AE0-D41C-6A67EFC4BAF8}"/>
              </a:ext>
            </a:extLst>
          </p:cNvPr>
          <p:cNvSpPr>
            <a:spLocks noGrp="1"/>
          </p:cNvSpPr>
          <p:nvPr>
            <p:ph type="sldNum" sz="quarter" idx="12"/>
          </p:nvPr>
        </p:nvSpPr>
        <p:spPr/>
        <p:txBody>
          <a:bodyPr/>
          <a:lstStyle/>
          <a:p>
            <a:pPr rtl="0"/>
            <a:fld id="{F25A965E-3C11-4F28-82DC-E30D63FAC43C}" type="slidenum">
              <a:rPr lang="ru-RU" noProof="0" smtClean="0"/>
              <a:t>41</a:t>
            </a:fld>
            <a:endParaRPr lang="ru-RU" noProof="0"/>
          </a:p>
        </p:txBody>
      </p:sp>
    </p:spTree>
    <p:extLst>
      <p:ext uri="{BB962C8B-B14F-4D97-AF65-F5344CB8AC3E}">
        <p14:creationId xmlns:p14="http://schemas.microsoft.com/office/powerpoint/2010/main" val="15143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FF3FF1-BFB0-5BC6-3771-223400A76187}"/>
              </a:ext>
            </a:extLst>
          </p:cNvPr>
          <p:cNvSpPr>
            <a:spLocks noGrp="1"/>
          </p:cNvSpPr>
          <p:nvPr>
            <p:ph type="title"/>
          </p:nvPr>
        </p:nvSpPr>
        <p:spPr>
          <a:xfrm>
            <a:off x="3934172" y="64592"/>
            <a:ext cx="9144000" cy="1143000"/>
          </a:xfrm>
        </p:spPr>
        <p:txBody>
          <a:bodyPr>
            <a:normAutofit/>
          </a:bodyPr>
          <a:lstStyle/>
          <a:p>
            <a:r>
              <a:rPr lang="uk-UA" sz="3200" dirty="0">
                <a:solidFill>
                  <a:schemeClr val="accent1">
                    <a:lumMod val="40000"/>
                    <a:lumOff val="60000"/>
                  </a:schemeClr>
                </a:solidFill>
              </a:rPr>
              <a:t>Картка контролю</a:t>
            </a:r>
          </a:p>
        </p:txBody>
      </p:sp>
      <p:graphicFrame>
        <p:nvGraphicFramePr>
          <p:cNvPr id="3" name="Таблица 2">
            <a:extLst>
              <a:ext uri="{FF2B5EF4-FFF2-40B4-BE49-F238E27FC236}">
                <a16:creationId xmlns:a16="http://schemas.microsoft.com/office/drawing/2014/main" id="{4E16D29D-BBC2-77E2-9580-422CFE438031}"/>
              </a:ext>
            </a:extLst>
          </p:cNvPr>
          <p:cNvGraphicFramePr>
            <a:graphicFrameLocks noGrp="1"/>
          </p:cNvGraphicFramePr>
          <p:nvPr>
            <p:extLst>
              <p:ext uri="{D42A27DB-BD31-4B8C-83A1-F6EECF244321}">
                <p14:modId xmlns:p14="http://schemas.microsoft.com/office/powerpoint/2010/main" val="1076177083"/>
              </p:ext>
            </p:extLst>
          </p:nvPr>
        </p:nvGraphicFramePr>
        <p:xfrm>
          <a:off x="0" y="1700808"/>
          <a:ext cx="12071075" cy="4277130"/>
        </p:xfrm>
        <a:graphic>
          <a:graphicData uri="http://schemas.openxmlformats.org/drawingml/2006/table">
            <a:tbl>
              <a:tblPr bandRow="1">
                <a:tableStyleId>{5C22544A-7EE6-4342-B048-85BDC9FD1C3A}</a:tableStyleId>
              </a:tblPr>
              <a:tblGrid>
                <a:gridCol w="3227764">
                  <a:extLst>
                    <a:ext uri="{9D8B030D-6E8A-4147-A177-3AD203B41FA5}">
                      <a16:colId xmlns:a16="http://schemas.microsoft.com/office/drawing/2014/main" val="3255601398"/>
                    </a:ext>
                  </a:extLst>
                </a:gridCol>
                <a:gridCol w="5474620">
                  <a:extLst>
                    <a:ext uri="{9D8B030D-6E8A-4147-A177-3AD203B41FA5}">
                      <a16:colId xmlns:a16="http://schemas.microsoft.com/office/drawing/2014/main" val="9889668"/>
                    </a:ext>
                  </a:extLst>
                </a:gridCol>
                <a:gridCol w="3368691">
                  <a:extLst>
                    <a:ext uri="{9D8B030D-6E8A-4147-A177-3AD203B41FA5}">
                      <a16:colId xmlns:a16="http://schemas.microsoft.com/office/drawing/2014/main" val="165642977"/>
                    </a:ext>
                  </a:extLst>
                </a:gridCol>
              </a:tblGrid>
              <a:tr h="703360">
                <a:tc>
                  <a:txBody>
                    <a:bodyPr/>
                    <a:lstStyle/>
                    <a:p>
                      <a:pPr algn="ctr">
                        <a:lnSpc>
                          <a:spcPct val="106000"/>
                        </a:lnSpc>
                        <a:spcAft>
                          <a:spcPts val="800"/>
                        </a:spcAft>
                      </a:pPr>
                      <a:r>
                        <a:rPr lang="en-US" sz="1300" dirty="0">
                          <a:effectLst/>
                        </a:rPr>
                        <a:t>Що перевірити?</a:t>
                      </a:r>
                      <a:endParaRPr lang="ru-UA" sz="1000" dirty="0">
                        <a:effectLst/>
                        <a:latin typeface="Calibri" panose="020F0502020204030204" pitchFamily="34" charset="0"/>
                        <a:ea typeface="Calibri" panose="020F0502020204030204" pitchFamily="34" charset="0"/>
                      </a:endParaRPr>
                    </a:p>
                  </a:txBody>
                  <a:tcPr marL="65120" marR="65120" marT="0" marB="0" anchor="ctr"/>
                </a:tc>
                <a:tc>
                  <a:txBody>
                    <a:bodyPr/>
                    <a:lstStyle/>
                    <a:p>
                      <a:pPr algn="ctr">
                        <a:lnSpc>
                          <a:spcPct val="106000"/>
                        </a:lnSpc>
                        <a:spcAft>
                          <a:spcPts val="800"/>
                        </a:spcAft>
                      </a:pPr>
                      <a:r>
                        <a:rPr lang="en-US" sz="1300">
                          <a:effectLst/>
                        </a:rPr>
                        <a:t>Малюнок</a:t>
                      </a:r>
                      <a:endParaRPr lang="ru-UA" sz="1000">
                        <a:effectLst/>
                        <a:latin typeface="Calibri" panose="020F0502020204030204" pitchFamily="34" charset="0"/>
                        <a:ea typeface="Calibri" panose="020F0502020204030204" pitchFamily="34" charset="0"/>
                      </a:endParaRPr>
                    </a:p>
                  </a:txBody>
                  <a:tcPr marL="65120" marR="65120" marT="0" marB="0" anchor="ctr"/>
                </a:tc>
                <a:tc>
                  <a:txBody>
                    <a:bodyPr/>
                    <a:lstStyle/>
                    <a:p>
                      <a:pPr algn="ctr">
                        <a:lnSpc>
                          <a:spcPct val="106000"/>
                        </a:lnSpc>
                        <a:spcAft>
                          <a:spcPts val="800"/>
                        </a:spcAft>
                      </a:pPr>
                      <a:r>
                        <a:rPr lang="en-US" sz="1300">
                          <a:effectLst/>
                        </a:rPr>
                        <a:t>Вимоги до якості</a:t>
                      </a:r>
                      <a:endParaRPr lang="ru-UA" sz="1000">
                        <a:effectLst/>
                        <a:latin typeface="Calibri" panose="020F0502020204030204" pitchFamily="34" charset="0"/>
                        <a:ea typeface="Calibri" panose="020F0502020204030204" pitchFamily="34" charset="0"/>
                      </a:endParaRPr>
                    </a:p>
                  </a:txBody>
                  <a:tcPr marL="65120" marR="65120" marT="0" marB="0" anchor="ctr"/>
                </a:tc>
                <a:extLst>
                  <a:ext uri="{0D108BD9-81ED-4DB2-BD59-A6C34878D82A}">
                    <a16:rowId xmlns:a16="http://schemas.microsoft.com/office/drawing/2014/main" val="3494566461"/>
                  </a:ext>
                </a:extLst>
              </a:tr>
              <a:tr h="1514999">
                <a:tc>
                  <a:txBody>
                    <a:bodyPr/>
                    <a:lstStyle/>
                    <a:p>
                      <a:pPr algn="ctr">
                        <a:lnSpc>
                          <a:spcPct val="106000"/>
                        </a:lnSpc>
                        <a:spcAft>
                          <a:spcPts val="800"/>
                        </a:spcAft>
                      </a:pPr>
                      <a:r>
                        <a:rPr lang="en-US" sz="1300">
                          <a:effectLst/>
                        </a:rPr>
                        <a:t>Зовнішній вигляд</a:t>
                      </a:r>
                      <a:endParaRPr lang="ru-UA" sz="1000">
                        <a:effectLst/>
                        <a:latin typeface="Calibri" panose="020F0502020204030204" pitchFamily="34" charset="0"/>
                        <a:ea typeface="Calibri" panose="020F0502020204030204" pitchFamily="34" charset="0"/>
                      </a:endParaRPr>
                    </a:p>
                  </a:txBody>
                  <a:tcPr marL="65120" marR="65120" marT="0" marB="0"/>
                </a:tc>
                <a:tc rowSpan="3">
                  <a:txBody>
                    <a:bodyPr/>
                    <a:lstStyle/>
                    <a:p>
                      <a:pPr>
                        <a:lnSpc>
                          <a:spcPct val="106000"/>
                        </a:lnSpc>
                        <a:spcAft>
                          <a:spcPts val="800"/>
                        </a:spcAft>
                      </a:pPr>
                      <a:r>
                        <a:rPr lang="en-US" sz="1300">
                          <a:effectLst/>
                        </a:rPr>
                        <a:t> </a:t>
                      </a:r>
                      <a:endParaRPr lang="ru-UA" sz="1000">
                        <a:effectLst/>
                      </a:endParaRPr>
                    </a:p>
                    <a:p>
                      <a:pPr>
                        <a:lnSpc>
                          <a:spcPct val="106000"/>
                        </a:lnSpc>
                        <a:spcAft>
                          <a:spcPts val="800"/>
                        </a:spcAft>
                      </a:pPr>
                      <a:r>
                        <a:rPr lang="en-US" sz="1300">
                          <a:effectLst/>
                        </a:rPr>
                        <a:t> </a:t>
                      </a:r>
                      <a:endParaRPr lang="ru-UA" sz="1000">
                        <a:effectLst/>
                        <a:latin typeface="Calibri" panose="020F0502020204030204" pitchFamily="34" charset="0"/>
                        <a:ea typeface="Calibri" panose="020F0502020204030204" pitchFamily="34" charset="0"/>
                      </a:endParaRPr>
                    </a:p>
                  </a:txBody>
                  <a:tcPr marL="65120" marR="65120" marT="0" marB="0"/>
                </a:tc>
                <a:tc>
                  <a:txBody>
                    <a:bodyPr/>
                    <a:lstStyle/>
                    <a:p>
                      <a:pPr>
                        <a:lnSpc>
                          <a:spcPct val="106000"/>
                        </a:lnSpc>
                        <a:spcAft>
                          <a:spcPts val="800"/>
                        </a:spcAft>
                      </a:pPr>
                      <a:r>
                        <a:rPr lang="ru-RU" sz="1300">
                          <a:effectLst/>
                        </a:rPr>
                        <a:t>Овочі для салату нарізані скибочками, цибуля півкільцями,. Вінегрет подається у салатнику, заправлений олією. </a:t>
                      </a:r>
                      <a:r>
                        <a:rPr lang="en-US" sz="1300">
                          <a:effectLst/>
                        </a:rPr>
                        <a:t>Зверху прикрашений зеленим салатом, зеленню.</a:t>
                      </a:r>
                      <a:endParaRPr lang="ru-UA" sz="1000">
                        <a:effectLst/>
                        <a:latin typeface="Calibri" panose="020F0502020204030204" pitchFamily="34" charset="0"/>
                        <a:ea typeface="Calibri" panose="020F0502020204030204" pitchFamily="34" charset="0"/>
                      </a:endParaRPr>
                    </a:p>
                  </a:txBody>
                  <a:tcPr marL="65120" marR="65120" marT="0" marB="0" anchor="ctr"/>
                </a:tc>
                <a:extLst>
                  <a:ext uri="{0D108BD9-81ED-4DB2-BD59-A6C34878D82A}">
                    <a16:rowId xmlns:a16="http://schemas.microsoft.com/office/drawing/2014/main" val="658091337"/>
                  </a:ext>
                </a:extLst>
              </a:tr>
              <a:tr h="789091">
                <a:tc>
                  <a:txBody>
                    <a:bodyPr/>
                    <a:lstStyle/>
                    <a:p>
                      <a:pPr algn="ctr">
                        <a:lnSpc>
                          <a:spcPct val="106000"/>
                        </a:lnSpc>
                        <a:spcAft>
                          <a:spcPts val="800"/>
                        </a:spcAft>
                      </a:pPr>
                      <a:r>
                        <a:rPr lang="en-US" sz="1300">
                          <a:effectLst/>
                        </a:rPr>
                        <a:t>Смак, аромат</a:t>
                      </a:r>
                      <a:endParaRPr lang="ru-UA" sz="1000">
                        <a:effectLst/>
                        <a:latin typeface="Calibri" panose="020F0502020204030204" pitchFamily="34" charset="0"/>
                        <a:ea typeface="Calibri" panose="020F0502020204030204" pitchFamily="34" charset="0"/>
                      </a:endParaRPr>
                    </a:p>
                  </a:txBody>
                  <a:tcPr marL="65120" marR="65120" marT="0" marB="0"/>
                </a:tc>
                <a:tc vMerge="1">
                  <a:txBody>
                    <a:bodyPr/>
                    <a:lstStyle/>
                    <a:p>
                      <a:endParaRPr lang="uk-UA"/>
                    </a:p>
                  </a:txBody>
                  <a:tcPr/>
                </a:tc>
                <a:tc>
                  <a:txBody>
                    <a:bodyPr/>
                    <a:lstStyle/>
                    <a:p>
                      <a:pPr>
                        <a:lnSpc>
                          <a:spcPct val="106000"/>
                        </a:lnSpc>
                        <a:spcAft>
                          <a:spcPts val="800"/>
                        </a:spcAft>
                      </a:pPr>
                      <a:r>
                        <a:rPr lang="en-US" sz="1300">
                          <a:effectLst/>
                        </a:rPr>
                        <a:t>Приємний, смак гостроватий. </a:t>
                      </a:r>
                      <a:endParaRPr lang="ru-UA" sz="1000">
                        <a:effectLst/>
                        <a:latin typeface="Calibri" panose="020F0502020204030204" pitchFamily="34" charset="0"/>
                        <a:ea typeface="Calibri" panose="020F0502020204030204" pitchFamily="34" charset="0"/>
                      </a:endParaRPr>
                    </a:p>
                  </a:txBody>
                  <a:tcPr marL="65120" marR="65120" marT="0" marB="0" anchor="ctr"/>
                </a:tc>
                <a:extLst>
                  <a:ext uri="{0D108BD9-81ED-4DB2-BD59-A6C34878D82A}">
                    <a16:rowId xmlns:a16="http://schemas.microsoft.com/office/drawing/2014/main" val="2068967356"/>
                  </a:ext>
                </a:extLst>
              </a:tr>
              <a:tr h="1269680">
                <a:tc>
                  <a:txBody>
                    <a:bodyPr/>
                    <a:lstStyle/>
                    <a:p>
                      <a:pPr algn="ctr">
                        <a:lnSpc>
                          <a:spcPct val="106000"/>
                        </a:lnSpc>
                        <a:spcAft>
                          <a:spcPts val="800"/>
                        </a:spcAft>
                      </a:pPr>
                      <a:r>
                        <a:rPr lang="en-US" sz="1300">
                          <a:effectLst/>
                        </a:rPr>
                        <a:t>Колір</a:t>
                      </a:r>
                      <a:endParaRPr lang="ru-UA" sz="1000">
                        <a:effectLst/>
                        <a:latin typeface="Calibri" panose="020F0502020204030204" pitchFamily="34" charset="0"/>
                        <a:ea typeface="Calibri" panose="020F0502020204030204" pitchFamily="34" charset="0"/>
                      </a:endParaRPr>
                    </a:p>
                  </a:txBody>
                  <a:tcPr marL="65120" marR="65120" marT="0" marB="0"/>
                </a:tc>
                <a:tc vMerge="1">
                  <a:txBody>
                    <a:bodyPr/>
                    <a:lstStyle/>
                    <a:p>
                      <a:endParaRPr lang="uk-UA"/>
                    </a:p>
                  </a:txBody>
                  <a:tcPr/>
                </a:tc>
                <a:tc>
                  <a:txBody>
                    <a:bodyPr/>
                    <a:lstStyle/>
                    <a:p>
                      <a:pPr>
                        <a:lnSpc>
                          <a:spcPct val="106000"/>
                        </a:lnSpc>
                        <a:spcAft>
                          <a:spcPts val="800"/>
                        </a:spcAft>
                      </a:pPr>
                      <a:r>
                        <a:rPr lang="ru-RU" sz="1300" dirty="0" err="1">
                          <a:effectLst/>
                        </a:rPr>
                        <a:t>Колір</a:t>
                      </a:r>
                      <a:r>
                        <a:rPr lang="ru-RU" sz="1300" dirty="0">
                          <a:effectLst/>
                        </a:rPr>
                        <a:t> </a:t>
                      </a:r>
                      <a:r>
                        <a:rPr lang="ru-RU" sz="1300" dirty="0" err="1">
                          <a:effectLst/>
                        </a:rPr>
                        <a:t>властивий</a:t>
                      </a:r>
                      <a:r>
                        <a:rPr lang="ru-RU" sz="1300" dirty="0">
                          <a:effectLst/>
                        </a:rPr>
                        <a:t> продуктам, </a:t>
                      </a:r>
                      <a:r>
                        <a:rPr lang="ru-RU" sz="1300" dirty="0" err="1">
                          <a:effectLst/>
                        </a:rPr>
                        <a:t>які</a:t>
                      </a:r>
                      <a:r>
                        <a:rPr lang="ru-RU" sz="1300" dirty="0">
                          <a:effectLst/>
                        </a:rPr>
                        <a:t> входять до складу салату.</a:t>
                      </a:r>
                      <a:endParaRPr lang="ru-UA" sz="1000" dirty="0">
                        <a:effectLst/>
                        <a:latin typeface="Calibri" panose="020F0502020204030204" pitchFamily="34" charset="0"/>
                        <a:ea typeface="Calibri" panose="020F0502020204030204" pitchFamily="34" charset="0"/>
                      </a:endParaRPr>
                    </a:p>
                  </a:txBody>
                  <a:tcPr marL="65120" marR="65120" marT="0" marB="0" anchor="ctr"/>
                </a:tc>
                <a:extLst>
                  <a:ext uri="{0D108BD9-81ED-4DB2-BD59-A6C34878D82A}">
                    <a16:rowId xmlns:a16="http://schemas.microsoft.com/office/drawing/2014/main" val="1036770923"/>
                  </a:ext>
                </a:extLst>
              </a:tr>
            </a:tbl>
          </a:graphicData>
        </a:graphic>
      </p:graphicFrame>
      <p:sp>
        <p:nvSpPr>
          <p:cNvPr id="4" name="Rectangle 1">
            <a:extLst>
              <a:ext uri="{FF2B5EF4-FFF2-40B4-BE49-F238E27FC236}">
                <a16:creationId xmlns:a16="http://schemas.microsoft.com/office/drawing/2014/main" id="{E6C659EC-5997-D9CE-9A63-D004899CD962}"/>
              </a:ext>
            </a:extLst>
          </p:cNvPr>
          <p:cNvSpPr>
            <a:spLocks noChangeArrowheads="1"/>
          </p:cNvSpPr>
          <p:nvPr/>
        </p:nvSpPr>
        <p:spPr bwMode="auto">
          <a:xfrm>
            <a:off x="1522413" y="1857375"/>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6" name="Рисунок 5">
            <a:extLst>
              <a:ext uri="{FF2B5EF4-FFF2-40B4-BE49-F238E27FC236}">
                <a16:creationId xmlns:a16="http://schemas.microsoft.com/office/drawing/2014/main" id="{8186137F-7F98-2B2B-513B-E5EB4DCEF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132" y="2471142"/>
            <a:ext cx="4707362" cy="3126788"/>
          </a:xfrm>
          <a:prstGeom prst="rect">
            <a:avLst/>
          </a:prstGeom>
        </p:spPr>
      </p:pic>
      <p:sp>
        <p:nvSpPr>
          <p:cNvPr id="5" name="Номер слайда 4">
            <a:extLst>
              <a:ext uri="{FF2B5EF4-FFF2-40B4-BE49-F238E27FC236}">
                <a16:creationId xmlns:a16="http://schemas.microsoft.com/office/drawing/2014/main" id="{B00C1B72-56A2-B329-A12B-026458F9913E}"/>
              </a:ext>
            </a:extLst>
          </p:cNvPr>
          <p:cNvSpPr>
            <a:spLocks noGrp="1"/>
          </p:cNvSpPr>
          <p:nvPr>
            <p:ph type="sldNum" sz="quarter" idx="12"/>
          </p:nvPr>
        </p:nvSpPr>
        <p:spPr/>
        <p:txBody>
          <a:bodyPr/>
          <a:lstStyle/>
          <a:p>
            <a:pPr rtl="0"/>
            <a:fld id="{F25A965E-3C11-4F28-82DC-E30D63FAC43C}" type="slidenum">
              <a:rPr lang="ru-RU" noProof="0" smtClean="0"/>
              <a:t>42</a:t>
            </a:fld>
            <a:endParaRPr lang="ru-RU" noProof="0"/>
          </a:p>
        </p:txBody>
      </p:sp>
    </p:spTree>
    <p:extLst>
      <p:ext uri="{BB962C8B-B14F-4D97-AF65-F5344CB8AC3E}">
        <p14:creationId xmlns:p14="http://schemas.microsoft.com/office/powerpoint/2010/main" val="108238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271E24-6CC3-4FA9-61C7-7562E9C65966}"/>
              </a:ext>
            </a:extLst>
          </p:cNvPr>
          <p:cNvSpPr>
            <a:spLocks noGrp="1"/>
          </p:cNvSpPr>
          <p:nvPr>
            <p:ph type="title"/>
          </p:nvPr>
        </p:nvSpPr>
        <p:spPr>
          <a:xfrm>
            <a:off x="2566020" y="980728"/>
            <a:ext cx="9252522" cy="4536504"/>
          </a:xfrm>
        </p:spPr>
        <p:txBody>
          <a:bodyPr>
            <a:normAutofit/>
          </a:bodyPr>
          <a:lstStyle/>
          <a:p>
            <a:r>
              <a:rPr lang="uk-UA" sz="4000" b="1" i="1" u="sng" dirty="0">
                <a:solidFill>
                  <a:schemeClr val="accent6">
                    <a:lumMod val="50000"/>
                  </a:schemeClr>
                </a:solidFill>
                <a:latin typeface="Bookman Old Style" pitchFamily="18" charset="0"/>
              </a:rPr>
              <a:t>Домашнє завдання:</a:t>
            </a:r>
            <a:br>
              <a:rPr lang="uk-UA" sz="4000" b="1" i="1" u="sng" dirty="0">
                <a:solidFill>
                  <a:schemeClr val="accent6">
                    <a:lumMod val="50000"/>
                  </a:schemeClr>
                </a:solidFill>
                <a:latin typeface="Bookman Old Style" pitchFamily="18" charset="0"/>
              </a:rPr>
            </a:br>
            <a:br>
              <a:rPr lang="uk-UA" sz="4000" b="1" i="1" dirty="0">
                <a:solidFill>
                  <a:schemeClr val="accent6">
                    <a:lumMod val="50000"/>
                  </a:schemeClr>
                </a:solidFill>
                <a:latin typeface="Bookman Old Style" pitchFamily="18" charset="0"/>
              </a:rPr>
            </a:br>
            <a:r>
              <a:rPr lang="uk-UA" sz="3600" b="1" i="1" dirty="0">
                <a:solidFill>
                  <a:srgbClr val="006600"/>
                </a:solidFill>
                <a:latin typeface="Bookman Old Style" pitchFamily="18" charset="0"/>
              </a:rPr>
              <a:t>Повторити технологію приготування салатів.</a:t>
            </a:r>
            <a:br>
              <a:rPr lang="uk-UA" sz="3600" b="1" i="1" dirty="0">
                <a:solidFill>
                  <a:srgbClr val="006600"/>
                </a:solidFill>
                <a:latin typeface="Bookman Old Style" pitchFamily="18" charset="0"/>
              </a:rPr>
            </a:br>
            <a:r>
              <a:rPr lang="uk-UA" sz="3200" b="1" i="1" u="sng" dirty="0">
                <a:solidFill>
                  <a:schemeClr val="accent5">
                    <a:lumMod val="75000"/>
                  </a:schemeClr>
                </a:solidFill>
                <a:latin typeface="Bookman Old Style" pitchFamily="18" charset="0"/>
              </a:rPr>
              <a:t>В.С. </a:t>
            </a:r>
            <a:r>
              <a:rPr lang="uk-UA" sz="3200" b="1" i="1" u="sng" dirty="0" err="1">
                <a:solidFill>
                  <a:schemeClr val="accent5">
                    <a:lumMod val="75000"/>
                  </a:schemeClr>
                </a:solidFill>
                <a:latin typeface="Bookman Old Style" pitchFamily="18" charset="0"/>
              </a:rPr>
              <a:t>Доцяк</a:t>
            </a:r>
            <a:r>
              <a:rPr lang="uk-UA" sz="3200" b="1" i="1" u="sng" dirty="0">
                <a:solidFill>
                  <a:schemeClr val="accent5">
                    <a:lumMod val="75000"/>
                  </a:schemeClr>
                </a:solidFill>
                <a:latin typeface="Bookman Old Style" pitchFamily="18" charset="0"/>
              </a:rPr>
              <a:t> «Українська кухня»</a:t>
            </a:r>
            <a:br>
              <a:rPr lang="uk-UA" sz="3200" b="1" i="1" u="sng" dirty="0">
                <a:solidFill>
                  <a:schemeClr val="accent5">
                    <a:lumMod val="75000"/>
                  </a:schemeClr>
                </a:solidFill>
                <a:latin typeface="Bookman Old Style" pitchFamily="18" charset="0"/>
              </a:rPr>
            </a:br>
            <a:r>
              <a:rPr lang="uk-UA" sz="3200" b="1" i="1" u="sng" dirty="0">
                <a:solidFill>
                  <a:schemeClr val="accent5">
                    <a:lumMod val="75000"/>
                  </a:schemeClr>
                </a:solidFill>
                <a:latin typeface="Bookman Old Style" pitchFamily="18" charset="0"/>
              </a:rPr>
              <a:t>§ 6. ст. 387- 398</a:t>
            </a:r>
            <a:br>
              <a:rPr lang="uk-UA" sz="2800" b="1" i="1" u="sng" dirty="0">
                <a:solidFill>
                  <a:schemeClr val="accent5">
                    <a:lumMod val="75000"/>
                  </a:schemeClr>
                </a:solidFill>
                <a:latin typeface="Bookman Old Style" pitchFamily="18" charset="0"/>
              </a:rPr>
            </a:br>
            <a:endParaRPr lang="uk-UA" dirty="0"/>
          </a:p>
        </p:txBody>
      </p:sp>
      <p:sp>
        <p:nvSpPr>
          <p:cNvPr id="3" name="Номер слайда 2">
            <a:extLst>
              <a:ext uri="{FF2B5EF4-FFF2-40B4-BE49-F238E27FC236}">
                <a16:creationId xmlns:a16="http://schemas.microsoft.com/office/drawing/2014/main" id="{9B077D5D-2F42-1F75-5074-135981623A7E}"/>
              </a:ext>
            </a:extLst>
          </p:cNvPr>
          <p:cNvSpPr>
            <a:spLocks noGrp="1"/>
          </p:cNvSpPr>
          <p:nvPr>
            <p:ph type="sldNum" sz="quarter" idx="12"/>
          </p:nvPr>
        </p:nvSpPr>
        <p:spPr/>
        <p:txBody>
          <a:bodyPr/>
          <a:lstStyle/>
          <a:p>
            <a:pPr rtl="0"/>
            <a:fld id="{F25A965E-3C11-4F28-82DC-E30D63FAC43C}" type="slidenum">
              <a:rPr lang="ru-RU" noProof="0" smtClean="0"/>
              <a:t>43</a:t>
            </a:fld>
            <a:endParaRPr lang="ru-RU" noProof="0"/>
          </a:p>
        </p:txBody>
      </p:sp>
    </p:spTree>
    <p:extLst>
      <p:ext uri="{BB962C8B-B14F-4D97-AF65-F5344CB8AC3E}">
        <p14:creationId xmlns:p14="http://schemas.microsoft.com/office/powerpoint/2010/main" val="17493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9DA9FD-9084-9165-3C5F-4CA3461D62F4}"/>
              </a:ext>
            </a:extLst>
          </p:cNvPr>
          <p:cNvSpPr>
            <a:spLocks noGrp="1"/>
          </p:cNvSpPr>
          <p:nvPr>
            <p:ph type="title"/>
          </p:nvPr>
        </p:nvSpPr>
        <p:spPr>
          <a:xfrm>
            <a:off x="1341884" y="288119"/>
            <a:ext cx="9684570" cy="733648"/>
          </a:xfrm>
        </p:spPr>
        <p:txBody>
          <a:bodyPr>
            <a:normAutofit/>
          </a:bodyPr>
          <a:lstStyle/>
          <a:p>
            <a:r>
              <a:rPr lang="uk-UA" sz="2800" b="1" i="1" u="sng" dirty="0">
                <a:solidFill>
                  <a:srgbClr val="002060"/>
                </a:solidFill>
                <a:latin typeface="Times New Roman" pitchFamily="18" charset="0"/>
                <a:cs typeface="Times New Roman" pitchFamily="18" charset="0"/>
              </a:rPr>
              <a:t>Вимоги безпеки праці під час роботи в холодному цеху</a:t>
            </a:r>
            <a:endParaRPr lang="uk-UA" sz="2800" i="1" u="sng" dirty="0">
              <a:solidFill>
                <a:srgbClr val="002060"/>
              </a:solidFill>
            </a:endParaRPr>
          </a:p>
        </p:txBody>
      </p:sp>
      <p:sp>
        <p:nvSpPr>
          <p:cNvPr id="3" name="TextBox 2">
            <a:extLst>
              <a:ext uri="{FF2B5EF4-FFF2-40B4-BE49-F238E27FC236}">
                <a16:creationId xmlns:a16="http://schemas.microsoft.com/office/drawing/2014/main" id="{210FEE05-CDA3-6FBC-3447-D7C77A8E4A36}"/>
              </a:ext>
            </a:extLst>
          </p:cNvPr>
          <p:cNvSpPr txBox="1"/>
          <p:nvPr/>
        </p:nvSpPr>
        <p:spPr>
          <a:xfrm>
            <a:off x="0" y="1124744"/>
            <a:ext cx="12188825" cy="5078313"/>
          </a:xfrm>
          <a:prstGeom prst="rect">
            <a:avLst/>
          </a:prstGeom>
          <a:noFill/>
        </p:spPr>
        <p:txBody>
          <a:bodyPr wrap="square" rtlCol="0">
            <a:spAutoFit/>
          </a:bodyPr>
          <a:lstStyle/>
          <a:p>
            <a:pPr marL="285750" lvl="0" indent="-285750">
              <a:buFont typeface="Arial" panose="020B0604020202020204" pitchFamily="34" charset="0"/>
              <a:buChar char="•"/>
            </a:pPr>
            <a:r>
              <a:rPr lang="uk-UA" b="1" i="1" dirty="0">
                <a:solidFill>
                  <a:schemeClr val="tx2"/>
                </a:solidFill>
                <a:cs typeface="Times New Roman" pitchFamily="18" charset="0"/>
              </a:rPr>
              <a:t>Не працювати на устаткуванні, правила експлуатації якого Ви не знаєте. </a:t>
            </a:r>
            <a:endParaRPr lang="ru-RU" b="1" i="1" dirty="0">
              <a:solidFill>
                <a:schemeClr val="tx2"/>
              </a:solidFill>
              <a:cs typeface="Times New Roman" pitchFamily="18" charset="0"/>
            </a:endParaRPr>
          </a:p>
          <a:p>
            <a:pPr marL="285750" lvl="0" indent="-285750">
              <a:buFont typeface="Arial" panose="020B0604020202020204" pitchFamily="34" charset="0"/>
              <a:buChar char="•"/>
            </a:pPr>
            <a:r>
              <a:rPr lang="uk-UA" b="1" i="1" dirty="0">
                <a:solidFill>
                  <a:schemeClr val="tx2"/>
                </a:solidFill>
                <a:cs typeface="Times New Roman" pitchFamily="18" charset="0"/>
              </a:rPr>
              <a:t>Не розмовляти під час роботи та не відволікати інших.</a:t>
            </a:r>
            <a:endParaRPr lang="ru-RU" b="1" i="1" dirty="0">
              <a:solidFill>
                <a:schemeClr val="tx2"/>
              </a:solidFill>
              <a:cs typeface="Times New Roman" pitchFamily="18" charset="0"/>
            </a:endParaRPr>
          </a:p>
          <a:p>
            <a:pPr marL="285750" lvl="0" indent="-285750">
              <a:buFont typeface="Arial" panose="020B0604020202020204" pitchFamily="34" charset="0"/>
              <a:buChar char="•"/>
            </a:pPr>
            <a:r>
              <a:rPr lang="uk-UA" b="1" i="1" dirty="0">
                <a:solidFill>
                  <a:schemeClr val="tx2"/>
                </a:solidFill>
                <a:cs typeface="Times New Roman" pitchFamily="18" charset="0"/>
              </a:rPr>
              <a:t>Не слід працювати на слизькій підлозі, у взутті без задників.</a:t>
            </a:r>
            <a:endParaRPr lang="ru-RU" b="1" i="1" dirty="0">
              <a:solidFill>
                <a:schemeClr val="tx2"/>
              </a:solidFill>
              <a:cs typeface="Times New Roman" pitchFamily="18" charset="0"/>
            </a:endParaRPr>
          </a:p>
          <a:p>
            <a:pPr marL="285750" lvl="0" indent="-285750">
              <a:buFont typeface="Arial" panose="020B0604020202020204" pitchFamily="34" charset="0"/>
              <a:buChar char="•"/>
            </a:pPr>
            <a:r>
              <a:rPr lang="uk-UA" b="1" i="1" dirty="0">
                <a:solidFill>
                  <a:schemeClr val="tx2"/>
                </a:solidFill>
                <a:cs typeface="Times New Roman" pitchFamily="18" charset="0"/>
              </a:rPr>
              <a:t>Не залишати працююче обладнання без нагляду,  не мити, не чистити та не регулювати його під час роботи.</a:t>
            </a:r>
            <a:endParaRPr lang="ru-RU" b="1" i="1" dirty="0">
              <a:solidFill>
                <a:schemeClr val="tx2"/>
              </a:solidFill>
              <a:cs typeface="Times New Roman" pitchFamily="18" charset="0"/>
            </a:endParaRPr>
          </a:p>
          <a:p>
            <a:pPr marL="285750" indent="-285750">
              <a:buFont typeface="Arial" panose="020B0604020202020204" pitchFamily="34" charset="0"/>
              <a:buChar char="•"/>
            </a:pPr>
            <a:r>
              <a:rPr lang="uk-UA" b="1" i="1" dirty="0">
                <a:solidFill>
                  <a:schemeClr val="tx2"/>
                </a:solidFill>
                <a:cs typeface="Times New Roman" pitchFamily="18" charset="0"/>
              </a:rPr>
              <a:t>Електричне устаткування повинно мати справне заземлення, біля пульту управління має бути гумовий килимок.</a:t>
            </a:r>
            <a:endParaRPr lang="ru-RU" b="1" i="1" dirty="0">
              <a:solidFill>
                <a:schemeClr val="tx2"/>
              </a:solidFill>
              <a:cs typeface="Times New Roman" pitchFamily="18" charset="0"/>
            </a:endParaRPr>
          </a:p>
          <a:p>
            <a:pPr marL="285750" indent="-285750">
              <a:buFont typeface="Arial" panose="020B0604020202020204" pitchFamily="34" charset="0"/>
              <a:buChar char="•"/>
            </a:pPr>
            <a:r>
              <a:rPr lang="uk-UA" b="1" i="1" dirty="0">
                <a:solidFill>
                  <a:schemeClr val="tx2"/>
                </a:solidFill>
                <a:cs typeface="Times New Roman" pitchFamily="18" charset="0"/>
              </a:rPr>
              <a:t>Електричне устаткування вмикати та вимикати тільки сухими руками. </a:t>
            </a:r>
            <a:endParaRPr lang="ru-RU" b="1" i="1" dirty="0">
              <a:solidFill>
                <a:schemeClr val="tx2"/>
              </a:solidFill>
              <a:cs typeface="Times New Roman" pitchFamily="18" charset="0"/>
            </a:endParaRPr>
          </a:p>
          <a:p>
            <a:pPr marL="285750" lvl="0" indent="-285750">
              <a:buFont typeface="Arial" panose="020B0604020202020204" pitchFamily="34" charset="0"/>
              <a:buChar char="•"/>
            </a:pPr>
            <a:r>
              <a:rPr lang="uk-UA" b="1" i="1" dirty="0">
                <a:solidFill>
                  <a:schemeClr val="tx2"/>
                </a:solidFill>
                <a:cs typeface="Times New Roman" pitchFamily="18" charset="0"/>
              </a:rPr>
              <a:t>Під час роботи на універсальній кухонній машині слід впевнитися, що змінний механізм надійно зафіксований. </a:t>
            </a:r>
            <a:endParaRPr lang="ru-RU" b="1" i="1" dirty="0">
              <a:solidFill>
                <a:schemeClr val="tx2"/>
              </a:solidFill>
              <a:cs typeface="Times New Roman" pitchFamily="18" charset="0"/>
            </a:endParaRPr>
          </a:p>
          <a:p>
            <a:pPr marL="285750" indent="-285750">
              <a:buFont typeface="Arial" panose="020B0604020202020204" pitchFamily="34" charset="0"/>
              <a:buChar char="•"/>
            </a:pPr>
            <a:r>
              <a:rPr lang="uk-UA" b="1" i="1" dirty="0">
                <a:solidFill>
                  <a:schemeClr val="tx2"/>
                </a:solidFill>
                <a:cs typeface="Times New Roman" pitchFamily="18" charset="0"/>
              </a:rPr>
              <a:t>          Щоб не порізати пальці:</a:t>
            </a:r>
            <a:endParaRPr lang="ru-RU" b="1" i="1" dirty="0">
              <a:solidFill>
                <a:schemeClr val="tx2"/>
              </a:solidFill>
              <a:cs typeface="Times New Roman" pitchFamily="18" charset="0"/>
            </a:endParaRPr>
          </a:p>
          <a:p>
            <a:pPr marL="285750" lvl="0" indent="-285750">
              <a:buFont typeface="Arial" panose="020B0604020202020204" pitchFamily="34" charset="0"/>
              <a:buChar char="•"/>
            </a:pPr>
            <a:r>
              <a:rPr lang="uk-UA" b="1" i="1" dirty="0">
                <a:solidFill>
                  <a:schemeClr val="tx2"/>
                </a:solidFill>
                <a:cs typeface="Times New Roman" pitchFamily="18" charset="0"/>
              </a:rPr>
              <a:t>під час роботи не жестикулювати </a:t>
            </a:r>
            <a:r>
              <a:rPr lang="uk-UA" b="1" i="1" dirty="0" err="1">
                <a:solidFill>
                  <a:schemeClr val="tx2"/>
                </a:solidFill>
                <a:cs typeface="Times New Roman" pitchFamily="18" charset="0"/>
              </a:rPr>
              <a:t>ножем</a:t>
            </a:r>
            <a:r>
              <a:rPr lang="uk-UA" b="1" i="1" dirty="0">
                <a:solidFill>
                  <a:schemeClr val="tx2"/>
                </a:solidFill>
                <a:cs typeface="Times New Roman" pitchFamily="18" charset="0"/>
              </a:rPr>
              <a:t>;</a:t>
            </a:r>
            <a:endParaRPr lang="ru-RU" b="1" i="1" dirty="0">
              <a:solidFill>
                <a:schemeClr val="tx2"/>
              </a:solidFill>
              <a:cs typeface="Times New Roman" pitchFamily="18" charset="0"/>
            </a:endParaRPr>
          </a:p>
          <a:p>
            <a:pPr marL="285750" lvl="0" indent="-285750">
              <a:buFont typeface="Arial" panose="020B0604020202020204" pitchFamily="34" charset="0"/>
              <a:buChar char="•"/>
            </a:pPr>
            <a:r>
              <a:rPr lang="uk-UA" b="1" i="1" dirty="0">
                <a:solidFill>
                  <a:schemeClr val="tx2"/>
                </a:solidFill>
                <a:cs typeface="Times New Roman" pitchFamily="18" charset="0"/>
              </a:rPr>
              <a:t>ніж класти лезом до дошки, а якщо на дошці - лезом назовні;  </a:t>
            </a:r>
            <a:endParaRPr lang="ru-RU" b="1" i="1" dirty="0">
              <a:solidFill>
                <a:schemeClr val="tx2"/>
              </a:solidFill>
              <a:cs typeface="Times New Roman" pitchFamily="18" charset="0"/>
            </a:endParaRPr>
          </a:p>
          <a:p>
            <a:pPr marL="285750" lvl="0" indent="-285750">
              <a:buFont typeface="Arial" panose="020B0604020202020204" pitchFamily="34" charset="0"/>
              <a:buChar char="•"/>
            </a:pPr>
            <a:r>
              <a:rPr lang="uk-UA" b="1" i="1" dirty="0">
                <a:solidFill>
                  <a:schemeClr val="tx2"/>
                </a:solidFill>
                <a:cs typeface="Times New Roman" pitchFamily="18" charset="0"/>
              </a:rPr>
              <a:t>пальці лівої руки підігнути, лезо ножа притиснути до суглобів;</a:t>
            </a:r>
            <a:endParaRPr lang="ru-RU" b="1" i="1" dirty="0">
              <a:solidFill>
                <a:schemeClr val="tx2"/>
              </a:solidFill>
              <a:cs typeface="Times New Roman" pitchFamily="18" charset="0"/>
            </a:endParaRPr>
          </a:p>
          <a:p>
            <a:pPr marL="285750" lvl="0" indent="-285750">
              <a:buFont typeface="Arial" panose="020B0604020202020204" pitchFamily="34" charset="0"/>
              <a:buChar char="•"/>
            </a:pPr>
            <a:r>
              <a:rPr lang="uk-UA" b="1" i="1" dirty="0">
                <a:solidFill>
                  <a:schemeClr val="tx2"/>
                </a:solidFill>
                <a:cs typeface="Times New Roman" pitchFamily="18" charset="0"/>
              </a:rPr>
              <a:t>палець не повинен знаходитися на лезі;</a:t>
            </a:r>
            <a:endParaRPr lang="ru-RU" b="1" i="1" dirty="0">
              <a:solidFill>
                <a:schemeClr val="tx2"/>
              </a:solidFill>
              <a:cs typeface="Times New Roman" pitchFamily="18" charset="0"/>
            </a:endParaRPr>
          </a:p>
          <a:p>
            <a:pPr marL="285750" lvl="0" indent="-285750">
              <a:buFont typeface="Arial" panose="020B0604020202020204" pitchFamily="34" charset="0"/>
              <a:buChar char="•"/>
            </a:pPr>
            <a:r>
              <a:rPr lang="uk-UA" b="1" i="1" dirty="0">
                <a:solidFill>
                  <a:schemeClr val="tx2"/>
                </a:solidFill>
                <a:cs typeface="Times New Roman" pitchFamily="18" charset="0"/>
              </a:rPr>
              <a:t>правильно передавати ніж;</a:t>
            </a:r>
            <a:endParaRPr lang="ru-RU" b="1" i="1" dirty="0">
              <a:solidFill>
                <a:schemeClr val="tx2"/>
              </a:solidFill>
              <a:cs typeface="Times New Roman" pitchFamily="18" charset="0"/>
            </a:endParaRPr>
          </a:p>
          <a:p>
            <a:pPr marL="285750" lvl="0" indent="-285750">
              <a:buFont typeface="Arial" panose="020B0604020202020204" pitchFamily="34" charset="0"/>
              <a:buChar char="•"/>
            </a:pPr>
            <a:r>
              <a:rPr lang="uk-UA" b="1" i="1" dirty="0">
                <a:solidFill>
                  <a:schemeClr val="tx2"/>
                </a:solidFill>
                <a:cs typeface="Times New Roman" pitchFamily="18" charset="0"/>
              </a:rPr>
              <a:t>ніж тримати в чохлі.</a:t>
            </a:r>
            <a:endParaRPr lang="ru-RU" b="1" i="1" dirty="0">
              <a:solidFill>
                <a:schemeClr val="tx2"/>
              </a:solidFill>
              <a:cs typeface="Times New Roman" pitchFamily="18" charset="0"/>
            </a:endParaRPr>
          </a:p>
          <a:p>
            <a:pPr>
              <a:buNone/>
            </a:pPr>
            <a:endParaRPr lang="ru-RU" dirty="0"/>
          </a:p>
        </p:txBody>
      </p:sp>
      <p:pic>
        <p:nvPicPr>
          <p:cNvPr id="7" name="Рисунок 6">
            <a:extLst>
              <a:ext uri="{FF2B5EF4-FFF2-40B4-BE49-F238E27FC236}">
                <a16:creationId xmlns:a16="http://schemas.microsoft.com/office/drawing/2014/main" id="{8EFAE5C0-A322-8DEA-77D7-C9982EDB0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785" y="3872437"/>
            <a:ext cx="2270669" cy="2689531"/>
          </a:xfrm>
          <a:prstGeom prst="rect">
            <a:avLst/>
          </a:prstGeom>
        </p:spPr>
      </p:pic>
      <p:pic>
        <p:nvPicPr>
          <p:cNvPr id="9" name="Рисунок 8">
            <a:extLst>
              <a:ext uri="{FF2B5EF4-FFF2-40B4-BE49-F238E27FC236}">
                <a16:creationId xmlns:a16="http://schemas.microsoft.com/office/drawing/2014/main" id="{022EAC48-2662-9FAE-BC18-C9ECD5B1D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364" y="5217203"/>
            <a:ext cx="2564524" cy="1549400"/>
          </a:xfrm>
          <a:prstGeom prst="rect">
            <a:avLst/>
          </a:prstGeom>
        </p:spPr>
      </p:pic>
      <p:sp>
        <p:nvSpPr>
          <p:cNvPr id="4" name="Номер слайда 3">
            <a:extLst>
              <a:ext uri="{FF2B5EF4-FFF2-40B4-BE49-F238E27FC236}">
                <a16:creationId xmlns:a16="http://schemas.microsoft.com/office/drawing/2014/main" id="{075460A3-0E53-DED1-743A-58933F799602}"/>
              </a:ext>
            </a:extLst>
          </p:cNvPr>
          <p:cNvSpPr>
            <a:spLocks noGrp="1"/>
          </p:cNvSpPr>
          <p:nvPr>
            <p:ph type="sldNum" sz="quarter" idx="12"/>
          </p:nvPr>
        </p:nvSpPr>
        <p:spPr/>
        <p:txBody>
          <a:bodyPr/>
          <a:lstStyle/>
          <a:p>
            <a:pPr rtl="0"/>
            <a:fld id="{F25A965E-3C11-4F28-82DC-E30D63FAC43C}" type="slidenum">
              <a:rPr lang="ru-RU" noProof="0" smtClean="0"/>
              <a:t>5</a:t>
            </a:fld>
            <a:endParaRPr lang="ru-RU" noProof="0"/>
          </a:p>
        </p:txBody>
      </p:sp>
    </p:spTree>
    <p:extLst>
      <p:ext uri="{BB962C8B-B14F-4D97-AF65-F5344CB8AC3E}">
        <p14:creationId xmlns:p14="http://schemas.microsoft.com/office/powerpoint/2010/main" val="362261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4D2542-B5AF-7991-8E27-5E005C43D630}"/>
              </a:ext>
            </a:extLst>
          </p:cNvPr>
          <p:cNvSpPr>
            <a:spLocks noGrp="1"/>
          </p:cNvSpPr>
          <p:nvPr>
            <p:ph type="title"/>
          </p:nvPr>
        </p:nvSpPr>
        <p:spPr>
          <a:xfrm>
            <a:off x="3430116" y="319088"/>
            <a:ext cx="7236298" cy="857320"/>
          </a:xfrm>
        </p:spPr>
        <p:txBody>
          <a:bodyPr/>
          <a:lstStyle/>
          <a:p>
            <a:r>
              <a:rPr lang="uk-UA" b="1" dirty="0">
                <a:solidFill>
                  <a:schemeClr val="tx2"/>
                </a:solidFill>
              </a:rPr>
              <a:t>Обладнання</a:t>
            </a:r>
          </a:p>
        </p:txBody>
      </p:sp>
      <p:pic>
        <p:nvPicPr>
          <p:cNvPr id="4" name="Picture 6" descr="Стіл виробничий з бортом і полицею 1000x700 КІЙ-В, купити в Києві з  доставкою по Україні -ART Trade">
            <a:extLst>
              <a:ext uri="{FF2B5EF4-FFF2-40B4-BE49-F238E27FC236}">
                <a16:creationId xmlns:a16="http://schemas.microsoft.com/office/drawing/2014/main" id="{59A82A98-E677-57A3-EBE0-55CFD9F4E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38" y="476672"/>
            <a:ext cx="2295701" cy="2295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Кухонні ваги QZ-157A до 15 кг. Ціна, купити Кухонні ваги QZ-157A до 15 кг в  Києві, Харкові, Одесі, Львові">
            <a:extLst>
              <a:ext uri="{FF2B5EF4-FFF2-40B4-BE49-F238E27FC236}">
                <a16:creationId xmlns:a16="http://schemas.microsoft.com/office/drawing/2014/main" id="{9C298B7D-6FBF-34A5-BE5F-F636FE965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58" y="3854185"/>
            <a:ext cx="1889960" cy="1889960"/>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2EB2CF3A-FBF4-A036-811B-031ADA054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100" y="1570821"/>
            <a:ext cx="2810834" cy="2810834"/>
          </a:xfrm>
          <a:prstGeom prst="rect">
            <a:avLst/>
          </a:prstGeom>
        </p:spPr>
      </p:pic>
      <p:sp>
        <p:nvSpPr>
          <p:cNvPr id="11" name="TextBox 10">
            <a:extLst>
              <a:ext uri="{FF2B5EF4-FFF2-40B4-BE49-F238E27FC236}">
                <a16:creationId xmlns:a16="http://schemas.microsoft.com/office/drawing/2014/main" id="{DC11A25F-C510-63D0-7A9C-8ECBAC20E48D}"/>
              </a:ext>
            </a:extLst>
          </p:cNvPr>
          <p:cNvSpPr txBox="1"/>
          <p:nvPr/>
        </p:nvSpPr>
        <p:spPr>
          <a:xfrm>
            <a:off x="5888428" y="4799165"/>
            <a:ext cx="2905795" cy="307777"/>
          </a:xfrm>
          <a:prstGeom prst="rect">
            <a:avLst/>
          </a:prstGeom>
          <a:noFill/>
        </p:spPr>
        <p:txBody>
          <a:bodyPr wrap="none" rtlCol="0">
            <a:spAutoFit/>
          </a:bodyPr>
          <a:lstStyle/>
          <a:p>
            <a:r>
              <a:rPr lang="uk-UA" sz="1400" b="1" dirty="0">
                <a:solidFill>
                  <a:schemeClr val="tx2"/>
                </a:solidFill>
              </a:rPr>
              <a:t>Стіл холодильний виробничий </a:t>
            </a:r>
          </a:p>
        </p:txBody>
      </p:sp>
      <p:pic>
        <p:nvPicPr>
          <p:cNvPr id="13" name="Рисунок 12">
            <a:extLst>
              <a:ext uri="{FF2B5EF4-FFF2-40B4-BE49-F238E27FC236}">
                <a16:creationId xmlns:a16="http://schemas.microsoft.com/office/drawing/2014/main" id="{4FB02DF7-3535-4930-0020-5CD359639A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3110" y="1585184"/>
            <a:ext cx="2295701" cy="3213981"/>
          </a:xfrm>
          <a:prstGeom prst="rect">
            <a:avLst/>
          </a:prstGeom>
        </p:spPr>
      </p:pic>
      <p:sp>
        <p:nvSpPr>
          <p:cNvPr id="14" name="TextBox 13">
            <a:extLst>
              <a:ext uri="{FF2B5EF4-FFF2-40B4-BE49-F238E27FC236}">
                <a16:creationId xmlns:a16="http://schemas.microsoft.com/office/drawing/2014/main" id="{ED8EE1C0-51DC-F665-C21B-52B3EE6873D3}"/>
              </a:ext>
            </a:extLst>
          </p:cNvPr>
          <p:cNvSpPr txBox="1"/>
          <p:nvPr/>
        </p:nvSpPr>
        <p:spPr>
          <a:xfrm>
            <a:off x="3336589" y="5088134"/>
            <a:ext cx="1895519" cy="307777"/>
          </a:xfrm>
          <a:prstGeom prst="rect">
            <a:avLst/>
          </a:prstGeom>
          <a:noFill/>
        </p:spPr>
        <p:txBody>
          <a:bodyPr wrap="none" rtlCol="0">
            <a:spAutoFit/>
          </a:bodyPr>
          <a:lstStyle/>
          <a:p>
            <a:r>
              <a:rPr lang="uk-UA" sz="1400" b="1" dirty="0">
                <a:solidFill>
                  <a:schemeClr val="tx2"/>
                </a:solidFill>
              </a:rPr>
              <a:t>Холодильний </a:t>
            </a:r>
            <a:r>
              <a:rPr lang="uk-UA" sz="1400" b="1" dirty="0" err="1">
                <a:solidFill>
                  <a:schemeClr val="tx2"/>
                </a:solidFill>
              </a:rPr>
              <a:t>шкаф</a:t>
            </a:r>
            <a:endParaRPr lang="uk-UA" sz="1400" b="1" dirty="0">
              <a:solidFill>
                <a:schemeClr val="tx2"/>
              </a:solidFill>
            </a:endParaRPr>
          </a:p>
        </p:txBody>
      </p:sp>
      <p:sp>
        <p:nvSpPr>
          <p:cNvPr id="15" name="TextBox 14">
            <a:extLst>
              <a:ext uri="{FF2B5EF4-FFF2-40B4-BE49-F238E27FC236}">
                <a16:creationId xmlns:a16="http://schemas.microsoft.com/office/drawing/2014/main" id="{5EC4863C-1A0A-40C0-AD47-88B7F6765DF2}"/>
              </a:ext>
            </a:extLst>
          </p:cNvPr>
          <p:cNvSpPr txBox="1"/>
          <p:nvPr/>
        </p:nvSpPr>
        <p:spPr>
          <a:xfrm>
            <a:off x="676476" y="5877272"/>
            <a:ext cx="1306961" cy="307777"/>
          </a:xfrm>
          <a:prstGeom prst="rect">
            <a:avLst/>
          </a:prstGeom>
          <a:noFill/>
        </p:spPr>
        <p:txBody>
          <a:bodyPr wrap="none" rtlCol="0">
            <a:spAutoFit/>
          </a:bodyPr>
          <a:lstStyle/>
          <a:p>
            <a:r>
              <a:rPr lang="uk-UA" sz="1400" b="1" dirty="0">
                <a:solidFill>
                  <a:schemeClr val="tx2"/>
                </a:solidFill>
              </a:rPr>
              <a:t>Ваги кухонні</a:t>
            </a:r>
          </a:p>
        </p:txBody>
      </p:sp>
      <p:sp>
        <p:nvSpPr>
          <p:cNvPr id="16" name="TextBox 15">
            <a:extLst>
              <a:ext uri="{FF2B5EF4-FFF2-40B4-BE49-F238E27FC236}">
                <a16:creationId xmlns:a16="http://schemas.microsoft.com/office/drawing/2014/main" id="{90E31B5C-0C3F-6479-A507-5C6FC69EEAF8}"/>
              </a:ext>
            </a:extLst>
          </p:cNvPr>
          <p:cNvSpPr txBox="1"/>
          <p:nvPr/>
        </p:nvSpPr>
        <p:spPr>
          <a:xfrm>
            <a:off x="676476" y="2849926"/>
            <a:ext cx="1665649" cy="307777"/>
          </a:xfrm>
          <a:prstGeom prst="rect">
            <a:avLst/>
          </a:prstGeom>
          <a:noFill/>
        </p:spPr>
        <p:txBody>
          <a:bodyPr wrap="none" rtlCol="0">
            <a:spAutoFit/>
          </a:bodyPr>
          <a:lstStyle/>
          <a:p>
            <a:r>
              <a:rPr lang="uk-UA" sz="1400" b="1" dirty="0">
                <a:solidFill>
                  <a:schemeClr val="tx2"/>
                </a:solidFill>
              </a:rPr>
              <a:t>Стіл виробничий</a:t>
            </a:r>
          </a:p>
        </p:txBody>
      </p:sp>
      <p:pic>
        <p:nvPicPr>
          <p:cNvPr id="10242" name="Picture 2" descr="ᐈ Ванна мийна виробнича➡️ Купити мийну ванну в Києві та Україні ✓ Ціни в  ТехСнаб">
            <a:extLst>
              <a:ext uri="{FF2B5EF4-FFF2-40B4-BE49-F238E27FC236}">
                <a16:creationId xmlns:a16="http://schemas.microsoft.com/office/drawing/2014/main" id="{064C91E3-7EE9-5606-840F-F1A09A66A8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4223" y="1359055"/>
            <a:ext cx="3212989" cy="254999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17B78B6-6AE0-B9F0-1D66-77D4A569FE80}"/>
              </a:ext>
            </a:extLst>
          </p:cNvPr>
          <p:cNvSpPr txBox="1"/>
          <p:nvPr/>
        </p:nvSpPr>
        <p:spPr>
          <a:xfrm>
            <a:off x="9042811" y="4156965"/>
            <a:ext cx="2308645" cy="307777"/>
          </a:xfrm>
          <a:prstGeom prst="rect">
            <a:avLst/>
          </a:prstGeom>
          <a:noFill/>
        </p:spPr>
        <p:txBody>
          <a:bodyPr wrap="none" rtlCol="0">
            <a:spAutoFit/>
          </a:bodyPr>
          <a:lstStyle/>
          <a:p>
            <a:r>
              <a:rPr lang="uk-UA" sz="1400" b="1" dirty="0">
                <a:solidFill>
                  <a:schemeClr val="tx2"/>
                </a:solidFill>
              </a:rPr>
              <a:t>Ванна мийна виробнича</a:t>
            </a:r>
          </a:p>
        </p:txBody>
      </p:sp>
      <p:sp>
        <p:nvSpPr>
          <p:cNvPr id="3" name="Номер слайда 2">
            <a:extLst>
              <a:ext uri="{FF2B5EF4-FFF2-40B4-BE49-F238E27FC236}">
                <a16:creationId xmlns:a16="http://schemas.microsoft.com/office/drawing/2014/main" id="{406BE04F-B3BE-7ECA-F1A6-46DF29EEF1DA}"/>
              </a:ext>
            </a:extLst>
          </p:cNvPr>
          <p:cNvSpPr>
            <a:spLocks noGrp="1"/>
          </p:cNvSpPr>
          <p:nvPr>
            <p:ph type="sldNum" sz="quarter" idx="12"/>
          </p:nvPr>
        </p:nvSpPr>
        <p:spPr/>
        <p:txBody>
          <a:bodyPr/>
          <a:lstStyle/>
          <a:p>
            <a:pPr rtl="0"/>
            <a:fld id="{F25A965E-3C11-4F28-82DC-E30D63FAC43C}" type="slidenum">
              <a:rPr lang="ru-RU" noProof="0" smtClean="0"/>
              <a:t>6</a:t>
            </a:fld>
            <a:endParaRPr lang="ru-RU" noProof="0"/>
          </a:p>
        </p:txBody>
      </p:sp>
    </p:spTree>
    <p:extLst>
      <p:ext uri="{BB962C8B-B14F-4D97-AF65-F5344CB8AC3E}">
        <p14:creationId xmlns:p14="http://schemas.microsoft.com/office/powerpoint/2010/main" val="25373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5800A0-8864-8BEA-B9F3-D8CD0E179238}"/>
              </a:ext>
            </a:extLst>
          </p:cNvPr>
          <p:cNvSpPr>
            <a:spLocks noGrp="1"/>
          </p:cNvSpPr>
          <p:nvPr>
            <p:ph type="title"/>
          </p:nvPr>
        </p:nvSpPr>
        <p:spPr>
          <a:xfrm>
            <a:off x="234487" y="-94631"/>
            <a:ext cx="1362799" cy="648072"/>
          </a:xfrm>
        </p:spPr>
        <p:txBody>
          <a:bodyPr>
            <a:normAutofit/>
          </a:bodyPr>
          <a:lstStyle/>
          <a:p>
            <a:r>
              <a:rPr lang="uk-UA" sz="1800" b="1" dirty="0">
                <a:solidFill>
                  <a:schemeClr val="tx2"/>
                </a:solidFill>
              </a:rPr>
              <a:t>Інвентар</a:t>
            </a:r>
          </a:p>
        </p:txBody>
      </p:sp>
      <p:pic>
        <p:nvPicPr>
          <p:cNvPr id="24580" name="Picture 4" descr="Набір ножів Tefal Ice Force 3 предмети K2323S74">
            <a:extLst>
              <a:ext uri="{FF2B5EF4-FFF2-40B4-BE49-F238E27FC236}">
                <a16:creationId xmlns:a16="http://schemas.microsoft.com/office/drawing/2014/main" id="{DF214654-3C2F-8591-D27D-3578ADC62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182" y="3429000"/>
            <a:ext cx="2259471" cy="2227648"/>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Професійні обробні дошки в Києві від компанії &quot;Kitchen Line&quot;.">
            <a:extLst>
              <a:ext uri="{FF2B5EF4-FFF2-40B4-BE49-F238E27FC236}">
                <a16:creationId xmlns:a16="http://schemas.microsoft.com/office/drawing/2014/main" id="{795E0CF0-070D-2771-40E7-4E5F80A3E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93" y="4862144"/>
            <a:ext cx="1491896" cy="1913847"/>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Чайные ложки с круглыми ручками, набор 3 шт Modicum Gusto: цена, купить в  Украине от компании «Посуд-Сервіс» - 2355779583">
            <a:extLst>
              <a:ext uri="{FF2B5EF4-FFF2-40B4-BE49-F238E27FC236}">
                <a16:creationId xmlns:a16="http://schemas.microsoft.com/office/drawing/2014/main" id="{609E45FB-F03B-EF48-A6BF-22DD978F8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2203" y="3022978"/>
            <a:ext cx="1844905" cy="1844905"/>
          </a:xfrm>
          <a:prstGeom prst="rect">
            <a:avLst/>
          </a:prstGeom>
          <a:noFill/>
          <a:extLst>
            <a:ext uri="{909E8E84-426E-40DD-AFC4-6F175D3DCCD1}">
              <a14:hiddenFill xmlns:a14="http://schemas.microsoft.com/office/drawing/2010/main">
                <a:solidFill>
                  <a:srgbClr val="FFFFFF"/>
                </a:solidFill>
              </a14:hiddenFill>
            </a:ext>
          </a:extLst>
        </p:spPr>
      </p:pic>
      <p:pic>
        <p:nvPicPr>
          <p:cNvPr id="24588" name="Picture 12" descr="ᐈ Миски для кухни: купить профессиональные нержавеющие миски для кухни в  Киеве и Украине, выгодные цены оптом и в розницу | Accord Group">
            <a:extLst>
              <a:ext uri="{FF2B5EF4-FFF2-40B4-BE49-F238E27FC236}">
                <a16:creationId xmlns:a16="http://schemas.microsoft.com/office/drawing/2014/main" id="{5D4BDC16-CA38-125E-8736-32AF685D6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115" y="513998"/>
            <a:ext cx="2259471" cy="2259471"/>
          </a:xfrm>
          <a:prstGeom prst="rect">
            <a:avLst/>
          </a:prstGeom>
          <a:noFill/>
          <a:extLst>
            <a:ext uri="{909E8E84-426E-40DD-AFC4-6F175D3DCCD1}">
              <a14:hiddenFill xmlns:a14="http://schemas.microsoft.com/office/drawing/2010/main">
                <a:solidFill>
                  <a:srgbClr val="FFFFFF"/>
                </a:solidFill>
              </a14:hiddenFill>
            </a:ext>
          </a:extLst>
        </p:spPr>
      </p:pic>
      <p:pic>
        <p:nvPicPr>
          <p:cNvPr id="24590" name="Picture 14" descr="Лопатка кухонна 32cm">
            <a:extLst>
              <a:ext uri="{FF2B5EF4-FFF2-40B4-BE49-F238E27FC236}">
                <a16:creationId xmlns:a16="http://schemas.microsoft.com/office/drawing/2014/main" id="{88A43F67-3ABC-306A-DA45-7360A7882A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621" y="3088329"/>
            <a:ext cx="1540626" cy="1518926"/>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id="{9F381F59-AC60-755A-84C5-F55840B475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9017" y="2556327"/>
            <a:ext cx="2112099" cy="2112099"/>
          </a:xfrm>
          <a:prstGeom prst="rect">
            <a:avLst/>
          </a:prstGeom>
        </p:spPr>
      </p:pic>
      <p:pic>
        <p:nvPicPr>
          <p:cNvPr id="13" name="Рисунок 12">
            <a:extLst>
              <a:ext uri="{FF2B5EF4-FFF2-40B4-BE49-F238E27FC236}">
                <a16:creationId xmlns:a16="http://schemas.microsoft.com/office/drawing/2014/main" id="{E9E39356-53D5-8A5C-70AF-6B8195E773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2438" y="4955977"/>
            <a:ext cx="1284427" cy="1482031"/>
          </a:xfrm>
          <a:prstGeom prst="rect">
            <a:avLst/>
          </a:prstGeom>
        </p:spPr>
      </p:pic>
      <p:pic>
        <p:nvPicPr>
          <p:cNvPr id="15" name="Рисунок 14">
            <a:extLst>
              <a:ext uri="{FF2B5EF4-FFF2-40B4-BE49-F238E27FC236}">
                <a16:creationId xmlns:a16="http://schemas.microsoft.com/office/drawing/2014/main" id="{EB9EDC55-FA34-C50F-C7E5-0FAC29D733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88363" y="3964004"/>
            <a:ext cx="1951682" cy="1951682"/>
          </a:xfrm>
          <a:prstGeom prst="rect">
            <a:avLst/>
          </a:prstGeom>
        </p:spPr>
      </p:pic>
      <p:pic>
        <p:nvPicPr>
          <p:cNvPr id="17" name="Рисунок 16">
            <a:extLst>
              <a:ext uri="{FF2B5EF4-FFF2-40B4-BE49-F238E27FC236}">
                <a16:creationId xmlns:a16="http://schemas.microsoft.com/office/drawing/2014/main" id="{4534E852-AE70-DFA8-26D8-00688B7511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81266" y="644920"/>
            <a:ext cx="1554800" cy="1640386"/>
          </a:xfrm>
          <a:prstGeom prst="rect">
            <a:avLst/>
          </a:prstGeom>
        </p:spPr>
      </p:pic>
      <p:pic>
        <p:nvPicPr>
          <p:cNvPr id="24598" name="Picture 22" descr="Оптовая кастомизированная керамическая тарелка для салата 6 7.5 10 дюйма  круглая матовая черная сланцевая тарелка для буфета, тарелки для стейка для  отелей и ресторанов - Китай Салатная тарелка и индивидуальная Салатная  тарелка цена">
            <a:extLst>
              <a:ext uri="{FF2B5EF4-FFF2-40B4-BE49-F238E27FC236}">
                <a16:creationId xmlns:a16="http://schemas.microsoft.com/office/drawing/2014/main" id="{10BBF093-2B80-2C34-B77C-0C828FC92D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7071" y="644920"/>
            <a:ext cx="2492943" cy="249294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157332-D0BB-4938-5B34-F9B0B1662B92}"/>
              </a:ext>
            </a:extLst>
          </p:cNvPr>
          <p:cNvSpPr txBox="1"/>
          <p:nvPr/>
        </p:nvSpPr>
        <p:spPr>
          <a:xfrm>
            <a:off x="7788363" y="68997"/>
            <a:ext cx="2067169" cy="369332"/>
          </a:xfrm>
          <a:prstGeom prst="rect">
            <a:avLst/>
          </a:prstGeom>
          <a:noFill/>
        </p:spPr>
        <p:txBody>
          <a:bodyPr wrap="none" rtlCol="0">
            <a:spAutoFit/>
          </a:bodyPr>
          <a:lstStyle/>
          <a:p>
            <a:r>
              <a:rPr lang="uk-UA" b="1" dirty="0"/>
              <a:t>Посуд для подачі</a:t>
            </a:r>
          </a:p>
        </p:txBody>
      </p:sp>
      <p:pic>
        <p:nvPicPr>
          <p:cNvPr id="7170" name="Picture 2" descr="Кухонные щипцы для готовки и сервировки стола: виды по назначению и  конструкции">
            <a:extLst>
              <a:ext uri="{FF2B5EF4-FFF2-40B4-BE49-F238E27FC236}">
                <a16:creationId xmlns:a16="http://schemas.microsoft.com/office/drawing/2014/main" id="{1E01E5DF-21F5-926A-F306-3F82EE03C7A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48780" y="5055105"/>
            <a:ext cx="1844905" cy="178826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603CEAED-6385-2B96-5B75-48233601304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2671" y="886031"/>
            <a:ext cx="1774461" cy="1774461"/>
          </a:xfrm>
          <a:prstGeom prst="rect">
            <a:avLst/>
          </a:prstGeom>
        </p:spPr>
      </p:pic>
      <p:sp>
        <p:nvSpPr>
          <p:cNvPr id="3" name="Номер слайда 2">
            <a:extLst>
              <a:ext uri="{FF2B5EF4-FFF2-40B4-BE49-F238E27FC236}">
                <a16:creationId xmlns:a16="http://schemas.microsoft.com/office/drawing/2014/main" id="{C500CCD2-5722-44AB-BFF1-6EF6F3D5A882}"/>
              </a:ext>
            </a:extLst>
          </p:cNvPr>
          <p:cNvSpPr>
            <a:spLocks noGrp="1"/>
          </p:cNvSpPr>
          <p:nvPr>
            <p:ph type="sldNum" sz="quarter" idx="12"/>
          </p:nvPr>
        </p:nvSpPr>
        <p:spPr/>
        <p:txBody>
          <a:bodyPr/>
          <a:lstStyle/>
          <a:p>
            <a:pPr rtl="0"/>
            <a:fld id="{F25A965E-3C11-4F28-82DC-E30D63FAC43C}" type="slidenum">
              <a:rPr lang="ru-RU" noProof="0" smtClean="0"/>
              <a:t>7</a:t>
            </a:fld>
            <a:endParaRPr lang="ru-RU" noProof="0"/>
          </a:p>
        </p:txBody>
      </p:sp>
    </p:spTree>
    <p:extLst>
      <p:ext uri="{BB962C8B-B14F-4D97-AF65-F5344CB8AC3E}">
        <p14:creationId xmlns:p14="http://schemas.microsoft.com/office/powerpoint/2010/main" val="197100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E8AA57-2029-80DF-C4EE-054892B1F64F}"/>
              </a:ext>
            </a:extLst>
          </p:cNvPr>
          <p:cNvSpPr>
            <a:spLocks noGrp="1"/>
          </p:cNvSpPr>
          <p:nvPr>
            <p:ph type="title"/>
          </p:nvPr>
        </p:nvSpPr>
        <p:spPr>
          <a:xfrm>
            <a:off x="2926060" y="408761"/>
            <a:ext cx="7596338" cy="499959"/>
          </a:xfrm>
        </p:spPr>
        <p:txBody>
          <a:bodyPr>
            <a:normAutofit fontScale="90000"/>
          </a:bodyPr>
          <a:lstStyle/>
          <a:p>
            <a:r>
              <a:rPr lang="en-US" b="1" i="1" dirty="0">
                <a:solidFill>
                  <a:schemeClr val="accent1"/>
                </a:solidFill>
                <a:latin typeface="Times New Roman" panose="02020603050405020304" pitchFamily="18" charset="0"/>
                <a:cs typeface="Times New Roman" panose="02020603050405020304" pitchFamily="18" charset="0"/>
              </a:rPr>
              <a:t>ADVICE</a:t>
            </a:r>
            <a:endParaRPr lang="uk-UA" b="1" i="1" dirty="0">
              <a:solidFill>
                <a:schemeClr val="accent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447260D-18FC-8687-C3AE-B40F85FE251D}"/>
              </a:ext>
            </a:extLst>
          </p:cNvPr>
          <p:cNvSpPr txBox="1"/>
          <p:nvPr/>
        </p:nvSpPr>
        <p:spPr>
          <a:xfrm>
            <a:off x="45741" y="1462088"/>
            <a:ext cx="11809312" cy="4555093"/>
          </a:xfrm>
          <a:prstGeom prst="rect">
            <a:avLst/>
          </a:prstGeom>
          <a:noFill/>
        </p:spPr>
        <p:txBody>
          <a:bodyPr wrap="square" rtlCol="0">
            <a:spAutoFit/>
          </a:bodyPr>
          <a:lstStyle/>
          <a:p>
            <a:r>
              <a:rPr lang="ru-RU" b="1" i="1" dirty="0">
                <a:solidFill>
                  <a:schemeClr val="accent4">
                    <a:lumMod val="75000"/>
                  </a:schemeClr>
                </a:solidFill>
                <a:effectLst/>
                <a:latin typeface="Helvetica Neue" panose="02000503000000020004" pitchFamily="2" charset="0"/>
              </a:rPr>
              <a:t>Не </a:t>
            </a:r>
            <a:r>
              <a:rPr lang="ru-RU" sz="1600" b="1" i="1" dirty="0" err="1">
                <a:solidFill>
                  <a:schemeClr val="accent4">
                    <a:lumMod val="75000"/>
                  </a:schemeClr>
                </a:solidFill>
                <a:effectLst/>
                <a:latin typeface="Helvetica Neue" panose="02000503000000020004" pitchFamily="2" charset="0"/>
              </a:rPr>
              <a:t>зберігайте</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салати</a:t>
            </a:r>
            <a:r>
              <a:rPr lang="ru-RU" sz="1600" b="1" i="1" dirty="0">
                <a:solidFill>
                  <a:schemeClr val="accent4">
                    <a:lumMod val="75000"/>
                  </a:schemeClr>
                </a:solidFill>
                <a:effectLst/>
                <a:latin typeface="Helvetica Neue" panose="02000503000000020004" pitchFamily="2" charset="0"/>
              </a:rPr>
              <a:t> в </a:t>
            </a:r>
            <a:r>
              <a:rPr lang="ru-RU" sz="1600" b="1" i="1" dirty="0" err="1">
                <a:solidFill>
                  <a:schemeClr val="accent4">
                    <a:lumMod val="75000"/>
                  </a:schemeClr>
                </a:solidFill>
                <a:effectLst/>
                <a:latin typeface="Helvetica Neue" panose="02000503000000020004" pitchFamily="2" charset="0"/>
              </a:rPr>
              <a:t>металевому</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посуді</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органічні</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кислоти</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які</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містяться</a:t>
            </a:r>
            <a:r>
              <a:rPr lang="ru-RU" sz="1600" b="1" i="1" dirty="0">
                <a:solidFill>
                  <a:schemeClr val="accent4">
                    <a:lumMod val="75000"/>
                  </a:schemeClr>
                </a:solidFill>
                <a:effectLst/>
                <a:latin typeface="Helvetica Neue" panose="02000503000000020004" pitchFamily="2" charset="0"/>
              </a:rPr>
              <a:t> в них окислять метал що </a:t>
            </a:r>
            <a:r>
              <a:rPr lang="ru-RU" sz="1600" b="1" i="1" dirty="0" err="1">
                <a:solidFill>
                  <a:schemeClr val="accent4">
                    <a:lumMod val="75000"/>
                  </a:schemeClr>
                </a:solidFill>
                <a:effectLst/>
                <a:latin typeface="Helvetica Neue" panose="02000503000000020004" pitchFamily="2" charset="0"/>
              </a:rPr>
              <a:t>може</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призвести</a:t>
            </a:r>
            <a:r>
              <a:rPr lang="ru-RU" sz="1600" b="1" i="1" dirty="0">
                <a:solidFill>
                  <a:schemeClr val="accent4">
                    <a:lumMod val="75000"/>
                  </a:schemeClr>
                </a:solidFill>
                <a:effectLst/>
                <a:latin typeface="Helvetica Neue" panose="02000503000000020004" pitchFamily="2" charset="0"/>
              </a:rPr>
              <a:t> до </a:t>
            </a:r>
            <a:r>
              <a:rPr lang="ru-RU" sz="1600" b="1" i="1" dirty="0" err="1">
                <a:solidFill>
                  <a:schemeClr val="accent4">
                    <a:lumMod val="75000"/>
                  </a:schemeClr>
                </a:solidFill>
                <a:effectLst/>
                <a:latin typeface="Helvetica Neue" panose="02000503000000020004" pitchFamily="2" charset="0"/>
              </a:rPr>
              <a:t>отруєння</a:t>
            </a:r>
            <a:r>
              <a:rPr lang="ru-RU" sz="1600" b="1" i="1" dirty="0">
                <a:solidFill>
                  <a:schemeClr val="accent4">
                    <a:lumMod val="75000"/>
                  </a:schemeClr>
                </a:solidFill>
                <a:latin typeface="Helvetica Neue" panose="02000503000000020004" pitchFamily="2" charset="0"/>
              </a:rPr>
              <a:t>.</a:t>
            </a:r>
            <a:endParaRPr lang="ru-RU" sz="1600" b="1" i="1" dirty="0">
              <a:solidFill>
                <a:schemeClr val="accent4">
                  <a:lumMod val="75000"/>
                </a:schemeClr>
              </a:solidFill>
              <a:effectLst/>
              <a:latin typeface="Helvetica Neue" panose="02000503000000020004" pitchFamily="2" charset="0"/>
            </a:endParaRPr>
          </a:p>
          <a:p>
            <a:endParaRPr lang="ru-RU" sz="1600" b="1" i="1" dirty="0">
              <a:solidFill>
                <a:schemeClr val="accent4">
                  <a:lumMod val="75000"/>
                </a:schemeClr>
              </a:solidFill>
              <a:effectLst/>
              <a:latin typeface="Helvetica Neue" panose="02000503000000020004" pitchFamily="2" charset="0"/>
            </a:endParaRPr>
          </a:p>
          <a:p>
            <a:r>
              <a:rPr lang="ru-RU" sz="1600" b="1" i="1" dirty="0">
                <a:solidFill>
                  <a:schemeClr val="accent4">
                    <a:lumMod val="75000"/>
                  </a:schemeClr>
                </a:solidFill>
                <a:effectLst/>
                <a:latin typeface="Helvetica Neue" panose="02000503000000020004" pitchFamily="2" charset="0"/>
              </a:rPr>
              <a:t>Заправляйте </a:t>
            </a:r>
            <a:r>
              <a:rPr lang="ru-RU" sz="1600" b="1" i="1" dirty="0" err="1">
                <a:solidFill>
                  <a:schemeClr val="accent4">
                    <a:lumMod val="75000"/>
                  </a:schemeClr>
                </a:solidFill>
                <a:effectLst/>
                <a:latin typeface="Helvetica Neue" panose="02000503000000020004" pitchFamily="2" charset="0"/>
              </a:rPr>
              <a:t>салати</a:t>
            </a:r>
            <a:r>
              <a:rPr lang="ru-RU" sz="1600" b="1" i="1" dirty="0">
                <a:solidFill>
                  <a:schemeClr val="accent4">
                    <a:lumMod val="75000"/>
                  </a:schemeClr>
                </a:solidFill>
                <a:effectLst/>
                <a:latin typeface="Helvetica Neue" panose="02000503000000020004" pitchFamily="2" charset="0"/>
              </a:rPr>
              <a:t> перед </a:t>
            </a:r>
            <a:r>
              <a:rPr lang="ru-RU" sz="1600" b="1" i="1" dirty="0" err="1">
                <a:solidFill>
                  <a:schemeClr val="accent4">
                    <a:lumMod val="75000"/>
                  </a:schemeClr>
                </a:solidFill>
                <a:effectLst/>
                <a:latin typeface="Helvetica Neue" panose="02000503000000020004" pitchFamily="2" charset="0"/>
              </a:rPr>
              <a:t>подаванням</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щоб</a:t>
            </a:r>
            <a:r>
              <a:rPr lang="ru-RU" sz="1600" b="1" i="1" dirty="0">
                <a:solidFill>
                  <a:schemeClr val="accent4">
                    <a:lumMod val="75000"/>
                  </a:schemeClr>
                </a:solidFill>
                <a:effectLst/>
                <a:latin typeface="Helvetica Neue" panose="02000503000000020004" pitchFamily="2" charset="0"/>
              </a:rPr>
              <a:t> вони не </a:t>
            </a:r>
            <a:r>
              <a:rPr lang="ru-RU" sz="1600" b="1" i="1" dirty="0" err="1">
                <a:solidFill>
                  <a:schemeClr val="accent4">
                    <a:lumMod val="75000"/>
                  </a:schemeClr>
                </a:solidFill>
                <a:effectLst/>
                <a:latin typeface="Helvetica Neue" panose="02000503000000020004" pitchFamily="2" charset="0"/>
              </a:rPr>
              <a:t>втратили</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привабливого</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вигляду</a:t>
            </a:r>
            <a:r>
              <a:rPr lang="ru-RU" sz="1600" b="1" i="1" dirty="0">
                <a:solidFill>
                  <a:schemeClr val="accent4">
                    <a:lumMod val="75000"/>
                  </a:schemeClr>
                </a:solidFill>
                <a:effectLst/>
                <a:latin typeface="Helvetica Neue" panose="02000503000000020004" pitchFamily="2" charset="0"/>
              </a:rPr>
              <a:t>.</a:t>
            </a:r>
          </a:p>
          <a:p>
            <a:endParaRPr lang="ru-RU" sz="1600" b="1" i="1" dirty="0">
              <a:solidFill>
                <a:schemeClr val="accent4">
                  <a:lumMod val="75000"/>
                </a:schemeClr>
              </a:solidFill>
              <a:effectLst/>
              <a:latin typeface="Helvetica Neue" panose="02000503000000020004" pitchFamily="2" charset="0"/>
            </a:endParaRPr>
          </a:p>
          <a:p>
            <a:r>
              <a:rPr lang="ru-RU" sz="1600" b="1" i="1" dirty="0">
                <a:solidFill>
                  <a:schemeClr val="accent4">
                    <a:lumMod val="75000"/>
                  </a:schemeClr>
                </a:solidFill>
                <a:effectLst/>
                <a:latin typeface="Helvetica Neue" panose="02000503000000020004" pitchFamily="2" charset="0"/>
              </a:rPr>
              <a:t>Не </a:t>
            </a:r>
            <a:r>
              <a:rPr lang="ru-RU" sz="1600" b="1" i="1" dirty="0" err="1">
                <a:solidFill>
                  <a:schemeClr val="accent4">
                    <a:lumMod val="75000"/>
                  </a:schemeClr>
                </a:solidFill>
                <a:effectLst/>
                <a:latin typeface="Helvetica Neue" panose="02000503000000020004" pitchFamily="2" charset="0"/>
              </a:rPr>
              <a:t>соліть</a:t>
            </a:r>
            <a:r>
              <a:rPr lang="ru-RU" sz="1600" b="1" i="1" dirty="0">
                <a:solidFill>
                  <a:schemeClr val="accent4">
                    <a:lumMod val="75000"/>
                  </a:schemeClr>
                </a:solidFill>
                <a:effectLst/>
                <a:latin typeface="Helvetica Neue" panose="02000503000000020004" pitchFamily="2" charset="0"/>
              </a:rPr>
              <a:t> салат </a:t>
            </a:r>
            <a:r>
              <a:rPr lang="ru-RU" sz="1600" b="1" i="1" dirty="0" err="1">
                <a:solidFill>
                  <a:schemeClr val="accent4">
                    <a:lumMod val="75000"/>
                  </a:schemeClr>
                </a:solidFill>
                <a:effectLst/>
                <a:latin typeface="Helvetica Neue" panose="02000503000000020004" pitchFamily="2" charset="0"/>
              </a:rPr>
              <a:t>із</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свіжих</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огірків</a:t>
            </a:r>
            <a:r>
              <a:rPr lang="ru-RU" sz="1600" b="1" i="1" dirty="0">
                <a:solidFill>
                  <a:schemeClr val="accent4">
                    <a:lumMod val="75000"/>
                  </a:schemeClr>
                </a:solidFill>
                <a:effectLst/>
                <a:latin typeface="Helvetica Neue" panose="02000503000000020004" pitchFamily="2" charset="0"/>
              </a:rPr>
              <a:t> з них </a:t>
            </a:r>
            <a:r>
              <a:rPr lang="ru-RU" sz="1600" b="1" i="1" dirty="0" err="1">
                <a:solidFill>
                  <a:schemeClr val="accent4">
                    <a:lumMod val="75000"/>
                  </a:schemeClr>
                </a:solidFill>
                <a:effectLst/>
                <a:latin typeface="Helvetica Neue" panose="02000503000000020004" pitchFamily="2" charset="0"/>
              </a:rPr>
              <a:t>швидко</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виділяється</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рідина</a:t>
            </a:r>
            <a:r>
              <a:rPr lang="ru-RU" sz="1600" b="1" i="1" dirty="0">
                <a:solidFill>
                  <a:schemeClr val="accent4">
                    <a:lumMod val="75000"/>
                  </a:schemeClr>
                </a:solidFill>
                <a:effectLst/>
                <a:latin typeface="Helvetica Neue" panose="02000503000000020004" pitchFamily="2" charset="0"/>
              </a:rPr>
              <a:t>.</a:t>
            </a:r>
          </a:p>
          <a:p>
            <a:endParaRPr lang="ru-RU" sz="1600" b="1" i="1" dirty="0">
              <a:solidFill>
                <a:schemeClr val="accent4">
                  <a:lumMod val="75000"/>
                </a:schemeClr>
              </a:solidFill>
              <a:effectLst/>
              <a:latin typeface="Helvetica Neue" panose="02000503000000020004" pitchFamily="2" charset="0"/>
            </a:endParaRPr>
          </a:p>
          <a:p>
            <a:r>
              <a:rPr lang="ru-RU" sz="1600" b="1" i="1" dirty="0">
                <a:solidFill>
                  <a:schemeClr val="accent4">
                    <a:lumMod val="75000"/>
                  </a:schemeClr>
                </a:solidFill>
                <a:effectLst/>
                <a:latin typeface="Helvetica Neue" panose="02000503000000020004" pitchFamily="2" charset="0"/>
              </a:rPr>
              <a:t>Салат </a:t>
            </a:r>
            <a:r>
              <a:rPr lang="ru-RU" sz="1600" b="1" i="1" dirty="0" err="1">
                <a:solidFill>
                  <a:schemeClr val="accent4">
                    <a:lumMod val="75000"/>
                  </a:schemeClr>
                </a:solidFill>
                <a:effectLst/>
                <a:latin typeface="Helvetica Neue" panose="02000503000000020004" pitchFamily="2" charset="0"/>
              </a:rPr>
              <a:t>спочатку</a:t>
            </a:r>
            <a:r>
              <a:rPr lang="ru-RU" sz="1600" b="1" i="1" dirty="0">
                <a:solidFill>
                  <a:schemeClr val="accent4">
                    <a:lumMod val="75000"/>
                  </a:schemeClr>
                </a:solidFill>
                <a:effectLst/>
                <a:latin typeface="Helvetica Neue" panose="02000503000000020004" pitchFamily="2" charset="0"/>
              </a:rPr>
              <a:t> треба </a:t>
            </a:r>
            <a:r>
              <a:rPr lang="ru-RU" sz="1600" b="1" i="1" dirty="0" err="1">
                <a:solidFill>
                  <a:schemeClr val="accent4">
                    <a:lumMod val="75000"/>
                  </a:schemeClr>
                </a:solidFill>
                <a:effectLst/>
                <a:latin typeface="Helvetica Neue" panose="02000503000000020004" pitchFamily="2" charset="0"/>
              </a:rPr>
              <a:t>посолити</a:t>
            </a:r>
            <a:r>
              <a:rPr lang="ru-RU" sz="1600" b="1" i="1" dirty="0">
                <a:solidFill>
                  <a:schemeClr val="accent4">
                    <a:lumMod val="75000"/>
                  </a:schemeClr>
                </a:solidFill>
                <a:effectLst/>
                <a:latin typeface="Helvetica Neue" panose="02000503000000020004" pitchFamily="2" charset="0"/>
              </a:rPr>
              <a:t> а </a:t>
            </a:r>
            <a:r>
              <a:rPr lang="ru-RU" sz="1600" b="1" i="1" dirty="0" err="1">
                <a:solidFill>
                  <a:schemeClr val="accent4">
                    <a:lumMod val="75000"/>
                  </a:schemeClr>
                </a:solidFill>
                <a:effectLst/>
                <a:latin typeface="Helvetica Neue" panose="02000503000000020004" pitchFamily="2" charset="0"/>
              </a:rPr>
              <a:t>потім</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заправити</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олією</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оскільки</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сіль</a:t>
            </a:r>
            <a:r>
              <a:rPr lang="ru-RU" sz="1600" b="1" i="1" dirty="0">
                <a:solidFill>
                  <a:schemeClr val="accent4">
                    <a:lumMod val="75000"/>
                  </a:schemeClr>
                </a:solidFill>
                <a:effectLst/>
                <a:latin typeface="Helvetica Neue" panose="02000503000000020004" pitchFamily="2" charset="0"/>
              </a:rPr>
              <a:t> в </a:t>
            </a:r>
            <a:r>
              <a:rPr lang="ru-RU" sz="1600" b="1" i="1" dirty="0" err="1">
                <a:solidFill>
                  <a:schemeClr val="accent4">
                    <a:lumMod val="75000"/>
                  </a:schemeClr>
                </a:solidFill>
                <a:effectLst/>
                <a:latin typeface="Helvetica Neue" panose="02000503000000020004" pitchFamily="2" charset="0"/>
              </a:rPr>
              <a:t>олії</a:t>
            </a:r>
            <a:r>
              <a:rPr lang="ru-RU" sz="1600" b="1" i="1" dirty="0">
                <a:solidFill>
                  <a:schemeClr val="accent4">
                    <a:lumMod val="75000"/>
                  </a:schemeClr>
                </a:solidFill>
                <a:effectLst/>
                <a:latin typeface="Helvetica Neue" panose="02000503000000020004" pitchFamily="2" charset="0"/>
              </a:rPr>
              <a:t> не </a:t>
            </a:r>
            <a:r>
              <a:rPr lang="ru-RU" sz="1600" b="1" i="1" dirty="0" err="1">
                <a:solidFill>
                  <a:schemeClr val="accent4">
                    <a:lumMod val="75000"/>
                  </a:schemeClr>
                </a:solidFill>
                <a:effectLst/>
                <a:latin typeface="Helvetica Neue" panose="02000503000000020004" pitchFamily="2" charset="0"/>
              </a:rPr>
              <a:t>розчиняється</a:t>
            </a:r>
            <a:r>
              <a:rPr lang="ru-RU" sz="1600" b="1" i="1" dirty="0">
                <a:solidFill>
                  <a:schemeClr val="accent4">
                    <a:lumMod val="75000"/>
                  </a:schemeClr>
                </a:solidFill>
                <a:effectLst/>
                <a:latin typeface="Helvetica Neue" panose="02000503000000020004" pitchFamily="2" charset="0"/>
              </a:rPr>
              <a:t>.</a:t>
            </a:r>
          </a:p>
          <a:p>
            <a:endParaRPr lang="ru-RU" sz="1600" b="1" i="1" dirty="0">
              <a:solidFill>
                <a:schemeClr val="accent4">
                  <a:lumMod val="75000"/>
                </a:schemeClr>
              </a:solidFill>
              <a:effectLst/>
              <a:latin typeface="Helvetica Neue" panose="02000503000000020004" pitchFamily="2" charset="0"/>
            </a:endParaRPr>
          </a:p>
          <a:p>
            <a:r>
              <a:rPr lang="ru-RU" sz="1600" b="1" i="1" dirty="0" err="1">
                <a:solidFill>
                  <a:schemeClr val="accent4">
                    <a:lumMod val="75000"/>
                  </a:schemeClr>
                </a:solidFill>
                <a:effectLst/>
                <a:latin typeface="Helvetica Neue" panose="02000503000000020004" pitchFamily="2" charset="0"/>
              </a:rPr>
              <a:t>Нарізуйте</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свіжі</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томати</a:t>
            </a:r>
            <a:r>
              <a:rPr lang="ru-RU" sz="1600" b="1" i="1" dirty="0">
                <a:solidFill>
                  <a:schemeClr val="accent4">
                    <a:lumMod val="75000"/>
                  </a:schemeClr>
                </a:solidFill>
                <a:effectLst/>
                <a:latin typeface="Helvetica Neue" panose="02000503000000020004" pitchFamily="2" charset="0"/>
              </a:rPr>
              <a:t> для </a:t>
            </a:r>
            <a:r>
              <a:rPr lang="ru-RU" sz="1600" b="1" i="1" dirty="0" err="1">
                <a:solidFill>
                  <a:schemeClr val="accent4">
                    <a:lumMod val="75000"/>
                  </a:schemeClr>
                </a:solidFill>
                <a:effectLst/>
                <a:latin typeface="Helvetica Neue" panose="02000503000000020004" pitchFamily="2" charset="0"/>
              </a:rPr>
              <a:t>салатів</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дуже</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гострим</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ножем</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щоб</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менше</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витікав</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сік</a:t>
            </a:r>
            <a:r>
              <a:rPr lang="ru-RU" sz="1600" b="1" i="1" dirty="0">
                <a:solidFill>
                  <a:schemeClr val="accent4">
                    <a:lumMod val="75000"/>
                  </a:schemeClr>
                </a:solidFill>
                <a:effectLst/>
                <a:latin typeface="Helvetica Neue" panose="02000503000000020004" pitchFamily="2" charset="0"/>
              </a:rPr>
              <a:t>.</a:t>
            </a:r>
          </a:p>
          <a:p>
            <a:endParaRPr lang="ru-RU" sz="1600" b="1" i="1" dirty="0">
              <a:solidFill>
                <a:schemeClr val="accent4">
                  <a:lumMod val="75000"/>
                </a:schemeClr>
              </a:solidFill>
              <a:effectLst/>
              <a:latin typeface="Helvetica Neue" panose="02000503000000020004" pitchFamily="2" charset="0"/>
            </a:endParaRPr>
          </a:p>
          <a:p>
            <a:r>
              <a:rPr lang="ru-RU" sz="1600" b="1" i="1" dirty="0">
                <a:solidFill>
                  <a:schemeClr val="accent4">
                    <a:lumMod val="75000"/>
                  </a:schemeClr>
                </a:solidFill>
                <a:effectLst/>
                <a:latin typeface="Helvetica Neue" panose="02000503000000020004" pitchFamily="2" charset="0"/>
              </a:rPr>
              <a:t>Для </a:t>
            </a:r>
            <a:r>
              <a:rPr lang="ru-RU" sz="1600" b="1" i="1" dirty="0" err="1">
                <a:solidFill>
                  <a:schemeClr val="accent4">
                    <a:lumMod val="75000"/>
                  </a:schemeClr>
                </a:solidFill>
                <a:effectLst/>
                <a:latin typeface="Helvetica Neue" panose="02000503000000020004" pitchFamily="2" charset="0"/>
              </a:rPr>
              <a:t>салатів</a:t>
            </a:r>
            <a:r>
              <a:rPr lang="ru-RU" sz="1600" b="1" i="1" dirty="0">
                <a:solidFill>
                  <a:schemeClr val="accent4">
                    <a:lumMod val="75000"/>
                  </a:schemeClr>
                </a:solidFill>
                <a:effectLst/>
                <a:latin typeface="Helvetica Neue" panose="02000503000000020004" pitchFamily="2" charset="0"/>
              </a:rPr>
              <a:t> і </a:t>
            </a:r>
            <a:r>
              <a:rPr lang="ru-RU" sz="1600" b="1" i="1" dirty="0" err="1">
                <a:solidFill>
                  <a:schemeClr val="accent4">
                    <a:lumMod val="75000"/>
                  </a:schemeClr>
                </a:solidFill>
                <a:effectLst/>
                <a:latin typeface="Helvetica Neue" panose="02000503000000020004" pitchFamily="2" charset="0"/>
              </a:rPr>
              <a:t>винегретів</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краще</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використовувати</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мариновану</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ріпчасту</a:t>
            </a:r>
            <a:r>
              <a:rPr lang="ru-RU" sz="1600" b="1" i="1" dirty="0">
                <a:solidFill>
                  <a:schemeClr val="accent4">
                    <a:lumMod val="75000"/>
                  </a:schemeClr>
                </a:solidFill>
                <a:effectLst/>
                <a:latin typeface="Helvetica Neue" panose="02000503000000020004" pitchFamily="2" charset="0"/>
              </a:rPr>
              <a:t> цибулю вона </a:t>
            </a:r>
            <a:r>
              <a:rPr lang="ru-RU" sz="1600" b="1" i="1" dirty="0" err="1">
                <a:solidFill>
                  <a:schemeClr val="accent4">
                    <a:lumMod val="75000"/>
                  </a:schemeClr>
                </a:solidFill>
                <a:effectLst/>
                <a:latin typeface="Helvetica Neue" panose="02000503000000020004" pitchFamily="2" charset="0"/>
              </a:rPr>
              <a:t>соковитіша</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м'якша</a:t>
            </a:r>
            <a:r>
              <a:rPr lang="ru-RU" sz="1600" b="1" i="1" dirty="0">
                <a:solidFill>
                  <a:schemeClr val="accent4">
                    <a:lumMod val="75000"/>
                  </a:schemeClr>
                </a:solidFill>
                <a:effectLst/>
                <a:latin typeface="Helvetica Neue" panose="02000503000000020004" pitchFamily="2" charset="0"/>
              </a:rPr>
              <a:t> і не </a:t>
            </a:r>
            <a:r>
              <a:rPr lang="ru-RU" sz="1600" b="1" i="1" dirty="0" err="1">
                <a:solidFill>
                  <a:schemeClr val="accent4">
                    <a:lumMod val="75000"/>
                  </a:schemeClr>
                </a:solidFill>
                <a:effectLst/>
                <a:latin typeface="Helvetica Neue" panose="02000503000000020004" pitchFamily="2" charset="0"/>
              </a:rPr>
              <a:t>така</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гостра</a:t>
            </a:r>
            <a:r>
              <a:rPr lang="ru-RU" sz="1600" b="1" i="1" dirty="0">
                <a:solidFill>
                  <a:schemeClr val="accent4">
                    <a:lumMod val="75000"/>
                  </a:schemeClr>
                </a:solidFill>
                <a:effectLst/>
                <a:latin typeface="Helvetica Neue" panose="02000503000000020004" pitchFamily="2" charset="0"/>
              </a:rPr>
              <a:t> .</a:t>
            </a:r>
          </a:p>
          <a:p>
            <a:endParaRPr lang="ru-RU" sz="1600" b="1" i="1" dirty="0">
              <a:solidFill>
                <a:schemeClr val="accent4">
                  <a:lumMod val="75000"/>
                </a:schemeClr>
              </a:solidFill>
              <a:latin typeface="Helvetica Neue" panose="02000503000000020004" pitchFamily="2" charset="0"/>
            </a:endParaRPr>
          </a:p>
          <a:p>
            <a:r>
              <a:rPr lang="ru-RU" sz="1600" b="1" i="1" dirty="0" err="1">
                <a:solidFill>
                  <a:schemeClr val="accent4">
                    <a:lumMod val="75000"/>
                  </a:schemeClr>
                </a:solidFill>
                <a:latin typeface="Helvetica Neue" panose="02000503000000020004" pitchFamily="2" charset="0"/>
              </a:rPr>
              <a:t>Щ</a:t>
            </a:r>
            <a:r>
              <a:rPr lang="ru-RU" sz="1600" b="1" i="1" dirty="0" err="1">
                <a:solidFill>
                  <a:schemeClr val="accent4">
                    <a:lumMod val="75000"/>
                  </a:schemeClr>
                </a:solidFill>
                <a:effectLst/>
                <a:latin typeface="Helvetica Neue" panose="02000503000000020004" pitchFamily="2" charset="0"/>
              </a:rPr>
              <a:t>об</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зменшити</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виділення</a:t>
            </a:r>
            <a:r>
              <a:rPr lang="ru-RU" sz="1600" b="1" i="1" dirty="0">
                <a:solidFill>
                  <a:schemeClr val="accent4">
                    <a:lumMod val="75000"/>
                  </a:schemeClr>
                </a:solidFill>
                <a:effectLst/>
                <a:latin typeface="Helvetica Neue" panose="02000503000000020004" pitchFamily="2" charset="0"/>
              </a:rPr>
              <a:t> соку з </a:t>
            </a:r>
            <a:r>
              <a:rPr lang="ru-RU" sz="1600" b="1" i="1" dirty="0" err="1">
                <a:solidFill>
                  <a:schemeClr val="accent4">
                    <a:lumMod val="75000"/>
                  </a:schemeClr>
                </a:solidFill>
                <a:effectLst/>
                <a:latin typeface="Helvetica Neue" panose="02000503000000020004" pitchFamily="2" charset="0"/>
              </a:rPr>
              <a:t>овочів</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салати</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солять</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тільки</a:t>
            </a:r>
            <a:r>
              <a:rPr lang="ru-RU" sz="1600" b="1" i="1" dirty="0">
                <a:solidFill>
                  <a:schemeClr val="accent4">
                    <a:lumMod val="75000"/>
                  </a:schemeClr>
                </a:solidFill>
                <a:effectLst/>
                <a:latin typeface="Helvetica Neue" panose="02000503000000020004" pitchFamily="2" charset="0"/>
              </a:rPr>
              <a:t> перед </a:t>
            </a:r>
            <a:r>
              <a:rPr lang="ru-RU" sz="1600" b="1" i="1" dirty="0" err="1">
                <a:solidFill>
                  <a:schemeClr val="accent4">
                    <a:lumMod val="75000"/>
                  </a:schemeClr>
                </a:solidFill>
                <a:effectLst/>
                <a:latin typeface="Helvetica Neue" panose="02000503000000020004" pitchFamily="2" charset="0"/>
              </a:rPr>
              <a:t>подаванням</a:t>
            </a:r>
            <a:r>
              <a:rPr lang="ru-RU" sz="1600" b="1" i="1" dirty="0">
                <a:solidFill>
                  <a:schemeClr val="accent4">
                    <a:lumMod val="75000"/>
                  </a:schemeClr>
                </a:solidFill>
                <a:effectLst/>
                <a:latin typeface="Helvetica Neue" panose="02000503000000020004" pitchFamily="2" charset="0"/>
              </a:rPr>
              <a:t>.</a:t>
            </a:r>
          </a:p>
          <a:p>
            <a:endParaRPr lang="ru-RU" sz="1600" b="1" i="1" dirty="0">
              <a:solidFill>
                <a:schemeClr val="accent4">
                  <a:lumMod val="75000"/>
                </a:schemeClr>
              </a:solidFill>
              <a:effectLst/>
              <a:latin typeface="Helvetica Neue" panose="02000503000000020004" pitchFamily="2" charset="0"/>
            </a:endParaRPr>
          </a:p>
          <a:p>
            <a:r>
              <a:rPr lang="ru-RU" sz="1600" b="1" i="1" dirty="0" err="1">
                <a:solidFill>
                  <a:schemeClr val="accent4">
                    <a:lumMod val="75000"/>
                  </a:schemeClr>
                </a:solidFill>
                <a:effectLst/>
                <a:latin typeface="Helvetica Neue" panose="02000503000000020004" pitchFamily="2" charset="0"/>
              </a:rPr>
              <a:t>Щоб</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зменшити</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гіркоту</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цибулі</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її</a:t>
            </a:r>
            <a:r>
              <a:rPr lang="ru-RU" sz="1600" b="1" i="1" dirty="0">
                <a:solidFill>
                  <a:schemeClr val="accent4">
                    <a:lumMod val="75000"/>
                  </a:schemeClr>
                </a:solidFill>
                <a:effectLst/>
                <a:latin typeface="Helvetica Neue" panose="02000503000000020004" pitchFamily="2" charset="0"/>
              </a:rPr>
              <a:t> треба </a:t>
            </a:r>
            <a:r>
              <a:rPr lang="ru-RU" sz="1600" b="1" i="1" dirty="0" err="1">
                <a:solidFill>
                  <a:schemeClr val="accent4">
                    <a:lumMod val="75000"/>
                  </a:schemeClr>
                </a:solidFill>
                <a:effectLst/>
                <a:latin typeface="Helvetica Neue" panose="02000503000000020004" pitchFamily="2" charset="0"/>
              </a:rPr>
              <a:t>нарізати</a:t>
            </a:r>
            <a:r>
              <a:rPr lang="ru-RU" sz="1600" b="1" i="1" dirty="0">
                <a:solidFill>
                  <a:schemeClr val="accent4">
                    <a:lumMod val="75000"/>
                  </a:schemeClr>
                </a:solidFill>
                <a:effectLst/>
                <a:latin typeface="Helvetica Neue" panose="02000503000000020004" pitchFamily="2" charset="0"/>
              </a:rPr>
              <a:t> і </a:t>
            </a:r>
            <a:r>
              <a:rPr lang="ru-RU" sz="1600" b="1" i="1" dirty="0" err="1">
                <a:solidFill>
                  <a:schemeClr val="accent4">
                    <a:lumMod val="75000"/>
                  </a:schemeClr>
                </a:solidFill>
                <a:effectLst/>
                <a:latin typeface="Helvetica Neue" panose="02000503000000020004" pitchFamily="2" charset="0"/>
              </a:rPr>
              <a:t>промити</a:t>
            </a:r>
            <a:r>
              <a:rPr lang="ru-RU" sz="1600" b="1" i="1" dirty="0">
                <a:solidFill>
                  <a:schemeClr val="accent4">
                    <a:lumMod val="75000"/>
                  </a:schemeClr>
                </a:solidFill>
                <a:effectLst/>
                <a:latin typeface="Helvetica Neue" panose="02000503000000020004" pitchFamily="2" charset="0"/>
              </a:rPr>
              <a:t> холодною водою </a:t>
            </a:r>
            <a:r>
              <a:rPr lang="ru-RU" sz="1600" b="1" i="1" dirty="0" err="1">
                <a:solidFill>
                  <a:schemeClr val="accent4">
                    <a:lumMod val="75000"/>
                  </a:schemeClr>
                </a:solidFill>
                <a:effectLst/>
                <a:latin typeface="Helvetica Neue" panose="02000503000000020004" pitchFamily="2" charset="0"/>
              </a:rPr>
              <a:t>або</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ошпарити</a:t>
            </a:r>
            <a:r>
              <a:rPr lang="ru-RU" sz="1600" b="1" i="1" dirty="0">
                <a:solidFill>
                  <a:schemeClr val="accent4">
                    <a:lumMod val="75000"/>
                  </a:schemeClr>
                </a:solidFill>
                <a:effectLst/>
                <a:latin typeface="Helvetica Neue" panose="02000503000000020004" pitchFamily="2" charset="0"/>
              </a:rPr>
              <a:t> </a:t>
            </a:r>
            <a:r>
              <a:rPr lang="ru-RU" sz="1600" b="1" i="1" dirty="0" err="1">
                <a:solidFill>
                  <a:schemeClr val="accent4">
                    <a:lumMod val="75000"/>
                  </a:schemeClr>
                </a:solidFill>
                <a:effectLst/>
                <a:latin typeface="Helvetica Neue" panose="02000503000000020004" pitchFamily="2" charset="0"/>
              </a:rPr>
              <a:t>окропом</a:t>
            </a:r>
            <a:r>
              <a:rPr lang="ru-RU" sz="1600" b="1" i="1" dirty="0">
                <a:solidFill>
                  <a:schemeClr val="accent4">
                    <a:lumMod val="75000"/>
                  </a:schemeClr>
                </a:solidFill>
                <a:effectLst/>
                <a:latin typeface="Helvetica Neue" panose="02000503000000020004" pitchFamily="2" charset="0"/>
              </a:rPr>
              <a:t> і </a:t>
            </a:r>
            <a:r>
              <a:rPr lang="ru-RU" sz="1600" b="1" i="1" dirty="0" err="1">
                <a:solidFill>
                  <a:schemeClr val="accent4">
                    <a:lumMod val="75000"/>
                  </a:schemeClr>
                </a:solidFill>
                <a:effectLst/>
                <a:latin typeface="Helvetica Neue" panose="02000503000000020004" pitchFamily="2" charset="0"/>
              </a:rPr>
              <a:t>заправити</a:t>
            </a:r>
            <a:r>
              <a:rPr lang="ru-RU" sz="1600" b="1" i="1" dirty="0">
                <a:solidFill>
                  <a:schemeClr val="accent4">
                    <a:lumMod val="75000"/>
                  </a:schemeClr>
                </a:solidFill>
                <a:effectLst/>
                <a:latin typeface="Helvetica Neue" panose="02000503000000020004" pitchFamily="2" charset="0"/>
              </a:rPr>
              <a:t> оцтом</a:t>
            </a:r>
            <a:r>
              <a:rPr lang="ru-RU" sz="1600" dirty="0">
                <a:solidFill>
                  <a:schemeClr val="accent2">
                    <a:lumMod val="60000"/>
                    <a:lumOff val="40000"/>
                  </a:schemeClr>
                </a:solidFill>
                <a:effectLst/>
                <a:latin typeface="Helvetica Neue" panose="02000503000000020004" pitchFamily="2" charset="0"/>
              </a:rPr>
              <a:t>.</a:t>
            </a:r>
          </a:p>
        </p:txBody>
      </p:sp>
      <p:pic>
        <p:nvPicPr>
          <p:cNvPr id="1028" name="Picture 4" descr="повар на прозрачном фоне 29 фото">
            <a:extLst>
              <a:ext uri="{FF2B5EF4-FFF2-40B4-BE49-F238E27FC236}">
                <a16:creationId xmlns:a16="http://schemas.microsoft.com/office/drawing/2014/main" id="{BA2BBD6D-614C-4D51-398F-15E88FB38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7125" y="1772816"/>
            <a:ext cx="2411700" cy="2411700"/>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descr="Закрепить со сплошной заливкой">
            <a:extLst>
              <a:ext uri="{FF2B5EF4-FFF2-40B4-BE49-F238E27FC236}">
                <a16:creationId xmlns:a16="http://schemas.microsoft.com/office/drawing/2014/main" id="{988AD5AF-8B73-750C-98D6-3AC2BA02D0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6427" y="201540"/>
            <a:ext cx="914400" cy="914400"/>
          </a:xfrm>
          <a:prstGeom prst="rect">
            <a:avLst/>
          </a:prstGeom>
        </p:spPr>
      </p:pic>
      <p:sp>
        <p:nvSpPr>
          <p:cNvPr id="4" name="Номер слайда 3">
            <a:extLst>
              <a:ext uri="{FF2B5EF4-FFF2-40B4-BE49-F238E27FC236}">
                <a16:creationId xmlns:a16="http://schemas.microsoft.com/office/drawing/2014/main" id="{16F091E5-A634-81C2-BDA4-1AB9DB78EBCA}"/>
              </a:ext>
            </a:extLst>
          </p:cNvPr>
          <p:cNvSpPr>
            <a:spLocks noGrp="1"/>
          </p:cNvSpPr>
          <p:nvPr>
            <p:ph type="sldNum" sz="quarter" idx="12"/>
          </p:nvPr>
        </p:nvSpPr>
        <p:spPr/>
        <p:txBody>
          <a:bodyPr/>
          <a:lstStyle/>
          <a:p>
            <a:pPr rtl="0"/>
            <a:fld id="{F25A965E-3C11-4F28-82DC-E30D63FAC43C}" type="slidenum">
              <a:rPr lang="ru-RU" noProof="0" smtClean="0"/>
              <a:t>8</a:t>
            </a:fld>
            <a:endParaRPr lang="ru-RU" noProof="0"/>
          </a:p>
        </p:txBody>
      </p:sp>
    </p:spTree>
    <p:extLst>
      <p:ext uri="{BB962C8B-B14F-4D97-AF65-F5344CB8AC3E}">
        <p14:creationId xmlns:p14="http://schemas.microsoft.com/office/powerpoint/2010/main" val="421203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EF9B31-F562-6426-9221-591275FA4B37}"/>
              </a:ext>
            </a:extLst>
          </p:cNvPr>
          <p:cNvSpPr>
            <a:spLocks noGrp="1"/>
          </p:cNvSpPr>
          <p:nvPr>
            <p:ph type="title"/>
          </p:nvPr>
        </p:nvSpPr>
        <p:spPr>
          <a:xfrm>
            <a:off x="1522414" y="319088"/>
            <a:ext cx="9144000" cy="966362"/>
          </a:xfrm>
        </p:spPr>
        <p:txBody>
          <a:bodyPr>
            <a:normAutofit fontScale="90000"/>
          </a:bodyPr>
          <a:lstStyle/>
          <a:p>
            <a:r>
              <a:rPr lang="uk-UA" b="1" dirty="0">
                <a:solidFill>
                  <a:srgbClr val="00B050"/>
                </a:solidFill>
              </a:rPr>
              <a:t>Приготування  салатів із сирих овочів</a:t>
            </a:r>
            <a:br>
              <a:rPr lang="uk-UA" b="1" dirty="0">
                <a:solidFill>
                  <a:srgbClr val="00B050"/>
                </a:solidFill>
              </a:rPr>
            </a:br>
            <a:endParaRPr lang="uk-UA" b="1" dirty="0">
              <a:solidFill>
                <a:srgbClr val="00B050"/>
              </a:solidFill>
            </a:endParaRPr>
          </a:p>
        </p:txBody>
      </p:sp>
      <p:pic>
        <p:nvPicPr>
          <p:cNvPr id="6146" name="Picture 2" descr="Греческий салат: пошаговый оригинальный рецепт">
            <a:extLst>
              <a:ext uri="{FF2B5EF4-FFF2-40B4-BE49-F238E27FC236}">
                <a16:creationId xmlns:a16="http://schemas.microsoft.com/office/drawing/2014/main" id="{65D290FB-4A35-C120-9A49-AC5F3888B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79" y="1628800"/>
            <a:ext cx="3728985" cy="20882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Салат з капусти: рецепт | Новини на Gazeta.ua">
            <a:extLst>
              <a:ext uri="{FF2B5EF4-FFF2-40B4-BE49-F238E27FC236}">
                <a16:creationId xmlns:a16="http://schemas.microsoft.com/office/drawing/2014/main" id="{BCF9DBD9-7E4B-34BB-D4BE-962AB3356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260" y="2420888"/>
            <a:ext cx="346710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Салат «Капрезе»">
            <a:extLst>
              <a:ext uri="{FF2B5EF4-FFF2-40B4-BE49-F238E27FC236}">
                <a16:creationId xmlns:a16="http://schemas.microsoft.com/office/drawing/2014/main" id="{736055DA-B077-A0A5-D158-F65522ADC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3589" y="4075112"/>
            <a:ext cx="3289300" cy="2463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A131CD-2B92-F3C9-83C8-F480CE5BFFCF}"/>
              </a:ext>
            </a:extLst>
          </p:cNvPr>
          <p:cNvSpPr txBox="1"/>
          <p:nvPr/>
        </p:nvSpPr>
        <p:spPr>
          <a:xfrm>
            <a:off x="5158308" y="4941168"/>
            <a:ext cx="1693092" cy="369332"/>
          </a:xfrm>
          <a:prstGeom prst="rect">
            <a:avLst/>
          </a:prstGeom>
          <a:noFill/>
        </p:spPr>
        <p:txBody>
          <a:bodyPr wrap="none" rtlCol="0">
            <a:spAutoFit/>
          </a:bodyPr>
          <a:lstStyle/>
          <a:p>
            <a:r>
              <a:rPr lang="uk-UA" b="1" dirty="0">
                <a:solidFill>
                  <a:schemeClr val="tx1">
                    <a:lumMod val="75000"/>
                    <a:lumOff val="25000"/>
                  </a:schemeClr>
                </a:solidFill>
              </a:rPr>
              <a:t>Салат осінній</a:t>
            </a:r>
          </a:p>
        </p:txBody>
      </p:sp>
      <p:sp>
        <p:nvSpPr>
          <p:cNvPr id="4" name="TextBox 3">
            <a:extLst>
              <a:ext uri="{FF2B5EF4-FFF2-40B4-BE49-F238E27FC236}">
                <a16:creationId xmlns:a16="http://schemas.microsoft.com/office/drawing/2014/main" id="{DEB7A340-B04D-26F8-141E-6EDD6E3AC134}"/>
              </a:ext>
            </a:extLst>
          </p:cNvPr>
          <p:cNvSpPr txBox="1"/>
          <p:nvPr/>
        </p:nvSpPr>
        <p:spPr>
          <a:xfrm>
            <a:off x="949506" y="3890446"/>
            <a:ext cx="2191306" cy="369332"/>
          </a:xfrm>
          <a:prstGeom prst="rect">
            <a:avLst/>
          </a:prstGeom>
          <a:noFill/>
        </p:spPr>
        <p:txBody>
          <a:bodyPr wrap="none" rtlCol="0">
            <a:spAutoFit/>
          </a:bodyPr>
          <a:lstStyle/>
          <a:p>
            <a:r>
              <a:rPr lang="uk-UA" b="1" dirty="0">
                <a:solidFill>
                  <a:schemeClr val="tx1">
                    <a:lumMod val="75000"/>
                    <a:lumOff val="25000"/>
                  </a:schemeClr>
                </a:solidFill>
              </a:rPr>
              <a:t>Салат «Грецький»</a:t>
            </a:r>
          </a:p>
        </p:txBody>
      </p:sp>
      <p:sp>
        <p:nvSpPr>
          <p:cNvPr id="5" name="TextBox 4">
            <a:extLst>
              <a:ext uri="{FF2B5EF4-FFF2-40B4-BE49-F238E27FC236}">
                <a16:creationId xmlns:a16="http://schemas.microsoft.com/office/drawing/2014/main" id="{D8D69F0A-3AFD-CF2D-EAD1-267ACEB93436}"/>
              </a:ext>
            </a:extLst>
          </p:cNvPr>
          <p:cNvSpPr txBox="1"/>
          <p:nvPr/>
        </p:nvSpPr>
        <p:spPr>
          <a:xfrm>
            <a:off x="9118748" y="3429000"/>
            <a:ext cx="2589503" cy="369332"/>
          </a:xfrm>
          <a:prstGeom prst="rect">
            <a:avLst/>
          </a:prstGeom>
          <a:noFill/>
        </p:spPr>
        <p:txBody>
          <a:bodyPr wrap="square" rtlCol="0">
            <a:spAutoFit/>
          </a:bodyPr>
          <a:lstStyle/>
          <a:p>
            <a:r>
              <a:rPr lang="uk-UA" b="1" dirty="0">
                <a:solidFill>
                  <a:schemeClr val="tx1">
                    <a:lumMod val="75000"/>
                    <a:lumOff val="25000"/>
                  </a:schemeClr>
                </a:solidFill>
              </a:rPr>
              <a:t>Салат «Капрі»</a:t>
            </a:r>
          </a:p>
        </p:txBody>
      </p:sp>
      <p:pic>
        <p:nvPicPr>
          <p:cNvPr id="6152" name="Picture 8" descr="Базилик зеленый Мистер Барнс 🌱 - купить семена приправ в Украине |  FLORIUM.UA✓">
            <a:extLst>
              <a:ext uri="{FF2B5EF4-FFF2-40B4-BE49-F238E27FC236}">
                <a16:creationId xmlns:a16="http://schemas.microsoft.com/office/drawing/2014/main" id="{CEF6018E-0EBA-D015-7FB5-2A42548257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3499" y="1655648"/>
            <a:ext cx="1530479" cy="153047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Сир Фета Комо 200г 50% ванночка - Ціна. Фото. опис">
            <a:extLst>
              <a:ext uri="{FF2B5EF4-FFF2-40B4-BE49-F238E27FC236}">
                <a16:creationId xmlns:a16="http://schemas.microsoft.com/office/drawing/2014/main" id="{821CD4DC-7825-A1E0-1A72-E73E4097DF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812" y="4433192"/>
            <a:ext cx="2689901" cy="213484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Сыр Mozzarella (Моцарелла) - купить по лучшей цене в Львовской области от  компании &quot;Интернет-магазин «ЕвроБазар»- Продукты из Европы&quot; - 424916132">
            <a:extLst>
              <a:ext uri="{FF2B5EF4-FFF2-40B4-BE49-F238E27FC236}">
                <a16:creationId xmlns:a16="http://schemas.microsoft.com/office/drawing/2014/main" id="{62B2A101-FF9F-A08E-356C-DFE2AC927B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6204" y="1458864"/>
            <a:ext cx="1693356" cy="1693356"/>
          </a:xfrm>
          <a:prstGeom prst="rect">
            <a:avLst/>
          </a:prstGeom>
          <a:noFill/>
          <a:extLst>
            <a:ext uri="{909E8E84-426E-40DD-AFC4-6F175D3DCCD1}">
              <a14:hiddenFill xmlns:a14="http://schemas.microsoft.com/office/drawing/2010/main">
                <a:solidFill>
                  <a:srgbClr val="FFFFFF"/>
                </a:solidFill>
              </a14:hiddenFill>
            </a:ext>
          </a:extLst>
        </p:spPr>
      </p:pic>
      <p:sp>
        <p:nvSpPr>
          <p:cNvPr id="8" name="Номер слайда 7">
            <a:extLst>
              <a:ext uri="{FF2B5EF4-FFF2-40B4-BE49-F238E27FC236}">
                <a16:creationId xmlns:a16="http://schemas.microsoft.com/office/drawing/2014/main" id="{AE112D1E-5182-27AF-F405-DBFD568E0207}"/>
              </a:ext>
            </a:extLst>
          </p:cNvPr>
          <p:cNvSpPr>
            <a:spLocks noGrp="1"/>
          </p:cNvSpPr>
          <p:nvPr>
            <p:ph type="sldNum" sz="quarter" idx="12"/>
          </p:nvPr>
        </p:nvSpPr>
        <p:spPr/>
        <p:txBody>
          <a:bodyPr/>
          <a:lstStyle/>
          <a:p>
            <a:pPr rtl="0"/>
            <a:fld id="{F25A965E-3C11-4F28-82DC-E30D63FAC43C}" type="slidenum">
              <a:rPr lang="ru-RU" noProof="0" smtClean="0"/>
              <a:t>9</a:t>
            </a:fld>
            <a:endParaRPr lang="ru-RU" noProof="0"/>
          </a:p>
        </p:txBody>
      </p:sp>
    </p:spTree>
    <p:extLst>
      <p:ext uri="{BB962C8B-B14F-4D97-AF65-F5344CB8AC3E}">
        <p14:creationId xmlns:p14="http://schemas.microsoft.com/office/powerpoint/2010/main" val="354474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Деликатесы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051036_TF02901023_Win32" id="{C435CA28-DDDB-416A-93A0-F09F9A357D23}" vid="{D90C07FB-9DA5-4D24-BD0A-A3CB7AB49FB1}"/>
    </a:ext>
  </a:extLst>
</a:theme>
</file>

<file path=ppt/theme/theme2.xml><?xml version="1.0" encoding="utf-8"?>
<a:theme xmlns:a="http://schemas.openxmlformats.org/drawingml/2006/main" name="Тема Offic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Деликатесы 16x9</Template>
  <TotalTime>6762</TotalTime>
  <Words>4886</Words>
  <Application>Microsoft Macintosh PowerPoint</Application>
  <PresentationFormat>Произвольный</PresentationFormat>
  <Paragraphs>1505</Paragraphs>
  <Slides>43</Slides>
  <Notes>1</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43</vt:i4>
      </vt:variant>
    </vt:vector>
  </HeadingPairs>
  <TitlesOfParts>
    <vt:vector size="50" baseType="lpstr">
      <vt:lpstr>Arial</vt:lpstr>
      <vt:lpstr>Bookman Old Style</vt:lpstr>
      <vt:lpstr>Calibri</vt:lpstr>
      <vt:lpstr>Cambria</vt:lpstr>
      <vt:lpstr>Helvetica Neue</vt:lpstr>
      <vt:lpstr>Times New Roman</vt:lpstr>
      <vt:lpstr>Деликатесы 16x9</vt:lpstr>
      <vt:lpstr>РН 11. Приготування холодних страв та закусок. Тема уроку: «Приготування салатів із сирих і варених овочів»</vt:lpstr>
      <vt:lpstr>  Салати</vt:lpstr>
      <vt:lpstr>Правила  санітарії та особистої гігієни під час роботи в холодному  цеху </vt:lpstr>
      <vt:lpstr>Який спец одяг повинен мати кухар?</vt:lpstr>
      <vt:lpstr>Вимоги безпеки праці під час роботи в холодному цеху</vt:lpstr>
      <vt:lpstr>Обладнання</vt:lpstr>
      <vt:lpstr>Інвентар</vt:lpstr>
      <vt:lpstr>ADVICE</vt:lpstr>
      <vt:lpstr>Приготування  салатів із сирих овочів </vt:lpstr>
      <vt:lpstr>Салат осінній </vt:lpstr>
      <vt:lpstr>ІНСТРУКЦІЙНО-ТЕХНОЛОГІЧНА КАРТКА Підручник  Доцяк В.С.  «Українська кухня»,стор. 390 Найменування страви « Салат  осінній»  </vt:lpstr>
      <vt:lpstr>Картка контролю</vt:lpstr>
      <vt:lpstr>Салат «Грецький»</vt:lpstr>
      <vt:lpstr>ІНСТРУКЦІЙНО-ТЕХНОЛОГІЧНА КАРТКА Збірка технологічних карток ДНЗ «Уманський ПАЛ» , ст.26 Найменування страви «Салат Грецький» </vt:lpstr>
      <vt:lpstr>                   Картка контролю</vt:lpstr>
      <vt:lpstr>Салат «Капрі»</vt:lpstr>
      <vt:lpstr>Салат «Капрі»</vt:lpstr>
      <vt:lpstr>ІНСТРУКЦІЙНО-ТЕХНОЛОГІЧНА КАРТКА Збірка технологічних карток ДНЗ «Уманський ПАЛ» , ст.26  Найменування страви:салат «Капрі»</vt:lpstr>
      <vt:lpstr>                Картка контролю</vt:lpstr>
      <vt:lpstr>Приготування салатів з варених овочів</vt:lpstr>
      <vt:lpstr>ADVAICE</vt:lpstr>
      <vt:lpstr>Салат Український</vt:lpstr>
      <vt:lpstr>ІНСТРУКЦІЙНО-ТЕХНОЛОГІЧНА КАРТКА Підручник  Доцяк В.С.  «Українська кухня»,ст. 394 Найменування страви «Салат український»  </vt:lpstr>
      <vt:lpstr>Картка контролю</vt:lpstr>
      <vt:lpstr>Салат з курячої печінки</vt:lpstr>
      <vt:lpstr>                                            ІНСТРУКЦІЙНО-ТЕХНОЛОГІЧНА КАРТКА Збірник рецептур страв для харчування дітей шкільного віку в організованих освітніх та оздоровчих закладах 2019р ст. 62                                              Найменування страви «Салат з курячої печінки» </vt:lpstr>
      <vt:lpstr> </vt:lpstr>
      <vt:lpstr>Презентация PowerPoint</vt:lpstr>
      <vt:lpstr>Салат-коктель креветочний</vt:lpstr>
      <vt:lpstr>Презентация PowerPoint</vt:lpstr>
      <vt:lpstr>              Картка контролю</vt:lpstr>
      <vt:lpstr>Презентация PowerPoint</vt:lpstr>
      <vt:lpstr>Салат «Цезар» – класична страва, яка має свою традиційну рецептуру: листовий салат, крутони, пармезан та особливий соус. Проте кулінарія – це творчість, і багато кухарів змінюють складники, додаючи нові смаки та текстури. Сьогодні ми розглянемо варіант цього салату з шинкою, болгарським перцем, печерицями, смаженими листям салату, яйцями, пармезаном, майонезом і навіть кетчупом. Це чудовий приклад того, як можна адаптувати класичну страву, створюючи власні варіації, не забуваючи про її основу. </vt:lpstr>
      <vt:lpstr>              Салат «Цезар»</vt:lpstr>
      <vt:lpstr>ІНСТРУКЦІЙНО-ТЕХНОЛОГІЧНА КАРТКА Збірка технологічних карток ДНЗ «Уманський ПАЛ» , ст.8 Найменування страви «Салат цезар »</vt:lpstr>
      <vt:lpstr>Презентация PowerPoint</vt:lpstr>
      <vt:lpstr>Салат  Либідь</vt:lpstr>
      <vt:lpstr>ІНСТРУКЦІЙНО-ТЕХНОЛОГІЧНА КАРТКА Підручник  Доцяк В.С.  «Українська кухня»,ст. 396 Найменування страви «Салат Либідь»  </vt:lpstr>
      <vt:lpstr>Картка контролю</vt:lpstr>
      <vt:lpstr>Вінегрет овочевий</vt:lpstr>
      <vt:lpstr>ІНСТРУКЦІЙНО-ТЕХНОЛОГІЧНА КАРТКА Підручник  Доцяк В.С.  «Українська кухня»,ст. 398 Найменування страви   «Вінегрет овочевий» </vt:lpstr>
      <vt:lpstr>Картка контролю</vt:lpstr>
      <vt:lpstr>Домашнє завдання:  Повторити технологію приготування салатів. В.С. Доцяк «Українська кухня» § 6. ст. 387- 398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macbook</dc:creator>
  <cp:lastModifiedBy>macbook</cp:lastModifiedBy>
  <cp:revision>65</cp:revision>
  <dcterms:created xsi:type="dcterms:W3CDTF">2025-03-04T14:41:09Z</dcterms:created>
  <dcterms:modified xsi:type="dcterms:W3CDTF">2025-03-12T19:19:36Z</dcterms:modified>
</cp:coreProperties>
</file>