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367" r:id="rId2"/>
    <p:sldId id="370" r:id="rId3"/>
    <p:sldId id="359" r:id="rId4"/>
    <p:sldId id="361" r:id="rId5"/>
    <p:sldId id="365" r:id="rId6"/>
    <p:sldId id="364" r:id="rId7"/>
    <p:sldId id="369" r:id="rId8"/>
    <p:sldId id="298" r:id="rId9"/>
    <p:sldId id="353" r:id="rId10"/>
    <p:sldId id="366" r:id="rId11"/>
    <p:sldId id="3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8ED"/>
    <a:srgbClr val="3ACE41"/>
    <a:srgbClr val="619428"/>
    <a:srgbClr val="5B2328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4AD53-9C12-4FF0-86CC-EC1539E2EA37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18D18-7B2B-47FB-BD92-B3B56A3E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2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188640"/>
            <a:ext cx="7848872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MASS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8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MEDIA</a:t>
            </a:r>
          </a:p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hegeminigeek.com/wp-content/uploads/2010/06/Media-Affect-on-Our-Liv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37112"/>
            <a:ext cx="8568951" cy="2304257"/>
          </a:xfrm>
          <a:prstGeom prst="rect">
            <a:avLst/>
          </a:prstGeom>
          <a:noFill/>
        </p:spPr>
      </p:pic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06446"/>
              </p:ext>
            </p:extLst>
          </p:nvPr>
        </p:nvGraphicFramePr>
        <p:xfrm>
          <a:off x="251520" y="1278300"/>
          <a:ext cx="8640960" cy="3253517"/>
        </p:xfrm>
        <a:graphic>
          <a:graphicData uri="http://schemas.openxmlformats.org/drawingml/2006/table">
            <a:tbl>
              <a:tblPr/>
              <a:tblGrid>
                <a:gridCol w="278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2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7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7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Printed media </a:t>
                      </a:r>
                      <a:endParaRPr lang="uk-UA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F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Outdoor </a:t>
                      </a:r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media</a:t>
                      </a:r>
                      <a:endParaRPr lang="uk-UA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F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Electronic media  </a:t>
                      </a:r>
                      <a:endParaRPr lang="uk-UA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F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6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-newspapers </a:t>
                      </a:r>
                      <a:endParaRPr lang="uk-UA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F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-advertisements </a:t>
                      </a:r>
                      <a:endParaRPr lang="uk-UA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F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-radio</a:t>
                      </a:r>
                      <a:endParaRPr lang="uk-UA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F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-magazines </a:t>
                      </a:r>
                      <a:endParaRPr lang="uk-UA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F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-billboards </a:t>
                      </a:r>
                      <a:endParaRPr lang="uk-UA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F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-television </a:t>
                      </a:r>
                      <a:endParaRPr lang="uk-UA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F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-photo</a:t>
                      </a:r>
                      <a:endParaRPr lang="uk-UA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F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-brochures </a:t>
                      </a:r>
                      <a:endParaRPr lang="uk-UA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F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-Internet </a:t>
                      </a:r>
                      <a:endParaRPr lang="uk-UA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F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188640"/>
            <a:ext cx="8640960" cy="1089660"/>
          </a:xfrm>
          <a:prstGeom prst="roundRect">
            <a:avLst/>
          </a:prstGeom>
          <a:solidFill>
            <a:srgbClr val="9EF8E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Mass Media</a:t>
            </a:r>
            <a:endParaRPr kumimoji="0" lang="uk-UA" sz="105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5536" y="4766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  <a:alpha val="34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983271" cy="61926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2204864"/>
            <a:ext cx="604867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END</a:t>
            </a:r>
          </a:p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1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92780" cy="61926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836712"/>
            <a:ext cx="7200800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EF8E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What are the Mass</a:t>
            </a:r>
            <a:r>
              <a:rPr lang="en-US" sz="5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EF8E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Media?</a:t>
            </a:r>
            <a:endParaRPr lang="en-US" sz="5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EF8ED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They are forms 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communication 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designed to reach many 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people. These are the 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newspapers, radio and television stations, websites, etc., through which information is communicated to the 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public.</a:t>
            </a:r>
          </a:p>
          <a:p>
            <a:endParaRPr lang="en-US" sz="3600" dirty="0">
              <a:solidFill>
                <a:srgbClr val="00B0F0"/>
              </a:solidFill>
            </a:endParaRPr>
          </a:p>
          <a:p>
            <a:endParaRPr lang="en-US" sz="3600" dirty="0" smtClean="0">
              <a:solidFill>
                <a:srgbClr val="00B0F0"/>
              </a:solidFill>
            </a:endParaRPr>
          </a:p>
          <a:p>
            <a:pPr algn="ctr"/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6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467544" y="188640"/>
            <a:ext cx="8496944" cy="1055608"/>
          </a:xfrm>
          <a:prstGeom prst="roundRect">
            <a:avLst/>
          </a:prstGeom>
          <a:solidFill>
            <a:schemeClr val="accent2"/>
          </a:solidFill>
          <a:ln>
            <a:solidFill>
              <a:srgbClr val="6194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Mass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edia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are a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very important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our everyday life</a:t>
            </a:r>
            <a:endParaRPr lang="uk-UA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3392"/>
            <a:ext cx="8352928" cy="475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251520" y="129818"/>
            <a:ext cx="8496944" cy="1532334"/>
          </a:xfrm>
          <a:prstGeom prst="roundRect">
            <a:avLst/>
          </a:prstGeom>
          <a:solidFill>
            <a:srgbClr val="9EF8ED"/>
          </a:solidFill>
          <a:ln>
            <a:solidFill>
              <a:srgbClr val="61942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They inform people about different events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addition, they entertain people or even help to make their lives easier and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208912" cy="478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323528" y="4653136"/>
            <a:ext cx="8568952" cy="2145268"/>
          </a:xfrm>
          <a:prstGeom prst="roundRect">
            <a:avLst/>
          </a:prstGeom>
          <a:solidFill>
            <a:srgbClr val="9EF8E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lot of newspapers have advice columns, review of books, comics,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news, crossword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puzzles, etc. Most of them have different pictures, photographs and illustrations. Mass media also focus public attention on the most urgent problems of the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3918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467544" y="260648"/>
            <a:ext cx="8136904" cy="1055608"/>
          </a:xfrm>
          <a:prstGeom prst="roundRect">
            <a:avLst/>
          </a:prstGeom>
          <a:solidFill>
            <a:srgbClr val="9EF8E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But the most important thing that newspapers, radio and TV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give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information to people. 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352928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24936" cy="6378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9" y="260648"/>
            <a:ext cx="8640959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EF8ED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What way do the Mass Media help people?</a:t>
            </a:r>
          </a:p>
          <a:p>
            <a:pPr algn="ctr"/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2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1152128"/>
          </a:xfrm>
          <a:prstGeom prst="roundRect">
            <a:avLst/>
          </a:prstGeom>
          <a:solidFill>
            <a:srgbClr val="9EF8ED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Media  help people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944112"/>
            <a:ext cx="4176464" cy="442674"/>
          </a:xfrm>
          <a:prstGeom prst="roundRect">
            <a:avLst/>
          </a:prstGeom>
          <a:ln>
            <a:solidFill>
              <a:srgbClr val="61942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 get information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1556792"/>
            <a:ext cx="4041984" cy="510778"/>
          </a:xfrm>
          <a:prstGeom prst="roundRect">
            <a:avLst/>
          </a:prstGeom>
          <a:ln>
            <a:solidFill>
              <a:srgbClr val="61942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receive information</a:t>
            </a:r>
            <a:endParaRPr lang="ru-RU" sz="2400" b="1" i="1" dirty="0">
              <a:solidFill>
                <a:srgbClr val="00B0F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3145781"/>
            <a:ext cx="4066245" cy="919401"/>
          </a:xfrm>
          <a:prstGeom prst="roundRect">
            <a:avLst/>
          </a:prstGeom>
          <a:ln>
            <a:solidFill>
              <a:srgbClr val="61942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travel  around the world without wasting money</a:t>
            </a:r>
            <a:endParaRPr lang="en-US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835696" y="2276872"/>
            <a:ext cx="4097094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76923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Arial" pitchFamily="34" charset="0"/>
              </a:rPr>
              <a:t>To act as a guardian of society</a:t>
            </a:r>
            <a:endParaRPr kumimoji="0" lang="uk-UA" sz="22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843808" y="5227940"/>
            <a:ext cx="4176464" cy="4594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76923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Arial" pitchFamily="34" charset="0"/>
              </a:rPr>
              <a:t>To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Arial" pitchFamily="34" charset="0"/>
              </a:rPr>
              <a:t>keep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Arial" pitchFamily="34" charset="0"/>
              </a:rPr>
              <a:t>in touch with each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Arial" pitchFamily="34" charset="0"/>
              </a:rPr>
              <a:t> other</a:t>
            </a:r>
            <a:endParaRPr kumimoji="0" lang="uk-UA" sz="1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779912" y="4221088"/>
            <a:ext cx="4176464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76923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relax</a:t>
            </a:r>
            <a:endParaRPr lang="en-US" sz="2000" b="1" i="1" dirty="0">
              <a:solidFill>
                <a:srgbClr val="00B0F0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2" y="4365104"/>
            <a:ext cx="2212585" cy="2217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87" y="1412776"/>
            <a:ext cx="2159111" cy="21927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круглений прямокутник 31"/>
          <p:cNvSpPr/>
          <p:nvPr/>
        </p:nvSpPr>
        <p:spPr>
          <a:xfrm>
            <a:off x="3491880" y="3573016"/>
            <a:ext cx="251287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1942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круглений прямокутник 30"/>
          <p:cNvSpPr/>
          <p:nvPr/>
        </p:nvSpPr>
        <p:spPr>
          <a:xfrm>
            <a:off x="755576" y="1412776"/>
            <a:ext cx="1945356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1942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круглений прямокутник 29"/>
          <p:cNvSpPr/>
          <p:nvPr/>
        </p:nvSpPr>
        <p:spPr>
          <a:xfrm>
            <a:off x="4860032" y="2852936"/>
            <a:ext cx="115212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1942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act 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260648"/>
            <a:ext cx="7920880" cy="836712"/>
          </a:xfrm>
          <a:prstGeom prst="roundRect">
            <a:avLst/>
          </a:prstGeom>
          <a:solidFill>
            <a:srgbClr val="9EF8ED"/>
          </a:solidFill>
          <a:ln>
            <a:solidFill>
              <a:srgbClr val="619428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role of the Media  in our life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1340768"/>
            <a:ext cx="171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educate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3501008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entertain 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1619672" y="2132856"/>
            <a:ext cx="2232248" cy="576064"/>
          </a:xfrm>
          <a:prstGeom prst="roundRect">
            <a:avLst/>
          </a:prstGeom>
          <a:ln>
            <a:solidFill>
              <a:srgbClr val="61942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influence</a:t>
            </a:r>
            <a:endParaRPr lang="uk-UA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5940152" y="1412776"/>
            <a:ext cx="2799928" cy="576064"/>
          </a:xfrm>
          <a:prstGeom prst="roundRect">
            <a:avLst/>
          </a:prstGeom>
          <a:ln>
            <a:solidFill>
              <a:srgbClr val="61942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manipulate</a:t>
            </a:r>
            <a:endParaRPr lang="uk-UA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6300192" y="3573016"/>
            <a:ext cx="251287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1942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focus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3491880" y="2852936"/>
            <a:ext cx="129614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1942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warn</a:t>
            </a:r>
            <a:r>
              <a:rPr lang="en-US" sz="3600" b="1" dirty="0">
                <a:solidFill>
                  <a:srgbClr val="619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6194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круглений прямокутник 32"/>
          <p:cNvSpPr/>
          <p:nvPr/>
        </p:nvSpPr>
        <p:spPr>
          <a:xfrm>
            <a:off x="5436096" y="2132856"/>
            <a:ext cx="215283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1942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connect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круглений прямокутник 33"/>
          <p:cNvSpPr/>
          <p:nvPr/>
        </p:nvSpPr>
        <p:spPr>
          <a:xfrm>
            <a:off x="1403648" y="3501008"/>
            <a:ext cx="187220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1942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inform 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круглений прямокутник 34"/>
          <p:cNvSpPr/>
          <p:nvPr/>
        </p:nvSpPr>
        <p:spPr>
          <a:xfrm>
            <a:off x="2915816" y="1412776"/>
            <a:ext cx="2799928" cy="576064"/>
          </a:xfrm>
          <a:prstGeom prst="roundRect">
            <a:avLst/>
          </a:prstGeom>
          <a:ln>
            <a:solidFill>
              <a:srgbClr val="61942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provide</a:t>
            </a:r>
            <a:endParaRPr lang="uk-UA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http://www.thegeminigeek.com/wp-content/uploads/2010/06/Media-Affect-on-Our-Liv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293097"/>
            <a:ext cx="8424936" cy="236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3" grpId="0" build="p" animBg="1"/>
      <p:bldP spid="21" grpId="0"/>
      <p:bldP spid="26" grpId="0" animBg="1"/>
      <p:bldP spid="28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221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Media  help people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sanya</dc:creator>
  <cp:lastModifiedBy>IT-TehNika</cp:lastModifiedBy>
  <cp:revision>442</cp:revision>
  <dcterms:modified xsi:type="dcterms:W3CDTF">2025-03-12T15:16:10Z</dcterms:modified>
</cp:coreProperties>
</file>