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59" r:id="rId3"/>
    <p:sldId id="283" r:id="rId4"/>
    <p:sldId id="264" r:id="rId5"/>
    <p:sldId id="262" r:id="rId6"/>
    <p:sldId id="263" r:id="rId7"/>
    <p:sldId id="275" r:id="rId8"/>
    <p:sldId id="260" r:id="rId9"/>
    <p:sldId id="270" r:id="rId10"/>
    <p:sldId id="268" r:id="rId11"/>
    <p:sldId id="269" r:id="rId12"/>
    <p:sldId id="277" r:id="rId13"/>
    <p:sldId id="279" r:id="rId14"/>
    <p:sldId id="258" r:id="rId15"/>
    <p:sldId id="282"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94660"/>
  </p:normalViewPr>
  <p:slideViewPr>
    <p:cSldViewPr snapToGrid="0">
      <p:cViewPr varScale="1">
        <p:scale>
          <a:sx n="113" d="100"/>
          <a:sy n="113" d="100"/>
        </p:scale>
        <p:origin x="-342"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9E0A62CE-30D4-4EE2-AF05-18B333045D13}" type="slidenum">
              <a:rPr lang="ru-RU" smtClean="0"/>
              <a:pPr/>
              <a:t>‹#›</a:t>
            </a:fld>
            <a:endParaRPr lang="ru-RU"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41059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415396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394247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266880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9E0A62CE-30D4-4EE2-AF05-18B333045D13}" type="slidenum">
              <a:rPr lang="ru-RU" smtClean="0"/>
              <a:pPr/>
              <a:t>‹#›</a:t>
            </a:fld>
            <a:endParaRPr lang="ru-RU"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2614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43064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3038994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96117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dirty="0"/>
          </a:p>
        </p:txBody>
      </p:sp>
      <p:sp>
        <p:nvSpPr>
          <p:cNvPr id="9" name="Slide Number Placeholder 8"/>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101811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8588D74-69B8-4CF5-88F7-4B123B7EEBB6}" type="datetimeFigureOut">
              <a:rPr lang="ru-RU" smtClean="0"/>
              <a:pPr/>
              <a:t>10.05.2024</a:t>
            </a:fld>
            <a:endParaRPr lang="ru-RU"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397512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8588D74-69B8-4CF5-88F7-4B123B7EEBB6}" type="datetimeFigureOut">
              <a:rPr lang="ru-RU" smtClean="0"/>
              <a:pPr/>
              <a:t>10.05.2024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9E0A62CE-30D4-4EE2-AF05-18B333045D13}" type="slidenum">
              <a:rPr lang="ru-RU" smtClean="0"/>
              <a:pPr/>
              <a:t>‹#›</a:t>
            </a:fld>
            <a:endParaRPr lang="ru-RU" dirty="0"/>
          </a:p>
        </p:txBody>
      </p:sp>
    </p:spTree>
    <p:extLst>
      <p:ext uri="{BB962C8B-B14F-4D97-AF65-F5344CB8AC3E}">
        <p14:creationId xmlns="" xmlns:p14="http://schemas.microsoft.com/office/powerpoint/2010/main" val="243884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8588D74-69B8-4CF5-88F7-4B123B7EEBB6}" type="datetimeFigureOut">
              <a:rPr lang="ru-RU" smtClean="0"/>
              <a:pPr/>
              <a:t>10.05.2024</a:t>
            </a:fld>
            <a:endParaRPr lang="ru-RU"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E0A62CE-30D4-4EE2-AF05-18B333045D13}" type="slidenum">
              <a:rPr lang="ru-RU" smtClean="0"/>
              <a:pPr/>
              <a:t>‹#›</a:t>
            </a:fld>
            <a:endParaRPr lang="ru-RU"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3646765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a:xfrm>
            <a:off x="1320185" y="4577451"/>
            <a:ext cx="10058400" cy="1143000"/>
          </a:xfrm>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341533"/>
          </a:xfrm>
          <a:prstGeom prst="rect">
            <a:avLst/>
          </a:prstGeom>
        </p:spPr>
      </p:pic>
      <p:pic>
        <p:nvPicPr>
          <p:cNvPr id="5" name="Рисунок 4"/>
          <p:cNvPicPr>
            <a:picLocks noChangeAspect="1"/>
          </p:cNvPicPr>
          <p:nvPr/>
        </p:nvPicPr>
        <p:blipFill>
          <a:blip r:embed="rId3" cstate="print"/>
          <a:stretch>
            <a:fillRect/>
          </a:stretch>
        </p:blipFill>
        <p:spPr>
          <a:xfrm>
            <a:off x="1320185" y="1634249"/>
            <a:ext cx="5718544" cy="3810330"/>
          </a:xfrm>
          <a:prstGeom prst="rect">
            <a:avLst/>
          </a:prstGeom>
        </p:spPr>
      </p:pic>
      <p:sp>
        <p:nvSpPr>
          <p:cNvPr id="7" name="TextBox 6"/>
          <p:cNvSpPr txBox="1"/>
          <p:nvPr/>
        </p:nvSpPr>
        <p:spPr>
          <a:xfrm>
            <a:off x="3783373" y="670265"/>
            <a:ext cx="5556329" cy="646331"/>
          </a:xfrm>
          <a:prstGeom prst="rect">
            <a:avLst/>
          </a:prstGeom>
          <a:noFill/>
        </p:spPr>
        <p:txBody>
          <a:bodyPr wrap="none" rtlCol="0">
            <a:spAutoFit/>
          </a:bodyPr>
          <a:lstStyle/>
          <a:p>
            <a:r>
              <a:rPr lang="uk-UA" sz="3600" b="1" dirty="0" smtClean="0">
                <a:latin typeface="Arial Unicode MS" panose="020B0604020202020204" pitchFamily="34" charset="-128"/>
                <a:ea typeface="Arial Unicode MS" panose="020B0604020202020204" pitchFamily="34" charset="-128"/>
                <a:cs typeface="Arial Unicode MS" panose="020B0604020202020204" pitchFamily="34" charset="-128"/>
              </a:rPr>
              <a:t> Друге дихання мого </a:t>
            </a:r>
            <a:r>
              <a:rPr lang="uk-UA" sz="3600" b="1" dirty="0" smtClean="0">
                <a:latin typeface="Arial Unicode MS" panose="020B0604020202020204" pitchFamily="34" charset="-128"/>
                <a:ea typeface="Arial Unicode MS" panose="020B0604020202020204" pitchFamily="34" charset="-128"/>
                <a:cs typeface="Arial Unicode MS" panose="020B0604020202020204" pitchFamily="34" charset="-128"/>
              </a:rPr>
              <a:t>«Я»</a:t>
            </a:r>
            <a:endParaRPr lang="ru-RU" sz="36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p:cNvSpPr txBox="1"/>
          <p:nvPr/>
        </p:nvSpPr>
        <p:spPr>
          <a:xfrm>
            <a:off x="7765627" y="4267888"/>
            <a:ext cx="2568780" cy="1631216"/>
          </a:xfrm>
          <a:prstGeom prst="rect">
            <a:avLst/>
          </a:prstGeom>
          <a:noFill/>
        </p:spPr>
        <p:txBody>
          <a:bodyPr wrap="none" rtlCol="0">
            <a:spAutoFit/>
          </a:bodyPr>
          <a:lstStyle/>
          <a:p>
            <a:r>
              <a:rPr lang="uk-UA" sz="2000" dirty="0" smtClean="0"/>
              <a:t>Практичні</a:t>
            </a:r>
            <a:r>
              <a:rPr lang="ru-RU" sz="2000" dirty="0" smtClean="0"/>
              <a:t> психологи</a:t>
            </a:r>
          </a:p>
          <a:p>
            <a:r>
              <a:rPr lang="ru-RU" sz="2000" dirty="0" smtClean="0"/>
              <a:t>Марина Бровченко </a:t>
            </a:r>
          </a:p>
          <a:p>
            <a:r>
              <a:rPr lang="ru-RU" sz="2000" dirty="0" smtClean="0"/>
              <a:t>ЗДО №20 «Берізка»</a:t>
            </a:r>
          </a:p>
          <a:p>
            <a:r>
              <a:rPr lang="ru-RU" sz="2000" dirty="0" smtClean="0"/>
              <a:t>Валентина Ракоїд</a:t>
            </a:r>
          </a:p>
          <a:p>
            <a:r>
              <a:rPr lang="ru-RU" sz="2000" dirty="0" smtClean="0"/>
              <a:t>ЗДО №19 «Кобзарик»</a:t>
            </a:r>
            <a:endParaRPr lang="ru-RU" sz="2000" dirty="0"/>
          </a:p>
        </p:txBody>
      </p:sp>
      <p:sp>
        <p:nvSpPr>
          <p:cNvPr id="9" name="TextBox 8"/>
          <p:cNvSpPr txBox="1"/>
          <p:nvPr/>
        </p:nvSpPr>
        <p:spPr>
          <a:xfrm>
            <a:off x="8112035" y="1672046"/>
            <a:ext cx="2871299" cy="1661993"/>
          </a:xfrm>
          <a:prstGeom prst="rect">
            <a:avLst/>
          </a:prstGeom>
          <a:noFill/>
        </p:spPr>
        <p:txBody>
          <a:bodyPr wrap="none" rtlCol="0">
            <a:spAutoFit/>
          </a:bodyPr>
          <a:lstStyle/>
          <a:p>
            <a:r>
              <a:rPr lang="uk-UA" sz="3400" dirty="0" smtClean="0">
                <a:latin typeface="Comic Sans MS" pitchFamily="66" charset="0"/>
              </a:rPr>
              <a:t>Чорна смуга </a:t>
            </a:r>
          </a:p>
          <a:p>
            <a:r>
              <a:rPr lang="uk-UA" sz="3400" dirty="0" smtClean="0">
                <a:latin typeface="Comic Sans MS" pitchFamily="66" charset="0"/>
              </a:rPr>
              <a:t>часом стає </a:t>
            </a:r>
          </a:p>
          <a:p>
            <a:r>
              <a:rPr lang="uk-UA" sz="3400" dirty="0" smtClean="0">
                <a:latin typeface="Comic Sans MS" pitchFamily="66" charset="0"/>
              </a:rPr>
              <a:t>злітною</a:t>
            </a:r>
            <a:endParaRPr lang="uk-UA" sz="3400" dirty="0">
              <a:latin typeface="Comic Sans MS" pitchFamily="66" charset="0"/>
            </a:endParaRPr>
          </a:p>
        </p:txBody>
      </p:sp>
    </p:spTree>
    <p:extLst>
      <p:ext uri="{BB962C8B-B14F-4D97-AF65-F5344CB8AC3E}">
        <p14:creationId xmlns="" xmlns:p14="http://schemas.microsoft.com/office/powerpoint/2010/main" val="352444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1294003"/>
          </a:xfrm>
        </p:spPr>
        <p:txBody>
          <a:bodyPr>
            <a:normAutofit/>
          </a:bodyPr>
          <a:lstStyle/>
          <a:p>
            <a:pPr algn="ctr"/>
            <a:r>
              <a:rPr lang="uk-UA" sz="4000" b="1" dirty="0" smtClean="0">
                <a:solidFill>
                  <a:srgbClr val="0070C0"/>
                </a:solidFill>
                <a:latin typeface="Cambria" pitchFamily="18" charset="0"/>
              </a:rPr>
              <a:t>Медитативно-релаксаційна вправа «Синій птах»</a:t>
            </a:r>
            <a:endParaRPr lang="ru-RU" sz="4000" b="1" dirty="0">
              <a:solidFill>
                <a:srgbClr val="0070C0"/>
              </a:solidFill>
              <a:latin typeface="Cambria" pitchFamily="18" charset="0"/>
            </a:endParaRPr>
          </a:p>
        </p:txBody>
      </p:sp>
      <p:sp>
        <p:nvSpPr>
          <p:cNvPr id="3" name="Содержимое 2"/>
          <p:cNvSpPr>
            <a:spLocks noGrp="1"/>
          </p:cNvSpPr>
          <p:nvPr>
            <p:ph idx="1"/>
          </p:nvPr>
        </p:nvSpPr>
        <p:spPr>
          <a:xfrm>
            <a:off x="770709" y="1845734"/>
            <a:ext cx="10972800" cy="4023360"/>
          </a:xfrm>
        </p:spPr>
        <p:txBody>
          <a:bodyPr>
            <a:normAutofit/>
          </a:bodyPr>
          <a:lstStyle/>
          <a:p>
            <a:pPr>
              <a:lnSpc>
                <a:spcPct val="100000"/>
              </a:lnSpc>
            </a:pPr>
            <a:r>
              <a:rPr lang="uk-UA" sz="3200" b="1" u="sng" dirty="0" smtClean="0">
                <a:solidFill>
                  <a:srgbClr val="7030A0"/>
                </a:solidFill>
                <a:latin typeface="Times New Roman" pitchFamily="18" charset="0"/>
                <a:cs typeface="Times New Roman" pitchFamily="18" charset="0"/>
              </a:rPr>
              <a:t>Якого кольору птах, коли ви прокидаєтеся п'ятого дня? </a:t>
            </a:r>
            <a:endParaRPr lang="ru-RU" sz="3200" u="sng" dirty="0" smtClean="0">
              <a:solidFill>
                <a:srgbClr val="7030A0"/>
              </a:solidFill>
              <a:latin typeface="Times New Roman" pitchFamily="18" charset="0"/>
              <a:cs typeface="Times New Roman" pitchFamily="18" charset="0"/>
            </a:endParaRPr>
          </a:p>
          <a:p>
            <a:pPr lvl="0">
              <a:lnSpc>
                <a:spcPct val="100000"/>
              </a:lnSpc>
            </a:pPr>
            <a:r>
              <a:rPr lang="uk-UA" sz="3200" b="1" dirty="0" smtClean="0">
                <a:solidFill>
                  <a:srgbClr val="7030A0"/>
                </a:solidFill>
                <a:latin typeface="Times New Roman" pitchFamily="18" charset="0"/>
                <a:cs typeface="Times New Roman" pitchFamily="18" charset="0"/>
              </a:rPr>
              <a:t>Птах повертається до свого первісного синього кольору.</a:t>
            </a:r>
            <a:endParaRPr lang="ru-RU" sz="3200" b="1" dirty="0" smtClean="0">
              <a:solidFill>
                <a:srgbClr val="7030A0"/>
              </a:solidFill>
              <a:latin typeface="Times New Roman" pitchFamily="18" charset="0"/>
              <a:cs typeface="Times New Roman" pitchFamily="18" charset="0"/>
            </a:endParaRPr>
          </a:p>
          <a:p>
            <a:pPr lvl="0">
              <a:lnSpc>
                <a:spcPct val="100000"/>
              </a:lnSpc>
            </a:pPr>
            <a:r>
              <a:rPr lang="uk-UA" sz="3200" b="1" dirty="0" smtClean="0">
                <a:solidFill>
                  <a:srgbClr val="7030A0"/>
                </a:solidFill>
                <a:latin typeface="Times New Roman" pitchFamily="18" charset="0"/>
                <a:cs typeface="Times New Roman" pitchFamily="18" charset="0"/>
              </a:rPr>
              <a:t>Птах стає білим.</a:t>
            </a:r>
            <a:endParaRPr lang="ru-RU" sz="3200" b="1" dirty="0" smtClean="0">
              <a:solidFill>
                <a:srgbClr val="7030A0"/>
              </a:solidFill>
              <a:latin typeface="Times New Roman" pitchFamily="18" charset="0"/>
              <a:cs typeface="Times New Roman" pitchFamily="18" charset="0"/>
            </a:endParaRPr>
          </a:p>
          <a:p>
            <a:pPr lvl="0">
              <a:lnSpc>
                <a:spcPct val="100000"/>
              </a:lnSpc>
            </a:pPr>
            <a:r>
              <a:rPr lang="uk-UA" sz="3200" b="1" dirty="0" smtClean="0">
                <a:solidFill>
                  <a:srgbClr val="7030A0"/>
                </a:solidFill>
                <a:latin typeface="Times New Roman" pitchFamily="18" charset="0"/>
                <a:cs typeface="Times New Roman" pitchFamily="18" charset="0"/>
              </a:rPr>
              <a:t>Птах перетворюється на золотого.</a:t>
            </a:r>
            <a:endParaRPr lang="ru-RU" sz="3200" b="1" dirty="0" smtClean="0">
              <a:solidFill>
                <a:srgbClr val="7030A0"/>
              </a:solidFill>
              <a:latin typeface="Times New Roman" pitchFamily="18" charset="0"/>
              <a:cs typeface="Times New Roman" pitchFamily="18" charset="0"/>
            </a:endParaRPr>
          </a:p>
          <a:p>
            <a:pPr lvl="0">
              <a:lnSpc>
                <a:spcPct val="100000"/>
              </a:lnSpc>
            </a:pPr>
            <a:r>
              <a:rPr lang="uk-UA" sz="3200" b="1" dirty="0" smtClean="0">
                <a:solidFill>
                  <a:srgbClr val="7030A0"/>
                </a:solidFill>
                <a:latin typeface="Times New Roman" pitchFamily="18" charset="0"/>
                <a:cs typeface="Times New Roman" pitchFamily="18" charset="0"/>
              </a:rPr>
              <a:t>Птах не змінює колір, він лишається чорним.</a:t>
            </a:r>
            <a:endParaRPr lang="ru-RU" sz="3200" b="1" dirty="0" smtClean="0">
              <a:solidFill>
                <a:srgbClr val="7030A0"/>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829" y="809118"/>
            <a:ext cx="11064239" cy="941305"/>
          </a:xfrm>
        </p:spPr>
        <p:txBody>
          <a:bodyPr>
            <a:noAutofit/>
          </a:bodyPr>
          <a:lstStyle/>
          <a:p>
            <a:pPr algn="just"/>
            <a:r>
              <a:rPr lang="uk-UA" sz="2400" dirty="0" smtClean="0">
                <a:solidFill>
                  <a:srgbClr val="7030A0"/>
                </a:solidFill>
                <a:latin typeface="+mn-lt"/>
              </a:rPr>
              <a:t>Птах, який залетів до вашої кімнати, здається символом удачі, але несподівано він змінює колір, примушуючи вас турбуватися про те, що щастя буде нетривалим. Ваша реакція на цю ситуацію демонструє те, як ви реагуєте на труднощі й невизначеність в реальному житті.</a:t>
            </a:r>
            <a:endParaRPr lang="ru-RU" sz="2400" dirty="0">
              <a:solidFill>
                <a:srgbClr val="7030A0"/>
              </a:solidFill>
              <a:latin typeface="+mn-lt"/>
            </a:endParaRPr>
          </a:p>
        </p:txBody>
      </p:sp>
      <p:sp>
        <p:nvSpPr>
          <p:cNvPr id="3" name="Содержимое 2"/>
          <p:cNvSpPr>
            <a:spLocks noGrp="1"/>
          </p:cNvSpPr>
          <p:nvPr>
            <p:ph idx="1"/>
          </p:nvPr>
        </p:nvSpPr>
        <p:spPr>
          <a:xfrm>
            <a:off x="483327" y="1789611"/>
            <a:ext cx="11155680" cy="4558938"/>
          </a:xfrm>
        </p:spPr>
        <p:txBody>
          <a:bodyPr>
            <a:normAutofit fontScale="92500" lnSpcReduction="20000"/>
          </a:bodyPr>
          <a:lstStyle/>
          <a:p>
            <a:pPr lvl="0" algn="just"/>
            <a:r>
              <a:rPr lang="uk-UA" sz="2200" dirty="0" smtClean="0">
                <a:solidFill>
                  <a:srgbClr val="002060"/>
                </a:solidFill>
                <a:latin typeface="Times New Roman" pitchFamily="18" charset="0"/>
                <a:cs typeface="Times New Roman" pitchFamily="18" charset="0"/>
              </a:rPr>
              <a:t>Ті, хто сказав, що птах залишився </a:t>
            </a:r>
            <a:r>
              <a:rPr lang="uk-UA" sz="2200" b="1" dirty="0" smtClean="0">
                <a:solidFill>
                  <a:srgbClr val="002060"/>
                </a:solidFill>
                <a:latin typeface="Times New Roman" pitchFamily="18" charset="0"/>
                <a:cs typeface="Times New Roman" pitchFamily="18" charset="0"/>
              </a:rPr>
              <a:t>чорним</a:t>
            </a:r>
            <a:r>
              <a:rPr lang="uk-UA" sz="2200" dirty="0" smtClean="0">
                <a:solidFill>
                  <a:srgbClr val="002060"/>
                </a:solidFill>
                <a:latin typeface="Times New Roman" pitchFamily="18" charset="0"/>
                <a:cs typeface="Times New Roman" pitchFamily="18" charset="0"/>
              </a:rPr>
              <a:t>, дивляться на життя песимістично. Ви схильні вважати, якщо ситуація одного разу погіршилася, то вона вже ніколи знову не нормалізується. Можливо, вам слід спробувати міркувати так: якщо все так погано, то гірше вже не буде. Пам'ятайте, немає дощу, який не закінчився б, і немає ночі, після якої не настав би світанок.</a:t>
            </a:r>
            <a:endParaRPr lang="ru-RU" sz="2200" dirty="0" smtClean="0">
              <a:solidFill>
                <a:srgbClr val="002060"/>
              </a:solidFill>
              <a:latin typeface="Times New Roman" pitchFamily="18" charset="0"/>
              <a:cs typeface="Times New Roman" pitchFamily="18" charset="0"/>
            </a:endParaRPr>
          </a:p>
          <a:p>
            <a:pPr lvl="0" algn="just"/>
            <a:r>
              <a:rPr lang="uk-UA" sz="2200" dirty="0" smtClean="0">
                <a:solidFill>
                  <a:srgbClr val="002060"/>
                </a:solidFill>
                <a:latin typeface="Times New Roman" pitchFamily="18" charset="0"/>
                <a:cs typeface="Times New Roman" pitchFamily="18" charset="0"/>
              </a:rPr>
              <a:t>Ті, хто сказав, що птах знову став </a:t>
            </a:r>
            <a:r>
              <a:rPr lang="uk-UA" sz="2200" b="1" dirty="0" smtClean="0">
                <a:solidFill>
                  <a:srgbClr val="002060"/>
                </a:solidFill>
                <a:latin typeface="Times New Roman" pitchFamily="18" charset="0"/>
                <a:cs typeface="Times New Roman" pitchFamily="18" charset="0"/>
              </a:rPr>
              <a:t>синім</a:t>
            </a:r>
            <a:r>
              <a:rPr lang="uk-UA" sz="2200" dirty="0" smtClean="0">
                <a:solidFill>
                  <a:srgbClr val="002060"/>
                </a:solidFill>
                <a:latin typeface="Times New Roman" pitchFamily="18" charset="0"/>
                <a:cs typeface="Times New Roman" pitchFamily="18" charset="0"/>
              </a:rPr>
              <a:t>, – практичні оптимісти. Ви вірите в те, що життя – це суміш хорошого й поганого, що не варто боротися з цією реальністю. Ви сприймаєте неприємності спокійно й дозволяєте подіям відбуватися своєю чергою без зайвого занепокоєння й стресу. Таке сприйняття дає вам змогу благополучно пережити хвилі лиха й не давати їм захопити себе.</a:t>
            </a:r>
            <a:endParaRPr lang="ru-RU" sz="2200" dirty="0" smtClean="0">
              <a:solidFill>
                <a:srgbClr val="002060"/>
              </a:solidFill>
              <a:latin typeface="Times New Roman" pitchFamily="18" charset="0"/>
              <a:cs typeface="Times New Roman" pitchFamily="18" charset="0"/>
            </a:endParaRPr>
          </a:p>
          <a:p>
            <a:pPr lvl="0" algn="just"/>
            <a:r>
              <a:rPr lang="uk-UA" sz="2200" dirty="0" smtClean="0">
                <a:solidFill>
                  <a:srgbClr val="002060"/>
                </a:solidFill>
                <a:latin typeface="Times New Roman" pitchFamily="18" charset="0"/>
                <a:cs typeface="Times New Roman" pitchFamily="18" charset="0"/>
              </a:rPr>
              <a:t>Ті, хто відповіли, що птах став </a:t>
            </a:r>
            <a:r>
              <a:rPr lang="uk-UA" sz="2200" b="1" dirty="0" smtClean="0">
                <a:solidFill>
                  <a:srgbClr val="002060"/>
                </a:solidFill>
                <a:latin typeface="Times New Roman" pitchFamily="18" charset="0"/>
                <a:cs typeface="Times New Roman" pitchFamily="18" charset="0"/>
              </a:rPr>
              <a:t>білим</a:t>
            </a:r>
            <a:r>
              <a:rPr lang="uk-UA" sz="2200" dirty="0" smtClean="0">
                <a:solidFill>
                  <a:srgbClr val="002060"/>
                </a:solidFill>
                <a:latin typeface="Times New Roman" pitchFamily="18" charset="0"/>
                <a:cs typeface="Times New Roman" pitchFamily="18" charset="0"/>
              </a:rPr>
              <a:t>, під тиском поводять себе спокійно й рішуче. Ви не витрачаєте час на хвилювання й нерішучість, навіть під час кризи. Якщо ситуація стає занадто кепською, ви відчуваєте, що найкраще вчасно припинити цю невигідну справу й пошукати інший шлях до своєї мети, ніж заглибитися в нікому не потрібну проблему.  Цей підхід означає, що все відбувається начебто природно й так, як ви цього хочете.</a:t>
            </a:r>
            <a:endParaRPr lang="ru-RU" sz="2200" dirty="0" smtClean="0">
              <a:solidFill>
                <a:srgbClr val="002060"/>
              </a:solidFill>
              <a:latin typeface="Times New Roman" pitchFamily="18" charset="0"/>
              <a:cs typeface="Times New Roman" pitchFamily="18" charset="0"/>
            </a:endParaRPr>
          </a:p>
          <a:p>
            <a:pPr lvl="0" algn="just"/>
            <a:r>
              <a:rPr lang="uk-UA" sz="2200" dirty="0" smtClean="0">
                <a:solidFill>
                  <a:srgbClr val="002060"/>
                </a:solidFill>
                <a:latin typeface="Times New Roman" pitchFamily="18" charset="0"/>
                <a:cs typeface="Times New Roman" pitchFamily="18" charset="0"/>
              </a:rPr>
              <a:t>Тих, хто сказав, що птах став </a:t>
            </a:r>
            <a:r>
              <a:rPr lang="uk-UA" sz="2200" b="1" dirty="0" smtClean="0">
                <a:solidFill>
                  <a:srgbClr val="002060"/>
                </a:solidFill>
                <a:latin typeface="Times New Roman" pitchFamily="18" charset="0"/>
                <a:cs typeface="Times New Roman" pitchFamily="18" charset="0"/>
              </a:rPr>
              <a:t>золотим,</a:t>
            </a:r>
            <a:r>
              <a:rPr lang="uk-UA" sz="2200" dirty="0" smtClean="0">
                <a:solidFill>
                  <a:srgbClr val="002060"/>
                </a:solidFill>
                <a:latin typeface="Times New Roman" pitchFamily="18" charset="0"/>
                <a:cs typeface="Times New Roman" pitchFamily="18" charset="0"/>
              </a:rPr>
              <a:t> можна описати словом «безстрашний». Ви не знаєте, що таке тиск. Для вас кожна криза – це чудова можливість. Вас можна порівняти з Наполеоном, який сказав: «Неможливо – це не французьке слово». Проте, будьте обережні. Не давайте своїй безмежній упевненості взяти над вами верх. Межа між безстрашністю й нерозсудливістю – тонка.</a:t>
            </a:r>
            <a:endParaRPr lang="ru-RU" sz="2200" dirty="0" smtClean="0">
              <a:solidFill>
                <a:srgbClr val="002060"/>
              </a:solidFill>
              <a:latin typeface="Times New Roman" pitchFamily="18" charset="0"/>
              <a:cs typeface="Times New Roman" pitchFamily="18" charset="0"/>
            </a:endParaRPr>
          </a:p>
          <a:p>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lvl="0" algn="ctr"/>
            <a:r>
              <a:rPr lang="uk-UA" sz="4400" b="1" dirty="0" smtClean="0">
                <a:latin typeface="+mn-lt"/>
              </a:rPr>
              <a:t>Вправа «Намисто»</a:t>
            </a:r>
            <a:endParaRPr lang="uk-UA" sz="4400" dirty="0">
              <a:latin typeface="+mn-lt"/>
            </a:endParaRPr>
          </a:p>
        </p:txBody>
      </p:sp>
      <p:sp>
        <p:nvSpPr>
          <p:cNvPr id="3" name="Содержимое 2"/>
          <p:cNvSpPr>
            <a:spLocks noGrp="1"/>
          </p:cNvSpPr>
          <p:nvPr>
            <p:ph idx="1"/>
          </p:nvPr>
        </p:nvSpPr>
        <p:spPr/>
        <p:txBody>
          <a:bodyPr/>
          <a:lstStyle/>
          <a:p>
            <a:r>
              <a:rPr lang="uk-UA" dirty="0" smtClean="0"/>
              <a:t>У нас у всіх є люди , які  підтримують нас і чия думка для нас важлива. Тому ми пропонуємо вам </a:t>
            </a:r>
            <a:r>
              <a:rPr lang="uk-UA" dirty="0" err="1" smtClean="0"/>
              <a:t>зпробити</a:t>
            </a:r>
            <a:r>
              <a:rPr lang="uk-UA" dirty="0" smtClean="0"/>
              <a:t> таке намисто і вписати кружечки цих людей.</a:t>
            </a:r>
            <a:endParaRPr lang="uk-UA" dirty="0"/>
          </a:p>
        </p:txBody>
      </p:sp>
      <p:sp>
        <p:nvSpPr>
          <p:cNvPr id="5" name="Дуга 4"/>
          <p:cNvSpPr/>
          <p:nvPr/>
        </p:nvSpPr>
        <p:spPr>
          <a:xfrm rot="10558413">
            <a:off x="1447743" y="502593"/>
            <a:ext cx="9261447" cy="2556171"/>
          </a:xfrm>
          <a:prstGeom prst="arc">
            <a:avLst>
              <a:gd name="adj1" fmla="val 10909412"/>
              <a:gd name="adj2" fmla="val 50305"/>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dirty="0">
              <a:solidFill>
                <a:srgbClr val="7030A0"/>
              </a:solidFill>
            </a:endParaRPr>
          </a:p>
        </p:txBody>
      </p:sp>
      <p:sp>
        <p:nvSpPr>
          <p:cNvPr id="6" name="Кольцо 5"/>
          <p:cNvSpPr/>
          <p:nvPr/>
        </p:nvSpPr>
        <p:spPr>
          <a:xfrm>
            <a:off x="1580605" y="2599508"/>
            <a:ext cx="1110343" cy="1071155"/>
          </a:xfrm>
          <a:prstGeom prst="don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
        <p:nvSpPr>
          <p:cNvPr id="7" name="Кольцо 6"/>
          <p:cNvSpPr/>
          <p:nvPr/>
        </p:nvSpPr>
        <p:spPr>
          <a:xfrm>
            <a:off x="3039290" y="2921725"/>
            <a:ext cx="1062447" cy="1036321"/>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
        <p:nvSpPr>
          <p:cNvPr id="11" name="Кольцо 10"/>
          <p:cNvSpPr/>
          <p:nvPr/>
        </p:nvSpPr>
        <p:spPr>
          <a:xfrm>
            <a:off x="4554583" y="2973978"/>
            <a:ext cx="1114698" cy="1049382"/>
          </a:xfrm>
          <a:prstGeom prst="don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
        <p:nvSpPr>
          <p:cNvPr id="12" name="Кольцо 11"/>
          <p:cNvSpPr/>
          <p:nvPr/>
        </p:nvSpPr>
        <p:spPr>
          <a:xfrm>
            <a:off x="6287587" y="2917371"/>
            <a:ext cx="1079864" cy="1027612"/>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
        <p:nvSpPr>
          <p:cNvPr id="13" name="Кольцо 12"/>
          <p:cNvSpPr/>
          <p:nvPr/>
        </p:nvSpPr>
        <p:spPr>
          <a:xfrm>
            <a:off x="7868193" y="2629988"/>
            <a:ext cx="1092927" cy="1066800"/>
          </a:xfrm>
          <a:prstGeom prst="don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
        <p:nvSpPr>
          <p:cNvPr id="14" name="Кольцо 13"/>
          <p:cNvSpPr/>
          <p:nvPr/>
        </p:nvSpPr>
        <p:spPr>
          <a:xfrm>
            <a:off x="9366069" y="2220686"/>
            <a:ext cx="1005840" cy="953588"/>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2148" y="522514"/>
            <a:ext cx="10058400" cy="966651"/>
          </a:xfrm>
        </p:spPr>
        <p:txBody>
          <a:bodyPr>
            <a:normAutofit fontScale="90000"/>
          </a:bodyPr>
          <a:lstStyle/>
          <a:p>
            <a:pPr algn="ctr"/>
            <a:r>
              <a:rPr lang="uk-UA" sz="4400" b="1" dirty="0" smtClean="0">
                <a:latin typeface="Cambria" pitchFamily="18" charset="0"/>
              </a:rPr>
              <a:t/>
            </a:r>
            <a:br>
              <a:rPr lang="uk-UA" sz="4400" b="1" dirty="0" smtClean="0">
                <a:latin typeface="Cambria" pitchFamily="18" charset="0"/>
              </a:rPr>
            </a:br>
            <a:r>
              <a:rPr lang="uk-UA" sz="4400" b="1" dirty="0" smtClean="0">
                <a:latin typeface="Cambria" pitchFamily="18" charset="0"/>
              </a:rPr>
              <a:t>Вправа “Наша дружна </a:t>
            </a:r>
            <a:r>
              <a:rPr lang="uk-UA" sz="4400" b="1" dirty="0" err="1" smtClean="0">
                <a:latin typeface="Cambria" pitchFamily="18" charset="0"/>
              </a:rPr>
              <a:t>родина”</a:t>
            </a:r>
            <a:r>
              <a:rPr lang="uk-UA" sz="4400" b="1" dirty="0" smtClean="0">
                <a:latin typeface="Cambria" pitchFamily="18" charset="0"/>
              </a:rPr>
              <a:t/>
            </a:r>
            <a:br>
              <a:rPr lang="uk-UA" sz="4400" b="1" dirty="0" smtClean="0">
                <a:latin typeface="Cambria" pitchFamily="18" charset="0"/>
              </a:rPr>
            </a:br>
            <a:r>
              <a:rPr lang="uk-UA" sz="2700" dirty="0" smtClean="0">
                <a:latin typeface="Bookman Old Style" pitchFamily="18" charset="0"/>
              </a:rPr>
              <a:t>Розмалюй малюнок</a:t>
            </a:r>
            <a:endParaRPr lang="uk-UA" sz="4400" b="1" dirty="0">
              <a:latin typeface="Cambria" pitchFamily="18" charset="0"/>
            </a:endParaRPr>
          </a:p>
        </p:txBody>
      </p:sp>
      <p:pic>
        <p:nvPicPr>
          <p:cNvPr id="2050" name="Picture 2" descr="F:\КАРТИНКИ_1\Дівчина_1.jpg"/>
          <p:cNvPicPr>
            <a:picLocks noChangeAspect="1" noChangeArrowheads="1"/>
          </p:cNvPicPr>
          <p:nvPr/>
        </p:nvPicPr>
        <p:blipFill>
          <a:blip r:embed="rId2" cstate="print"/>
          <a:srcRect b="7048"/>
          <a:stretch>
            <a:fillRect/>
          </a:stretch>
        </p:blipFill>
        <p:spPr bwMode="auto">
          <a:xfrm>
            <a:off x="661086" y="1175658"/>
            <a:ext cx="2042928" cy="2017634"/>
          </a:xfrm>
          <a:prstGeom prst="rect">
            <a:avLst/>
          </a:prstGeom>
          <a:noFill/>
        </p:spPr>
      </p:pic>
      <p:pic>
        <p:nvPicPr>
          <p:cNvPr id="2051" name="Picture 3" descr="F:\КАРТИНКИ_1\Снимок_5.PNG"/>
          <p:cNvPicPr>
            <a:picLocks noChangeAspect="1" noChangeArrowheads="1"/>
          </p:cNvPicPr>
          <p:nvPr/>
        </p:nvPicPr>
        <p:blipFill>
          <a:blip r:embed="rId3" cstate="print"/>
          <a:srcRect l="2927" t="3429" r="3983" b="6476"/>
          <a:stretch>
            <a:fillRect/>
          </a:stretch>
        </p:blipFill>
        <p:spPr bwMode="auto">
          <a:xfrm>
            <a:off x="5146766" y="2103121"/>
            <a:ext cx="1972960" cy="1985554"/>
          </a:xfrm>
          <a:prstGeom prst="rect">
            <a:avLst/>
          </a:prstGeom>
          <a:noFill/>
        </p:spPr>
      </p:pic>
      <p:pic>
        <p:nvPicPr>
          <p:cNvPr id="2052" name="Picture 4" descr="F:\КАРТИНКИ_1\Снимок_6.PNG"/>
          <p:cNvPicPr>
            <a:picLocks noChangeAspect="1" noChangeArrowheads="1"/>
          </p:cNvPicPr>
          <p:nvPr/>
        </p:nvPicPr>
        <p:blipFill>
          <a:blip r:embed="rId4" cstate="print"/>
          <a:srcRect/>
          <a:stretch>
            <a:fillRect/>
          </a:stretch>
        </p:blipFill>
        <p:spPr bwMode="auto">
          <a:xfrm>
            <a:off x="491441" y="3387313"/>
            <a:ext cx="2055817" cy="2869795"/>
          </a:xfrm>
          <a:prstGeom prst="rect">
            <a:avLst/>
          </a:prstGeom>
          <a:noFill/>
        </p:spPr>
      </p:pic>
      <p:pic>
        <p:nvPicPr>
          <p:cNvPr id="2053" name="Picture 5" descr="F:\КАРТИНКИ_1\Снимок_7.PNG"/>
          <p:cNvPicPr>
            <a:picLocks noChangeAspect="1" noChangeArrowheads="1"/>
          </p:cNvPicPr>
          <p:nvPr/>
        </p:nvPicPr>
        <p:blipFill>
          <a:blip r:embed="rId5" cstate="print"/>
          <a:srcRect/>
          <a:stretch>
            <a:fillRect/>
          </a:stretch>
        </p:blipFill>
        <p:spPr bwMode="auto">
          <a:xfrm>
            <a:off x="9617253" y="3526971"/>
            <a:ext cx="1857647" cy="2795452"/>
          </a:xfrm>
          <a:prstGeom prst="rect">
            <a:avLst/>
          </a:prstGeom>
          <a:noFill/>
        </p:spPr>
      </p:pic>
      <p:pic>
        <p:nvPicPr>
          <p:cNvPr id="2054" name="Picture 6" descr="F:\КАРТИНКИ_1\Снимок_9.PNG"/>
          <p:cNvPicPr>
            <a:picLocks noChangeAspect="1" noChangeArrowheads="1"/>
          </p:cNvPicPr>
          <p:nvPr/>
        </p:nvPicPr>
        <p:blipFill>
          <a:blip r:embed="rId6" cstate="print"/>
          <a:srcRect/>
          <a:stretch>
            <a:fillRect/>
          </a:stretch>
        </p:blipFill>
        <p:spPr bwMode="auto">
          <a:xfrm>
            <a:off x="7309152" y="1698171"/>
            <a:ext cx="2083042" cy="2267655"/>
          </a:xfrm>
          <a:prstGeom prst="rect">
            <a:avLst/>
          </a:prstGeom>
          <a:noFill/>
        </p:spPr>
      </p:pic>
      <p:pic>
        <p:nvPicPr>
          <p:cNvPr id="2055" name="Picture 7" descr="F:\КАРТИНКИ_1\Снимок_10.PNG"/>
          <p:cNvPicPr>
            <a:picLocks noChangeAspect="1" noChangeArrowheads="1"/>
          </p:cNvPicPr>
          <p:nvPr/>
        </p:nvPicPr>
        <p:blipFill>
          <a:blip r:embed="rId7" cstate="print"/>
          <a:srcRect/>
          <a:stretch>
            <a:fillRect/>
          </a:stretch>
        </p:blipFill>
        <p:spPr bwMode="auto">
          <a:xfrm>
            <a:off x="2801753" y="1719614"/>
            <a:ext cx="2070693" cy="1870790"/>
          </a:xfrm>
          <a:prstGeom prst="rect">
            <a:avLst/>
          </a:prstGeom>
          <a:noFill/>
        </p:spPr>
      </p:pic>
      <p:pic>
        <p:nvPicPr>
          <p:cNvPr id="2056" name="Picture 8" descr="F:\КАРТИНКИ_1\Снимок_12.PNG"/>
          <p:cNvPicPr>
            <a:picLocks noGrp="1" noChangeAspect="1" noChangeArrowheads="1"/>
          </p:cNvPicPr>
          <p:nvPr>
            <p:ph idx="1"/>
          </p:nvPr>
        </p:nvPicPr>
        <p:blipFill>
          <a:blip r:embed="rId8" cstate="print"/>
          <a:srcRect/>
          <a:stretch>
            <a:fillRect/>
          </a:stretch>
        </p:blipFill>
        <p:spPr bwMode="auto">
          <a:xfrm>
            <a:off x="5145178" y="4289017"/>
            <a:ext cx="1905735" cy="1968091"/>
          </a:xfrm>
          <a:prstGeom prst="rect">
            <a:avLst/>
          </a:prstGeom>
          <a:noFill/>
        </p:spPr>
      </p:pic>
      <p:pic>
        <p:nvPicPr>
          <p:cNvPr id="2057" name="Picture 9" descr="F:\КАРТИНКИ_1\Снимок_13.PNG"/>
          <p:cNvPicPr>
            <a:picLocks noChangeAspect="1" noChangeArrowheads="1"/>
          </p:cNvPicPr>
          <p:nvPr/>
        </p:nvPicPr>
        <p:blipFill>
          <a:blip r:embed="rId9" cstate="print"/>
          <a:srcRect/>
          <a:stretch>
            <a:fillRect/>
          </a:stretch>
        </p:blipFill>
        <p:spPr bwMode="auto">
          <a:xfrm>
            <a:off x="9821191" y="653143"/>
            <a:ext cx="1815599" cy="2525369"/>
          </a:xfrm>
          <a:prstGeom prst="rect">
            <a:avLst/>
          </a:prstGeom>
          <a:noFill/>
        </p:spPr>
      </p:pic>
      <p:pic>
        <p:nvPicPr>
          <p:cNvPr id="2058" name="Picture 10" descr="F:\КАРТИНКИ_1\Снимок_15.PNG"/>
          <p:cNvPicPr>
            <a:picLocks noChangeAspect="1" noChangeArrowheads="1"/>
          </p:cNvPicPr>
          <p:nvPr/>
        </p:nvPicPr>
        <p:blipFill>
          <a:blip r:embed="rId10" cstate="print"/>
          <a:srcRect r="3900"/>
          <a:stretch>
            <a:fillRect/>
          </a:stretch>
        </p:blipFill>
        <p:spPr bwMode="auto">
          <a:xfrm>
            <a:off x="7455063" y="3934294"/>
            <a:ext cx="1806504" cy="2573648"/>
          </a:xfrm>
          <a:prstGeom prst="rect">
            <a:avLst/>
          </a:prstGeom>
          <a:noFill/>
        </p:spPr>
      </p:pic>
      <p:pic>
        <p:nvPicPr>
          <p:cNvPr id="2059" name="Picture 11" descr="F:\КАРТИНКИ_1\Снимок_2.PNG"/>
          <p:cNvPicPr>
            <a:picLocks noChangeAspect="1" noChangeArrowheads="1"/>
          </p:cNvPicPr>
          <p:nvPr/>
        </p:nvPicPr>
        <p:blipFill>
          <a:blip r:embed="rId11" cstate="print"/>
          <a:srcRect r="1869"/>
          <a:stretch>
            <a:fillRect/>
          </a:stretch>
        </p:blipFill>
        <p:spPr bwMode="auto">
          <a:xfrm>
            <a:off x="2684377" y="3735977"/>
            <a:ext cx="2109691" cy="214439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stretch>
            <a:fillRect/>
          </a:stretch>
        </p:blipFill>
        <p:spPr>
          <a:xfrm>
            <a:off x="0" y="0"/>
            <a:ext cx="12192000" cy="6845301"/>
          </a:xfrm>
          <a:prstGeom prst="rect">
            <a:avLst/>
          </a:prstGeom>
        </p:spPr>
      </p:pic>
      <p:sp>
        <p:nvSpPr>
          <p:cNvPr id="5" name="TextBox 4"/>
          <p:cNvSpPr txBox="1"/>
          <p:nvPr/>
        </p:nvSpPr>
        <p:spPr>
          <a:xfrm>
            <a:off x="871098" y="700524"/>
            <a:ext cx="10449803" cy="1323439"/>
          </a:xfrm>
          <a:prstGeom prst="rect">
            <a:avLst/>
          </a:prstGeom>
          <a:noFill/>
        </p:spPr>
        <p:txBody>
          <a:bodyPr wrap="square" rtlCol="0">
            <a:spAutoFit/>
          </a:bodyPr>
          <a:lstStyle/>
          <a:p>
            <a:r>
              <a:rPr lang="uk-UA" sz="3600" b="1" dirty="0">
                <a:solidFill>
                  <a:srgbClr val="0070C0"/>
                </a:solidFill>
                <a:latin typeface="Arial Black" panose="020B0A04020102020204" pitchFamily="34" charset="0"/>
              </a:rPr>
              <a:t>Вправа «Чарівний мішечок» </a:t>
            </a:r>
            <a:endParaRPr lang="uk-UA" sz="3600" b="1" dirty="0" smtClean="0">
              <a:solidFill>
                <a:srgbClr val="0070C0"/>
              </a:solidFill>
              <a:latin typeface="Arial Black" panose="020B0A04020102020204" pitchFamily="34" charset="0"/>
            </a:endParaRPr>
          </a:p>
          <a:p>
            <a:endParaRPr lang="uk-UA" sz="800" b="1" dirty="0" smtClean="0">
              <a:solidFill>
                <a:srgbClr val="0070C0"/>
              </a:solidFill>
              <a:latin typeface="Arial Black" panose="020B0A04020102020204" pitchFamily="34" charset="0"/>
            </a:endParaRPr>
          </a:p>
          <a:p>
            <a:r>
              <a:rPr lang="uk-UA" sz="3600" b="1" dirty="0">
                <a:solidFill>
                  <a:srgbClr val="0070C0"/>
                </a:solidFill>
                <a:latin typeface="Arial Black" panose="020B0A04020102020204" pitchFamily="34" charset="0"/>
              </a:rPr>
              <a:t> </a:t>
            </a:r>
            <a:r>
              <a:rPr lang="uk-UA" sz="3600" b="1" dirty="0" smtClean="0">
                <a:solidFill>
                  <a:srgbClr val="0070C0"/>
                </a:solidFill>
                <a:latin typeface="Arial Black" panose="020B0A04020102020204" pitchFamily="34" charset="0"/>
              </a:rPr>
              <a:t>   Побажання</a:t>
            </a:r>
          </a:p>
        </p:txBody>
      </p:sp>
      <p:sp>
        <p:nvSpPr>
          <p:cNvPr id="7" name="TextBox 6"/>
          <p:cNvSpPr txBox="1"/>
          <p:nvPr/>
        </p:nvSpPr>
        <p:spPr>
          <a:xfrm>
            <a:off x="2573381" y="1815736"/>
            <a:ext cx="7891904" cy="1754326"/>
          </a:xfrm>
          <a:prstGeom prst="rect">
            <a:avLst/>
          </a:prstGeom>
          <a:noFill/>
        </p:spPr>
        <p:txBody>
          <a:bodyPr wrap="none" rtlCol="0">
            <a:spAutoFit/>
          </a:bodyPr>
          <a:lstStyle/>
          <a:p>
            <a:r>
              <a:rPr lang="uk-UA" sz="5400" b="1" dirty="0" smtClean="0">
                <a:solidFill>
                  <a:schemeClr val="bg1"/>
                </a:solidFill>
                <a:latin typeface="Gabriola" pitchFamily="82" charset="0"/>
              </a:rPr>
              <a:t>Ці побажання чарівно впливають </a:t>
            </a:r>
          </a:p>
          <a:p>
            <a:r>
              <a:rPr lang="uk-UA" sz="5400" b="1" dirty="0" smtClean="0">
                <a:solidFill>
                  <a:schemeClr val="bg1"/>
                </a:solidFill>
                <a:latin typeface="Gabriola" pitchFamily="82" charset="0"/>
              </a:rPr>
              <a:t>на настрій та підбадьорюють.</a:t>
            </a:r>
            <a:endParaRPr lang="ru-RU" sz="5400" b="1" dirty="0">
              <a:solidFill>
                <a:schemeClr val="bg1"/>
              </a:solidFill>
              <a:latin typeface="Gabriola" pitchFamily="82" charset="0"/>
            </a:endParaRPr>
          </a:p>
        </p:txBody>
      </p:sp>
    </p:spTree>
    <p:extLst>
      <p:ext uri="{BB962C8B-B14F-4D97-AF65-F5344CB8AC3E}">
        <p14:creationId xmlns="" xmlns:p14="http://schemas.microsoft.com/office/powerpoint/2010/main" val="270648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418011"/>
            <a:ext cx="10058400" cy="1201783"/>
          </a:xfrm>
        </p:spPr>
        <p:txBody>
          <a:bodyPr>
            <a:noAutofit/>
          </a:bodyPr>
          <a:lstStyle/>
          <a:p>
            <a:endParaRPr lang="uk-UA" sz="2600" b="1" dirty="0">
              <a:latin typeface="Bookman Old Style" pitchFamily="18" charset="0"/>
            </a:endParaRPr>
          </a:p>
        </p:txBody>
      </p:sp>
      <p:sp>
        <p:nvSpPr>
          <p:cNvPr id="3" name="Содержимое 2"/>
          <p:cNvSpPr>
            <a:spLocks noGrp="1"/>
          </p:cNvSpPr>
          <p:nvPr>
            <p:ph idx="1"/>
          </p:nvPr>
        </p:nvSpPr>
        <p:spPr/>
        <p:txBody>
          <a:bodyPr/>
          <a:lstStyle/>
          <a:p>
            <a:r>
              <a:rPr lang="ru-RU" dirty="0" smtClean="0"/>
              <a:t>твоя краса - </a:t>
            </a:r>
            <a:r>
              <a:rPr lang="ru-RU" dirty="0" err="1" smtClean="0"/>
              <a:t>це</a:t>
            </a:r>
            <a:r>
              <a:rPr lang="ru-RU" dirty="0" smtClean="0"/>
              <a:t> </a:t>
            </a:r>
            <a:r>
              <a:rPr lang="ru-RU" dirty="0" err="1" smtClean="0"/>
              <a:t>твій</a:t>
            </a:r>
            <a:r>
              <a:rPr lang="ru-RU" dirty="0" smtClean="0"/>
              <a:t> </a:t>
            </a:r>
            <a:r>
              <a:rPr lang="ru-RU" dirty="0" err="1" smtClean="0"/>
              <a:t>внутрішній</a:t>
            </a:r>
            <a:r>
              <a:rPr lang="ru-RU" dirty="0" smtClean="0"/>
              <a:t> </a:t>
            </a:r>
            <a:r>
              <a:rPr lang="ru-RU" dirty="0" err="1" smtClean="0"/>
              <a:t>світ</a:t>
            </a:r>
            <a:r>
              <a:rPr lang="ru-RU" dirty="0" smtClean="0"/>
              <a:t>, </a:t>
            </a:r>
            <a:r>
              <a:rPr lang="ru-RU" dirty="0" err="1" smtClean="0"/>
              <a:t>і</a:t>
            </a:r>
            <a:r>
              <a:rPr lang="ru-RU" dirty="0" smtClean="0"/>
              <a:t> як </a:t>
            </a:r>
            <a:r>
              <a:rPr lang="ru-RU" dirty="0" err="1" smtClean="0"/>
              <a:t>ти</a:t>
            </a:r>
            <a:r>
              <a:rPr lang="ru-RU" dirty="0" smtClean="0"/>
              <a:t> над ним </a:t>
            </a:r>
            <a:r>
              <a:rPr lang="ru-RU" dirty="0" err="1" smtClean="0"/>
              <a:t>працюєш</a:t>
            </a:r>
            <a:r>
              <a:rPr lang="ru-RU" dirty="0" smtClean="0"/>
              <a:t>, як </a:t>
            </a:r>
            <a:r>
              <a:rPr lang="ru-RU" dirty="0" err="1" smtClean="0"/>
              <a:t>ти</a:t>
            </a:r>
            <a:r>
              <a:rPr lang="ru-RU" dirty="0" smtClean="0"/>
              <a:t> себе </a:t>
            </a:r>
            <a:r>
              <a:rPr lang="ru-RU" dirty="0" err="1" smtClean="0"/>
              <a:t>зберігаєш</a:t>
            </a:r>
            <a:r>
              <a:rPr lang="ru-RU" dirty="0" smtClean="0"/>
              <a:t>, яку </a:t>
            </a:r>
            <a:r>
              <a:rPr lang="ru-RU" dirty="0" err="1" smtClean="0"/>
              <a:t>ти</a:t>
            </a:r>
            <a:r>
              <a:rPr lang="ru-RU" dirty="0" smtClean="0"/>
              <a:t> </a:t>
            </a:r>
            <a:r>
              <a:rPr lang="ru-RU" dirty="0" err="1" smtClean="0"/>
              <a:t>маєш</a:t>
            </a:r>
            <a:r>
              <a:rPr lang="ru-RU" dirty="0" smtClean="0"/>
              <a:t> у </a:t>
            </a:r>
            <a:r>
              <a:rPr lang="ru-RU" dirty="0" err="1" smtClean="0"/>
              <a:t>собі</a:t>
            </a:r>
            <a:r>
              <a:rPr lang="ru-RU" dirty="0" smtClean="0"/>
              <a:t> </a:t>
            </a:r>
            <a:r>
              <a:rPr lang="ru-RU" dirty="0" err="1" smtClean="0"/>
              <a:t>культури</a:t>
            </a:r>
            <a:r>
              <a:rPr lang="ru-RU" dirty="0" smtClean="0"/>
              <a:t>, так </a:t>
            </a:r>
            <a:r>
              <a:rPr lang="ru-RU" dirty="0" err="1" smtClean="0"/>
              <a:t>ти</a:t>
            </a:r>
            <a:r>
              <a:rPr lang="ru-RU" dirty="0" smtClean="0"/>
              <a:t> </a:t>
            </a:r>
            <a:r>
              <a:rPr lang="ru-RU" dirty="0" err="1" smtClean="0"/>
              <a:t>виглядаєш</a:t>
            </a:r>
            <a:r>
              <a:rPr lang="ru-RU" dirty="0" smtClean="0"/>
              <a:t>.</a:t>
            </a:r>
          </a:p>
          <a:p>
            <a:r>
              <a:rPr lang="uk-UA" dirty="0" smtClean="0"/>
              <a:t> </a:t>
            </a:r>
            <a:r>
              <a:rPr lang="uk-UA" dirty="0" smtClean="0"/>
              <a:t>                                                                                Рената Литвинова</a:t>
            </a:r>
          </a:p>
          <a:p>
            <a:r>
              <a:rPr lang="ru-RU" dirty="0" err="1" smtClean="0"/>
              <a:t>Якщо</a:t>
            </a:r>
            <a:r>
              <a:rPr lang="ru-RU" dirty="0" smtClean="0"/>
              <a:t> </a:t>
            </a:r>
            <a:r>
              <a:rPr lang="ru-RU" dirty="0" err="1" smtClean="0"/>
              <a:t>ти</a:t>
            </a:r>
            <a:r>
              <a:rPr lang="ru-RU" dirty="0" smtClean="0"/>
              <a:t> </a:t>
            </a:r>
            <a:r>
              <a:rPr lang="ru-RU" dirty="0" err="1" smtClean="0"/>
              <a:t>здатен</a:t>
            </a:r>
            <a:r>
              <a:rPr lang="ru-RU" dirty="0" smtClean="0"/>
              <a:t> </a:t>
            </a:r>
            <a:r>
              <a:rPr lang="ru-RU" dirty="0" err="1" smtClean="0"/>
              <a:t>бачити</a:t>
            </a:r>
            <a:r>
              <a:rPr lang="ru-RU" dirty="0" smtClean="0"/>
              <a:t> </a:t>
            </a:r>
            <a:r>
              <a:rPr lang="ru-RU" dirty="0" err="1" smtClean="0"/>
              <a:t>прекрасне</a:t>
            </a:r>
            <a:r>
              <a:rPr lang="ru-RU" dirty="0" smtClean="0"/>
              <a:t>, то </a:t>
            </a:r>
            <a:r>
              <a:rPr lang="ru-RU" dirty="0" err="1" smtClean="0"/>
              <a:t>тільки</a:t>
            </a:r>
            <a:r>
              <a:rPr lang="ru-RU" dirty="0" smtClean="0"/>
              <a:t> тому, </a:t>
            </a:r>
            <a:r>
              <a:rPr lang="ru-RU" dirty="0" err="1" smtClean="0"/>
              <a:t>що</a:t>
            </a:r>
            <a:r>
              <a:rPr lang="ru-RU" dirty="0" smtClean="0"/>
              <a:t> </a:t>
            </a:r>
            <a:r>
              <a:rPr lang="ru-RU" dirty="0" err="1" smtClean="0"/>
              <a:t>носиш</a:t>
            </a:r>
            <a:r>
              <a:rPr lang="ru-RU" dirty="0" smtClean="0"/>
              <a:t> </a:t>
            </a:r>
            <a:r>
              <a:rPr lang="ru-RU" dirty="0" err="1" smtClean="0"/>
              <a:t>прекрасне</a:t>
            </a:r>
            <a:r>
              <a:rPr lang="ru-RU" dirty="0" smtClean="0"/>
              <a:t> </a:t>
            </a:r>
            <a:r>
              <a:rPr lang="ru-RU" dirty="0" err="1" smtClean="0"/>
              <a:t>всередині</a:t>
            </a:r>
            <a:r>
              <a:rPr lang="ru-RU" dirty="0" smtClean="0"/>
              <a:t> себе. </a:t>
            </a:r>
          </a:p>
          <a:p>
            <a:r>
              <a:rPr lang="ru-RU" dirty="0" smtClean="0"/>
              <a:t>                                                                              </a:t>
            </a:r>
            <a:r>
              <a:rPr lang="ru-RU" dirty="0" smtClean="0"/>
              <a:t>Пауло </a:t>
            </a:r>
            <a:r>
              <a:rPr lang="ru-RU" dirty="0" err="1" smtClean="0"/>
              <a:t>Коельо</a:t>
            </a:r>
            <a:r>
              <a:rPr lang="ru-RU" dirty="0" smtClean="0"/>
              <a:t>.</a:t>
            </a:r>
          </a:p>
          <a:p>
            <a:endParaRPr lang="uk-U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lum bright="-20000"/>
          </a:blip>
          <a:stretch>
            <a:fillRect/>
          </a:stretch>
        </p:blipFill>
        <p:spPr>
          <a:xfrm>
            <a:off x="-32601" y="-1"/>
            <a:ext cx="12224601" cy="685800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895770" y="2481944"/>
            <a:ext cx="2610010" cy="2123658"/>
          </a:xfrm>
          <a:prstGeom prst="rect">
            <a:avLst/>
          </a:prstGeom>
          <a:noFill/>
        </p:spPr>
        <p:txBody>
          <a:bodyPr wrap="none" rtlCol="0">
            <a:spAutoFit/>
          </a:bodyPr>
          <a:lstStyle/>
          <a:p>
            <a:pPr algn="ctr"/>
            <a:r>
              <a:rPr lang="uk-UA" sz="4400" b="1" dirty="0" smtClean="0">
                <a:solidFill>
                  <a:srgbClr val="FFFF00"/>
                </a:solidFill>
                <a:latin typeface="Book Antiqua" pitchFamily="18" charset="0"/>
              </a:rPr>
              <a:t>Дозволь </a:t>
            </a:r>
          </a:p>
          <a:p>
            <a:pPr algn="ctr"/>
            <a:r>
              <a:rPr lang="uk-UA" sz="4400" b="1" dirty="0" smtClean="0">
                <a:solidFill>
                  <a:srgbClr val="FFFF00"/>
                </a:solidFill>
                <a:latin typeface="Book Antiqua" pitchFamily="18" charset="0"/>
              </a:rPr>
              <a:t>собі</a:t>
            </a:r>
            <a:endParaRPr lang="ru-RU" sz="4400" b="1" dirty="0" smtClean="0">
              <a:solidFill>
                <a:srgbClr val="FFFF00"/>
              </a:solidFill>
              <a:latin typeface="Book Antiqua" pitchFamily="18" charset="0"/>
            </a:endParaRPr>
          </a:p>
          <a:p>
            <a:pPr algn="ctr"/>
            <a:r>
              <a:rPr lang="uk-UA" sz="4400" b="1" dirty="0" smtClean="0">
                <a:solidFill>
                  <a:srgbClr val="FFFF00"/>
                </a:solidFill>
                <a:latin typeface="Book Antiqua" pitchFamily="18" charset="0"/>
              </a:rPr>
              <a:t>бути </a:t>
            </a:r>
          </a:p>
        </p:txBody>
      </p:sp>
      <p:cxnSp>
        <p:nvCxnSpPr>
          <p:cNvPr id="7" name="Прямая со стрелкой 6"/>
          <p:cNvCxnSpPr>
            <a:stCxn id="5" idx="3"/>
          </p:cNvCxnSpPr>
          <p:nvPr/>
        </p:nvCxnSpPr>
        <p:spPr>
          <a:xfrm flipV="1">
            <a:off x="4505780" y="1528354"/>
            <a:ext cx="2090963" cy="2015419"/>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5" idx="3"/>
          </p:cNvCxnSpPr>
          <p:nvPr/>
        </p:nvCxnSpPr>
        <p:spPr>
          <a:xfrm>
            <a:off x="4505780" y="3543773"/>
            <a:ext cx="2365283" cy="30977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5" idx="3"/>
          </p:cNvCxnSpPr>
          <p:nvPr/>
        </p:nvCxnSpPr>
        <p:spPr>
          <a:xfrm flipV="1">
            <a:off x="4505780" y="2481943"/>
            <a:ext cx="2182403" cy="106183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22870" y="679268"/>
            <a:ext cx="1640193" cy="1046440"/>
          </a:xfrm>
          <a:prstGeom prst="rect">
            <a:avLst/>
          </a:prstGeom>
          <a:noFill/>
        </p:spPr>
        <p:txBody>
          <a:bodyPr wrap="square" rtlCol="0">
            <a:spAutoFit/>
          </a:bodyPr>
          <a:lstStyle/>
          <a:p>
            <a:endParaRPr lang="uk-UA" dirty="0" smtClean="0">
              <a:latin typeface="Arial" pitchFamily="34" charset="0"/>
              <a:cs typeface="Arial" pitchFamily="34" charset="0"/>
            </a:endParaRPr>
          </a:p>
          <a:p>
            <a:r>
              <a:rPr lang="uk-UA" sz="4400" dirty="0" smtClean="0">
                <a:solidFill>
                  <a:srgbClr val="FF0000"/>
                </a:solidFill>
                <a:latin typeface="Bookman Old Style" pitchFamily="18" charset="0"/>
                <a:cs typeface="Arial" pitchFamily="34" charset="0"/>
              </a:rPr>
              <a:t>Злою</a:t>
            </a:r>
            <a:endParaRPr lang="ru-RU" sz="4400" dirty="0">
              <a:solidFill>
                <a:srgbClr val="FF0000"/>
              </a:solidFill>
              <a:latin typeface="Bookman Old Style" pitchFamily="18" charset="0"/>
              <a:cs typeface="Arial" pitchFamily="34" charset="0"/>
            </a:endParaRPr>
          </a:p>
        </p:txBody>
      </p:sp>
      <p:sp>
        <p:nvSpPr>
          <p:cNvPr id="26" name="TextBox 25"/>
          <p:cNvSpPr txBox="1"/>
          <p:nvPr/>
        </p:nvSpPr>
        <p:spPr>
          <a:xfrm>
            <a:off x="6910252" y="1748900"/>
            <a:ext cx="2007281" cy="923330"/>
          </a:xfrm>
          <a:prstGeom prst="rect">
            <a:avLst/>
          </a:prstGeom>
          <a:noFill/>
        </p:spPr>
        <p:txBody>
          <a:bodyPr wrap="none" rtlCol="0">
            <a:spAutoFit/>
          </a:bodyPr>
          <a:lstStyle/>
          <a:p>
            <a:r>
              <a:rPr lang="uk-UA" sz="5400" b="1" dirty="0" smtClean="0">
                <a:solidFill>
                  <a:schemeClr val="accent2">
                    <a:lumMod val="50000"/>
                  </a:schemeClr>
                </a:solidFill>
                <a:latin typeface="Gabriola" pitchFamily="82" charset="0"/>
              </a:rPr>
              <a:t>Дивною</a:t>
            </a:r>
            <a:endParaRPr lang="ru-RU" sz="5400" b="1" dirty="0">
              <a:solidFill>
                <a:schemeClr val="accent2">
                  <a:lumMod val="50000"/>
                </a:schemeClr>
              </a:solidFill>
              <a:latin typeface="Gabriola" pitchFamily="82" charset="0"/>
            </a:endParaRPr>
          </a:p>
        </p:txBody>
      </p:sp>
      <p:cxnSp>
        <p:nvCxnSpPr>
          <p:cNvPr id="29" name="Прямая со стрелкой 28"/>
          <p:cNvCxnSpPr/>
          <p:nvPr/>
        </p:nvCxnSpPr>
        <p:spPr>
          <a:xfrm flipV="1">
            <a:off x="4598126" y="3317971"/>
            <a:ext cx="2207622" cy="20900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4545874" y="3526971"/>
            <a:ext cx="2338252" cy="105809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32072" y="2880640"/>
            <a:ext cx="2012089" cy="646331"/>
          </a:xfrm>
          <a:prstGeom prst="rect">
            <a:avLst/>
          </a:prstGeom>
          <a:noFill/>
        </p:spPr>
        <p:txBody>
          <a:bodyPr wrap="none" rtlCol="0">
            <a:spAutoFit/>
          </a:bodyPr>
          <a:lstStyle/>
          <a:p>
            <a:r>
              <a:rPr lang="uk-UA" sz="3600" b="1" dirty="0" smtClean="0">
                <a:solidFill>
                  <a:srgbClr val="0070C0"/>
                </a:solidFill>
                <a:latin typeface="Comic Sans MS" pitchFamily="66" charset="0"/>
              </a:rPr>
              <a:t>Сумною</a:t>
            </a:r>
            <a:endParaRPr lang="uk-UA" sz="3600" b="1" dirty="0">
              <a:solidFill>
                <a:srgbClr val="0070C0"/>
              </a:solidFill>
              <a:latin typeface="Comic Sans MS" pitchFamily="66" charset="0"/>
            </a:endParaRPr>
          </a:p>
        </p:txBody>
      </p:sp>
      <p:sp>
        <p:nvSpPr>
          <p:cNvPr id="22" name="TextBox 21"/>
          <p:cNvSpPr txBox="1"/>
          <p:nvPr/>
        </p:nvSpPr>
        <p:spPr>
          <a:xfrm>
            <a:off x="7058245" y="3389792"/>
            <a:ext cx="3635932" cy="830997"/>
          </a:xfrm>
          <a:prstGeom prst="rect">
            <a:avLst/>
          </a:prstGeom>
          <a:noFill/>
        </p:spPr>
        <p:txBody>
          <a:bodyPr wrap="none" rtlCol="0">
            <a:spAutoFit/>
          </a:bodyPr>
          <a:lstStyle/>
          <a:p>
            <a:r>
              <a:rPr lang="uk-UA" sz="4800" b="1" dirty="0" smtClean="0">
                <a:solidFill>
                  <a:srgbClr val="002060"/>
                </a:solidFill>
                <a:latin typeface="Gabriola" pitchFamily="82" charset="0"/>
              </a:rPr>
              <a:t>Непродуктивною</a:t>
            </a:r>
            <a:endParaRPr lang="uk-UA" sz="4800" b="1" dirty="0">
              <a:solidFill>
                <a:srgbClr val="002060"/>
              </a:solidFill>
              <a:latin typeface="Gabriola" pitchFamily="82" charset="0"/>
            </a:endParaRPr>
          </a:p>
        </p:txBody>
      </p:sp>
      <p:cxnSp>
        <p:nvCxnSpPr>
          <p:cNvPr id="31" name="Прямая со стрелкой 30"/>
          <p:cNvCxnSpPr/>
          <p:nvPr/>
        </p:nvCxnSpPr>
        <p:spPr>
          <a:xfrm>
            <a:off x="4545874" y="3500846"/>
            <a:ext cx="2103120" cy="186798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139103" y="4284114"/>
            <a:ext cx="2281394" cy="707886"/>
          </a:xfrm>
          <a:prstGeom prst="rect">
            <a:avLst/>
          </a:prstGeom>
          <a:noFill/>
        </p:spPr>
        <p:txBody>
          <a:bodyPr wrap="none" rtlCol="0">
            <a:spAutoFit/>
          </a:bodyPr>
          <a:lstStyle/>
          <a:p>
            <a:r>
              <a:rPr lang="uk-UA" sz="4000" b="1" dirty="0" smtClean="0">
                <a:solidFill>
                  <a:srgbClr val="C00000"/>
                </a:solidFill>
                <a:cs typeface="Narkisim" pitchFamily="34" charset="-79"/>
              </a:rPr>
              <a:t>Смішною</a:t>
            </a:r>
            <a:endParaRPr lang="uk-UA" sz="4000" b="1" dirty="0">
              <a:solidFill>
                <a:srgbClr val="C00000"/>
              </a:solidFill>
              <a:cs typeface="Narkisim" pitchFamily="34" charset="-79"/>
            </a:endParaRPr>
          </a:p>
        </p:txBody>
      </p:sp>
      <p:sp>
        <p:nvSpPr>
          <p:cNvPr id="41" name="TextBox 40"/>
          <p:cNvSpPr txBox="1"/>
          <p:nvPr/>
        </p:nvSpPr>
        <p:spPr>
          <a:xfrm>
            <a:off x="6910252" y="5055326"/>
            <a:ext cx="2624436" cy="830997"/>
          </a:xfrm>
          <a:prstGeom prst="rect">
            <a:avLst/>
          </a:prstGeom>
          <a:noFill/>
        </p:spPr>
        <p:txBody>
          <a:bodyPr wrap="none" rtlCol="0">
            <a:spAutoFit/>
          </a:bodyPr>
          <a:lstStyle/>
          <a:p>
            <a:r>
              <a:rPr lang="uk-UA" sz="4800" dirty="0" smtClean="0">
                <a:solidFill>
                  <a:srgbClr val="FF0000"/>
                </a:solidFill>
                <a:latin typeface="Gungsuh" pitchFamily="18" charset="-127"/>
                <a:ea typeface="Gungsuh" pitchFamily="18" charset="-127"/>
                <a:cs typeface="Vijaya" pitchFamily="34" charset="0"/>
              </a:rPr>
              <a:t>Р</a:t>
            </a:r>
            <a:r>
              <a:rPr lang="uk-UA" sz="4800" dirty="0" smtClean="0">
                <a:latin typeface="Gungsuh" pitchFamily="18" charset="-127"/>
                <a:ea typeface="Gungsuh" pitchFamily="18" charset="-127"/>
                <a:cs typeface="Vijaya" pitchFamily="34" charset="0"/>
              </a:rPr>
              <a:t>і</a:t>
            </a:r>
            <a:r>
              <a:rPr lang="uk-UA" sz="4800" dirty="0" smtClean="0">
                <a:solidFill>
                  <a:srgbClr val="002060"/>
                </a:solidFill>
                <a:latin typeface="Gungsuh" pitchFamily="18" charset="-127"/>
                <a:ea typeface="Gungsuh" pitchFamily="18" charset="-127"/>
                <a:cs typeface="Vijaya" pitchFamily="34" charset="0"/>
              </a:rPr>
              <a:t>з</a:t>
            </a:r>
            <a:r>
              <a:rPr lang="uk-UA" sz="4800" dirty="0" smtClean="0">
                <a:solidFill>
                  <a:srgbClr val="FFFF00"/>
                </a:solidFill>
                <a:latin typeface="Gungsuh" pitchFamily="18" charset="-127"/>
                <a:ea typeface="Gungsuh" pitchFamily="18" charset="-127"/>
                <a:cs typeface="Vijaya" pitchFamily="34" charset="0"/>
              </a:rPr>
              <a:t>н</a:t>
            </a:r>
            <a:r>
              <a:rPr lang="uk-UA" sz="4800" dirty="0" smtClean="0">
                <a:solidFill>
                  <a:schemeClr val="bg1"/>
                </a:solidFill>
                <a:latin typeface="Gungsuh" pitchFamily="18" charset="-127"/>
                <a:ea typeface="Gungsuh" pitchFamily="18" charset="-127"/>
                <a:cs typeface="Vijaya" pitchFamily="34" charset="0"/>
              </a:rPr>
              <a:t>о</a:t>
            </a:r>
            <a:r>
              <a:rPr lang="uk-UA" sz="4800" dirty="0" smtClean="0">
                <a:solidFill>
                  <a:srgbClr val="00B0F0"/>
                </a:solidFill>
                <a:latin typeface="Gungsuh" pitchFamily="18" charset="-127"/>
                <a:ea typeface="Gungsuh" pitchFamily="18" charset="-127"/>
                <a:cs typeface="Vijaya" pitchFamily="34" charset="0"/>
              </a:rPr>
              <a:t>ю</a:t>
            </a:r>
            <a:endParaRPr lang="uk-UA" sz="4400" dirty="0">
              <a:solidFill>
                <a:srgbClr val="00B0F0"/>
              </a:solidFill>
              <a:latin typeface="Gungsuh" pitchFamily="18" charset="-127"/>
              <a:ea typeface="Gungsuh" pitchFamily="18" charset="-127"/>
              <a:cs typeface="Vijaya" pitchFamily="34" charset="0"/>
            </a:endParaRPr>
          </a:p>
        </p:txBody>
      </p:sp>
    </p:spTree>
    <p:extLst>
      <p:ext uri="{BB962C8B-B14F-4D97-AF65-F5344CB8AC3E}">
        <p14:creationId xmlns="" xmlns:p14="http://schemas.microsoft.com/office/powerpoint/2010/main" val="3977326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26067" y="758952"/>
            <a:ext cx="8542866" cy="1408515"/>
          </a:xfrm>
        </p:spPr>
        <p:txBody>
          <a:bodyPr>
            <a:normAutofit fontScale="90000"/>
          </a:bodyPr>
          <a:lstStyle/>
          <a:p>
            <a:r>
              <a:rPr lang="uk-UA" sz="2200" dirty="0" smtClean="0">
                <a:latin typeface="Times New Roman" pitchFamily="18" charset="0"/>
                <a:cs typeface="Times New Roman" pitchFamily="18" charset="0"/>
              </a:rPr>
              <a:t>Вправа</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r>
              <a:rPr lang="uk-UA" sz="2200" dirty="0" smtClean="0">
                <a:latin typeface="Times New Roman" pitchFamily="18" charset="0"/>
                <a:cs typeface="Times New Roman" pitchFamily="18" charset="0"/>
              </a:rPr>
              <a:t>Що на вашу думку внутрішнє «Я» - </a:t>
            </a:r>
            <a:r>
              <a:rPr lang="uk-UA" sz="2200" dirty="0" smtClean="0">
                <a:latin typeface="Times New Roman" pitchFamily="18" charset="0"/>
                <a:cs typeface="Times New Roman" pitchFamily="18" charset="0"/>
              </a:rPr>
              <a:t>це</a:t>
            </a:r>
            <a:r>
              <a:rPr lang="ru-RU" dirty="0" smtClean="0"/>
              <a:t/>
            </a:r>
            <a:br>
              <a:rPr lang="ru-RU" dirty="0" smtClean="0"/>
            </a:br>
            <a:endParaRPr lang="ru-RU" dirty="0"/>
          </a:p>
        </p:txBody>
      </p:sp>
      <p:sp>
        <p:nvSpPr>
          <p:cNvPr id="3" name="Подзаголовок 2"/>
          <p:cNvSpPr>
            <a:spLocks noGrp="1"/>
          </p:cNvSpPr>
          <p:nvPr>
            <p:ph type="subTitle" idx="1"/>
          </p:nvPr>
        </p:nvSpPr>
        <p:spPr>
          <a:xfrm>
            <a:off x="482600" y="1303867"/>
            <a:ext cx="10650451" cy="4303221"/>
          </a:xfrm>
        </p:spPr>
        <p:txBody>
          <a:bodyPr>
            <a:normAutofit fontScale="55000" lnSpcReduction="20000"/>
          </a:bodyPr>
          <a:lstStyle/>
          <a:p>
            <a:endParaRPr lang="uk-UA" dirty="0" smtClean="0"/>
          </a:p>
          <a:p>
            <a:r>
              <a:rPr lang="uk-UA" dirty="0" smtClean="0"/>
              <a:t>Ваше внутрішнє «</a:t>
            </a:r>
            <a:r>
              <a:rPr lang="uk-UA" b="1" dirty="0" smtClean="0"/>
              <a:t>Я</a:t>
            </a:r>
            <a:r>
              <a:rPr lang="uk-UA" dirty="0" smtClean="0"/>
              <a:t>»– це, те ким ви є насправді. Пізнати його означає зрозуміти свої цілі, цінності, бачення, мотивацію і переконання. Не те, що вам сказали інші, а те, що ви відкрили собі самі.</a:t>
            </a:r>
            <a:endParaRPr lang="ru-RU" dirty="0" smtClean="0"/>
          </a:p>
          <a:p>
            <a:endParaRPr lang="uk-UA" dirty="0" smtClean="0"/>
          </a:p>
          <a:p>
            <a:r>
              <a:rPr lang="uk-UA" dirty="0" smtClean="0"/>
              <a:t>Найпоширеніші </a:t>
            </a:r>
            <a:r>
              <a:rPr lang="uk-UA" dirty="0" smtClean="0"/>
              <a:t>уявлення що є нашим внутрішнім «Я» це:</a:t>
            </a:r>
            <a:endParaRPr lang="ru-RU" dirty="0" smtClean="0"/>
          </a:p>
          <a:p>
            <a:pPr lvl="0"/>
            <a:r>
              <a:rPr lang="uk-UA" dirty="0" smtClean="0"/>
              <a:t>це наше тіло</a:t>
            </a:r>
            <a:endParaRPr lang="ru-RU" dirty="0" smtClean="0"/>
          </a:p>
          <a:p>
            <a:pPr lvl="0"/>
            <a:r>
              <a:rPr lang="uk-UA" dirty="0" smtClean="0"/>
              <a:t>це наші бажання і почуття, емоції</a:t>
            </a:r>
            <a:endParaRPr lang="ru-RU" dirty="0" smtClean="0"/>
          </a:p>
          <a:p>
            <a:pPr lvl="0"/>
            <a:r>
              <a:rPr lang="uk-UA" dirty="0" smtClean="0"/>
              <a:t>це наш розум</a:t>
            </a:r>
            <a:endParaRPr lang="ru-RU" dirty="0" smtClean="0"/>
          </a:p>
          <a:p>
            <a:pPr lvl="0"/>
            <a:r>
              <a:rPr lang="uk-UA" dirty="0" smtClean="0"/>
              <a:t>це ядро нашої особистості, саморозвиток і наші внутрішні і зовнішні ресурси.</a:t>
            </a:r>
            <a:endParaRPr lang="ru-RU" dirty="0" smtClean="0"/>
          </a:p>
          <a:p>
            <a:r>
              <a:rPr lang="uk-UA" dirty="0" smtClean="0"/>
              <a:t>На даний час ми живемо постійно у стресі і тому хочемо поговорити з вами про внутрішні ресурси, тому що вони  потрібні нам для підтримки нашого  внутрішнього «Я»</a:t>
            </a:r>
            <a:endParaRPr lang="ru-RU" dirty="0" smtClean="0"/>
          </a:p>
          <a:p>
            <a:r>
              <a:rPr lang="uk-UA" dirty="0" smtClean="0"/>
              <a:t>Внутрішній </a:t>
            </a:r>
            <a:r>
              <a:rPr lang="uk-UA" dirty="0" err="1" smtClean="0"/>
              <a:t>ресурс-</a:t>
            </a:r>
            <a:r>
              <a:rPr lang="uk-UA" dirty="0" smtClean="0"/>
              <a:t> це фізичні й моральні сили, які потрібні для повсякденного життя і трохи більше. Навіть у найскладніші часи важливо знаходити джерела, які б хоча б на один відсоток поповнюватимуть внутрішній ресурс.</a:t>
            </a:r>
            <a:endParaRPr lang="ru-RU" dirty="0" smtClean="0"/>
          </a:p>
          <a:p>
            <a:r>
              <a:rPr lang="uk-UA" dirty="0" smtClean="0"/>
              <a:t> </a:t>
            </a:r>
            <a:endParaRPr lang="ru-RU" dirty="0" smtClean="0"/>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 name="Рисунок 5" descr="las-caras-del-ego – El rincón de Sofista"/>
          <p:cNvPicPr/>
          <p:nvPr/>
        </p:nvPicPr>
        <p:blipFill>
          <a:blip r:embed="rId2" cstate="print"/>
          <a:srcRect/>
          <a:stretch>
            <a:fillRect/>
          </a:stretch>
        </p:blipFill>
        <p:spPr bwMode="auto">
          <a:xfrm>
            <a:off x="5185409" y="3265712"/>
            <a:ext cx="3841025" cy="2759801"/>
          </a:xfrm>
          <a:prstGeom prst="rect">
            <a:avLst/>
          </a:prstGeom>
          <a:noFill/>
          <a:ln w="9525">
            <a:noFill/>
            <a:miter lim="800000"/>
            <a:headEnd/>
            <a:tailEnd/>
          </a:ln>
        </p:spPr>
      </p:pic>
      <p:sp>
        <p:nvSpPr>
          <p:cNvPr id="18433" name="Rectangle 1"/>
          <p:cNvSpPr>
            <a:spLocks noGrp="1" noChangeArrowheads="1"/>
          </p:cNvSpPr>
          <p:nvPr>
            <p:ph idx="1"/>
          </p:nvPr>
        </p:nvSpPr>
        <p:spPr bwMode="auto">
          <a:xfrm>
            <a:off x="1276709" y="2139050"/>
            <a:ext cx="8669548"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Вправа</a:t>
            </a:r>
            <a:endParaRPr kumimoji="0" lang="ru-RU" sz="800" b="0" i="1" u="none" strike="noStrike" cap="none" normalizeH="0" baseline="0" dirty="0" smtClean="0">
              <a:ln>
                <a:noFill/>
              </a:ln>
              <a:solidFill>
                <a:schemeClr val="tx1"/>
              </a:solidFill>
              <a:effectLst/>
              <a:latin typeface="Arial" pitchFamily="34" charset="0"/>
              <a:cs typeface="Arial" pitchFamily="34" charset="0"/>
            </a:endParaRPr>
          </a:p>
          <a:p>
            <a:pPr marL="0" indent="0" eaLnBrk="0" fontAlgn="base" hangingPunct="0">
              <a:lnSpc>
                <a:spcPct val="100000"/>
              </a:lnSpc>
              <a:spcBef>
                <a:spcPct val="0"/>
              </a:spcBef>
              <a:spcAft>
                <a:spcPct val="0"/>
              </a:spcAft>
              <a:buClrTx/>
              <a:buSzTx/>
              <a:buNone/>
            </a:pPr>
            <a:r>
              <a:rPr kumimoji="0" lang="uk-UA"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Останні декілька </a:t>
            </a: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років ми постійно знаходимось в стресових ситуаціях. Так як ми працюємо для подолання стресу, нам потрібно бути в ресурсі. Тому ми завжди в пошуку як </a:t>
            </a:r>
            <a:r>
              <a:rPr lang="uk-UA" sz="1200" dirty="0" smtClean="0"/>
              <a:t>не витрачати наявний </a:t>
            </a:r>
            <a:r>
              <a:rPr lang="uk-UA" sz="1200" dirty="0" smtClean="0"/>
              <a:t>ресурс? </a:t>
            </a:r>
            <a:r>
              <a:rPr lang="uk-UA" sz="1200" dirty="0" smtClean="0"/>
              <a:t>зберігати та накопичувати </a:t>
            </a:r>
            <a:r>
              <a:rPr lang="uk-UA" sz="1200" dirty="0" smtClean="0"/>
              <a:t>ресурс?</a:t>
            </a:r>
            <a:endParaRPr lang="ru-RU" sz="1200" dirty="0" smtClean="0"/>
          </a:p>
          <a:p>
            <a:pPr marL="0" lvl="0" indent="0" eaLnBrk="0" fontAlgn="base" hangingPunct="0">
              <a:lnSpc>
                <a:spcPct val="100000"/>
              </a:lnSpc>
              <a:spcBef>
                <a:spcPct val="0"/>
              </a:spcBef>
              <a:spcAft>
                <a:spcPct val="0"/>
              </a:spcAft>
              <a:buClrTx/>
              <a:buSzTx/>
              <a:buNone/>
            </a:pP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uk-UA"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обэднатися</a:t>
            </a:r>
            <a:r>
              <a:rPr kumimoji="0" lang="uk-UA"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по 4 людей.</a:t>
            </a:r>
          </a:p>
          <a:p>
            <a:pPr marL="0" lvl="0" indent="0" eaLnBrk="0" fontAlgn="base" hangingPunct="0">
              <a:lnSpc>
                <a:spcPct val="100000"/>
              </a:lnSpc>
              <a:spcBef>
                <a:spcPct val="0"/>
              </a:spcBef>
              <a:spcAft>
                <a:spcPct val="0"/>
              </a:spcAft>
              <a:buClrTx/>
              <a:buSzTx/>
              <a:buNone/>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893010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349365"/>
          </a:xfrm>
          <a:prstGeom prst="rect">
            <a:avLst/>
          </a:prstGeom>
        </p:spPr>
      </p:pic>
      <p:sp>
        <p:nvSpPr>
          <p:cNvPr id="7169" name="Rectangle 1"/>
          <p:cNvSpPr>
            <a:spLocks noChangeArrowheads="1"/>
          </p:cNvSpPr>
          <p:nvPr/>
        </p:nvSpPr>
        <p:spPr bwMode="auto">
          <a:xfrm>
            <a:off x="966650" y="2892439"/>
            <a:ext cx="1000615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03225" algn="l"/>
              </a:tabLst>
            </a:pPr>
            <a:endParaRPr lang="uk-UA" sz="3200" dirty="0" smtClean="0">
              <a:solidFill>
                <a:srgbClr val="002060"/>
              </a:solidFill>
              <a:latin typeface="Bookman Old Style"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03225" algn="l"/>
              </a:tabLst>
            </a:pPr>
            <a:endParaRPr kumimoji="0" lang="uk-UA" sz="2400" b="0" i="0" u="none" strike="noStrike" cap="none" normalizeH="0" baseline="0" dirty="0" smtClean="0">
              <a:ln>
                <a:noFill/>
              </a:ln>
              <a:solidFill>
                <a:srgbClr val="002060"/>
              </a:solidFill>
              <a:effectLst/>
              <a:latin typeface="Bookman Old Style" pitchFamily="18" charset="0"/>
              <a:cs typeface="Arial" pitchFamily="34" charset="0"/>
            </a:endParaRPr>
          </a:p>
        </p:txBody>
      </p:sp>
      <p:sp>
        <p:nvSpPr>
          <p:cNvPr id="6" name="Прямоугольник 5"/>
          <p:cNvSpPr/>
          <p:nvPr/>
        </p:nvSpPr>
        <p:spPr>
          <a:xfrm>
            <a:off x="1312333" y="846666"/>
            <a:ext cx="9922934" cy="4801314"/>
          </a:xfrm>
          <a:prstGeom prst="rect">
            <a:avLst/>
          </a:prstGeom>
        </p:spPr>
        <p:txBody>
          <a:bodyPr wrap="square">
            <a:spAutoFit/>
          </a:bodyPr>
          <a:lstStyle/>
          <a:p>
            <a:r>
              <a:rPr lang="uk-UA" dirty="0" smtClean="0"/>
              <a:t>Навчатися не витрачати наявний ресурс</a:t>
            </a:r>
            <a:endParaRPr lang="ru-RU" dirty="0" smtClean="0"/>
          </a:p>
          <a:p>
            <a:r>
              <a:rPr lang="uk-UA" dirty="0" err="1" smtClean="0"/>
              <a:t>-Тимчасово</a:t>
            </a:r>
            <a:r>
              <a:rPr lang="uk-UA" dirty="0" smtClean="0"/>
              <a:t> не включайтеся в ситуації , які вас безпосередньо не стосуються. Наприклад, у конфлікти  й розмови людей, які вас оточують, вони розмовляють між собою, але не з вами.</a:t>
            </a:r>
            <a:endParaRPr lang="ru-RU" dirty="0" smtClean="0"/>
          </a:p>
          <a:p>
            <a:r>
              <a:rPr lang="uk-UA" dirty="0" smtClean="0"/>
              <a:t>- Не витрачайте внутрішній ресурс на відстоювання не принципової для вас думки. Суперечки через дрібниці – заняття ресурсне. Найчастіше не принципові питання більше забирають сили на обстоювання, ніж дають задоволення.</a:t>
            </a:r>
            <a:endParaRPr lang="ru-RU" dirty="0" smtClean="0"/>
          </a:p>
          <a:p>
            <a:r>
              <a:rPr lang="uk-UA" dirty="0" smtClean="0"/>
              <a:t>- Не ігноруйте фізичних потреб.</a:t>
            </a:r>
            <a:endParaRPr lang="ru-RU" dirty="0" smtClean="0"/>
          </a:p>
          <a:p>
            <a:r>
              <a:rPr lang="uk-UA" dirty="0" smtClean="0"/>
              <a:t>Якщо вам хочеться пити – пийте, відчуваєте </a:t>
            </a:r>
            <a:r>
              <a:rPr lang="uk-UA" dirty="0" err="1" smtClean="0"/>
              <a:t>голод-</a:t>
            </a:r>
            <a:r>
              <a:rPr lang="uk-UA" dirty="0" smtClean="0"/>
              <a:t> поїжте, якщо вам необхідно прогулятися чи </a:t>
            </a:r>
            <a:r>
              <a:rPr lang="uk-UA" dirty="0" err="1" smtClean="0"/>
              <a:t>полежати-</a:t>
            </a:r>
            <a:r>
              <a:rPr lang="uk-UA" dirty="0" smtClean="0"/>
              <a:t> зробіть це.</a:t>
            </a:r>
            <a:endParaRPr lang="ru-RU" dirty="0" smtClean="0"/>
          </a:p>
          <a:p>
            <a:r>
              <a:rPr lang="uk-UA" dirty="0" smtClean="0"/>
              <a:t>- Відпочивайте</a:t>
            </a:r>
            <a:endParaRPr lang="ru-RU" dirty="0" smtClean="0"/>
          </a:p>
          <a:p>
            <a:r>
              <a:rPr lang="uk-UA" dirty="0" smtClean="0"/>
              <a:t>Наше тіло здебільшого відпочиває під час сну, а от мозок відпочиває в інформаційній тиші. Для нормального відпочину </a:t>
            </a:r>
            <a:r>
              <a:rPr lang="uk-UA" dirty="0" err="1" smtClean="0"/>
              <a:t>зменшіть</a:t>
            </a:r>
            <a:r>
              <a:rPr lang="uk-UA" dirty="0" smtClean="0"/>
              <a:t> кількість спожитої інформації. Якщо видалась вільна хвилинка, відпочиньте. А це значить, залиште навколо тільки фонові шуми. Прямої спрямованої очі, вуха інформації ( новин, фільмів, книжок), краще уникати.</a:t>
            </a:r>
            <a:endParaRPr lang="ru-RU" dirty="0" smtClean="0"/>
          </a:p>
          <a:p>
            <a:pPr lvl="0"/>
            <a:r>
              <a:rPr lang="uk-UA" dirty="0" smtClean="0"/>
              <a:t>Відмовляйтеся від способів проведення дозвілля, які вас стомлюють.</a:t>
            </a:r>
            <a:endParaRPr lang="ru-RU" dirty="0" smtClean="0"/>
          </a:p>
          <a:p>
            <a:r>
              <a:rPr lang="uk-UA" dirty="0" smtClean="0"/>
              <a:t>Приміром, від зустрічей із людьми, якщо ви перенасичені контактами за день. Від поїздок на громадському транспорті, якщо є можливість пройтися. </a:t>
            </a:r>
            <a:endParaRPr lang="ru-RU" dirty="0" smtClean="0"/>
          </a:p>
        </p:txBody>
      </p:sp>
    </p:spTree>
    <p:extLst>
      <p:ext uri="{BB962C8B-B14F-4D97-AF65-F5344CB8AC3E}">
        <p14:creationId xmlns="" xmlns:p14="http://schemas.microsoft.com/office/powerpoint/2010/main" val="229161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6001" y="534797"/>
            <a:ext cx="10126616" cy="4528270"/>
          </a:xfrm>
        </p:spPr>
        <p:txBody>
          <a:bodyPr>
            <a:normAutofit/>
          </a:bodyPr>
          <a:lstStyle/>
          <a:p>
            <a:r>
              <a:rPr lang="uk-UA" sz="2400" dirty="0" smtClean="0"/>
              <a:t>Вчимося зберігати та накопичувати ресурс</a:t>
            </a:r>
            <a:r>
              <a:rPr lang="ru-RU" sz="2400" dirty="0" smtClean="0"/>
              <a:t/>
            </a:r>
            <a:br>
              <a:rPr lang="ru-RU" sz="2400" dirty="0" smtClean="0"/>
            </a:br>
            <a:r>
              <a:rPr lang="uk-UA" sz="2400" dirty="0" smtClean="0"/>
              <a:t>Намагайтеся регулярно отримувати нові позитивні враження, шукайте джерела навколо. Йдеться про те , щоб відстежити речі, явища й події, які наповнюють вас і при цьому не стомлюють.</a:t>
            </a:r>
            <a:r>
              <a:rPr lang="ru-RU" sz="2400" dirty="0" smtClean="0"/>
              <a:t/>
            </a:r>
            <a:br>
              <a:rPr lang="ru-RU" sz="2400" dirty="0" smtClean="0"/>
            </a:br>
            <a:r>
              <a:rPr lang="uk-UA" sz="2400" dirty="0" smtClean="0"/>
              <a:t>Знаходьте приємні для вас події, образи, запахи в навколишньому світі</a:t>
            </a:r>
            <a:r>
              <a:rPr lang="ru-RU" sz="2400" dirty="0" smtClean="0"/>
              <a:t/>
            </a:r>
            <a:br>
              <a:rPr lang="ru-RU" sz="2400" dirty="0" smtClean="0"/>
            </a:br>
            <a:r>
              <a:rPr lang="uk-UA" sz="2400" dirty="0" smtClean="0"/>
              <a:t>Ретельно підходьте до вибору кола свого спілкування.</a:t>
            </a:r>
            <a:r>
              <a:rPr lang="ru-RU" sz="2400" dirty="0" smtClean="0"/>
              <a:t/>
            </a:r>
            <a:br>
              <a:rPr lang="ru-RU" sz="2400" dirty="0" smtClean="0"/>
            </a:br>
            <a:r>
              <a:rPr lang="uk-UA" sz="2400" dirty="0" smtClean="0"/>
              <a:t>Оточуйте себе людьми, з якими вам цікаво й неважко спілкуватися. Дозвольте собі відмовлятися від того, щоб вислуховувати скарги інших людей, давати їм поради і брати активну участь у плітках і чварах. Не лінуйтеся шукати навколо людей за інтересами.</a:t>
            </a:r>
            <a:r>
              <a:rPr lang="ru-RU" sz="2400" dirty="0" smtClean="0"/>
              <a:t/>
            </a:r>
            <a:br>
              <a:rPr lang="ru-RU" sz="2400" dirty="0" smtClean="0"/>
            </a:br>
            <a:r>
              <a:rPr lang="uk-UA" sz="2400" dirty="0" smtClean="0"/>
              <a:t>- Піклуйтеся про себе фізично, вчасно звертайте увагу на біль , порушення в роботі організму, симптоми втоми нервової системи й звертайтеся по допомогу. Здоров</a:t>
            </a:r>
            <a:r>
              <a:rPr lang="ru-RU" sz="2400" dirty="0" smtClean="0"/>
              <a:t>’</a:t>
            </a:r>
            <a:r>
              <a:rPr lang="uk-UA" sz="2400" dirty="0" smtClean="0"/>
              <a:t>я – це основа всього, тому не ігноруйте свої захворювання.</a:t>
            </a:r>
            <a:r>
              <a:rPr lang="ru-RU" sz="2400" dirty="0" smtClean="0"/>
              <a:t/>
            </a:r>
            <a:br>
              <a:rPr lang="ru-RU" sz="2400" dirty="0" smtClean="0"/>
            </a:br>
            <a:endParaRPr lang="ru-RU" sz="2400" dirty="0">
              <a:latin typeface="Arial" pitchFamily="34" charset="0"/>
              <a:cs typeface="Arial" pitchFamily="34" charset="0"/>
            </a:endParaRPr>
          </a:p>
        </p:txBody>
      </p:sp>
      <p:pic>
        <p:nvPicPr>
          <p:cNvPr id="4" name="Содержимое 3" descr="Tu” EGO se retorcerá al leer esto porque “te” pondrás CARA a cara frente al  ESPEJO | OMNIA IN UNO"/>
          <p:cNvPicPr>
            <a:picLocks noGrp="1"/>
          </p:cNvPicPr>
          <p:nvPr>
            <p:ph idx="1"/>
          </p:nvPr>
        </p:nvPicPr>
        <p:blipFill>
          <a:blip r:embed="rId2" cstate="print"/>
          <a:srcRect/>
          <a:stretch>
            <a:fillRect/>
          </a:stretch>
        </p:blipFill>
        <p:spPr bwMode="auto">
          <a:xfrm>
            <a:off x="6522404" y="4206241"/>
            <a:ext cx="3549060" cy="2076994"/>
          </a:xfrm>
          <a:prstGeom prst="rect">
            <a:avLst/>
          </a:prstGeom>
          <a:noFill/>
          <a:ln w="9525">
            <a:noFill/>
            <a:miter lim="800000"/>
            <a:headEnd/>
            <a:tailEnd/>
          </a:ln>
        </p:spPr>
      </p:pic>
    </p:spTree>
    <p:extLst>
      <p:ext uri="{BB962C8B-B14F-4D97-AF65-F5344CB8AC3E}">
        <p14:creationId xmlns="" xmlns:p14="http://schemas.microsoft.com/office/powerpoint/2010/main" val="1930929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F:\Лютий 24\marine-3052592_1280.jpg"/>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p:spPr>
      </p:pic>
      <p:pic>
        <p:nvPicPr>
          <p:cNvPr id="4" name="Объект 3"/>
          <p:cNvPicPr>
            <a:picLocks noChangeAspect="1"/>
          </p:cNvPicPr>
          <p:nvPr/>
        </p:nvPicPr>
        <p:blipFill>
          <a:blip r:embed="rId3" cstate="print"/>
          <a:stretch>
            <a:fillRect/>
          </a:stretch>
        </p:blipFill>
        <p:spPr>
          <a:xfrm>
            <a:off x="3543837" y="0"/>
            <a:ext cx="5005973"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r>
              <a:rPr lang="ru-RU" dirty="0" err="1" smtClean="0">
                <a:solidFill>
                  <a:schemeClr val="tx1"/>
                </a:solidFill>
                <a:latin typeface="Arial" pitchFamily="34" charset="0"/>
                <a:ea typeface="Times New Roman" pitchFamily="18" charset="0"/>
                <a:cs typeface="Arial" pitchFamily="34" charset="0"/>
              </a:rPr>
              <a:t>Вправа</a:t>
            </a:r>
            <a:r>
              <a:rPr lang="ru-RU" dirty="0" smtClean="0">
                <a:solidFill>
                  <a:schemeClr val="tx1"/>
                </a:solidFill>
                <a:latin typeface="Arial" pitchFamily="34" charset="0"/>
                <a:ea typeface="Times New Roman" pitchFamily="18" charset="0"/>
                <a:cs typeface="Arial" pitchFamily="34" charset="0"/>
              </a:rPr>
              <a:t> « </a:t>
            </a:r>
            <a:r>
              <a:rPr lang="ru-RU" dirty="0" err="1" smtClean="0">
                <a:solidFill>
                  <a:schemeClr val="tx1"/>
                </a:solidFill>
                <a:latin typeface="Arial" pitchFamily="34" charset="0"/>
                <a:ea typeface="Times New Roman" pitchFamily="18" charset="0"/>
                <a:cs typeface="Arial" pitchFamily="34" charset="0"/>
              </a:rPr>
              <a:t>Мр</a:t>
            </a:r>
            <a:r>
              <a:rPr lang="uk-UA" dirty="0" err="1" smtClean="0">
                <a:solidFill>
                  <a:schemeClr val="tx1"/>
                </a:solidFill>
                <a:latin typeface="Arial" pitchFamily="34" charset="0"/>
                <a:ea typeface="Times New Roman" pitchFamily="18" charset="0"/>
                <a:cs typeface="Arial" pitchFamily="34" charset="0"/>
              </a:rPr>
              <a:t>ія</a:t>
            </a:r>
            <a:r>
              <a:rPr lang="uk-UA" dirty="0" smtClean="0">
                <a:solidFill>
                  <a:schemeClr val="tx1"/>
                </a:solidFill>
                <a:latin typeface="Arial" pitchFamily="34" charset="0"/>
                <a:ea typeface="Times New Roman" pitchFamily="18" charset="0"/>
                <a:cs typeface="Arial" pitchFamily="34" charset="0"/>
              </a:rPr>
              <a:t>» </a:t>
            </a:r>
            <a:r>
              <a:rPr lang="ru-RU" sz="2800" dirty="0" smtClean="0">
                <a:solidFill>
                  <a:schemeClr val="tx1"/>
                </a:solidFill>
                <a:latin typeface="Arial" pitchFamily="34" charset="0"/>
                <a:cs typeface="Arial" pitchFamily="34" charset="0"/>
              </a:rPr>
              <a:t/>
            </a:r>
            <a:br>
              <a:rPr lang="ru-RU" sz="2800" dirty="0" smtClean="0">
                <a:solidFill>
                  <a:schemeClr val="tx1"/>
                </a:solidFill>
                <a:latin typeface="Arial" pitchFamily="34" charset="0"/>
                <a:cs typeface="Arial" pitchFamily="34" charset="0"/>
              </a:rPr>
            </a:br>
            <a:endParaRPr lang="ru-RU" dirty="0"/>
          </a:p>
        </p:txBody>
      </p:sp>
      <p:sp>
        <p:nvSpPr>
          <p:cNvPr id="14337" name="Rectangle 1"/>
          <p:cNvSpPr>
            <a:spLocks noGrp="1" noChangeArrowheads="1"/>
          </p:cNvSpPr>
          <p:nvPr>
            <p:ph idx="1"/>
          </p:nvPr>
        </p:nvSpPr>
        <p:spPr bwMode="auto">
          <a:xfrm>
            <a:off x="-68263" y="3020367"/>
            <a:ext cx="1186241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Колеги давайте уявимо з вами , що просто зараз у вас є всі ресурси світу? Щоб ви зробили просто зараз? І які кроки потрібно зробити для виконання вашої мрії?</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Висновок: Тоді обов’язково зробіть хоча б один крок назустріч цьому не можливому . Маленький крок-дію, яка наблизить нас до неможливого, хоч би на сантиметр</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82502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F:\Лютий 24\marine-3052592_1280.jpg"/>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1737361" y="535577"/>
            <a:ext cx="7896008" cy="1446550"/>
          </a:xfrm>
          <a:prstGeom prst="rect">
            <a:avLst/>
          </a:prstGeom>
          <a:noFill/>
        </p:spPr>
        <p:txBody>
          <a:bodyPr wrap="none" rtlCol="0">
            <a:spAutoFit/>
          </a:bodyPr>
          <a:lstStyle/>
          <a:p>
            <a:r>
              <a:rPr lang="uk-UA" sz="4400" b="1" dirty="0" smtClean="0">
                <a:solidFill>
                  <a:schemeClr val="bg1"/>
                </a:solidFill>
                <a:latin typeface="Cambria" pitchFamily="18" charset="0"/>
              </a:rPr>
              <a:t>Медитативно-релаксаційна </a:t>
            </a:r>
          </a:p>
          <a:p>
            <a:r>
              <a:rPr lang="uk-UA" sz="4400" b="1" dirty="0" smtClean="0">
                <a:solidFill>
                  <a:schemeClr val="bg1"/>
                </a:solidFill>
                <a:latin typeface="Cambria" pitchFamily="18" charset="0"/>
              </a:rPr>
              <a:t>вправа «Синій птах»</a:t>
            </a:r>
            <a:endParaRPr lang="uk-UA" sz="4400" dirty="0">
              <a:solidFill>
                <a:schemeClr val="bg1"/>
              </a:solidFill>
            </a:endParaRPr>
          </a:p>
        </p:txBody>
      </p:sp>
      <p:sp>
        <p:nvSpPr>
          <p:cNvPr id="7" name="TextBox 6"/>
          <p:cNvSpPr txBox="1"/>
          <p:nvPr/>
        </p:nvSpPr>
        <p:spPr>
          <a:xfrm>
            <a:off x="666206" y="2285999"/>
            <a:ext cx="10580914" cy="2554545"/>
          </a:xfrm>
          <a:prstGeom prst="rect">
            <a:avLst/>
          </a:prstGeom>
          <a:noFill/>
        </p:spPr>
        <p:txBody>
          <a:bodyPr wrap="square" rtlCol="0">
            <a:spAutoFit/>
          </a:bodyPr>
          <a:lstStyle/>
          <a:p>
            <a:pPr>
              <a:lnSpc>
                <a:spcPct val="100000"/>
              </a:lnSpc>
            </a:pPr>
            <a:r>
              <a:rPr lang="uk-UA" sz="3200" b="1" dirty="0" smtClean="0">
                <a:solidFill>
                  <a:srgbClr val="002060"/>
                </a:solidFill>
                <a:latin typeface="Times New Roman" pitchFamily="18" charset="0"/>
                <a:cs typeface="Times New Roman" pitchFamily="18" charset="0"/>
              </a:rPr>
              <a:t>Якого кольору птах, коли ви прокидаєтеся п'ятого дня? </a:t>
            </a:r>
            <a:endParaRPr lang="ru-RU" sz="3200" dirty="0" smtClean="0">
              <a:solidFill>
                <a:srgbClr val="002060"/>
              </a:solidFill>
              <a:latin typeface="Times New Roman" pitchFamily="18" charset="0"/>
              <a:cs typeface="Times New Roman" pitchFamily="18" charset="0"/>
            </a:endParaRPr>
          </a:p>
          <a:p>
            <a:pPr lvl="0">
              <a:lnSpc>
                <a:spcPct val="100000"/>
              </a:lnSpc>
            </a:pPr>
            <a:r>
              <a:rPr lang="uk-UA" sz="3200" dirty="0" smtClean="0">
                <a:solidFill>
                  <a:srgbClr val="002060"/>
                </a:solidFill>
                <a:latin typeface="Times New Roman" pitchFamily="18" charset="0"/>
                <a:cs typeface="Times New Roman" pitchFamily="18" charset="0"/>
              </a:rPr>
              <a:t>Птах повертається до свого первісного синього кольору.</a:t>
            </a:r>
            <a:endParaRPr lang="ru-RU" sz="3200" dirty="0" smtClean="0">
              <a:solidFill>
                <a:srgbClr val="002060"/>
              </a:solidFill>
              <a:latin typeface="Times New Roman" pitchFamily="18" charset="0"/>
              <a:cs typeface="Times New Roman" pitchFamily="18" charset="0"/>
            </a:endParaRPr>
          </a:p>
          <a:p>
            <a:pPr lvl="0">
              <a:lnSpc>
                <a:spcPct val="100000"/>
              </a:lnSpc>
            </a:pPr>
            <a:r>
              <a:rPr lang="uk-UA" sz="3200" dirty="0" smtClean="0">
                <a:solidFill>
                  <a:srgbClr val="002060"/>
                </a:solidFill>
                <a:latin typeface="Times New Roman" pitchFamily="18" charset="0"/>
                <a:cs typeface="Times New Roman" pitchFamily="18" charset="0"/>
              </a:rPr>
              <a:t>Птах стає білим.</a:t>
            </a:r>
            <a:endParaRPr lang="ru-RU" sz="3200" dirty="0" smtClean="0">
              <a:solidFill>
                <a:srgbClr val="002060"/>
              </a:solidFill>
              <a:latin typeface="Times New Roman" pitchFamily="18" charset="0"/>
              <a:cs typeface="Times New Roman" pitchFamily="18" charset="0"/>
            </a:endParaRPr>
          </a:p>
          <a:p>
            <a:pPr lvl="0">
              <a:lnSpc>
                <a:spcPct val="100000"/>
              </a:lnSpc>
            </a:pPr>
            <a:r>
              <a:rPr lang="uk-UA" sz="3200" dirty="0" smtClean="0">
                <a:solidFill>
                  <a:srgbClr val="002060"/>
                </a:solidFill>
                <a:latin typeface="Times New Roman" pitchFamily="18" charset="0"/>
                <a:cs typeface="Times New Roman" pitchFamily="18" charset="0"/>
              </a:rPr>
              <a:t>Птах перетворюється на золотого.</a:t>
            </a:r>
            <a:endParaRPr lang="ru-RU" sz="3200" dirty="0" smtClean="0">
              <a:solidFill>
                <a:srgbClr val="002060"/>
              </a:solidFill>
              <a:latin typeface="Times New Roman" pitchFamily="18" charset="0"/>
              <a:cs typeface="Times New Roman" pitchFamily="18" charset="0"/>
            </a:endParaRPr>
          </a:p>
          <a:p>
            <a:pPr lvl="0">
              <a:lnSpc>
                <a:spcPct val="100000"/>
              </a:lnSpc>
            </a:pPr>
            <a:r>
              <a:rPr lang="uk-UA" sz="3200" dirty="0" smtClean="0">
                <a:solidFill>
                  <a:srgbClr val="002060"/>
                </a:solidFill>
                <a:latin typeface="Times New Roman" pitchFamily="18" charset="0"/>
                <a:cs typeface="Times New Roman" pitchFamily="18" charset="0"/>
              </a:rPr>
              <a:t>Птах не змінює колір, він лишається чорним.</a:t>
            </a:r>
            <a:endParaRPr lang="ru-RU" dirty="0" smtClean="0">
              <a:solidFill>
                <a:srgbClr val="002060"/>
              </a:solidFill>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510</TotalTime>
  <Words>1031</Words>
  <Application>Microsoft Office PowerPoint</Application>
  <PresentationFormat>Произвольный</PresentationFormat>
  <Paragraphs>77</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Ретро</vt:lpstr>
      <vt:lpstr>Слайд 1</vt:lpstr>
      <vt:lpstr>Слайд 2</vt:lpstr>
      <vt:lpstr>Вправа Що на вашу думку внутрішнє «Я» - це </vt:lpstr>
      <vt:lpstr>Слайд 4</vt:lpstr>
      <vt:lpstr>Слайд 5</vt:lpstr>
      <vt:lpstr>Вчимося зберігати та накопичувати ресурс Намагайтеся регулярно отримувати нові позитивні враження, шукайте джерела навколо. Йдеться про те , щоб відстежити речі, явища й події, які наповнюють вас і при цьому не стомлюють. Знаходьте приємні для вас події, образи, запахи в навколишньому світі Ретельно підходьте до вибору кола свого спілкування. Оточуйте себе людьми, з якими вам цікаво й неважко спілкуватися. Дозвольте собі відмовлятися від того, щоб вислуховувати скарги інших людей, давати їм поради і брати активну участь у плітках і чварах. Не лінуйтеся шукати навколо людей за інтересами. - Піклуйтеся про себе фізично, вчасно звертайте увагу на біль , порушення в роботі організму, симптоми втоми нервової системи й звертайтеся по допомогу. Здоров’я – це основа всього, тому не ігноруйте свої захворювання. </vt:lpstr>
      <vt:lpstr>Слайд 7</vt:lpstr>
      <vt:lpstr>Вправа « Мрія»  </vt:lpstr>
      <vt:lpstr>Слайд 9</vt:lpstr>
      <vt:lpstr>Медитативно-релаксаційна вправа «Синій птах»</vt:lpstr>
      <vt:lpstr>Птах, який залетів до вашої кімнати, здається символом удачі, але несподівано він змінює колір, примушуючи вас турбуватися про те, що щастя буде нетривалим. Ваша реакція на цю ситуацію демонструє те, як ви реагуєте на труднощі й невизначеність в реальному житті.</vt:lpstr>
      <vt:lpstr>Вправа «Намисто»</vt:lpstr>
      <vt:lpstr> Вправа “Наша дружна родина” Розмалюй малюнок</vt:lpstr>
      <vt:lpstr>Слайд 14</vt:lpstr>
      <vt:lpstr>Слайд 15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пк</cp:lastModifiedBy>
  <cp:revision>64</cp:revision>
  <dcterms:created xsi:type="dcterms:W3CDTF">2024-03-27T00:03:43Z</dcterms:created>
  <dcterms:modified xsi:type="dcterms:W3CDTF">2024-05-10T06:36:33Z</dcterms:modified>
</cp:coreProperties>
</file>