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media/image11.svg" ContentType="image/svg+xml"/>
  <Override PartName="/ppt/media/image13.svg" ContentType="image/svg+xml"/>
  <Override PartName="/ppt/media/image15.svg" ContentType="image/svg+xml"/>
  <Override PartName="/ppt/media/image17.svg" ContentType="image/svg+xml"/>
  <Override PartName="/ppt/media/image2.svg" ContentType="image/svg+xml"/>
  <Override PartName="/ppt/media/image21.svg" ContentType="image/svg+xml"/>
  <Override PartName="/ppt/media/image24.svg" ContentType="image/svg+xml"/>
  <Override PartName="/ppt/media/image34.svg" ContentType="image/svg+xml"/>
  <Override PartName="/ppt/media/image36.svg" ContentType="image/svg+xml"/>
  <Override PartName="/ppt/media/image4.svg" ContentType="image/svg+xml"/>
  <Override PartName="/ppt/media/image40.svg" ContentType="image/svg+xml"/>
  <Override PartName="/ppt/media/image42.svg" ContentType="image/svg+xml"/>
  <Override PartName="/ppt/media/image44.svg" ContentType="image/svg+xml"/>
  <Override PartName="/ppt/media/image46.svg" ContentType="image/svg+xml"/>
  <Override PartName="/ppt/media/image50.svg" ContentType="image/svg+xml"/>
  <Override PartName="/ppt/media/image54.svg" ContentType="image/svg+xml"/>
  <Override PartName="/ppt/media/image56.svg" ContentType="image/svg+xml"/>
  <Override PartName="/ppt/media/image58.svg" ContentType="image/svg+xml"/>
  <Override PartName="/ppt/media/image6.svg" ContentType="image/svg+xml"/>
  <Override PartName="/ppt/media/image8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18288000" cy="10287000"/>
  <p:notesSz cx="6858000" cy="9144000"/>
  <p:embeddedFontLst>
    <p:embeddedFont>
      <p:font typeface="Comic Sans Bold" panose="03000902030302020204"/>
      <p:bold r:id="rId25"/>
    </p:embeddedFont>
    <p:embeddedFont>
      <p:font typeface="Comic Sans" panose="03000702030302020204"/>
      <p:regular r:id="rId26"/>
    </p:embeddedFont>
    <p:embeddedFont>
      <p:font typeface="Comic Sans Bold Italics" panose="03000902030302060204"/>
      <p:boldItalic r:id="rId27"/>
    </p:embeddedFont>
    <p:embeddedFont>
      <p:font typeface="Calibri" panose="020F0502020204030204" charset="0"/>
      <p:regular r:id="rId28"/>
      <p:bold r:id="rId29"/>
      <p:italic r:id="rId30"/>
      <p:boldItalic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1" Type="http://schemas.openxmlformats.org/officeDocument/2006/relationships/font" Target="fonts/font7.fntdata"/><Relationship Id="rId30" Type="http://schemas.openxmlformats.org/officeDocument/2006/relationships/font" Target="fonts/font6.fntdata"/><Relationship Id="rId3" Type="http://schemas.openxmlformats.org/officeDocument/2006/relationships/slide" Target="slides/slide1.xml"/><Relationship Id="rId29" Type="http://schemas.openxmlformats.org/officeDocument/2006/relationships/font" Target="fonts/font5.fntdata"/><Relationship Id="rId28" Type="http://schemas.openxmlformats.org/officeDocument/2006/relationships/font" Target="fonts/font4.fntdata"/><Relationship Id="rId27" Type="http://schemas.openxmlformats.org/officeDocument/2006/relationships/font" Target="fonts/font3.fntdata"/><Relationship Id="rId26" Type="http://schemas.openxmlformats.org/officeDocument/2006/relationships/font" Target="fonts/font2.fntdata"/><Relationship Id="rId25" Type="http://schemas.openxmlformats.org/officeDocument/2006/relationships/font" Target="fonts/font1.fntdata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jpeg"/><Relationship Id="rId8" Type="http://schemas.openxmlformats.org/officeDocument/2006/relationships/image" Target="../media/image8.svg"/><Relationship Id="rId7" Type="http://schemas.openxmlformats.org/officeDocument/2006/relationships/image" Target="../media/image7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36.svg"/><Relationship Id="rId8" Type="http://schemas.openxmlformats.org/officeDocument/2006/relationships/image" Target="../media/image35.png"/><Relationship Id="rId7" Type="http://schemas.openxmlformats.org/officeDocument/2006/relationships/image" Target="../media/image34.svg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11.svg"/><Relationship Id="rId3" Type="http://schemas.openxmlformats.org/officeDocument/2006/relationships/image" Target="../media/image10.png"/><Relationship Id="rId2" Type="http://schemas.openxmlformats.org/officeDocument/2006/relationships/image" Target="../media/image8.svg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38.jpeg"/><Relationship Id="rId7" Type="http://schemas.openxmlformats.org/officeDocument/2006/relationships/image" Target="../media/image37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1.svg"/><Relationship Id="rId3" Type="http://schemas.openxmlformats.org/officeDocument/2006/relationships/image" Target="../media/image10.png"/><Relationship Id="rId2" Type="http://schemas.openxmlformats.org/officeDocument/2006/relationships/image" Target="../media/image8.svg"/><Relationship Id="rId1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47.png"/><Relationship Id="rId8" Type="http://schemas.openxmlformats.org/officeDocument/2006/relationships/image" Target="../media/image46.svg"/><Relationship Id="rId7" Type="http://schemas.openxmlformats.org/officeDocument/2006/relationships/image" Target="../media/image45.png"/><Relationship Id="rId6" Type="http://schemas.openxmlformats.org/officeDocument/2006/relationships/image" Target="../media/image44.svg"/><Relationship Id="rId5" Type="http://schemas.openxmlformats.org/officeDocument/2006/relationships/image" Target="../media/image43.png"/><Relationship Id="rId4" Type="http://schemas.openxmlformats.org/officeDocument/2006/relationships/image" Target="../media/image42.svg"/><Relationship Id="rId3" Type="http://schemas.openxmlformats.org/officeDocument/2006/relationships/image" Target="../media/image41.png"/><Relationship Id="rId2" Type="http://schemas.openxmlformats.org/officeDocument/2006/relationships/image" Target="../media/image40.svg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48.png"/><Relationship Id="rId4" Type="http://schemas.openxmlformats.org/officeDocument/2006/relationships/image" Target="../media/image11.svg"/><Relationship Id="rId3" Type="http://schemas.openxmlformats.org/officeDocument/2006/relationships/image" Target="../media/image10.png"/><Relationship Id="rId2" Type="http://schemas.openxmlformats.org/officeDocument/2006/relationships/image" Target="../media/image8.svg"/><Relationship Id="rId1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50.svg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11.svg"/><Relationship Id="rId3" Type="http://schemas.openxmlformats.org/officeDocument/2006/relationships/image" Target="../media/image10.png"/><Relationship Id="rId2" Type="http://schemas.openxmlformats.org/officeDocument/2006/relationships/image" Target="../media/image8.svg"/><Relationship Id="rId1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52.jpeg"/><Relationship Id="rId6" Type="http://schemas.openxmlformats.org/officeDocument/2006/relationships/image" Target="../media/image51.jpeg"/><Relationship Id="rId5" Type="http://schemas.openxmlformats.org/officeDocument/2006/relationships/image" Target="../media/image48.png"/><Relationship Id="rId4" Type="http://schemas.openxmlformats.org/officeDocument/2006/relationships/image" Target="../media/image11.svg"/><Relationship Id="rId3" Type="http://schemas.openxmlformats.org/officeDocument/2006/relationships/image" Target="../media/image10.png"/><Relationship Id="rId2" Type="http://schemas.openxmlformats.org/officeDocument/2006/relationships/image" Target="../media/image8.svg"/><Relationship Id="rId1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image" Target="../media/image50.svg"/><Relationship Id="rId8" Type="http://schemas.openxmlformats.org/officeDocument/2006/relationships/image" Target="../media/image49.png"/><Relationship Id="rId7" Type="http://schemas.openxmlformats.org/officeDocument/2006/relationships/image" Target="../media/image52.jpeg"/><Relationship Id="rId6" Type="http://schemas.openxmlformats.org/officeDocument/2006/relationships/image" Target="../media/image51.jpeg"/><Relationship Id="rId5" Type="http://schemas.openxmlformats.org/officeDocument/2006/relationships/image" Target="../media/image48.png"/><Relationship Id="rId4" Type="http://schemas.openxmlformats.org/officeDocument/2006/relationships/image" Target="../media/image11.svg"/><Relationship Id="rId3" Type="http://schemas.openxmlformats.org/officeDocument/2006/relationships/image" Target="../media/image10.png"/><Relationship Id="rId2" Type="http://schemas.openxmlformats.org/officeDocument/2006/relationships/image" Target="../media/image8.svg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48.png"/><Relationship Id="rId4" Type="http://schemas.openxmlformats.org/officeDocument/2006/relationships/image" Target="../media/image11.svg"/><Relationship Id="rId3" Type="http://schemas.openxmlformats.org/officeDocument/2006/relationships/image" Target="../media/image10.png"/><Relationship Id="rId2" Type="http://schemas.openxmlformats.org/officeDocument/2006/relationships/image" Target="../media/image8.svg"/><Relationship Id="rId1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50.svg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11.svg"/><Relationship Id="rId3" Type="http://schemas.openxmlformats.org/officeDocument/2006/relationships/image" Target="../media/image10.png"/><Relationship Id="rId2" Type="http://schemas.openxmlformats.org/officeDocument/2006/relationships/image" Target="../media/image8.svg"/><Relationship Id="rId1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image" Target="../media/image55.png"/><Relationship Id="rId8" Type="http://schemas.openxmlformats.org/officeDocument/2006/relationships/image" Target="../media/image54.svg"/><Relationship Id="rId7" Type="http://schemas.openxmlformats.org/officeDocument/2006/relationships/image" Target="../media/image53.png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8.svg"/><Relationship Id="rId3" Type="http://schemas.openxmlformats.org/officeDocument/2006/relationships/image" Target="../media/image7.png"/><Relationship Id="rId2" Type="http://schemas.openxmlformats.org/officeDocument/2006/relationships/image" Target="../media/image2.svg"/><Relationship Id="rId14" Type="http://schemas.openxmlformats.org/officeDocument/2006/relationships/slideLayout" Target="../slideLayouts/slideLayout7.xml"/><Relationship Id="rId13" Type="http://schemas.openxmlformats.org/officeDocument/2006/relationships/image" Target="../media/image59.png"/><Relationship Id="rId12" Type="http://schemas.openxmlformats.org/officeDocument/2006/relationships/image" Target="../media/image58.svg"/><Relationship Id="rId11" Type="http://schemas.openxmlformats.org/officeDocument/2006/relationships/image" Target="../media/image57.png"/><Relationship Id="rId10" Type="http://schemas.openxmlformats.org/officeDocument/2006/relationships/image" Target="../media/image56.sv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.png"/><Relationship Id="rId8" Type="http://schemas.openxmlformats.org/officeDocument/2006/relationships/image" Target="../media/image15.svg"/><Relationship Id="rId7" Type="http://schemas.openxmlformats.org/officeDocument/2006/relationships/image" Target="../media/image14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Relationship Id="rId3" Type="http://schemas.openxmlformats.org/officeDocument/2006/relationships/image" Target="../media/image10.png"/><Relationship Id="rId2" Type="http://schemas.openxmlformats.org/officeDocument/2006/relationships/image" Target="../media/image8.svg"/><Relationship Id="rId13" Type="http://schemas.openxmlformats.org/officeDocument/2006/relationships/slideLayout" Target="../slideLayouts/slideLayout7.xml"/><Relationship Id="rId12" Type="http://schemas.openxmlformats.org/officeDocument/2006/relationships/image" Target="../media/image19.GIF"/><Relationship Id="rId11" Type="http://schemas.openxmlformats.org/officeDocument/2006/relationships/image" Target="../media/image18.png"/><Relationship Id="rId10" Type="http://schemas.openxmlformats.org/officeDocument/2006/relationships/image" Target="../media/image17.svg"/><Relationship Id="rId1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24.svg"/><Relationship Id="rId8" Type="http://schemas.openxmlformats.org/officeDocument/2006/relationships/image" Target="../media/image23.png"/><Relationship Id="rId7" Type="http://schemas.openxmlformats.org/officeDocument/2006/relationships/image" Target="../media/image22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1.svg"/><Relationship Id="rId3" Type="http://schemas.openxmlformats.org/officeDocument/2006/relationships/image" Target="../media/image10.png"/><Relationship Id="rId2" Type="http://schemas.openxmlformats.org/officeDocument/2006/relationships/image" Target="../media/image8.svg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11.svg"/><Relationship Id="rId3" Type="http://schemas.openxmlformats.org/officeDocument/2006/relationships/image" Target="../media/image10.png"/><Relationship Id="rId2" Type="http://schemas.openxmlformats.org/officeDocument/2006/relationships/image" Target="../media/image8.svg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5.png"/><Relationship Id="rId4" Type="http://schemas.openxmlformats.org/officeDocument/2006/relationships/image" Target="../media/image11.svg"/><Relationship Id="rId3" Type="http://schemas.openxmlformats.org/officeDocument/2006/relationships/image" Target="../media/image10.png"/><Relationship Id="rId2" Type="http://schemas.openxmlformats.org/officeDocument/2006/relationships/image" Target="../media/image8.svg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11.svg"/><Relationship Id="rId3" Type="http://schemas.openxmlformats.org/officeDocument/2006/relationships/image" Target="../media/image10.png"/><Relationship Id="rId2" Type="http://schemas.openxmlformats.org/officeDocument/2006/relationships/image" Target="../media/image8.svg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5.png"/><Relationship Id="rId4" Type="http://schemas.openxmlformats.org/officeDocument/2006/relationships/image" Target="../media/image11.svg"/><Relationship Id="rId3" Type="http://schemas.openxmlformats.org/officeDocument/2006/relationships/image" Target="../media/image10.png"/><Relationship Id="rId2" Type="http://schemas.openxmlformats.org/officeDocument/2006/relationships/image" Target="../media/image8.svg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5.png"/><Relationship Id="rId4" Type="http://schemas.openxmlformats.org/officeDocument/2006/relationships/image" Target="../media/image11.svg"/><Relationship Id="rId3" Type="http://schemas.openxmlformats.org/officeDocument/2006/relationships/image" Target="../media/image10.png"/><Relationship Id="rId2" Type="http://schemas.openxmlformats.org/officeDocument/2006/relationships/image" Target="../media/image8.svg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25.png"/><Relationship Id="rId4" Type="http://schemas.openxmlformats.org/officeDocument/2006/relationships/image" Target="../media/image11.svg"/><Relationship Id="rId3" Type="http://schemas.openxmlformats.org/officeDocument/2006/relationships/image" Target="../media/image10.png"/><Relationship Id="rId2" Type="http://schemas.openxmlformats.org/officeDocument/2006/relationships/image" Target="../media/image8.svg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0">
            <a:off x="724944" y="538670"/>
            <a:ext cx="16838112" cy="980060"/>
            <a:chOff x="0" y="0"/>
            <a:chExt cx="4434729" cy="25812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34729" cy="258123"/>
            </a:xfrm>
            <a:custGeom>
              <a:avLst/>
              <a:gdLst/>
              <a:ahLst/>
              <a:cxnLst/>
              <a:rect l="l" t="t" r="r" b="b"/>
              <a:pathLst>
                <a:path w="4434729" h="258123">
                  <a:moveTo>
                    <a:pt x="13334" y="0"/>
                  </a:moveTo>
                  <a:lnTo>
                    <a:pt x="4421395" y="0"/>
                  </a:lnTo>
                  <a:cubicBezTo>
                    <a:pt x="4424931" y="0"/>
                    <a:pt x="4428323" y="1405"/>
                    <a:pt x="4430824" y="3905"/>
                  </a:cubicBezTo>
                  <a:cubicBezTo>
                    <a:pt x="4433324" y="6406"/>
                    <a:pt x="4434729" y="9797"/>
                    <a:pt x="4434729" y="13334"/>
                  </a:cubicBezTo>
                  <a:lnTo>
                    <a:pt x="4434729" y="244789"/>
                  </a:lnTo>
                  <a:cubicBezTo>
                    <a:pt x="4434729" y="248325"/>
                    <a:pt x="4433324" y="251717"/>
                    <a:pt x="4430824" y="254217"/>
                  </a:cubicBezTo>
                  <a:cubicBezTo>
                    <a:pt x="4428323" y="256718"/>
                    <a:pt x="4424931" y="258123"/>
                    <a:pt x="4421395" y="258123"/>
                  </a:cubicBezTo>
                  <a:lnTo>
                    <a:pt x="13334" y="258123"/>
                  </a:lnTo>
                  <a:cubicBezTo>
                    <a:pt x="9797" y="258123"/>
                    <a:pt x="6406" y="256718"/>
                    <a:pt x="3905" y="254217"/>
                  </a:cubicBezTo>
                  <a:cubicBezTo>
                    <a:pt x="1405" y="251717"/>
                    <a:pt x="0" y="248325"/>
                    <a:pt x="0" y="244789"/>
                  </a:cubicBezTo>
                  <a:lnTo>
                    <a:pt x="0" y="13334"/>
                  </a:lnTo>
                  <a:cubicBezTo>
                    <a:pt x="0" y="9797"/>
                    <a:pt x="1405" y="6406"/>
                    <a:pt x="3905" y="3905"/>
                  </a:cubicBezTo>
                  <a:cubicBezTo>
                    <a:pt x="6406" y="1405"/>
                    <a:pt x="9797" y="0"/>
                    <a:pt x="13334" y="0"/>
                  </a:cubicBezTo>
                  <a:close/>
                </a:path>
              </a:pathLst>
            </a:custGeom>
            <a:solidFill>
              <a:srgbClr val="E1E4A7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434729" cy="2962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sp>
        <p:nvSpPr>
          <p:cNvPr id="5" name="Freeform 5"/>
          <p:cNvSpPr/>
          <p:nvPr/>
        </p:nvSpPr>
        <p:spPr>
          <a:xfrm>
            <a:off x="-1641107" y="6836973"/>
            <a:ext cx="12485204" cy="3768262"/>
          </a:xfrm>
          <a:custGeom>
            <a:avLst/>
            <a:gdLst/>
            <a:ahLst/>
            <a:cxnLst/>
            <a:rect l="l" t="t" r="r" b="b"/>
            <a:pathLst>
              <a:path w="12485204" h="3768262">
                <a:moveTo>
                  <a:pt x="0" y="0"/>
                </a:moveTo>
                <a:lnTo>
                  <a:pt x="12485204" y="0"/>
                </a:lnTo>
                <a:lnTo>
                  <a:pt x="12485204" y="3768262"/>
                </a:lnTo>
                <a:lnTo>
                  <a:pt x="0" y="3768262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7443903" y="6836973"/>
            <a:ext cx="12485204" cy="3768262"/>
          </a:xfrm>
          <a:custGeom>
            <a:avLst/>
            <a:gdLst/>
            <a:ahLst/>
            <a:cxnLst/>
            <a:rect l="l" t="t" r="r" b="b"/>
            <a:pathLst>
              <a:path w="12485204" h="3768262">
                <a:moveTo>
                  <a:pt x="0" y="0"/>
                </a:moveTo>
                <a:lnTo>
                  <a:pt x="12485204" y="0"/>
                </a:lnTo>
                <a:lnTo>
                  <a:pt x="12485204" y="3768262"/>
                </a:lnTo>
                <a:lnTo>
                  <a:pt x="0" y="3768262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2956312" y="4779573"/>
            <a:ext cx="4517246" cy="4114800"/>
          </a:xfrm>
          <a:custGeom>
            <a:avLst/>
            <a:gdLst/>
            <a:ahLst/>
            <a:cxnLst/>
            <a:rect l="l" t="t" r="r" b="b"/>
            <a:pathLst>
              <a:path w="4517246" h="4114800">
                <a:moveTo>
                  <a:pt x="0" y="0"/>
                </a:moveTo>
                <a:lnTo>
                  <a:pt x="4517246" y="0"/>
                </a:lnTo>
                <a:lnTo>
                  <a:pt x="451724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6474886" y="4606304"/>
            <a:ext cx="4517246" cy="4114800"/>
          </a:xfrm>
          <a:custGeom>
            <a:avLst/>
            <a:gdLst/>
            <a:ahLst/>
            <a:cxnLst/>
            <a:rect l="l" t="t" r="r" b="b"/>
            <a:pathLst>
              <a:path w="4517246" h="4114800">
                <a:moveTo>
                  <a:pt x="0" y="0"/>
                </a:moveTo>
                <a:lnTo>
                  <a:pt x="4517245" y="0"/>
                </a:lnTo>
                <a:lnTo>
                  <a:pt x="451724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 rot="0">
            <a:off x="7219798" y="8918206"/>
            <a:ext cx="3065263" cy="644647"/>
            <a:chOff x="0" y="0"/>
            <a:chExt cx="807312" cy="16978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07312" cy="169783"/>
            </a:xfrm>
            <a:custGeom>
              <a:avLst/>
              <a:gdLst/>
              <a:ahLst/>
              <a:cxnLst/>
              <a:rect l="l" t="t" r="r" b="b"/>
              <a:pathLst>
                <a:path w="807312" h="169783">
                  <a:moveTo>
                    <a:pt x="84892" y="0"/>
                  </a:moveTo>
                  <a:lnTo>
                    <a:pt x="722420" y="0"/>
                  </a:lnTo>
                  <a:cubicBezTo>
                    <a:pt x="744935" y="0"/>
                    <a:pt x="766528" y="8944"/>
                    <a:pt x="782448" y="24864"/>
                  </a:cubicBezTo>
                  <a:cubicBezTo>
                    <a:pt x="798368" y="40785"/>
                    <a:pt x="807312" y="62377"/>
                    <a:pt x="807312" y="84892"/>
                  </a:cubicBezTo>
                  <a:lnTo>
                    <a:pt x="807312" y="84892"/>
                  </a:lnTo>
                  <a:cubicBezTo>
                    <a:pt x="807312" y="131776"/>
                    <a:pt x="769305" y="169783"/>
                    <a:pt x="722420" y="169783"/>
                  </a:cubicBezTo>
                  <a:lnTo>
                    <a:pt x="84892" y="169783"/>
                  </a:lnTo>
                  <a:cubicBezTo>
                    <a:pt x="62377" y="169783"/>
                    <a:pt x="40785" y="160840"/>
                    <a:pt x="24864" y="144919"/>
                  </a:cubicBezTo>
                  <a:cubicBezTo>
                    <a:pt x="8944" y="128999"/>
                    <a:pt x="0" y="107406"/>
                    <a:pt x="0" y="84892"/>
                  </a:cubicBezTo>
                  <a:lnTo>
                    <a:pt x="0" y="84892"/>
                  </a:lnTo>
                  <a:cubicBezTo>
                    <a:pt x="0" y="62377"/>
                    <a:pt x="8944" y="40785"/>
                    <a:pt x="24864" y="24864"/>
                  </a:cubicBezTo>
                  <a:cubicBezTo>
                    <a:pt x="40785" y="8944"/>
                    <a:pt x="62377" y="0"/>
                    <a:pt x="84892" y="0"/>
                  </a:cubicBezTo>
                  <a:close/>
                </a:path>
              </a:pathLst>
            </a:custGeom>
            <a:solidFill>
              <a:srgbClr val="BDC43B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807312" cy="2078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7895371" y="8968443"/>
            <a:ext cx="2948726" cy="4889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025"/>
              </a:lnSpc>
              <a:spcBef>
                <a:spcPct val="0"/>
              </a:spcBef>
            </a:pPr>
            <a:r>
              <a:rPr lang="en-US" sz="2875" b="1">
                <a:solidFill>
                  <a:srgbClr val="547228"/>
                </a:solidFill>
                <a:latin typeface="Comic Sans Bold" panose="03000902030302020204"/>
                <a:ea typeface="Comic Sans Bold" panose="03000902030302020204"/>
                <a:cs typeface="Comic Sans Bold" panose="03000902030302020204"/>
                <a:sym typeface="Comic Sans Bold" panose="03000902030302020204"/>
              </a:rPr>
              <a:t>БІОЛОГІЯ</a:t>
            </a:r>
            <a:endParaRPr lang="en-US" sz="2875" b="1">
              <a:solidFill>
                <a:srgbClr val="547228"/>
              </a:solidFill>
              <a:latin typeface="Comic Sans Bold" panose="03000902030302020204"/>
              <a:ea typeface="Comic Sans Bold" panose="03000902030302020204"/>
              <a:cs typeface="Comic Sans Bold" panose="03000902030302020204"/>
              <a:sym typeface="Comic Sans Bold" panose="03000902030302020204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-647231" y="8365557"/>
            <a:ext cx="3409012" cy="1921443"/>
          </a:xfrm>
          <a:custGeom>
            <a:avLst/>
            <a:gdLst/>
            <a:ahLst/>
            <a:cxnLst/>
            <a:rect l="l" t="t" r="r" b="b"/>
            <a:pathLst>
              <a:path w="3409012" h="1921443">
                <a:moveTo>
                  <a:pt x="0" y="0"/>
                </a:moveTo>
                <a:lnTo>
                  <a:pt x="3409012" y="0"/>
                </a:lnTo>
                <a:lnTo>
                  <a:pt x="3409012" y="1921443"/>
                </a:lnTo>
                <a:lnTo>
                  <a:pt x="0" y="192144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flipH="1">
            <a:off x="15554794" y="8365557"/>
            <a:ext cx="3409012" cy="1921443"/>
          </a:xfrm>
          <a:custGeom>
            <a:avLst/>
            <a:gdLst/>
            <a:ahLst/>
            <a:cxnLst/>
            <a:rect l="l" t="t" r="r" b="b"/>
            <a:pathLst>
              <a:path w="3409012" h="1921443">
                <a:moveTo>
                  <a:pt x="3409012" y="0"/>
                </a:moveTo>
                <a:lnTo>
                  <a:pt x="0" y="0"/>
                </a:lnTo>
                <a:lnTo>
                  <a:pt x="0" y="1921443"/>
                </a:lnTo>
                <a:lnTo>
                  <a:pt x="3409012" y="1921443"/>
                </a:lnTo>
                <a:lnTo>
                  <a:pt x="3409012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-510127">
            <a:off x="7568905" y="8767205"/>
            <a:ext cx="652931" cy="394204"/>
          </a:xfrm>
          <a:custGeom>
            <a:avLst/>
            <a:gdLst/>
            <a:ahLst/>
            <a:cxnLst/>
            <a:rect l="l" t="t" r="r" b="b"/>
            <a:pathLst>
              <a:path w="652931" h="394204">
                <a:moveTo>
                  <a:pt x="0" y="0"/>
                </a:moveTo>
                <a:lnTo>
                  <a:pt x="652931" y="0"/>
                </a:lnTo>
                <a:lnTo>
                  <a:pt x="652931" y="394204"/>
                </a:lnTo>
                <a:lnTo>
                  <a:pt x="0" y="39420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5381366" y="2550538"/>
            <a:ext cx="2776884" cy="4111532"/>
          </a:xfrm>
          <a:custGeom>
            <a:avLst/>
            <a:gdLst/>
            <a:ahLst/>
            <a:cxnLst/>
            <a:rect l="l" t="t" r="r" b="b"/>
            <a:pathLst>
              <a:path w="2776884" h="4111532">
                <a:moveTo>
                  <a:pt x="0" y="0"/>
                </a:moveTo>
                <a:lnTo>
                  <a:pt x="2776884" y="0"/>
                </a:lnTo>
                <a:lnTo>
                  <a:pt x="2776884" y="4111532"/>
                </a:lnTo>
                <a:lnTo>
                  <a:pt x="0" y="4111532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6576691" y="659483"/>
            <a:ext cx="5134618" cy="6622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515"/>
              </a:lnSpc>
              <a:spcBef>
                <a:spcPct val="0"/>
              </a:spcBef>
            </a:pPr>
            <a:r>
              <a:rPr lang="en-US" sz="3940" b="1">
                <a:solidFill>
                  <a:srgbClr val="10100F"/>
                </a:solidFill>
                <a:latin typeface="Comic Sans Bold" panose="03000902030302020204"/>
                <a:ea typeface="Comic Sans Bold" panose="03000902030302020204"/>
                <a:cs typeface="Comic Sans Bold" panose="03000902030302020204"/>
                <a:sym typeface="Comic Sans Bold" panose="03000902030302020204"/>
              </a:rPr>
              <a:t>7 КЛАС НУШ </a:t>
            </a:r>
            <a:endParaRPr lang="en-US" sz="3940" b="1">
              <a:solidFill>
                <a:srgbClr val="10100F"/>
              </a:solidFill>
              <a:latin typeface="Comic Sans Bold" panose="03000902030302020204"/>
              <a:ea typeface="Comic Sans Bold" panose="03000902030302020204"/>
              <a:cs typeface="Comic Sans Bold" panose="03000902030302020204"/>
              <a:sym typeface="Comic Sans Bold" panose="03000902030302020204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445025" y="2093966"/>
            <a:ext cx="14614810" cy="59371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840"/>
              </a:lnSpc>
            </a:pPr>
            <a:r>
              <a:rPr lang="en-US" sz="8460">
                <a:solidFill>
                  <a:srgbClr val="547228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Амфібії.</a:t>
            </a:r>
            <a:endParaRPr lang="en-US" sz="8460">
              <a:solidFill>
                <a:srgbClr val="547228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  <a:p>
            <a:pPr algn="ctr">
              <a:lnSpc>
                <a:spcPts val="11840"/>
              </a:lnSpc>
            </a:pPr>
            <a:r>
              <a:rPr lang="en-US" sz="8460">
                <a:solidFill>
                  <a:srgbClr val="547228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Загальна характеристика.</a:t>
            </a:r>
            <a:endParaRPr lang="en-US" sz="8460">
              <a:solidFill>
                <a:srgbClr val="547228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  <a:p>
            <a:pPr algn="ctr">
              <a:lnSpc>
                <a:spcPts val="11840"/>
              </a:lnSpc>
              <a:spcBef>
                <a:spcPct val="0"/>
              </a:spcBef>
            </a:pPr>
            <a:r>
              <a:rPr lang="en-US" sz="8460">
                <a:solidFill>
                  <a:srgbClr val="547228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Роль у природі та житті людини </a:t>
            </a:r>
            <a:endParaRPr lang="en-US" sz="8460">
              <a:solidFill>
                <a:srgbClr val="547228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3907577" y="7104782"/>
            <a:ext cx="5134618" cy="6622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515"/>
              </a:lnSpc>
              <a:spcBef>
                <a:spcPct val="0"/>
              </a:spcBef>
            </a:pPr>
            <a:r>
              <a:rPr lang="en-US" sz="3940" b="1">
                <a:solidFill>
                  <a:srgbClr val="10100F"/>
                </a:solidFill>
                <a:latin typeface="Comic Sans Bold" panose="03000902030302020204"/>
                <a:ea typeface="Comic Sans Bold" panose="03000902030302020204"/>
                <a:cs typeface="Comic Sans Bold" panose="03000902030302020204"/>
                <a:sym typeface="Comic Sans Bold" panose="03000902030302020204"/>
              </a:rPr>
              <a:t>С. 219 - 222</a:t>
            </a:r>
            <a:endParaRPr lang="en-US" sz="3940" b="1">
              <a:solidFill>
                <a:srgbClr val="10100F"/>
              </a:solidFill>
              <a:latin typeface="Comic Sans Bold" panose="03000902030302020204"/>
              <a:ea typeface="Comic Sans Bold" panose="03000902030302020204"/>
              <a:cs typeface="Comic Sans Bold" panose="03000902030302020204"/>
              <a:sym typeface="Comic Sans Bold" panose="03000902030302020204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0">
            <a:off x="724944" y="538670"/>
            <a:ext cx="16838112" cy="980060"/>
            <a:chOff x="0" y="0"/>
            <a:chExt cx="4434729" cy="25812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34729" cy="258123"/>
            </a:xfrm>
            <a:custGeom>
              <a:avLst/>
              <a:gdLst/>
              <a:ahLst/>
              <a:cxnLst/>
              <a:rect l="l" t="t" r="r" b="b"/>
              <a:pathLst>
                <a:path w="4434729" h="258123">
                  <a:moveTo>
                    <a:pt x="13334" y="0"/>
                  </a:moveTo>
                  <a:lnTo>
                    <a:pt x="4421395" y="0"/>
                  </a:lnTo>
                  <a:cubicBezTo>
                    <a:pt x="4424931" y="0"/>
                    <a:pt x="4428323" y="1405"/>
                    <a:pt x="4430824" y="3905"/>
                  </a:cubicBezTo>
                  <a:cubicBezTo>
                    <a:pt x="4433324" y="6406"/>
                    <a:pt x="4434729" y="9797"/>
                    <a:pt x="4434729" y="13334"/>
                  </a:cubicBezTo>
                  <a:lnTo>
                    <a:pt x="4434729" y="244789"/>
                  </a:lnTo>
                  <a:cubicBezTo>
                    <a:pt x="4434729" y="248325"/>
                    <a:pt x="4433324" y="251717"/>
                    <a:pt x="4430824" y="254217"/>
                  </a:cubicBezTo>
                  <a:cubicBezTo>
                    <a:pt x="4428323" y="256718"/>
                    <a:pt x="4424931" y="258123"/>
                    <a:pt x="4421395" y="258123"/>
                  </a:cubicBezTo>
                  <a:lnTo>
                    <a:pt x="13334" y="258123"/>
                  </a:lnTo>
                  <a:cubicBezTo>
                    <a:pt x="9797" y="258123"/>
                    <a:pt x="6406" y="256718"/>
                    <a:pt x="3905" y="254217"/>
                  </a:cubicBezTo>
                  <a:cubicBezTo>
                    <a:pt x="1405" y="251717"/>
                    <a:pt x="0" y="248325"/>
                    <a:pt x="0" y="244789"/>
                  </a:cubicBezTo>
                  <a:lnTo>
                    <a:pt x="0" y="13334"/>
                  </a:lnTo>
                  <a:cubicBezTo>
                    <a:pt x="0" y="9797"/>
                    <a:pt x="1405" y="6406"/>
                    <a:pt x="3905" y="3905"/>
                  </a:cubicBezTo>
                  <a:cubicBezTo>
                    <a:pt x="6406" y="1405"/>
                    <a:pt x="9797" y="0"/>
                    <a:pt x="13334" y="0"/>
                  </a:cubicBezTo>
                  <a:close/>
                </a:path>
              </a:pathLst>
            </a:custGeom>
            <a:solidFill>
              <a:srgbClr val="E1E4A7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434729" cy="2962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sp>
        <p:nvSpPr>
          <p:cNvPr id="5" name="Freeform 5"/>
          <p:cNvSpPr/>
          <p:nvPr/>
        </p:nvSpPr>
        <p:spPr>
          <a:xfrm>
            <a:off x="1057275" y="805587"/>
            <a:ext cx="652931" cy="394204"/>
          </a:xfrm>
          <a:custGeom>
            <a:avLst/>
            <a:gdLst/>
            <a:ahLst/>
            <a:cxnLst/>
            <a:rect l="l" t="t" r="r" b="b"/>
            <a:pathLst>
              <a:path w="652931" h="394204">
                <a:moveTo>
                  <a:pt x="0" y="0"/>
                </a:moveTo>
                <a:lnTo>
                  <a:pt x="652931" y="0"/>
                </a:lnTo>
                <a:lnTo>
                  <a:pt x="652931" y="394204"/>
                </a:lnTo>
                <a:lnTo>
                  <a:pt x="0" y="394204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306602" y="6281709"/>
            <a:ext cx="18558304" cy="5162583"/>
          </a:xfrm>
          <a:custGeom>
            <a:avLst/>
            <a:gdLst/>
            <a:ahLst/>
            <a:cxnLst/>
            <a:rect l="l" t="t" r="r" b="b"/>
            <a:pathLst>
              <a:path w="18558304" h="5162583">
                <a:moveTo>
                  <a:pt x="0" y="0"/>
                </a:moveTo>
                <a:lnTo>
                  <a:pt x="18558304" y="0"/>
                </a:lnTo>
                <a:lnTo>
                  <a:pt x="18558304" y="5162583"/>
                </a:lnTo>
                <a:lnTo>
                  <a:pt x="0" y="516258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 rot="-143264">
            <a:off x="1869085" y="743939"/>
            <a:ext cx="2513066" cy="4044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30"/>
              </a:lnSpc>
              <a:spcBef>
                <a:spcPct val="0"/>
              </a:spcBef>
            </a:pPr>
            <a:r>
              <a:rPr lang="en-US" sz="2450" b="1">
                <a:solidFill>
                  <a:srgbClr val="547228"/>
                </a:solidFill>
                <a:latin typeface="Comic Sans Bold" panose="03000902030302020204"/>
                <a:ea typeface="Comic Sans Bold" panose="03000902030302020204"/>
                <a:cs typeface="Comic Sans Bold" panose="03000902030302020204"/>
                <a:sym typeface="Comic Sans Bold" panose="03000902030302020204"/>
              </a:rPr>
              <a:t>БІОЛОГІЯ </a:t>
            </a:r>
            <a:endParaRPr lang="en-US" sz="2450" b="1">
              <a:solidFill>
                <a:srgbClr val="547228"/>
              </a:solidFill>
              <a:latin typeface="Comic Sans Bold" panose="03000902030302020204"/>
              <a:ea typeface="Comic Sans Bold" panose="03000902030302020204"/>
              <a:cs typeface="Comic Sans Bold" panose="03000902030302020204"/>
              <a:sym typeface="Comic Sans Bold" panose="03000902030302020204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3477995" y="414302"/>
            <a:ext cx="11332009" cy="9123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65"/>
              </a:lnSpc>
              <a:spcBef>
                <a:spcPct val="0"/>
              </a:spcBef>
            </a:pPr>
            <a:r>
              <a:rPr lang="en-US" sz="5330" b="1">
                <a:solidFill>
                  <a:srgbClr val="A02818"/>
                </a:solidFill>
                <a:latin typeface="Comic Sans Bold" panose="03000902030302020204"/>
                <a:ea typeface="Comic Sans Bold" panose="03000902030302020204"/>
                <a:cs typeface="Comic Sans Bold" panose="03000902030302020204"/>
                <a:sym typeface="Comic Sans Bold" panose="03000902030302020204"/>
              </a:rPr>
              <a:t>Амфібії</a:t>
            </a:r>
            <a:r>
              <a:rPr lang="en-US" sz="5330">
                <a:solidFill>
                  <a:srgbClr val="000000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 </a:t>
            </a:r>
            <a:endParaRPr lang="en-US" sz="5330">
              <a:solidFill>
                <a:srgbClr val="000000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-1276519" y="1328773"/>
            <a:ext cx="11332009" cy="9123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65"/>
              </a:lnSpc>
              <a:spcBef>
                <a:spcPct val="0"/>
              </a:spcBef>
            </a:pPr>
            <a:r>
              <a:rPr lang="en-US" sz="5330">
                <a:solidFill>
                  <a:srgbClr val="8399C4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Безхвостаті</a:t>
            </a:r>
            <a:endParaRPr lang="en-US" sz="5330">
              <a:solidFill>
                <a:srgbClr val="8399C4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8972550" y="1426780"/>
            <a:ext cx="11332009" cy="9123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65"/>
              </a:lnSpc>
              <a:spcBef>
                <a:spcPct val="0"/>
              </a:spcBef>
            </a:pPr>
            <a:r>
              <a:rPr lang="en-US" sz="5330" b="1">
                <a:solidFill>
                  <a:srgbClr val="166469"/>
                </a:solidFill>
                <a:latin typeface="Comic Sans Bold" panose="03000902030302020204"/>
                <a:ea typeface="Comic Sans Bold" panose="03000902030302020204"/>
                <a:cs typeface="Comic Sans Bold" panose="03000902030302020204"/>
                <a:sym typeface="Comic Sans Bold" panose="03000902030302020204"/>
              </a:rPr>
              <a:t>Хвостаті</a:t>
            </a:r>
            <a:r>
              <a:rPr lang="en-US" sz="5330" b="1">
                <a:solidFill>
                  <a:srgbClr val="A02818"/>
                </a:solidFill>
                <a:latin typeface="Comic Sans Bold" panose="03000902030302020204"/>
                <a:ea typeface="Comic Sans Bold" panose="03000902030302020204"/>
                <a:cs typeface="Comic Sans Bold" panose="03000902030302020204"/>
                <a:sym typeface="Comic Sans Bold" panose="03000902030302020204"/>
              </a:rPr>
              <a:t> </a:t>
            </a:r>
            <a:endParaRPr lang="en-US" sz="5330" b="1">
              <a:solidFill>
                <a:srgbClr val="A02818"/>
              </a:solidFill>
              <a:latin typeface="Comic Sans Bold" panose="03000902030302020204"/>
              <a:ea typeface="Comic Sans Bold" panose="03000902030302020204"/>
              <a:cs typeface="Comic Sans Bold" panose="03000902030302020204"/>
              <a:sym typeface="Comic Sans Bold" panose="03000902030302020204"/>
            </a:endParaRPr>
          </a:p>
        </p:txBody>
      </p:sp>
      <p:sp>
        <p:nvSpPr>
          <p:cNvPr id="11" name="AutoShape 11"/>
          <p:cNvSpPr/>
          <p:nvPr/>
        </p:nvSpPr>
        <p:spPr>
          <a:xfrm>
            <a:off x="10825755" y="1132508"/>
            <a:ext cx="1623060" cy="399047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12" name="AutoShape 12"/>
          <p:cNvSpPr/>
          <p:nvPr/>
        </p:nvSpPr>
        <p:spPr>
          <a:xfrm flipH="1">
            <a:off x="6147918" y="1114009"/>
            <a:ext cx="1544390" cy="639079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13" name="Freeform 13"/>
          <p:cNvSpPr/>
          <p:nvPr/>
        </p:nvSpPr>
        <p:spPr>
          <a:xfrm>
            <a:off x="612090" y="3396724"/>
            <a:ext cx="7554790" cy="5769971"/>
          </a:xfrm>
          <a:custGeom>
            <a:avLst/>
            <a:gdLst/>
            <a:ahLst/>
            <a:cxnLst/>
            <a:rect l="l" t="t" r="r" b="b"/>
            <a:pathLst>
              <a:path w="7554790" h="5769971">
                <a:moveTo>
                  <a:pt x="0" y="0"/>
                </a:moveTo>
                <a:lnTo>
                  <a:pt x="7554790" y="0"/>
                </a:lnTo>
                <a:lnTo>
                  <a:pt x="7554790" y="5769970"/>
                </a:lnTo>
                <a:lnTo>
                  <a:pt x="0" y="576997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1822872" y="5601945"/>
            <a:ext cx="3389099" cy="4114800"/>
          </a:xfrm>
          <a:custGeom>
            <a:avLst/>
            <a:gdLst/>
            <a:ahLst/>
            <a:cxnLst/>
            <a:rect l="l" t="t" r="r" b="b"/>
            <a:pathLst>
              <a:path w="3389099" h="4114800">
                <a:moveTo>
                  <a:pt x="0" y="0"/>
                </a:moveTo>
                <a:lnTo>
                  <a:pt x="3389099" y="0"/>
                </a:lnTo>
                <a:lnTo>
                  <a:pt x="338909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1152405" y="2173707"/>
            <a:ext cx="7315200" cy="3218688"/>
          </a:xfrm>
          <a:custGeom>
            <a:avLst/>
            <a:gdLst/>
            <a:ahLst/>
            <a:cxnLst/>
            <a:rect l="l" t="t" r="r" b="b"/>
            <a:pathLst>
              <a:path w="7315200" h="3218688">
                <a:moveTo>
                  <a:pt x="0" y="0"/>
                </a:moveTo>
                <a:lnTo>
                  <a:pt x="7315200" y="0"/>
                </a:lnTo>
                <a:lnTo>
                  <a:pt x="7315200" y="3218688"/>
                </a:lnTo>
                <a:lnTo>
                  <a:pt x="0" y="32186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10055490" y="4689611"/>
            <a:ext cx="11332009" cy="9123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65"/>
              </a:lnSpc>
              <a:spcBef>
                <a:spcPct val="0"/>
              </a:spcBef>
            </a:pPr>
            <a:r>
              <a:rPr lang="en-US" sz="5330" b="1">
                <a:solidFill>
                  <a:srgbClr val="166469"/>
                </a:solidFill>
                <a:latin typeface="Comic Sans Bold" panose="03000902030302020204"/>
                <a:ea typeface="Comic Sans Bold" panose="03000902030302020204"/>
                <a:cs typeface="Comic Sans Bold" panose="03000902030302020204"/>
                <a:sym typeface="Comic Sans Bold" panose="03000902030302020204"/>
              </a:rPr>
              <a:t>Тритон</a:t>
            </a:r>
            <a:endParaRPr lang="en-US" sz="5330" b="1">
              <a:solidFill>
                <a:srgbClr val="166469"/>
              </a:solidFill>
              <a:latin typeface="Comic Sans Bold" panose="03000902030302020204"/>
              <a:ea typeface="Comic Sans Bold" panose="03000902030302020204"/>
              <a:cs typeface="Comic Sans Bold" panose="03000902030302020204"/>
              <a:sym typeface="Comic Sans Bold" panose="03000902030302020204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0403036" y="9061919"/>
            <a:ext cx="11332009" cy="9123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65"/>
              </a:lnSpc>
              <a:spcBef>
                <a:spcPct val="0"/>
              </a:spcBef>
            </a:pPr>
            <a:r>
              <a:rPr lang="en-US" sz="5330" b="1">
                <a:solidFill>
                  <a:srgbClr val="166469"/>
                </a:solidFill>
                <a:latin typeface="Comic Sans Bold" panose="03000902030302020204"/>
                <a:ea typeface="Comic Sans Bold" panose="03000902030302020204"/>
                <a:cs typeface="Comic Sans Bold" panose="03000902030302020204"/>
                <a:sym typeface="Comic Sans Bold" panose="03000902030302020204"/>
              </a:rPr>
              <a:t>Саламандра</a:t>
            </a:r>
            <a:endParaRPr lang="en-US" sz="5330" b="1">
              <a:solidFill>
                <a:srgbClr val="166469"/>
              </a:solidFill>
              <a:latin typeface="Comic Sans Bold" panose="03000902030302020204"/>
              <a:ea typeface="Comic Sans Bold" panose="03000902030302020204"/>
              <a:cs typeface="Comic Sans Bold" panose="03000902030302020204"/>
              <a:sym typeface="Comic Sans Bold" panose="03000902030302020204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-506254" y="8658140"/>
            <a:ext cx="11332009" cy="9123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65"/>
              </a:lnSpc>
              <a:spcBef>
                <a:spcPct val="0"/>
              </a:spcBef>
            </a:pPr>
            <a:r>
              <a:rPr lang="en-US" sz="5330" b="1">
                <a:solidFill>
                  <a:srgbClr val="166469"/>
                </a:solidFill>
                <a:latin typeface="Comic Sans Bold" panose="03000902030302020204"/>
                <a:ea typeface="Comic Sans Bold" panose="03000902030302020204"/>
                <a:cs typeface="Comic Sans Bold" panose="03000902030302020204"/>
                <a:sym typeface="Comic Sans Bold" panose="03000902030302020204"/>
              </a:rPr>
              <a:t>Ропухи,жаби,кумки, райки </a:t>
            </a:r>
            <a:endParaRPr lang="en-US" sz="5330" b="1">
              <a:solidFill>
                <a:srgbClr val="166469"/>
              </a:solidFill>
              <a:latin typeface="Comic Sans Bold" panose="03000902030302020204"/>
              <a:ea typeface="Comic Sans Bold" panose="03000902030302020204"/>
              <a:cs typeface="Comic Sans Bold" panose="03000902030302020204"/>
              <a:sym typeface="Comic Sans Bold" panose="03000902030302020204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0">
            <a:off x="724944" y="538670"/>
            <a:ext cx="16838112" cy="980060"/>
            <a:chOff x="0" y="0"/>
            <a:chExt cx="4434729" cy="25812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34729" cy="258123"/>
            </a:xfrm>
            <a:custGeom>
              <a:avLst/>
              <a:gdLst/>
              <a:ahLst/>
              <a:cxnLst/>
              <a:rect l="l" t="t" r="r" b="b"/>
              <a:pathLst>
                <a:path w="4434729" h="258123">
                  <a:moveTo>
                    <a:pt x="13334" y="0"/>
                  </a:moveTo>
                  <a:lnTo>
                    <a:pt x="4421395" y="0"/>
                  </a:lnTo>
                  <a:cubicBezTo>
                    <a:pt x="4424931" y="0"/>
                    <a:pt x="4428323" y="1405"/>
                    <a:pt x="4430824" y="3905"/>
                  </a:cubicBezTo>
                  <a:cubicBezTo>
                    <a:pt x="4433324" y="6406"/>
                    <a:pt x="4434729" y="9797"/>
                    <a:pt x="4434729" y="13334"/>
                  </a:cubicBezTo>
                  <a:lnTo>
                    <a:pt x="4434729" y="244789"/>
                  </a:lnTo>
                  <a:cubicBezTo>
                    <a:pt x="4434729" y="248325"/>
                    <a:pt x="4433324" y="251717"/>
                    <a:pt x="4430824" y="254217"/>
                  </a:cubicBezTo>
                  <a:cubicBezTo>
                    <a:pt x="4428323" y="256718"/>
                    <a:pt x="4424931" y="258123"/>
                    <a:pt x="4421395" y="258123"/>
                  </a:cubicBezTo>
                  <a:lnTo>
                    <a:pt x="13334" y="258123"/>
                  </a:lnTo>
                  <a:cubicBezTo>
                    <a:pt x="9797" y="258123"/>
                    <a:pt x="6406" y="256718"/>
                    <a:pt x="3905" y="254217"/>
                  </a:cubicBezTo>
                  <a:cubicBezTo>
                    <a:pt x="1405" y="251717"/>
                    <a:pt x="0" y="248325"/>
                    <a:pt x="0" y="244789"/>
                  </a:cubicBezTo>
                  <a:lnTo>
                    <a:pt x="0" y="13334"/>
                  </a:lnTo>
                  <a:cubicBezTo>
                    <a:pt x="0" y="9797"/>
                    <a:pt x="1405" y="6406"/>
                    <a:pt x="3905" y="3905"/>
                  </a:cubicBezTo>
                  <a:cubicBezTo>
                    <a:pt x="6406" y="1405"/>
                    <a:pt x="9797" y="0"/>
                    <a:pt x="13334" y="0"/>
                  </a:cubicBezTo>
                  <a:close/>
                </a:path>
              </a:pathLst>
            </a:custGeom>
            <a:solidFill>
              <a:srgbClr val="E1E4A7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434729" cy="2962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sp>
        <p:nvSpPr>
          <p:cNvPr id="5" name="Freeform 5"/>
          <p:cNvSpPr/>
          <p:nvPr/>
        </p:nvSpPr>
        <p:spPr>
          <a:xfrm>
            <a:off x="1057275" y="805587"/>
            <a:ext cx="652931" cy="394204"/>
          </a:xfrm>
          <a:custGeom>
            <a:avLst/>
            <a:gdLst/>
            <a:ahLst/>
            <a:cxnLst/>
            <a:rect l="l" t="t" r="r" b="b"/>
            <a:pathLst>
              <a:path w="652931" h="394204">
                <a:moveTo>
                  <a:pt x="0" y="0"/>
                </a:moveTo>
                <a:lnTo>
                  <a:pt x="652931" y="0"/>
                </a:lnTo>
                <a:lnTo>
                  <a:pt x="652931" y="394204"/>
                </a:lnTo>
                <a:lnTo>
                  <a:pt x="0" y="394204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306602" y="6281709"/>
            <a:ext cx="18558304" cy="5162583"/>
          </a:xfrm>
          <a:custGeom>
            <a:avLst/>
            <a:gdLst/>
            <a:ahLst/>
            <a:cxnLst/>
            <a:rect l="l" t="t" r="r" b="b"/>
            <a:pathLst>
              <a:path w="18558304" h="5162583">
                <a:moveTo>
                  <a:pt x="0" y="0"/>
                </a:moveTo>
                <a:lnTo>
                  <a:pt x="18558304" y="0"/>
                </a:lnTo>
                <a:lnTo>
                  <a:pt x="18558304" y="5162583"/>
                </a:lnTo>
                <a:lnTo>
                  <a:pt x="0" y="516258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0" y="3297865"/>
            <a:ext cx="13833146" cy="5967688"/>
          </a:xfrm>
          <a:custGeom>
            <a:avLst/>
            <a:gdLst/>
            <a:ahLst/>
            <a:cxnLst/>
            <a:rect l="l" t="t" r="r" b="b"/>
            <a:pathLst>
              <a:path w="13833146" h="5967688">
                <a:moveTo>
                  <a:pt x="0" y="0"/>
                </a:moveTo>
                <a:lnTo>
                  <a:pt x="13833146" y="0"/>
                </a:lnTo>
                <a:lnTo>
                  <a:pt x="13833146" y="5967688"/>
                </a:lnTo>
                <a:lnTo>
                  <a:pt x="0" y="596768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3126412" y="1028700"/>
            <a:ext cx="5110709" cy="3718041"/>
          </a:xfrm>
          <a:custGeom>
            <a:avLst/>
            <a:gdLst/>
            <a:ahLst/>
            <a:cxnLst/>
            <a:rect l="l" t="t" r="r" b="b"/>
            <a:pathLst>
              <a:path w="5110709" h="3718041">
                <a:moveTo>
                  <a:pt x="0" y="0"/>
                </a:moveTo>
                <a:lnTo>
                  <a:pt x="5110709" y="0"/>
                </a:lnTo>
                <a:lnTo>
                  <a:pt x="5110709" y="3718041"/>
                </a:lnTo>
                <a:lnTo>
                  <a:pt x="0" y="371804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1136764" y="805587"/>
            <a:ext cx="6518722" cy="4337913"/>
          </a:xfrm>
          <a:custGeom>
            <a:avLst/>
            <a:gdLst/>
            <a:ahLst/>
            <a:cxnLst/>
            <a:rect l="l" t="t" r="r" b="b"/>
            <a:pathLst>
              <a:path w="6518722" h="4337913">
                <a:moveTo>
                  <a:pt x="0" y="0"/>
                </a:moveTo>
                <a:lnTo>
                  <a:pt x="6518722" y="0"/>
                </a:lnTo>
                <a:lnTo>
                  <a:pt x="6518722" y="4337913"/>
                </a:lnTo>
                <a:lnTo>
                  <a:pt x="0" y="433791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2641095" y="5067300"/>
            <a:ext cx="11192051" cy="40082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95"/>
              </a:lnSpc>
              <a:spcBef>
                <a:spcPct val="0"/>
              </a:spcBef>
            </a:pPr>
            <a:r>
              <a:rPr lang="en-US" sz="4570">
                <a:solidFill>
                  <a:srgbClr val="000000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Багато амфібій знищують безхребетних,регулюючи чисельність кровосисних видів і шкідників. Деякі види амфібій людина споживає у їжі( у Франції).</a:t>
            </a:r>
            <a:endParaRPr lang="en-US" sz="4570">
              <a:solidFill>
                <a:srgbClr val="000000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</p:txBody>
      </p:sp>
      <p:sp>
        <p:nvSpPr>
          <p:cNvPr id="11" name="TextBox 11"/>
          <p:cNvSpPr txBox="1"/>
          <p:nvPr/>
        </p:nvSpPr>
        <p:spPr>
          <a:xfrm rot="-143264">
            <a:off x="1869085" y="743939"/>
            <a:ext cx="2513066" cy="4044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30"/>
              </a:lnSpc>
              <a:spcBef>
                <a:spcPct val="0"/>
              </a:spcBef>
            </a:pPr>
            <a:r>
              <a:rPr lang="en-US" sz="2450" b="1">
                <a:solidFill>
                  <a:srgbClr val="547228"/>
                </a:solidFill>
                <a:latin typeface="Comic Sans Bold" panose="03000902030302020204"/>
                <a:ea typeface="Comic Sans Bold" panose="03000902030302020204"/>
                <a:cs typeface="Comic Sans Bold" panose="03000902030302020204"/>
                <a:sym typeface="Comic Sans Bold" panose="03000902030302020204"/>
              </a:rPr>
              <a:t>БІОЛОГІЯ </a:t>
            </a:r>
            <a:endParaRPr lang="en-US" sz="2450" b="1">
              <a:solidFill>
                <a:srgbClr val="547228"/>
              </a:solidFill>
              <a:latin typeface="Comic Sans Bold" panose="03000902030302020204"/>
              <a:ea typeface="Comic Sans Bold" panose="03000902030302020204"/>
              <a:cs typeface="Comic Sans Bold" panose="03000902030302020204"/>
              <a:sym typeface="Comic Sans Bold" panose="03000902030302020204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0287000" y="5067300"/>
            <a:ext cx="11192051" cy="7697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95"/>
              </a:lnSpc>
              <a:spcBef>
                <a:spcPct val="0"/>
              </a:spcBef>
            </a:pPr>
            <a:r>
              <a:rPr lang="en-US" sz="4570">
                <a:solidFill>
                  <a:srgbClr val="257C99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Жаб'ячі лапки</a:t>
            </a:r>
            <a:endParaRPr lang="en-US" sz="4570">
              <a:solidFill>
                <a:srgbClr val="257C99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31040" y="6537401"/>
            <a:ext cx="4733351" cy="3422103"/>
          </a:xfrm>
          <a:custGeom>
            <a:avLst/>
            <a:gdLst/>
            <a:ahLst/>
            <a:cxnLst/>
            <a:rect l="l" t="t" r="r" b="b"/>
            <a:pathLst>
              <a:path w="4733351" h="3422103">
                <a:moveTo>
                  <a:pt x="0" y="0"/>
                </a:moveTo>
                <a:lnTo>
                  <a:pt x="4733351" y="0"/>
                </a:lnTo>
                <a:lnTo>
                  <a:pt x="4733351" y="3422102"/>
                </a:lnTo>
                <a:lnTo>
                  <a:pt x="0" y="3422102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 t="-22724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2664153" y="7126920"/>
            <a:ext cx="4997941" cy="1921871"/>
          </a:xfrm>
          <a:custGeom>
            <a:avLst/>
            <a:gdLst/>
            <a:ahLst/>
            <a:cxnLst/>
            <a:rect l="l" t="t" r="r" b="b"/>
            <a:pathLst>
              <a:path w="4997941" h="1921871">
                <a:moveTo>
                  <a:pt x="0" y="0"/>
                </a:moveTo>
                <a:lnTo>
                  <a:pt x="4997942" y="0"/>
                </a:lnTo>
                <a:lnTo>
                  <a:pt x="4997942" y="1921872"/>
                </a:lnTo>
                <a:lnTo>
                  <a:pt x="0" y="1921872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 t="-42726" b="-88014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898391" y="6753650"/>
            <a:ext cx="481599" cy="446049"/>
          </a:xfrm>
          <a:custGeom>
            <a:avLst/>
            <a:gdLst/>
            <a:ahLst/>
            <a:cxnLst/>
            <a:rect l="l" t="t" r="r" b="b"/>
            <a:pathLst>
              <a:path w="481599" h="446049">
                <a:moveTo>
                  <a:pt x="0" y="0"/>
                </a:moveTo>
                <a:lnTo>
                  <a:pt x="481598" y="0"/>
                </a:lnTo>
                <a:lnTo>
                  <a:pt x="481598" y="446049"/>
                </a:lnTo>
                <a:lnTo>
                  <a:pt x="0" y="44604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898391" y="7717937"/>
            <a:ext cx="481599" cy="446049"/>
          </a:xfrm>
          <a:custGeom>
            <a:avLst/>
            <a:gdLst/>
            <a:ahLst/>
            <a:cxnLst/>
            <a:rect l="l" t="t" r="r" b="b"/>
            <a:pathLst>
              <a:path w="481599" h="446049">
                <a:moveTo>
                  <a:pt x="0" y="0"/>
                </a:moveTo>
                <a:lnTo>
                  <a:pt x="481598" y="0"/>
                </a:lnTo>
                <a:lnTo>
                  <a:pt x="481598" y="446048"/>
                </a:lnTo>
                <a:lnTo>
                  <a:pt x="0" y="44604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2945033" y="7335471"/>
            <a:ext cx="561760" cy="520293"/>
          </a:xfrm>
          <a:custGeom>
            <a:avLst/>
            <a:gdLst/>
            <a:ahLst/>
            <a:cxnLst/>
            <a:rect l="l" t="t" r="r" b="b"/>
            <a:pathLst>
              <a:path w="561760" h="520293">
                <a:moveTo>
                  <a:pt x="0" y="0"/>
                </a:moveTo>
                <a:lnTo>
                  <a:pt x="561760" y="0"/>
                </a:lnTo>
                <a:lnTo>
                  <a:pt x="561760" y="520292"/>
                </a:lnTo>
                <a:lnTo>
                  <a:pt x="0" y="52029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898391" y="8475935"/>
            <a:ext cx="481599" cy="446049"/>
          </a:xfrm>
          <a:custGeom>
            <a:avLst/>
            <a:gdLst/>
            <a:ahLst/>
            <a:cxnLst/>
            <a:rect l="l" t="t" r="r" b="b"/>
            <a:pathLst>
              <a:path w="481599" h="446049">
                <a:moveTo>
                  <a:pt x="0" y="0"/>
                </a:moveTo>
                <a:lnTo>
                  <a:pt x="481598" y="0"/>
                </a:lnTo>
                <a:lnTo>
                  <a:pt x="481598" y="446049"/>
                </a:lnTo>
                <a:lnTo>
                  <a:pt x="0" y="44604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898391" y="9436334"/>
            <a:ext cx="481599" cy="446049"/>
          </a:xfrm>
          <a:custGeom>
            <a:avLst/>
            <a:gdLst/>
            <a:ahLst/>
            <a:cxnLst/>
            <a:rect l="l" t="t" r="r" b="b"/>
            <a:pathLst>
              <a:path w="481599" h="446049">
                <a:moveTo>
                  <a:pt x="0" y="0"/>
                </a:moveTo>
                <a:lnTo>
                  <a:pt x="481598" y="0"/>
                </a:lnTo>
                <a:lnTo>
                  <a:pt x="481598" y="446048"/>
                </a:lnTo>
                <a:lnTo>
                  <a:pt x="0" y="44604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2945033" y="8273758"/>
            <a:ext cx="561760" cy="520293"/>
          </a:xfrm>
          <a:custGeom>
            <a:avLst/>
            <a:gdLst/>
            <a:ahLst/>
            <a:cxnLst/>
            <a:rect l="l" t="t" r="r" b="b"/>
            <a:pathLst>
              <a:path w="561760" h="520293">
                <a:moveTo>
                  <a:pt x="0" y="0"/>
                </a:moveTo>
                <a:lnTo>
                  <a:pt x="561760" y="0"/>
                </a:lnTo>
                <a:lnTo>
                  <a:pt x="561760" y="520293"/>
                </a:lnTo>
                <a:lnTo>
                  <a:pt x="0" y="52029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5963219" y="6428370"/>
            <a:ext cx="4733351" cy="1814202"/>
          </a:xfrm>
          <a:custGeom>
            <a:avLst/>
            <a:gdLst/>
            <a:ahLst/>
            <a:cxnLst/>
            <a:rect l="l" t="t" r="r" b="b"/>
            <a:pathLst>
              <a:path w="4733351" h="1814202">
                <a:moveTo>
                  <a:pt x="0" y="0"/>
                </a:moveTo>
                <a:lnTo>
                  <a:pt x="4733351" y="0"/>
                </a:lnTo>
                <a:lnTo>
                  <a:pt x="4733351" y="1814202"/>
                </a:lnTo>
                <a:lnTo>
                  <a:pt x="0" y="1814202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 t="-42865" b="-88628"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6044682" y="7595617"/>
            <a:ext cx="481599" cy="446049"/>
          </a:xfrm>
          <a:custGeom>
            <a:avLst/>
            <a:gdLst/>
            <a:ahLst/>
            <a:cxnLst/>
            <a:rect l="l" t="t" r="r" b="b"/>
            <a:pathLst>
              <a:path w="481599" h="446049">
                <a:moveTo>
                  <a:pt x="0" y="0"/>
                </a:moveTo>
                <a:lnTo>
                  <a:pt x="481599" y="0"/>
                </a:lnTo>
                <a:lnTo>
                  <a:pt x="481599" y="446049"/>
                </a:lnTo>
                <a:lnTo>
                  <a:pt x="0" y="44604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6044682" y="6597301"/>
            <a:ext cx="481599" cy="446049"/>
          </a:xfrm>
          <a:custGeom>
            <a:avLst/>
            <a:gdLst/>
            <a:ahLst/>
            <a:cxnLst/>
            <a:rect l="l" t="t" r="r" b="b"/>
            <a:pathLst>
              <a:path w="481599" h="446049">
                <a:moveTo>
                  <a:pt x="0" y="0"/>
                </a:moveTo>
                <a:lnTo>
                  <a:pt x="481599" y="0"/>
                </a:lnTo>
                <a:lnTo>
                  <a:pt x="481599" y="446049"/>
                </a:lnTo>
                <a:lnTo>
                  <a:pt x="0" y="44604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2945033" y="432422"/>
            <a:ext cx="3739537" cy="4114800"/>
          </a:xfrm>
          <a:custGeom>
            <a:avLst/>
            <a:gdLst/>
            <a:ahLst/>
            <a:cxnLst/>
            <a:rect l="l" t="t" r="r" b="b"/>
            <a:pathLst>
              <a:path w="3739537" h="4114800">
                <a:moveTo>
                  <a:pt x="0" y="0"/>
                </a:moveTo>
                <a:lnTo>
                  <a:pt x="3739537" y="0"/>
                </a:lnTo>
                <a:lnTo>
                  <a:pt x="373953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989734" y="794427"/>
            <a:ext cx="4054948" cy="4114800"/>
          </a:xfrm>
          <a:custGeom>
            <a:avLst/>
            <a:gdLst/>
            <a:ahLst/>
            <a:cxnLst/>
            <a:rect l="l" t="t" r="r" b="b"/>
            <a:pathLst>
              <a:path w="4054948" h="4114800">
                <a:moveTo>
                  <a:pt x="0" y="0"/>
                </a:moveTo>
                <a:lnTo>
                  <a:pt x="4054948" y="0"/>
                </a:lnTo>
                <a:lnTo>
                  <a:pt x="405494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6502152" y="2733021"/>
            <a:ext cx="4733351" cy="1814202"/>
          </a:xfrm>
          <a:custGeom>
            <a:avLst/>
            <a:gdLst/>
            <a:ahLst/>
            <a:cxnLst/>
            <a:rect l="l" t="t" r="r" b="b"/>
            <a:pathLst>
              <a:path w="4733351" h="1814202">
                <a:moveTo>
                  <a:pt x="0" y="0"/>
                </a:moveTo>
                <a:lnTo>
                  <a:pt x="4733352" y="0"/>
                </a:lnTo>
                <a:lnTo>
                  <a:pt x="4733352" y="1814201"/>
                </a:lnTo>
                <a:lnTo>
                  <a:pt x="0" y="1814201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 t="-42865" b="-88628"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5658862" y="2766102"/>
            <a:ext cx="6560393" cy="716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10"/>
              </a:lnSpc>
              <a:spcBef>
                <a:spcPct val="0"/>
              </a:spcBef>
            </a:pPr>
            <a:r>
              <a:rPr lang="en-US" sz="4150">
                <a:solidFill>
                  <a:srgbClr val="166469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У хвостатих</a:t>
            </a:r>
            <a:endParaRPr lang="en-US" sz="4150">
              <a:solidFill>
                <a:srgbClr val="166469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</p:txBody>
      </p:sp>
      <p:sp>
        <p:nvSpPr>
          <p:cNvPr id="17" name="Freeform 17"/>
          <p:cNvSpPr/>
          <p:nvPr/>
        </p:nvSpPr>
        <p:spPr>
          <a:xfrm>
            <a:off x="6526281" y="2851827"/>
            <a:ext cx="561760" cy="520293"/>
          </a:xfrm>
          <a:custGeom>
            <a:avLst/>
            <a:gdLst/>
            <a:ahLst/>
            <a:cxnLst/>
            <a:rect l="l" t="t" r="r" b="b"/>
            <a:pathLst>
              <a:path w="561760" h="520293">
                <a:moveTo>
                  <a:pt x="0" y="0"/>
                </a:moveTo>
                <a:lnTo>
                  <a:pt x="561759" y="0"/>
                </a:lnTo>
                <a:lnTo>
                  <a:pt x="561759" y="520293"/>
                </a:lnTo>
                <a:lnTo>
                  <a:pt x="0" y="52029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6588902" y="3819701"/>
            <a:ext cx="499138" cy="473557"/>
          </a:xfrm>
          <a:custGeom>
            <a:avLst/>
            <a:gdLst/>
            <a:ahLst/>
            <a:cxnLst/>
            <a:rect l="l" t="t" r="r" b="b"/>
            <a:pathLst>
              <a:path w="499138" h="473557">
                <a:moveTo>
                  <a:pt x="0" y="0"/>
                </a:moveTo>
                <a:lnTo>
                  <a:pt x="499138" y="0"/>
                </a:lnTo>
                <a:lnTo>
                  <a:pt x="499138" y="473557"/>
                </a:lnTo>
                <a:lnTo>
                  <a:pt x="0" y="473557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-1225214" y="4709202"/>
            <a:ext cx="9555108" cy="18539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195"/>
              </a:lnSpc>
              <a:spcBef>
                <a:spcPct val="0"/>
              </a:spcBef>
            </a:pPr>
            <a:r>
              <a:rPr lang="en-US" sz="10855" b="1">
                <a:solidFill>
                  <a:srgbClr val="4C956C"/>
                </a:solidFill>
                <a:latin typeface="Comic Sans Bold" panose="03000902030302020204"/>
                <a:ea typeface="Comic Sans Bold" panose="03000902030302020204"/>
                <a:cs typeface="Comic Sans Bold" panose="03000902030302020204"/>
                <a:sym typeface="Comic Sans Bold" panose="03000902030302020204"/>
              </a:rPr>
              <a:t>Голова </a:t>
            </a:r>
            <a:endParaRPr lang="en-US" sz="10855" b="1">
              <a:solidFill>
                <a:srgbClr val="4C956C"/>
              </a:solidFill>
              <a:latin typeface="Comic Sans Bold" panose="03000902030302020204"/>
              <a:ea typeface="Comic Sans Bold" panose="03000902030302020204"/>
              <a:cs typeface="Comic Sans Bold" panose="03000902030302020204"/>
              <a:sym typeface="Comic Sans Bold" panose="03000902030302020204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1249680" y="6429745"/>
            <a:ext cx="4409182" cy="7699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15"/>
              </a:lnSpc>
              <a:spcBef>
                <a:spcPct val="0"/>
              </a:spcBef>
            </a:pPr>
            <a:r>
              <a:rPr lang="en-US" sz="4440">
                <a:solidFill>
                  <a:srgbClr val="4C956C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Очі</a:t>
            </a:r>
            <a:endParaRPr lang="en-US" sz="4440">
              <a:solidFill>
                <a:srgbClr val="4C956C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1891665" y="7576046"/>
            <a:ext cx="3125212" cy="511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40"/>
              </a:lnSpc>
              <a:spcBef>
                <a:spcPct val="0"/>
              </a:spcBef>
            </a:pPr>
            <a:r>
              <a:rPr lang="en-US" sz="3100">
                <a:solidFill>
                  <a:srgbClr val="4C956C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Ніздрі</a:t>
            </a:r>
            <a:endParaRPr lang="en-US" sz="3100">
              <a:solidFill>
                <a:srgbClr val="4C956C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13326897" y="4845587"/>
            <a:ext cx="4961103" cy="15925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020"/>
              </a:lnSpc>
              <a:spcBef>
                <a:spcPct val="0"/>
              </a:spcBef>
            </a:pPr>
            <a:r>
              <a:rPr lang="en-US" sz="9300" b="1">
                <a:solidFill>
                  <a:srgbClr val="547228"/>
                </a:solidFill>
                <a:latin typeface="Comic Sans Bold" panose="03000902030302020204"/>
                <a:ea typeface="Comic Sans Bold" panose="03000902030302020204"/>
                <a:cs typeface="Comic Sans Bold" panose="03000902030302020204"/>
                <a:sym typeface="Comic Sans Bold" panose="03000902030302020204"/>
              </a:rPr>
              <a:t>Кінцівки </a:t>
            </a:r>
            <a:endParaRPr lang="en-US" sz="9300" b="1">
              <a:solidFill>
                <a:srgbClr val="547228"/>
              </a:solidFill>
              <a:latin typeface="Comic Sans Bold" panose="03000902030302020204"/>
              <a:ea typeface="Comic Sans Bold" panose="03000902030302020204"/>
              <a:cs typeface="Comic Sans Bold" panose="03000902030302020204"/>
              <a:sym typeface="Comic Sans Bold" panose="03000902030302020204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14020199" y="7230612"/>
            <a:ext cx="3045823" cy="5031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30"/>
              </a:lnSpc>
              <a:spcBef>
                <a:spcPct val="0"/>
              </a:spcBef>
            </a:pPr>
            <a:r>
              <a:rPr lang="en-US" sz="2950">
                <a:solidFill>
                  <a:srgbClr val="547228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Передні кінцівки</a:t>
            </a:r>
            <a:endParaRPr lang="en-US" sz="2950">
              <a:solidFill>
                <a:srgbClr val="547228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1989734" y="8381142"/>
            <a:ext cx="3125212" cy="7385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20"/>
              </a:lnSpc>
              <a:spcBef>
                <a:spcPct val="0"/>
              </a:spcBef>
            </a:pPr>
            <a:r>
              <a:rPr lang="en-US" sz="4300">
                <a:solidFill>
                  <a:srgbClr val="4C956C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Рота</a:t>
            </a:r>
            <a:endParaRPr lang="en-US" sz="4300">
              <a:solidFill>
                <a:srgbClr val="4C956C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1989734" y="9305167"/>
            <a:ext cx="3125212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  <a:spcBef>
                <a:spcPct val="0"/>
              </a:spcBef>
            </a:pPr>
            <a:r>
              <a:rPr lang="en-US" sz="2200">
                <a:solidFill>
                  <a:srgbClr val="4C956C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Барабанні перетинки</a:t>
            </a:r>
            <a:endParaRPr lang="en-US" sz="2200">
              <a:solidFill>
                <a:srgbClr val="4C956C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14166155" y="8207083"/>
            <a:ext cx="2930031" cy="5869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15"/>
              </a:lnSpc>
              <a:spcBef>
                <a:spcPct val="0"/>
              </a:spcBef>
            </a:pPr>
            <a:r>
              <a:rPr lang="en-US" sz="3440">
                <a:solidFill>
                  <a:srgbClr val="547228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Задні кінцівки</a:t>
            </a:r>
            <a:endParaRPr lang="en-US" sz="3440">
              <a:solidFill>
                <a:srgbClr val="547228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4161505" y="4551389"/>
            <a:ext cx="9555108" cy="18484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195"/>
              </a:lnSpc>
              <a:spcBef>
                <a:spcPct val="0"/>
              </a:spcBef>
            </a:pPr>
            <a:r>
              <a:rPr lang="en-US" sz="10855" b="1">
                <a:solidFill>
                  <a:srgbClr val="166469"/>
                </a:solidFill>
                <a:latin typeface="Comic Sans Bold" panose="03000902030302020204"/>
                <a:ea typeface="Comic Sans Bold" panose="03000902030302020204"/>
                <a:cs typeface="Comic Sans Bold" panose="03000902030302020204"/>
                <a:sym typeface="Comic Sans Bold" panose="03000902030302020204"/>
              </a:rPr>
              <a:t>Тулуб</a:t>
            </a:r>
            <a:endParaRPr lang="en-US" sz="10855" b="1">
              <a:solidFill>
                <a:srgbClr val="166469"/>
              </a:solidFill>
              <a:latin typeface="Comic Sans Bold" panose="03000902030302020204"/>
              <a:ea typeface="Comic Sans Bold" panose="03000902030302020204"/>
              <a:cs typeface="Comic Sans Bold" panose="03000902030302020204"/>
              <a:sym typeface="Comic Sans Bold" panose="03000902030302020204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6502152" y="6239346"/>
            <a:ext cx="4108404" cy="8040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35"/>
              </a:lnSpc>
              <a:spcBef>
                <a:spcPct val="0"/>
              </a:spcBef>
            </a:pPr>
            <a:r>
              <a:rPr lang="en-US" sz="4665">
                <a:solidFill>
                  <a:srgbClr val="166469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Шкіра</a:t>
            </a:r>
            <a:endParaRPr lang="en-US" sz="4665">
              <a:solidFill>
                <a:srgbClr val="166469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5157342" y="7284515"/>
            <a:ext cx="7366347" cy="8033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25"/>
              </a:lnSpc>
              <a:spcBef>
                <a:spcPct val="0"/>
              </a:spcBef>
            </a:pPr>
            <a:r>
              <a:rPr lang="en-US" sz="4660">
                <a:solidFill>
                  <a:srgbClr val="166469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Хребет </a:t>
            </a:r>
            <a:endParaRPr lang="en-US" sz="4660">
              <a:solidFill>
                <a:srgbClr val="166469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4091274" y="560764"/>
            <a:ext cx="9555108" cy="18484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195"/>
              </a:lnSpc>
              <a:spcBef>
                <a:spcPct val="0"/>
              </a:spcBef>
            </a:pPr>
            <a:r>
              <a:rPr lang="en-US" sz="10855" b="1">
                <a:solidFill>
                  <a:srgbClr val="166469"/>
                </a:solidFill>
                <a:latin typeface="Comic Sans Bold" panose="03000902030302020204"/>
                <a:ea typeface="Comic Sans Bold" panose="03000902030302020204"/>
                <a:cs typeface="Comic Sans Bold" panose="03000902030302020204"/>
                <a:sym typeface="Comic Sans Bold" panose="03000902030302020204"/>
              </a:rPr>
              <a:t>Хвіст</a:t>
            </a:r>
            <a:endParaRPr lang="en-US" sz="10855" b="1">
              <a:solidFill>
                <a:srgbClr val="166469"/>
              </a:solidFill>
              <a:latin typeface="Comic Sans Bold" panose="03000902030302020204"/>
              <a:ea typeface="Comic Sans Bold" panose="03000902030302020204"/>
              <a:cs typeface="Comic Sans Bold" panose="03000902030302020204"/>
              <a:sym typeface="Comic Sans Bold" panose="03000902030302020204"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5863803" y="3655445"/>
            <a:ext cx="6560393" cy="716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10"/>
              </a:lnSpc>
              <a:spcBef>
                <a:spcPct val="0"/>
              </a:spcBef>
            </a:pPr>
            <a:r>
              <a:rPr lang="en-US" sz="4150">
                <a:solidFill>
                  <a:srgbClr val="166469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У безхвостих</a:t>
            </a:r>
            <a:endParaRPr lang="en-US" sz="4150">
              <a:solidFill>
                <a:srgbClr val="166469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0">
            <a:off x="724944" y="538670"/>
            <a:ext cx="16838112" cy="980060"/>
            <a:chOff x="0" y="0"/>
            <a:chExt cx="4434729" cy="25812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34729" cy="258123"/>
            </a:xfrm>
            <a:custGeom>
              <a:avLst/>
              <a:gdLst/>
              <a:ahLst/>
              <a:cxnLst/>
              <a:rect l="l" t="t" r="r" b="b"/>
              <a:pathLst>
                <a:path w="4434729" h="258123">
                  <a:moveTo>
                    <a:pt x="13334" y="0"/>
                  </a:moveTo>
                  <a:lnTo>
                    <a:pt x="4421395" y="0"/>
                  </a:lnTo>
                  <a:cubicBezTo>
                    <a:pt x="4424931" y="0"/>
                    <a:pt x="4428323" y="1405"/>
                    <a:pt x="4430824" y="3905"/>
                  </a:cubicBezTo>
                  <a:cubicBezTo>
                    <a:pt x="4433324" y="6406"/>
                    <a:pt x="4434729" y="9797"/>
                    <a:pt x="4434729" y="13334"/>
                  </a:cubicBezTo>
                  <a:lnTo>
                    <a:pt x="4434729" y="244789"/>
                  </a:lnTo>
                  <a:cubicBezTo>
                    <a:pt x="4434729" y="248325"/>
                    <a:pt x="4433324" y="251717"/>
                    <a:pt x="4430824" y="254217"/>
                  </a:cubicBezTo>
                  <a:cubicBezTo>
                    <a:pt x="4428323" y="256718"/>
                    <a:pt x="4424931" y="258123"/>
                    <a:pt x="4421395" y="258123"/>
                  </a:cubicBezTo>
                  <a:lnTo>
                    <a:pt x="13334" y="258123"/>
                  </a:lnTo>
                  <a:cubicBezTo>
                    <a:pt x="9797" y="258123"/>
                    <a:pt x="6406" y="256718"/>
                    <a:pt x="3905" y="254217"/>
                  </a:cubicBezTo>
                  <a:cubicBezTo>
                    <a:pt x="1405" y="251717"/>
                    <a:pt x="0" y="248325"/>
                    <a:pt x="0" y="244789"/>
                  </a:cubicBezTo>
                  <a:lnTo>
                    <a:pt x="0" y="13334"/>
                  </a:lnTo>
                  <a:cubicBezTo>
                    <a:pt x="0" y="9797"/>
                    <a:pt x="1405" y="6406"/>
                    <a:pt x="3905" y="3905"/>
                  </a:cubicBezTo>
                  <a:cubicBezTo>
                    <a:pt x="6406" y="1405"/>
                    <a:pt x="9797" y="0"/>
                    <a:pt x="13334" y="0"/>
                  </a:cubicBezTo>
                  <a:close/>
                </a:path>
              </a:pathLst>
            </a:custGeom>
            <a:solidFill>
              <a:srgbClr val="E1E4A7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434729" cy="2962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sp>
        <p:nvSpPr>
          <p:cNvPr id="5" name="Freeform 5"/>
          <p:cNvSpPr/>
          <p:nvPr/>
        </p:nvSpPr>
        <p:spPr>
          <a:xfrm>
            <a:off x="1057275" y="805587"/>
            <a:ext cx="652931" cy="394204"/>
          </a:xfrm>
          <a:custGeom>
            <a:avLst/>
            <a:gdLst/>
            <a:ahLst/>
            <a:cxnLst/>
            <a:rect l="l" t="t" r="r" b="b"/>
            <a:pathLst>
              <a:path w="652931" h="394204">
                <a:moveTo>
                  <a:pt x="0" y="0"/>
                </a:moveTo>
                <a:lnTo>
                  <a:pt x="652931" y="0"/>
                </a:lnTo>
                <a:lnTo>
                  <a:pt x="652931" y="394204"/>
                </a:lnTo>
                <a:lnTo>
                  <a:pt x="0" y="394204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306602" y="6281709"/>
            <a:ext cx="18558304" cy="5162583"/>
          </a:xfrm>
          <a:custGeom>
            <a:avLst/>
            <a:gdLst/>
            <a:ahLst/>
            <a:cxnLst/>
            <a:rect l="l" t="t" r="r" b="b"/>
            <a:pathLst>
              <a:path w="18558304" h="5162583">
                <a:moveTo>
                  <a:pt x="0" y="0"/>
                </a:moveTo>
                <a:lnTo>
                  <a:pt x="18558304" y="0"/>
                </a:lnTo>
                <a:lnTo>
                  <a:pt x="18558304" y="5162583"/>
                </a:lnTo>
                <a:lnTo>
                  <a:pt x="0" y="516258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5727916" y="198571"/>
            <a:ext cx="1531384" cy="2640317"/>
          </a:xfrm>
          <a:custGeom>
            <a:avLst/>
            <a:gdLst/>
            <a:ahLst/>
            <a:cxnLst/>
            <a:rect l="l" t="t" r="r" b="b"/>
            <a:pathLst>
              <a:path w="1531384" h="2640317">
                <a:moveTo>
                  <a:pt x="0" y="0"/>
                </a:moveTo>
                <a:lnTo>
                  <a:pt x="1531384" y="0"/>
                </a:lnTo>
                <a:lnTo>
                  <a:pt x="1531384" y="2640317"/>
                </a:lnTo>
                <a:lnTo>
                  <a:pt x="0" y="264031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 rot="-143264">
            <a:off x="1869085" y="743939"/>
            <a:ext cx="2513066" cy="4044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30"/>
              </a:lnSpc>
              <a:spcBef>
                <a:spcPct val="0"/>
              </a:spcBef>
            </a:pPr>
            <a:r>
              <a:rPr lang="en-US" sz="2450" b="1">
                <a:solidFill>
                  <a:srgbClr val="547228"/>
                </a:solidFill>
                <a:latin typeface="Comic Sans Bold" panose="03000902030302020204"/>
                <a:ea typeface="Comic Sans Bold" panose="03000902030302020204"/>
                <a:cs typeface="Comic Sans Bold" panose="03000902030302020204"/>
                <a:sym typeface="Comic Sans Bold" panose="03000902030302020204"/>
              </a:rPr>
              <a:t>БІОЛОГІЯ </a:t>
            </a:r>
            <a:endParaRPr lang="en-US" sz="2450" b="1">
              <a:solidFill>
                <a:srgbClr val="547228"/>
              </a:solidFill>
              <a:latin typeface="Comic Sans Bold" panose="03000902030302020204"/>
              <a:ea typeface="Comic Sans Bold" panose="03000902030302020204"/>
              <a:cs typeface="Comic Sans Bold" panose="03000902030302020204"/>
              <a:sym typeface="Comic Sans Bold" panose="03000902030302020204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5693950" y="166221"/>
            <a:ext cx="7980179" cy="11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40"/>
              </a:lnSpc>
              <a:spcBef>
                <a:spcPct val="0"/>
              </a:spcBef>
            </a:pPr>
            <a:r>
              <a:rPr lang="en-US" sz="6530">
                <a:solidFill>
                  <a:srgbClr val="929CEF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Попрактикуймося ! </a:t>
            </a:r>
            <a:endParaRPr lang="en-US" sz="6530">
              <a:solidFill>
                <a:srgbClr val="929CEF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971955" y="1990668"/>
            <a:ext cx="14001190" cy="72676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605"/>
              </a:lnSpc>
            </a:pPr>
            <a:r>
              <a:rPr lang="en-US" sz="8290">
                <a:solidFill>
                  <a:srgbClr val="166469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Як дихає доросла особина?</a:t>
            </a:r>
            <a:endParaRPr lang="en-US" sz="8290">
              <a:solidFill>
                <a:srgbClr val="166469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  <a:p>
            <a:pPr algn="ctr">
              <a:lnSpc>
                <a:spcPts val="11605"/>
              </a:lnSpc>
            </a:pPr>
            <a:r>
              <a:rPr lang="en-US" sz="8290">
                <a:solidFill>
                  <a:srgbClr val="166469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А) Зябрами й шкірою</a:t>
            </a:r>
            <a:endParaRPr lang="en-US" sz="8290">
              <a:solidFill>
                <a:srgbClr val="166469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  <a:p>
            <a:pPr algn="ctr">
              <a:lnSpc>
                <a:spcPts val="11605"/>
              </a:lnSpc>
            </a:pPr>
            <a:r>
              <a:rPr lang="en-US" sz="8290">
                <a:solidFill>
                  <a:srgbClr val="166469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Б) Зябрами й трахеями</a:t>
            </a:r>
            <a:endParaRPr lang="en-US" sz="8290">
              <a:solidFill>
                <a:srgbClr val="166469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  <a:p>
            <a:pPr algn="ctr">
              <a:lnSpc>
                <a:spcPts val="11605"/>
              </a:lnSpc>
            </a:pPr>
            <a:r>
              <a:rPr lang="en-US" sz="8290">
                <a:solidFill>
                  <a:srgbClr val="166469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В) Легенями й зябрами</a:t>
            </a:r>
            <a:endParaRPr lang="en-US" sz="8290">
              <a:solidFill>
                <a:srgbClr val="166469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  <a:p>
            <a:pPr algn="ctr">
              <a:lnSpc>
                <a:spcPts val="11605"/>
              </a:lnSpc>
              <a:spcBef>
                <a:spcPct val="0"/>
              </a:spcBef>
            </a:pPr>
            <a:r>
              <a:rPr lang="en-US" sz="8290">
                <a:solidFill>
                  <a:srgbClr val="166469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Г) Легенями й шкірою </a:t>
            </a:r>
            <a:endParaRPr lang="en-US" sz="8290">
              <a:solidFill>
                <a:srgbClr val="166469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0">
            <a:off x="724944" y="538670"/>
            <a:ext cx="16838112" cy="980060"/>
            <a:chOff x="0" y="0"/>
            <a:chExt cx="4434729" cy="25812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34729" cy="258123"/>
            </a:xfrm>
            <a:custGeom>
              <a:avLst/>
              <a:gdLst/>
              <a:ahLst/>
              <a:cxnLst/>
              <a:rect l="l" t="t" r="r" b="b"/>
              <a:pathLst>
                <a:path w="4434729" h="258123">
                  <a:moveTo>
                    <a:pt x="13334" y="0"/>
                  </a:moveTo>
                  <a:lnTo>
                    <a:pt x="4421395" y="0"/>
                  </a:lnTo>
                  <a:cubicBezTo>
                    <a:pt x="4424931" y="0"/>
                    <a:pt x="4428323" y="1405"/>
                    <a:pt x="4430824" y="3905"/>
                  </a:cubicBezTo>
                  <a:cubicBezTo>
                    <a:pt x="4433324" y="6406"/>
                    <a:pt x="4434729" y="9797"/>
                    <a:pt x="4434729" y="13334"/>
                  </a:cubicBezTo>
                  <a:lnTo>
                    <a:pt x="4434729" y="244789"/>
                  </a:lnTo>
                  <a:cubicBezTo>
                    <a:pt x="4434729" y="248325"/>
                    <a:pt x="4433324" y="251717"/>
                    <a:pt x="4430824" y="254217"/>
                  </a:cubicBezTo>
                  <a:cubicBezTo>
                    <a:pt x="4428323" y="256718"/>
                    <a:pt x="4424931" y="258123"/>
                    <a:pt x="4421395" y="258123"/>
                  </a:cubicBezTo>
                  <a:lnTo>
                    <a:pt x="13334" y="258123"/>
                  </a:lnTo>
                  <a:cubicBezTo>
                    <a:pt x="9797" y="258123"/>
                    <a:pt x="6406" y="256718"/>
                    <a:pt x="3905" y="254217"/>
                  </a:cubicBezTo>
                  <a:cubicBezTo>
                    <a:pt x="1405" y="251717"/>
                    <a:pt x="0" y="248325"/>
                    <a:pt x="0" y="244789"/>
                  </a:cubicBezTo>
                  <a:lnTo>
                    <a:pt x="0" y="13334"/>
                  </a:lnTo>
                  <a:cubicBezTo>
                    <a:pt x="0" y="9797"/>
                    <a:pt x="1405" y="6406"/>
                    <a:pt x="3905" y="3905"/>
                  </a:cubicBezTo>
                  <a:cubicBezTo>
                    <a:pt x="6406" y="1405"/>
                    <a:pt x="9797" y="0"/>
                    <a:pt x="13334" y="0"/>
                  </a:cubicBezTo>
                  <a:close/>
                </a:path>
              </a:pathLst>
            </a:custGeom>
            <a:solidFill>
              <a:srgbClr val="E1E4A7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434729" cy="2962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sp>
        <p:nvSpPr>
          <p:cNvPr id="5" name="Freeform 5"/>
          <p:cNvSpPr/>
          <p:nvPr/>
        </p:nvSpPr>
        <p:spPr>
          <a:xfrm>
            <a:off x="1057275" y="805587"/>
            <a:ext cx="652931" cy="394204"/>
          </a:xfrm>
          <a:custGeom>
            <a:avLst/>
            <a:gdLst/>
            <a:ahLst/>
            <a:cxnLst/>
            <a:rect l="l" t="t" r="r" b="b"/>
            <a:pathLst>
              <a:path w="652931" h="394204">
                <a:moveTo>
                  <a:pt x="0" y="0"/>
                </a:moveTo>
                <a:lnTo>
                  <a:pt x="652931" y="0"/>
                </a:lnTo>
                <a:lnTo>
                  <a:pt x="652931" y="394204"/>
                </a:lnTo>
                <a:lnTo>
                  <a:pt x="0" y="394204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306602" y="6281709"/>
            <a:ext cx="18558304" cy="5162583"/>
          </a:xfrm>
          <a:custGeom>
            <a:avLst/>
            <a:gdLst/>
            <a:ahLst/>
            <a:cxnLst/>
            <a:rect l="l" t="t" r="r" b="b"/>
            <a:pathLst>
              <a:path w="18558304" h="5162583">
                <a:moveTo>
                  <a:pt x="0" y="0"/>
                </a:moveTo>
                <a:lnTo>
                  <a:pt x="18558304" y="0"/>
                </a:lnTo>
                <a:lnTo>
                  <a:pt x="18558304" y="5162583"/>
                </a:lnTo>
                <a:lnTo>
                  <a:pt x="0" y="516258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5727916" y="198571"/>
            <a:ext cx="1531384" cy="2640317"/>
          </a:xfrm>
          <a:custGeom>
            <a:avLst/>
            <a:gdLst/>
            <a:ahLst/>
            <a:cxnLst/>
            <a:rect l="l" t="t" r="r" b="b"/>
            <a:pathLst>
              <a:path w="1531384" h="2640317">
                <a:moveTo>
                  <a:pt x="0" y="0"/>
                </a:moveTo>
                <a:lnTo>
                  <a:pt x="1531384" y="0"/>
                </a:lnTo>
                <a:lnTo>
                  <a:pt x="1531384" y="2640317"/>
                </a:lnTo>
                <a:lnTo>
                  <a:pt x="0" y="264031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 rot="-143264">
            <a:off x="1869085" y="743939"/>
            <a:ext cx="2513066" cy="4044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30"/>
              </a:lnSpc>
              <a:spcBef>
                <a:spcPct val="0"/>
              </a:spcBef>
            </a:pPr>
            <a:r>
              <a:rPr lang="en-US" sz="2450" b="1">
                <a:solidFill>
                  <a:srgbClr val="547228"/>
                </a:solidFill>
                <a:latin typeface="Comic Sans Bold" panose="03000902030302020204"/>
                <a:ea typeface="Comic Sans Bold" panose="03000902030302020204"/>
                <a:cs typeface="Comic Sans Bold" panose="03000902030302020204"/>
                <a:sym typeface="Comic Sans Bold" panose="03000902030302020204"/>
              </a:rPr>
              <a:t>БІОЛОГІЯ </a:t>
            </a:r>
            <a:endParaRPr lang="en-US" sz="2450" b="1">
              <a:solidFill>
                <a:srgbClr val="547228"/>
              </a:solidFill>
              <a:latin typeface="Comic Sans Bold" panose="03000902030302020204"/>
              <a:ea typeface="Comic Sans Bold" panose="03000902030302020204"/>
              <a:cs typeface="Comic Sans Bold" panose="03000902030302020204"/>
              <a:sym typeface="Comic Sans Bold" panose="03000902030302020204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5693950" y="166221"/>
            <a:ext cx="7980179" cy="11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40"/>
              </a:lnSpc>
              <a:spcBef>
                <a:spcPct val="0"/>
              </a:spcBef>
            </a:pPr>
            <a:r>
              <a:rPr lang="en-US" sz="6530">
                <a:solidFill>
                  <a:srgbClr val="929CEF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Попрактикуймося ! </a:t>
            </a:r>
            <a:endParaRPr lang="en-US" sz="6530">
              <a:solidFill>
                <a:srgbClr val="929CEF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971955" y="1990668"/>
            <a:ext cx="14001190" cy="72676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605"/>
              </a:lnSpc>
            </a:pPr>
            <a:r>
              <a:rPr lang="en-US" sz="8290">
                <a:solidFill>
                  <a:srgbClr val="166469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Як дихає доросла особина?</a:t>
            </a:r>
            <a:endParaRPr lang="en-US" sz="8290">
              <a:solidFill>
                <a:srgbClr val="166469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  <a:p>
            <a:pPr algn="ctr">
              <a:lnSpc>
                <a:spcPts val="11605"/>
              </a:lnSpc>
            </a:pPr>
            <a:r>
              <a:rPr lang="en-US" sz="8290">
                <a:solidFill>
                  <a:srgbClr val="166469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А) Зябрами й шкірою</a:t>
            </a:r>
            <a:endParaRPr lang="en-US" sz="8290">
              <a:solidFill>
                <a:srgbClr val="166469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  <a:p>
            <a:pPr algn="ctr">
              <a:lnSpc>
                <a:spcPts val="11605"/>
              </a:lnSpc>
            </a:pPr>
            <a:r>
              <a:rPr lang="en-US" sz="8290">
                <a:solidFill>
                  <a:srgbClr val="166469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Б) Зябрами й трахеями</a:t>
            </a:r>
            <a:endParaRPr lang="en-US" sz="8290">
              <a:solidFill>
                <a:srgbClr val="166469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  <a:p>
            <a:pPr algn="ctr">
              <a:lnSpc>
                <a:spcPts val="11605"/>
              </a:lnSpc>
            </a:pPr>
            <a:r>
              <a:rPr lang="en-US" sz="8290">
                <a:solidFill>
                  <a:srgbClr val="166469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В) Легенями й зябрами</a:t>
            </a:r>
            <a:endParaRPr lang="en-US" sz="8290">
              <a:solidFill>
                <a:srgbClr val="166469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  <a:p>
            <a:pPr algn="ctr">
              <a:lnSpc>
                <a:spcPts val="11605"/>
              </a:lnSpc>
              <a:spcBef>
                <a:spcPct val="0"/>
              </a:spcBef>
            </a:pPr>
            <a:r>
              <a:rPr lang="en-US" sz="8290">
                <a:solidFill>
                  <a:srgbClr val="166469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Г) Легенями й шкірою </a:t>
            </a:r>
            <a:endParaRPr lang="en-US" sz="8290">
              <a:solidFill>
                <a:srgbClr val="166469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3023155" y="7891970"/>
            <a:ext cx="1366330" cy="1366330"/>
          </a:xfrm>
          <a:custGeom>
            <a:avLst/>
            <a:gdLst/>
            <a:ahLst/>
            <a:cxnLst/>
            <a:rect l="l" t="t" r="r" b="b"/>
            <a:pathLst>
              <a:path w="1366330" h="1366330">
                <a:moveTo>
                  <a:pt x="0" y="0"/>
                </a:moveTo>
                <a:lnTo>
                  <a:pt x="1366330" y="0"/>
                </a:lnTo>
                <a:lnTo>
                  <a:pt x="1366330" y="1366330"/>
                </a:lnTo>
                <a:lnTo>
                  <a:pt x="0" y="13663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5039902" y="198571"/>
            <a:ext cx="3248098" cy="3248098"/>
          </a:xfrm>
          <a:custGeom>
            <a:avLst/>
            <a:gdLst/>
            <a:ahLst/>
            <a:cxnLst/>
            <a:rect l="l" t="t" r="r" b="b"/>
            <a:pathLst>
              <a:path w="3248098" h="3248098">
                <a:moveTo>
                  <a:pt x="0" y="0"/>
                </a:moveTo>
                <a:lnTo>
                  <a:pt x="3248098" y="0"/>
                </a:lnTo>
                <a:lnTo>
                  <a:pt x="3248098" y="3248098"/>
                </a:lnTo>
                <a:lnTo>
                  <a:pt x="0" y="324809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0">
            <a:off x="724944" y="538670"/>
            <a:ext cx="16838112" cy="980060"/>
            <a:chOff x="0" y="0"/>
            <a:chExt cx="4434729" cy="25812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34729" cy="258123"/>
            </a:xfrm>
            <a:custGeom>
              <a:avLst/>
              <a:gdLst/>
              <a:ahLst/>
              <a:cxnLst/>
              <a:rect l="l" t="t" r="r" b="b"/>
              <a:pathLst>
                <a:path w="4434729" h="258123">
                  <a:moveTo>
                    <a:pt x="13334" y="0"/>
                  </a:moveTo>
                  <a:lnTo>
                    <a:pt x="4421395" y="0"/>
                  </a:lnTo>
                  <a:cubicBezTo>
                    <a:pt x="4424931" y="0"/>
                    <a:pt x="4428323" y="1405"/>
                    <a:pt x="4430824" y="3905"/>
                  </a:cubicBezTo>
                  <a:cubicBezTo>
                    <a:pt x="4433324" y="6406"/>
                    <a:pt x="4434729" y="9797"/>
                    <a:pt x="4434729" y="13334"/>
                  </a:cubicBezTo>
                  <a:lnTo>
                    <a:pt x="4434729" y="244789"/>
                  </a:lnTo>
                  <a:cubicBezTo>
                    <a:pt x="4434729" y="248325"/>
                    <a:pt x="4433324" y="251717"/>
                    <a:pt x="4430824" y="254217"/>
                  </a:cubicBezTo>
                  <a:cubicBezTo>
                    <a:pt x="4428323" y="256718"/>
                    <a:pt x="4424931" y="258123"/>
                    <a:pt x="4421395" y="258123"/>
                  </a:cubicBezTo>
                  <a:lnTo>
                    <a:pt x="13334" y="258123"/>
                  </a:lnTo>
                  <a:cubicBezTo>
                    <a:pt x="9797" y="258123"/>
                    <a:pt x="6406" y="256718"/>
                    <a:pt x="3905" y="254217"/>
                  </a:cubicBezTo>
                  <a:cubicBezTo>
                    <a:pt x="1405" y="251717"/>
                    <a:pt x="0" y="248325"/>
                    <a:pt x="0" y="244789"/>
                  </a:cubicBezTo>
                  <a:lnTo>
                    <a:pt x="0" y="13334"/>
                  </a:lnTo>
                  <a:cubicBezTo>
                    <a:pt x="0" y="9797"/>
                    <a:pt x="1405" y="6406"/>
                    <a:pt x="3905" y="3905"/>
                  </a:cubicBezTo>
                  <a:cubicBezTo>
                    <a:pt x="6406" y="1405"/>
                    <a:pt x="9797" y="0"/>
                    <a:pt x="13334" y="0"/>
                  </a:cubicBezTo>
                  <a:close/>
                </a:path>
              </a:pathLst>
            </a:custGeom>
            <a:solidFill>
              <a:srgbClr val="E1E4A7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434729" cy="2962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sp>
        <p:nvSpPr>
          <p:cNvPr id="5" name="Freeform 5"/>
          <p:cNvSpPr/>
          <p:nvPr/>
        </p:nvSpPr>
        <p:spPr>
          <a:xfrm>
            <a:off x="1057275" y="805587"/>
            <a:ext cx="652931" cy="394204"/>
          </a:xfrm>
          <a:custGeom>
            <a:avLst/>
            <a:gdLst/>
            <a:ahLst/>
            <a:cxnLst/>
            <a:rect l="l" t="t" r="r" b="b"/>
            <a:pathLst>
              <a:path w="652931" h="394204">
                <a:moveTo>
                  <a:pt x="0" y="0"/>
                </a:moveTo>
                <a:lnTo>
                  <a:pt x="652931" y="0"/>
                </a:lnTo>
                <a:lnTo>
                  <a:pt x="652931" y="394204"/>
                </a:lnTo>
                <a:lnTo>
                  <a:pt x="0" y="394204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306602" y="6281709"/>
            <a:ext cx="18558304" cy="5162583"/>
          </a:xfrm>
          <a:custGeom>
            <a:avLst/>
            <a:gdLst/>
            <a:ahLst/>
            <a:cxnLst/>
            <a:rect l="l" t="t" r="r" b="b"/>
            <a:pathLst>
              <a:path w="18558304" h="5162583">
                <a:moveTo>
                  <a:pt x="0" y="0"/>
                </a:moveTo>
                <a:lnTo>
                  <a:pt x="18558304" y="0"/>
                </a:lnTo>
                <a:lnTo>
                  <a:pt x="18558304" y="5162583"/>
                </a:lnTo>
                <a:lnTo>
                  <a:pt x="0" y="516258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5727916" y="198571"/>
            <a:ext cx="1531384" cy="2640317"/>
          </a:xfrm>
          <a:custGeom>
            <a:avLst/>
            <a:gdLst/>
            <a:ahLst/>
            <a:cxnLst/>
            <a:rect l="l" t="t" r="r" b="b"/>
            <a:pathLst>
              <a:path w="1531384" h="2640317">
                <a:moveTo>
                  <a:pt x="0" y="0"/>
                </a:moveTo>
                <a:lnTo>
                  <a:pt x="1531384" y="0"/>
                </a:lnTo>
                <a:lnTo>
                  <a:pt x="1531384" y="2640317"/>
                </a:lnTo>
                <a:lnTo>
                  <a:pt x="0" y="264031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863338" y="1518730"/>
            <a:ext cx="5768215" cy="8768270"/>
          </a:xfrm>
          <a:custGeom>
            <a:avLst/>
            <a:gdLst/>
            <a:ahLst/>
            <a:cxnLst/>
            <a:rect l="l" t="t" r="r" b="b"/>
            <a:pathLst>
              <a:path w="5768215" h="8768270">
                <a:moveTo>
                  <a:pt x="0" y="0"/>
                </a:moveTo>
                <a:lnTo>
                  <a:pt x="5768214" y="0"/>
                </a:lnTo>
                <a:lnTo>
                  <a:pt x="5768214" y="8768270"/>
                </a:lnTo>
                <a:lnTo>
                  <a:pt x="0" y="876827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7852" b="-38336"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9144000" y="3721682"/>
            <a:ext cx="7782395" cy="5536618"/>
          </a:xfrm>
          <a:custGeom>
            <a:avLst/>
            <a:gdLst/>
            <a:ahLst/>
            <a:cxnLst/>
            <a:rect l="l" t="t" r="r" b="b"/>
            <a:pathLst>
              <a:path w="7782395" h="5536618">
                <a:moveTo>
                  <a:pt x="0" y="0"/>
                </a:moveTo>
                <a:lnTo>
                  <a:pt x="7782395" y="0"/>
                </a:lnTo>
                <a:lnTo>
                  <a:pt x="7782395" y="5536618"/>
                </a:lnTo>
                <a:lnTo>
                  <a:pt x="0" y="553661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t="-74631" b="-137728"/>
            </a:stretch>
          </a:blipFill>
        </p:spPr>
      </p:sp>
      <p:sp>
        <p:nvSpPr>
          <p:cNvPr id="10" name="TextBox 10"/>
          <p:cNvSpPr txBox="1"/>
          <p:nvPr/>
        </p:nvSpPr>
        <p:spPr>
          <a:xfrm rot="-143264">
            <a:off x="1869085" y="743939"/>
            <a:ext cx="2513066" cy="4044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30"/>
              </a:lnSpc>
              <a:spcBef>
                <a:spcPct val="0"/>
              </a:spcBef>
            </a:pPr>
            <a:r>
              <a:rPr lang="en-US" sz="2450" b="1">
                <a:solidFill>
                  <a:srgbClr val="547228"/>
                </a:solidFill>
                <a:latin typeface="Comic Sans Bold" panose="03000902030302020204"/>
                <a:ea typeface="Comic Sans Bold" panose="03000902030302020204"/>
                <a:cs typeface="Comic Sans Bold" panose="03000902030302020204"/>
                <a:sym typeface="Comic Sans Bold" panose="03000902030302020204"/>
              </a:rPr>
              <a:t>БІОЛОГІЯ </a:t>
            </a:r>
            <a:endParaRPr lang="en-US" sz="2450" b="1">
              <a:solidFill>
                <a:srgbClr val="547228"/>
              </a:solidFill>
              <a:latin typeface="Comic Sans Bold" panose="03000902030302020204"/>
              <a:ea typeface="Comic Sans Bold" panose="03000902030302020204"/>
              <a:cs typeface="Comic Sans Bold" panose="03000902030302020204"/>
              <a:sym typeface="Comic Sans Bold" panose="03000902030302020204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5693950" y="166221"/>
            <a:ext cx="7980179" cy="11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40"/>
              </a:lnSpc>
              <a:spcBef>
                <a:spcPct val="0"/>
              </a:spcBef>
            </a:pPr>
            <a:r>
              <a:rPr lang="en-US" sz="6530">
                <a:solidFill>
                  <a:srgbClr val="929CEF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Попрактикуймося ! </a:t>
            </a:r>
            <a:endParaRPr lang="en-US" sz="6530">
              <a:solidFill>
                <a:srgbClr val="929CEF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0">
            <a:off x="724944" y="538670"/>
            <a:ext cx="16838112" cy="980060"/>
            <a:chOff x="0" y="0"/>
            <a:chExt cx="4434729" cy="25812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34729" cy="258123"/>
            </a:xfrm>
            <a:custGeom>
              <a:avLst/>
              <a:gdLst/>
              <a:ahLst/>
              <a:cxnLst/>
              <a:rect l="l" t="t" r="r" b="b"/>
              <a:pathLst>
                <a:path w="4434729" h="258123">
                  <a:moveTo>
                    <a:pt x="13334" y="0"/>
                  </a:moveTo>
                  <a:lnTo>
                    <a:pt x="4421395" y="0"/>
                  </a:lnTo>
                  <a:cubicBezTo>
                    <a:pt x="4424931" y="0"/>
                    <a:pt x="4428323" y="1405"/>
                    <a:pt x="4430824" y="3905"/>
                  </a:cubicBezTo>
                  <a:cubicBezTo>
                    <a:pt x="4433324" y="6406"/>
                    <a:pt x="4434729" y="9797"/>
                    <a:pt x="4434729" y="13334"/>
                  </a:cubicBezTo>
                  <a:lnTo>
                    <a:pt x="4434729" y="244789"/>
                  </a:lnTo>
                  <a:cubicBezTo>
                    <a:pt x="4434729" y="248325"/>
                    <a:pt x="4433324" y="251717"/>
                    <a:pt x="4430824" y="254217"/>
                  </a:cubicBezTo>
                  <a:cubicBezTo>
                    <a:pt x="4428323" y="256718"/>
                    <a:pt x="4424931" y="258123"/>
                    <a:pt x="4421395" y="258123"/>
                  </a:cubicBezTo>
                  <a:lnTo>
                    <a:pt x="13334" y="258123"/>
                  </a:lnTo>
                  <a:cubicBezTo>
                    <a:pt x="9797" y="258123"/>
                    <a:pt x="6406" y="256718"/>
                    <a:pt x="3905" y="254217"/>
                  </a:cubicBezTo>
                  <a:cubicBezTo>
                    <a:pt x="1405" y="251717"/>
                    <a:pt x="0" y="248325"/>
                    <a:pt x="0" y="244789"/>
                  </a:cubicBezTo>
                  <a:lnTo>
                    <a:pt x="0" y="13334"/>
                  </a:lnTo>
                  <a:cubicBezTo>
                    <a:pt x="0" y="9797"/>
                    <a:pt x="1405" y="6406"/>
                    <a:pt x="3905" y="3905"/>
                  </a:cubicBezTo>
                  <a:cubicBezTo>
                    <a:pt x="6406" y="1405"/>
                    <a:pt x="9797" y="0"/>
                    <a:pt x="13334" y="0"/>
                  </a:cubicBezTo>
                  <a:close/>
                </a:path>
              </a:pathLst>
            </a:custGeom>
            <a:solidFill>
              <a:srgbClr val="E1E4A7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434729" cy="2962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sp>
        <p:nvSpPr>
          <p:cNvPr id="5" name="Freeform 5"/>
          <p:cNvSpPr/>
          <p:nvPr/>
        </p:nvSpPr>
        <p:spPr>
          <a:xfrm>
            <a:off x="1057275" y="805587"/>
            <a:ext cx="652931" cy="394204"/>
          </a:xfrm>
          <a:custGeom>
            <a:avLst/>
            <a:gdLst/>
            <a:ahLst/>
            <a:cxnLst/>
            <a:rect l="l" t="t" r="r" b="b"/>
            <a:pathLst>
              <a:path w="652931" h="394204">
                <a:moveTo>
                  <a:pt x="0" y="0"/>
                </a:moveTo>
                <a:lnTo>
                  <a:pt x="652931" y="0"/>
                </a:lnTo>
                <a:lnTo>
                  <a:pt x="652931" y="394204"/>
                </a:lnTo>
                <a:lnTo>
                  <a:pt x="0" y="394204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306602" y="6281709"/>
            <a:ext cx="18558304" cy="5162583"/>
          </a:xfrm>
          <a:custGeom>
            <a:avLst/>
            <a:gdLst/>
            <a:ahLst/>
            <a:cxnLst/>
            <a:rect l="l" t="t" r="r" b="b"/>
            <a:pathLst>
              <a:path w="18558304" h="5162583">
                <a:moveTo>
                  <a:pt x="0" y="0"/>
                </a:moveTo>
                <a:lnTo>
                  <a:pt x="18558304" y="0"/>
                </a:lnTo>
                <a:lnTo>
                  <a:pt x="18558304" y="5162583"/>
                </a:lnTo>
                <a:lnTo>
                  <a:pt x="0" y="516258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5727916" y="198571"/>
            <a:ext cx="1531384" cy="2640317"/>
          </a:xfrm>
          <a:custGeom>
            <a:avLst/>
            <a:gdLst/>
            <a:ahLst/>
            <a:cxnLst/>
            <a:rect l="l" t="t" r="r" b="b"/>
            <a:pathLst>
              <a:path w="1531384" h="2640317">
                <a:moveTo>
                  <a:pt x="0" y="0"/>
                </a:moveTo>
                <a:lnTo>
                  <a:pt x="1531384" y="0"/>
                </a:lnTo>
                <a:lnTo>
                  <a:pt x="1531384" y="2640317"/>
                </a:lnTo>
                <a:lnTo>
                  <a:pt x="0" y="264031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863338" y="1518730"/>
            <a:ext cx="5768215" cy="8768270"/>
          </a:xfrm>
          <a:custGeom>
            <a:avLst/>
            <a:gdLst/>
            <a:ahLst/>
            <a:cxnLst/>
            <a:rect l="l" t="t" r="r" b="b"/>
            <a:pathLst>
              <a:path w="5768215" h="8768270">
                <a:moveTo>
                  <a:pt x="0" y="0"/>
                </a:moveTo>
                <a:lnTo>
                  <a:pt x="5768214" y="0"/>
                </a:lnTo>
                <a:lnTo>
                  <a:pt x="5768214" y="8768270"/>
                </a:lnTo>
                <a:lnTo>
                  <a:pt x="0" y="876827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7852" b="-38336"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9144000" y="3721682"/>
            <a:ext cx="7782395" cy="5536618"/>
          </a:xfrm>
          <a:custGeom>
            <a:avLst/>
            <a:gdLst/>
            <a:ahLst/>
            <a:cxnLst/>
            <a:rect l="l" t="t" r="r" b="b"/>
            <a:pathLst>
              <a:path w="7782395" h="5536618">
                <a:moveTo>
                  <a:pt x="0" y="0"/>
                </a:moveTo>
                <a:lnTo>
                  <a:pt x="7782395" y="0"/>
                </a:lnTo>
                <a:lnTo>
                  <a:pt x="7782395" y="5536618"/>
                </a:lnTo>
                <a:lnTo>
                  <a:pt x="0" y="553661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t="-74631" b="-137728"/>
            </a:stretch>
          </a:blipFill>
        </p:spPr>
      </p:sp>
      <p:sp>
        <p:nvSpPr>
          <p:cNvPr id="10" name="TextBox 10"/>
          <p:cNvSpPr txBox="1"/>
          <p:nvPr/>
        </p:nvSpPr>
        <p:spPr>
          <a:xfrm rot="-143264">
            <a:off x="1869085" y="743939"/>
            <a:ext cx="2513066" cy="4044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30"/>
              </a:lnSpc>
              <a:spcBef>
                <a:spcPct val="0"/>
              </a:spcBef>
            </a:pPr>
            <a:r>
              <a:rPr lang="en-US" sz="2450" b="1">
                <a:solidFill>
                  <a:srgbClr val="547228"/>
                </a:solidFill>
                <a:latin typeface="Comic Sans Bold" panose="03000902030302020204"/>
                <a:ea typeface="Comic Sans Bold" panose="03000902030302020204"/>
                <a:cs typeface="Comic Sans Bold" panose="03000902030302020204"/>
                <a:sym typeface="Comic Sans Bold" panose="03000902030302020204"/>
              </a:rPr>
              <a:t>БІОЛОГІЯ </a:t>
            </a:r>
            <a:endParaRPr lang="en-US" sz="2450" b="1">
              <a:solidFill>
                <a:srgbClr val="547228"/>
              </a:solidFill>
              <a:latin typeface="Comic Sans Bold" panose="03000902030302020204"/>
              <a:ea typeface="Comic Sans Bold" panose="03000902030302020204"/>
              <a:cs typeface="Comic Sans Bold" panose="03000902030302020204"/>
              <a:sym typeface="Comic Sans Bold" panose="03000902030302020204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5693950" y="166221"/>
            <a:ext cx="7980179" cy="11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40"/>
              </a:lnSpc>
              <a:spcBef>
                <a:spcPct val="0"/>
              </a:spcBef>
            </a:pPr>
            <a:r>
              <a:rPr lang="en-US" sz="6530">
                <a:solidFill>
                  <a:srgbClr val="929CEF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Попрактикуймося ! </a:t>
            </a:r>
            <a:endParaRPr lang="en-US" sz="6530">
              <a:solidFill>
                <a:srgbClr val="929CEF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14100865" y="-1625740"/>
            <a:ext cx="5651061" cy="5651061"/>
          </a:xfrm>
          <a:custGeom>
            <a:avLst/>
            <a:gdLst/>
            <a:ahLst/>
            <a:cxnLst/>
            <a:rect l="l" t="t" r="r" b="b"/>
            <a:pathLst>
              <a:path w="5651061" h="5651061">
                <a:moveTo>
                  <a:pt x="0" y="0"/>
                </a:moveTo>
                <a:lnTo>
                  <a:pt x="5651061" y="0"/>
                </a:lnTo>
                <a:lnTo>
                  <a:pt x="5651061" y="5651061"/>
                </a:lnTo>
                <a:lnTo>
                  <a:pt x="0" y="565106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863338" y="8049618"/>
            <a:ext cx="813382" cy="813382"/>
          </a:xfrm>
          <a:custGeom>
            <a:avLst/>
            <a:gdLst/>
            <a:ahLst/>
            <a:cxnLst/>
            <a:rect l="l" t="t" r="r" b="b"/>
            <a:pathLst>
              <a:path w="813382" h="813382">
                <a:moveTo>
                  <a:pt x="0" y="0"/>
                </a:moveTo>
                <a:lnTo>
                  <a:pt x="813382" y="0"/>
                </a:lnTo>
                <a:lnTo>
                  <a:pt x="813382" y="813382"/>
                </a:lnTo>
                <a:lnTo>
                  <a:pt x="0" y="81338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9684039" y="5875018"/>
            <a:ext cx="813382" cy="813382"/>
          </a:xfrm>
          <a:custGeom>
            <a:avLst/>
            <a:gdLst/>
            <a:ahLst/>
            <a:cxnLst/>
            <a:rect l="l" t="t" r="r" b="b"/>
            <a:pathLst>
              <a:path w="813382" h="813382">
                <a:moveTo>
                  <a:pt x="0" y="0"/>
                </a:moveTo>
                <a:lnTo>
                  <a:pt x="813382" y="0"/>
                </a:lnTo>
                <a:lnTo>
                  <a:pt x="813382" y="813382"/>
                </a:lnTo>
                <a:lnTo>
                  <a:pt x="0" y="81338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0">
            <a:off x="724944" y="538670"/>
            <a:ext cx="16838112" cy="980060"/>
            <a:chOff x="0" y="0"/>
            <a:chExt cx="4434729" cy="25812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34729" cy="258123"/>
            </a:xfrm>
            <a:custGeom>
              <a:avLst/>
              <a:gdLst/>
              <a:ahLst/>
              <a:cxnLst/>
              <a:rect l="l" t="t" r="r" b="b"/>
              <a:pathLst>
                <a:path w="4434729" h="258123">
                  <a:moveTo>
                    <a:pt x="13334" y="0"/>
                  </a:moveTo>
                  <a:lnTo>
                    <a:pt x="4421395" y="0"/>
                  </a:lnTo>
                  <a:cubicBezTo>
                    <a:pt x="4424931" y="0"/>
                    <a:pt x="4428323" y="1405"/>
                    <a:pt x="4430824" y="3905"/>
                  </a:cubicBezTo>
                  <a:cubicBezTo>
                    <a:pt x="4433324" y="6406"/>
                    <a:pt x="4434729" y="9797"/>
                    <a:pt x="4434729" y="13334"/>
                  </a:cubicBezTo>
                  <a:lnTo>
                    <a:pt x="4434729" y="244789"/>
                  </a:lnTo>
                  <a:cubicBezTo>
                    <a:pt x="4434729" y="248325"/>
                    <a:pt x="4433324" y="251717"/>
                    <a:pt x="4430824" y="254217"/>
                  </a:cubicBezTo>
                  <a:cubicBezTo>
                    <a:pt x="4428323" y="256718"/>
                    <a:pt x="4424931" y="258123"/>
                    <a:pt x="4421395" y="258123"/>
                  </a:cubicBezTo>
                  <a:lnTo>
                    <a:pt x="13334" y="258123"/>
                  </a:lnTo>
                  <a:cubicBezTo>
                    <a:pt x="9797" y="258123"/>
                    <a:pt x="6406" y="256718"/>
                    <a:pt x="3905" y="254217"/>
                  </a:cubicBezTo>
                  <a:cubicBezTo>
                    <a:pt x="1405" y="251717"/>
                    <a:pt x="0" y="248325"/>
                    <a:pt x="0" y="244789"/>
                  </a:cubicBezTo>
                  <a:lnTo>
                    <a:pt x="0" y="13334"/>
                  </a:lnTo>
                  <a:cubicBezTo>
                    <a:pt x="0" y="9797"/>
                    <a:pt x="1405" y="6406"/>
                    <a:pt x="3905" y="3905"/>
                  </a:cubicBezTo>
                  <a:cubicBezTo>
                    <a:pt x="6406" y="1405"/>
                    <a:pt x="9797" y="0"/>
                    <a:pt x="13334" y="0"/>
                  </a:cubicBezTo>
                  <a:close/>
                </a:path>
              </a:pathLst>
            </a:custGeom>
            <a:solidFill>
              <a:srgbClr val="E1E4A7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434729" cy="2962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sp>
        <p:nvSpPr>
          <p:cNvPr id="5" name="Freeform 5"/>
          <p:cNvSpPr/>
          <p:nvPr/>
        </p:nvSpPr>
        <p:spPr>
          <a:xfrm>
            <a:off x="1057275" y="805587"/>
            <a:ext cx="652931" cy="394204"/>
          </a:xfrm>
          <a:custGeom>
            <a:avLst/>
            <a:gdLst/>
            <a:ahLst/>
            <a:cxnLst/>
            <a:rect l="l" t="t" r="r" b="b"/>
            <a:pathLst>
              <a:path w="652931" h="394204">
                <a:moveTo>
                  <a:pt x="0" y="0"/>
                </a:moveTo>
                <a:lnTo>
                  <a:pt x="652931" y="0"/>
                </a:lnTo>
                <a:lnTo>
                  <a:pt x="652931" y="394204"/>
                </a:lnTo>
                <a:lnTo>
                  <a:pt x="0" y="394204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306602" y="6281709"/>
            <a:ext cx="18558304" cy="5162583"/>
          </a:xfrm>
          <a:custGeom>
            <a:avLst/>
            <a:gdLst/>
            <a:ahLst/>
            <a:cxnLst/>
            <a:rect l="l" t="t" r="r" b="b"/>
            <a:pathLst>
              <a:path w="18558304" h="5162583">
                <a:moveTo>
                  <a:pt x="0" y="0"/>
                </a:moveTo>
                <a:lnTo>
                  <a:pt x="18558304" y="0"/>
                </a:lnTo>
                <a:lnTo>
                  <a:pt x="18558304" y="5162583"/>
                </a:lnTo>
                <a:lnTo>
                  <a:pt x="0" y="516258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5727916" y="198571"/>
            <a:ext cx="1531384" cy="2640317"/>
          </a:xfrm>
          <a:custGeom>
            <a:avLst/>
            <a:gdLst/>
            <a:ahLst/>
            <a:cxnLst/>
            <a:rect l="l" t="t" r="r" b="b"/>
            <a:pathLst>
              <a:path w="1531384" h="2640317">
                <a:moveTo>
                  <a:pt x="0" y="0"/>
                </a:moveTo>
                <a:lnTo>
                  <a:pt x="1531384" y="0"/>
                </a:lnTo>
                <a:lnTo>
                  <a:pt x="1531384" y="2640317"/>
                </a:lnTo>
                <a:lnTo>
                  <a:pt x="0" y="264031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 rot="-143264">
            <a:off x="1869085" y="743939"/>
            <a:ext cx="2513066" cy="4044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30"/>
              </a:lnSpc>
              <a:spcBef>
                <a:spcPct val="0"/>
              </a:spcBef>
            </a:pPr>
            <a:r>
              <a:rPr lang="en-US" sz="2450" b="1">
                <a:solidFill>
                  <a:srgbClr val="547228"/>
                </a:solidFill>
                <a:latin typeface="Comic Sans Bold" panose="03000902030302020204"/>
                <a:ea typeface="Comic Sans Bold" panose="03000902030302020204"/>
                <a:cs typeface="Comic Sans Bold" panose="03000902030302020204"/>
                <a:sym typeface="Comic Sans Bold" panose="03000902030302020204"/>
              </a:rPr>
              <a:t>БІОЛОГІЯ </a:t>
            </a:r>
            <a:endParaRPr lang="en-US" sz="2450" b="1">
              <a:solidFill>
                <a:srgbClr val="547228"/>
              </a:solidFill>
              <a:latin typeface="Comic Sans Bold" panose="03000902030302020204"/>
              <a:ea typeface="Comic Sans Bold" panose="03000902030302020204"/>
              <a:cs typeface="Comic Sans Bold" panose="03000902030302020204"/>
              <a:sym typeface="Comic Sans Bold" panose="03000902030302020204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5693950" y="166221"/>
            <a:ext cx="7980179" cy="11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40"/>
              </a:lnSpc>
              <a:spcBef>
                <a:spcPct val="0"/>
              </a:spcBef>
            </a:pPr>
            <a:r>
              <a:rPr lang="en-US" sz="6530">
                <a:solidFill>
                  <a:srgbClr val="929CEF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Попрактикуймося ! </a:t>
            </a:r>
            <a:endParaRPr lang="en-US" sz="6530">
              <a:solidFill>
                <a:srgbClr val="929CEF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130013" y="3075314"/>
            <a:ext cx="8920479" cy="51602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240"/>
              </a:lnSpc>
            </a:pPr>
            <a:r>
              <a:rPr lang="en-US" sz="5885">
                <a:solidFill>
                  <a:srgbClr val="166469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Встановіть відповідність:</a:t>
            </a:r>
            <a:endParaRPr lang="en-US" sz="5885">
              <a:solidFill>
                <a:srgbClr val="166469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  <a:p>
            <a:pPr algn="ctr">
              <a:lnSpc>
                <a:spcPts val="8240"/>
              </a:lnSpc>
            </a:pPr>
            <a:r>
              <a:rPr lang="en-US" sz="5885">
                <a:solidFill>
                  <a:srgbClr val="166469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  1. Хвостаті</a:t>
            </a:r>
            <a:endParaRPr lang="en-US" sz="5885">
              <a:solidFill>
                <a:srgbClr val="166469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  <a:p>
            <a:pPr algn="ctr">
              <a:lnSpc>
                <a:spcPts val="8240"/>
              </a:lnSpc>
            </a:pPr>
            <a:r>
              <a:rPr lang="en-US" sz="5885">
                <a:solidFill>
                  <a:srgbClr val="166469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      2. Безхвості.  </a:t>
            </a:r>
            <a:endParaRPr lang="en-US" sz="5885">
              <a:solidFill>
                <a:srgbClr val="166469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  <a:p>
            <a:pPr algn="ctr">
              <a:lnSpc>
                <a:spcPts val="8240"/>
              </a:lnSpc>
            </a:pPr>
            <a:r>
              <a:rPr lang="en-US" sz="5885">
                <a:solidFill>
                  <a:srgbClr val="166469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3.Скати.   </a:t>
            </a:r>
            <a:endParaRPr lang="en-US" sz="5885">
              <a:solidFill>
                <a:srgbClr val="166469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  <a:p>
            <a:pPr algn="ctr">
              <a:lnSpc>
                <a:spcPts val="8240"/>
              </a:lnSpc>
              <a:spcBef>
                <a:spcPct val="0"/>
              </a:spcBef>
            </a:pPr>
            <a:r>
              <a:rPr lang="en-US" sz="5885">
                <a:solidFill>
                  <a:srgbClr val="166469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  </a:t>
            </a:r>
            <a:endParaRPr lang="en-US" sz="5885">
              <a:solidFill>
                <a:srgbClr val="166469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9678755" y="3342651"/>
            <a:ext cx="7580545" cy="46351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00"/>
              </a:lnSpc>
            </a:pPr>
            <a:r>
              <a:rPr lang="en-US" sz="5285">
                <a:solidFill>
                  <a:srgbClr val="166469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А. Черв'яги,рибозмії</a:t>
            </a:r>
            <a:endParaRPr lang="en-US" sz="5285">
              <a:solidFill>
                <a:srgbClr val="166469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  <a:p>
            <a:pPr algn="ctr">
              <a:lnSpc>
                <a:spcPts val="7400"/>
              </a:lnSpc>
            </a:pPr>
            <a:r>
              <a:rPr lang="en-US" sz="5285">
                <a:solidFill>
                  <a:srgbClr val="166469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Б. Тритони,саламандри</a:t>
            </a:r>
            <a:endParaRPr lang="en-US" sz="5285">
              <a:solidFill>
                <a:srgbClr val="166469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  <a:p>
            <a:pPr algn="ctr">
              <a:lnSpc>
                <a:spcPts val="7400"/>
              </a:lnSpc>
            </a:pPr>
            <a:r>
              <a:rPr lang="en-US" sz="5285">
                <a:solidFill>
                  <a:srgbClr val="166469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В. Жаби,ропухи</a:t>
            </a:r>
            <a:endParaRPr lang="en-US" sz="5285">
              <a:solidFill>
                <a:srgbClr val="166469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  <a:p>
            <a:pPr algn="ctr">
              <a:lnSpc>
                <a:spcPts val="7400"/>
              </a:lnSpc>
            </a:pPr>
            <a:r>
              <a:rPr lang="en-US" sz="5285">
                <a:solidFill>
                  <a:srgbClr val="166469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Г. Мантаморський кіт</a:t>
            </a:r>
            <a:endParaRPr lang="en-US" sz="5285">
              <a:solidFill>
                <a:srgbClr val="166469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  <a:p>
            <a:pPr algn="ctr">
              <a:lnSpc>
                <a:spcPts val="7400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0">
            <a:off x="724944" y="538670"/>
            <a:ext cx="16838112" cy="980060"/>
            <a:chOff x="0" y="0"/>
            <a:chExt cx="4434729" cy="25812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34729" cy="258123"/>
            </a:xfrm>
            <a:custGeom>
              <a:avLst/>
              <a:gdLst/>
              <a:ahLst/>
              <a:cxnLst/>
              <a:rect l="l" t="t" r="r" b="b"/>
              <a:pathLst>
                <a:path w="4434729" h="258123">
                  <a:moveTo>
                    <a:pt x="13334" y="0"/>
                  </a:moveTo>
                  <a:lnTo>
                    <a:pt x="4421395" y="0"/>
                  </a:lnTo>
                  <a:cubicBezTo>
                    <a:pt x="4424931" y="0"/>
                    <a:pt x="4428323" y="1405"/>
                    <a:pt x="4430824" y="3905"/>
                  </a:cubicBezTo>
                  <a:cubicBezTo>
                    <a:pt x="4433324" y="6406"/>
                    <a:pt x="4434729" y="9797"/>
                    <a:pt x="4434729" y="13334"/>
                  </a:cubicBezTo>
                  <a:lnTo>
                    <a:pt x="4434729" y="244789"/>
                  </a:lnTo>
                  <a:cubicBezTo>
                    <a:pt x="4434729" y="248325"/>
                    <a:pt x="4433324" y="251717"/>
                    <a:pt x="4430824" y="254217"/>
                  </a:cubicBezTo>
                  <a:cubicBezTo>
                    <a:pt x="4428323" y="256718"/>
                    <a:pt x="4424931" y="258123"/>
                    <a:pt x="4421395" y="258123"/>
                  </a:cubicBezTo>
                  <a:lnTo>
                    <a:pt x="13334" y="258123"/>
                  </a:lnTo>
                  <a:cubicBezTo>
                    <a:pt x="9797" y="258123"/>
                    <a:pt x="6406" y="256718"/>
                    <a:pt x="3905" y="254217"/>
                  </a:cubicBezTo>
                  <a:cubicBezTo>
                    <a:pt x="1405" y="251717"/>
                    <a:pt x="0" y="248325"/>
                    <a:pt x="0" y="244789"/>
                  </a:cubicBezTo>
                  <a:lnTo>
                    <a:pt x="0" y="13334"/>
                  </a:lnTo>
                  <a:cubicBezTo>
                    <a:pt x="0" y="9797"/>
                    <a:pt x="1405" y="6406"/>
                    <a:pt x="3905" y="3905"/>
                  </a:cubicBezTo>
                  <a:cubicBezTo>
                    <a:pt x="6406" y="1405"/>
                    <a:pt x="9797" y="0"/>
                    <a:pt x="13334" y="0"/>
                  </a:cubicBezTo>
                  <a:close/>
                </a:path>
              </a:pathLst>
            </a:custGeom>
            <a:solidFill>
              <a:srgbClr val="E1E4A7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434729" cy="2962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sp>
        <p:nvSpPr>
          <p:cNvPr id="5" name="Freeform 5"/>
          <p:cNvSpPr/>
          <p:nvPr/>
        </p:nvSpPr>
        <p:spPr>
          <a:xfrm>
            <a:off x="1057275" y="805587"/>
            <a:ext cx="652931" cy="394204"/>
          </a:xfrm>
          <a:custGeom>
            <a:avLst/>
            <a:gdLst/>
            <a:ahLst/>
            <a:cxnLst/>
            <a:rect l="l" t="t" r="r" b="b"/>
            <a:pathLst>
              <a:path w="652931" h="394204">
                <a:moveTo>
                  <a:pt x="0" y="0"/>
                </a:moveTo>
                <a:lnTo>
                  <a:pt x="652931" y="0"/>
                </a:lnTo>
                <a:lnTo>
                  <a:pt x="652931" y="394204"/>
                </a:lnTo>
                <a:lnTo>
                  <a:pt x="0" y="394204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306602" y="6281709"/>
            <a:ext cx="18558304" cy="5162583"/>
          </a:xfrm>
          <a:custGeom>
            <a:avLst/>
            <a:gdLst/>
            <a:ahLst/>
            <a:cxnLst/>
            <a:rect l="l" t="t" r="r" b="b"/>
            <a:pathLst>
              <a:path w="18558304" h="5162583">
                <a:moveTo>
                  <a:pt x="0" y="0"/>
                </a:moveTo>
                <a:lnTo>
                  <a:pt x="18558304" y="0"/>
                </a:lnTo>
                <a:lnTo>
                  <a:pt x="18558304" y="5162583"/>
                </a:lnTo>
                <a:lnTo>
                  <a:pt x="0" y="516258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5727916" y="198571"/>
            <a:ext cx="1531384" cy="2640317"/>
          </a:xfrm>
          <a:custGeom>
            <a:avLst/>
            <a:gdLst/>
            <a:ahLst/>
            <a:cxnLst/>
            <a:rect l="l" t="t" r="r" b="b"/>
            <a:pathLst>
              <a:path w="1531384" h="2640317">
                <a:moveTo>
                  <a:pt x="0" y="0"/>
                </a:moveTo>
                <a:lnTo>
                  <a:pt x="1531384" y="0"/>
                </a:lnTo>
                <a:lnTo>
                  <a:pt x="1531384" y="2640317"/>
                </a:lnTo>
                <a:lnTo>
                  <a:pt x="0" y="264031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 rot="-143264">
            <a:off x="1869085" y="743939"/>
            <a:ext cx="2513066" cy="4044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30"/>
              </a:lnSpc>
              <a:spcBef>
                <a:spcPct val="0"/>
              </a:spcBef>
            </a:pPr>
            <a:r>
              <a:rPr lang="en-US" sz="2450" b="1">
                <a:solidFill>
                  <a:srgbClr val="547228"/>
                </a:solidFill>
                <a:latin typeface="Comic Sans Bold" panose="03000902030302020204"/>
                <a:ea typeface="Comic Sans Bold" panose="03000902030302020204"/>
                <a:cs typeface="Comic Sans Bold" panose="03000902030302020204"/>
                <a:sym typeface="Comic Sans Bold" panose="03000902030302020204"/>
              </a:rPr>
              <a:t>БІОЛОГІЯ </a:t>
            </a:r>
            <a:endParaRPr lang="en-US" sz="2450" b="1">
              <a:solidFill>
                <a:srgbClr val="547228"/>
              </a:solidFill>
              <a:latin typeface="Comic Sans Bold" panose="03000902030302020204"/>
              <a:ea typeface="Comic Sans Bold" panose="03000902030302020204"/>
              <a:cs typeface="Comic Sans Bold" panose="03000902030302020204"/>
              <a:sym typeface="Comic Sans Bold" panose="03000902030302020204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5693950" y="166221"/>
            <a:ext cx="7980179" cy="11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40"/>
              </a:lnSpc>
              <a:spcBef>
                <a:spcPct val="0"/>
              </a:spcBef>
            </a:pPr>
            <a:r>
              <a:rPr lang="en-US" sz="6530">
                <a:solidFill>
                  <a:srgbClr val="929CEF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Попрактикуймося ! </a:t>
            </a:r>
            <a:endParaRPr lang="en-US" sz="6530">
              <a:solidFill>
                <a:srgbClr val="929CEF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130013" y="3075314"/>
            <a:ext cx="8920479" cy="51602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240"/>
              </a:lnSpc>
            </a:pPr>
            <a:r>
              <a:rPr lang="en-US" sz="5885">
                <a:solidFill>
                  <a:srgbClr val="166469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Встановіть відповідність:</a:t>
            </a:r>
            <a:endParaRPr lang="en-US" sz="5885">
              <a:solidFill>
                <a:srgbClr val="166469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  <a:p>
            <a:pPr algn="ctr">
              <a:lnSpc>
                <a:spcPts val="8240"/>
              </a:lnSpc>
            </a:pPr>
            <a:r>
              <a:rPr lang="en-US" sz="5885">
                <a:solidFill>
                  <a:srgbClr val="166469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  1. Хвостаті</a:t>
            </a:r>
            <a:endParaRPr lang="en-US" sz="5885">
              <a:solidFill>
                <a:srgbClr val="166469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  <a:p>
            <a:pPr algn="ctr">
              <a:lnSpc>
                <a:spcPts val="8240"/>
              </a:lnSpc>
            </a:pPr>
            <a:r>
              <a:rPr lang="en-US" sz="5885">
                <a:solidFill>
                  <a:srgbClr val="166469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      2. Безхвості.  </a:t>
            </a:r>
            <a:endParaRPr lang="en-US" sz="5885">
              <a:solidFill>
                <a:srgbClr val="166469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  <a:p>
            <a:pPr algn="ctr">
              <a:lnSpc>
                <a:spcPts val="8240"/>
              </a:lnSpc>
            </a:pPr>
            <a:r>
              <a:rPr lang="en-US" sz="5885">
                <a:solidFill>
                  <a:srgbClr val="166469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3.Скати.   </a:t>
            </a:r>
            <a:endParaRPr lang="en-US" sz="5885">
              <a:solidFill>
                <a:srgbClr val="166469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  <a:p>
            <a:pPr algn="ctr">
              <a:lnSpc>
                <a:spcPts val="8240"/>
              </a:lnSpc>
              <a:spcBef>
                <a:spcPct val="0"/>
              </a:spcBef>
            </a:pPr>
            <a:r>
              <a:rPr lang="en-US" sz="5885">
                <a:solidFill>
                  <a:srgbClr val="166469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  </a:t>
            </a:r>
            <a:endParaRPr lang="en-US" sz="5885">
              <a:solidFill>
                <a:srgbClr val="166469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9678755" y="3342651"/>
            <a:ext cx="7580545" cy="46351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00"/>
              </a:lnSpc>
            </a:pPr>
            <a:r>
              <a:rPr lang="en-US" sz="5285">
                <a:solidFill>
                  <a:srgbClr val="166469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А. Черв'яги,рибозмії</a:t>
            </a:r>
            <a:endParaRPr lang="en-US" sz="5285">
              <a:solidFill>
                <a:srgbClr val="166469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  <a:p>
            <a:pPr algn="ctr">
              <a:lnSpc>
                <a:spcPts val="7400"/>
              </a:lnSpc>
            </a:pPr>
            <a:r>
              <a:rPr lang="en-US" sz="5285">
                <a:solidFill>
                  <a:srgbClr val="166469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Б. Тритони,саламандри</a:t>
            </a:r>
            <a:endParaRPr lang="en-US" sz="5285">
              <a:solidFill>
                <a:srgbClr val="166469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  <a:p>
            <a:pPr algn="ctr">
              <a:lnSpc>
                <a:spcPts val="7400"/>
              </a:lnSpc>
            </a:pPr>
            <a:r>
              <a:rPr lang="en-US" sz="5285">
                <a:solidFill>
                  <a:srgbClr val="166469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В. Жаби,ропухи</a:t>
            </a:r>
            <a:endParaRPr lang="en-US" sz="5285">
              <a:solidFill>
                <a:srgbClr val="166469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  <a:p>
            <a:pPr algn="ctr">
              <a:lnSpc>
                <a:spcPts val="7400"/>
              </a:lnSpc>
            </a:pPr>
            <a:r>
              <a:rPr lang="en-US" sz="5285">
                <a:solidFill>
                  <a:srgbClr val="166469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Г. Мантаморський кіт</a:t>
            </a:r>
            <a:endParaRPr lang="en-US" sz="5285">
              <a:solidFill>
                <a:srgbClr val="166469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  <a:p>
            <a:pPr algn="ctr">
              <a:lnSpc>
                <a:spcPts val="7400"/>
              </a:lnSpc>
              <a:spcBef>
                <a:spcPct val="0"/>
              </a:spcBef>
            </a:pPr>
          </a:p>
        </p:txBody>
      </p:sp>
      <p:sp>
        <p:nvSpPr>
          <p:cNvPr id="12" name="TextBox 12"/>
          <p:cNvSpPr txBox="1"/>
          <p:nvPr/>
        </p:nvSpPr>
        <p:spPr>
          <a:xfrm>
            <a:off x="-373561" y="8573042"/>
            <a:ext cx="11922871" cy="15038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345"/>
              </a:lnSpc>
              <a:spcBef>
                <a:spcPct val="0"/>
              </a:spcBef>
            </a:pPr>
            <a:r>
              <a:rPr lang="en-US" sz="8820">
                <a:solidFill>
                  <a:srgbClr val="FF3131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1- Б,2- В,3-Г</a:t>
            </a:r>
            <a:endParaRPr lang="en-US" sz="8820">
              <a:solidFill>
                <a:srgbClr val="FF3131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14597009" y="198571"/>
            <a:ext cx="2966046" cy="2966046"/>
          </a:xfrm>
          <a:custGeom>
            <a:avLst/>
            <a:gdLst/>
            <a:ahLst/>
            <a:cxnLst/>
            <a:rect l="l" t="t" r="r" b="b"/>
            <a:pathLst>
              <a:path w="2966046" h="2966046">
                <a:moveTo>
                  <a:pt x="0" y="0"/>
                </a:moveTo>
                <a:lnTo>
                  <a:pt x="2966047" y="0"/>
                </a:lnTo>
                <a:lnTo>
                  <a:pt x="2966047" y="2966046"/>
                </a:lnTo>
                <a:lnTo>
                  <a:pt x="0" y="296604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0">
            <a:off x="724944" y="538670"/>
            <a:ext cx="16838112" cy="980060"/>
            <a:chOff x="0" y="0"/>
            <a:chExt cx="4434729" cy="25812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34729" cy="258123"/>
            </a:xfrm>
            <a:custGeom>
              <a:avLst/>
              <a:gdLst/>
              <a:ahLst/>
              <a:cxnLst/>
              <a:rect l="l" t="t" r="r" b="b"/>
              <a:pathLst>
                <a:path w="4434729" h="258123">
                  <a:moveTo>
                    <a:pt x="13334" y="0"/>
                  </a:moveTo>
                  <a:lnTo>
                    <a:pt x="4421395" y="0"/>
                  </a:lnTo>
                  <a:cubicBezTo>
                    <a:pt x="4424931" y="0"/>
                    <a:pt x="4428323" y="1405"/>
                    <a:pt x="4430824" y="3905"/>
                  </a:cubicBezTo>
                  <a:cubicBezTo>
                    <a:pt x="4433324" y="6406"/>
                    <a:pt x="4434729" y="9797"/>
                    <a:pt x="4434729" y="13334"/>
                  </a:cubicBezTo>
                  <a:lnTo>
                    <a:pt x="4434729" y="244789"/>
                  </a:lnTo>
                  <a:cubicBezTo>
                    <a:pt x="4434729" y="248325"/>
                    <a:pt x="4433324" y="251717"/>
                    <a:pt x="4430824" y="254217"/>
                  </a:cubicBezTo>
                  <a:cubicBezTo>
                    <a:pt x="4428323" y="256718"/>
                    <a:pt x="4424931" y="258123"/>
                    <a:pt x="4421395" y="258123"/>
                  </a:cubicBezTo>
                  <a:lnTo>
                    <a:pt x="13334" y="258123"/>
                  </a:lnTo>
                  <a:cubicBezTo>
                    <a:pt x="9797" y="258123"/>
                    <a:pt x="6406" y="256718"/>
                    <a:pt x="3905" y="254217"/>
                  </a:cubicBezTo>
                  <a:cubicBezTo>
                    <a:pt x="1405" y="251717"/>
                    <a:pt x="0" y="248325"/>
                    <a:pt x="0" y="244789"/>
                  </a:cubicBezTo>
                  <a:lnTo>
                    <a:pt x="0" y="13334"/>
                  </a:lnTo>
                  <a:cubicBezTo>
                    <a:pt x="0" y="9797"/>
                    <a:pt x="1405" y="6406"/>
                    <a:pt x="3905" y="3905"/>
                  </a:cubicBezTo>
                  <a:cubicBezTo>
                    <a:pt x="6406" y="1405"/>
                    <a:pt x="9797" y="0"/>
                    <a:pt x="13334" y="0"/>
                  </a:cubicBezTo>
                  <a:close/>
                </a:path>
              </a:pathLst>
            </a:custGeom>
            <a:solidFill>
              <a:srgbClr val="E1E4A7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434729" cy="2962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sp>
        <p:nvSpPr>
          <p:cNvPr id="5" name="Freeform 5"/>
          <p:cNvSpPr/>
          <p:nvPr/>
        </p:nvSpPr>
        <p:spPr>
          <a:xfrm>
            <a:off x="-1641107" y="6836973"/>
            <a:ext cx="12485204" cy="3768262"/>
          </a:xfrm>
          <a:custGeom>
            <a:avLst/>
            <a:gdLst/>
            <a:ahLst/>
            <a:cxnLst/>
            <a:rect l="l" t="t" r="r" b="b"/>
            <a:pathLst>
              <a:path w="12485204" h="3768262">
                <a:moveTo>
                  <a:pt x="0" y="0"/>
                </a:moveTo>
                <a:lnTo>
                  <a:pt x="12485204" y="0"/>
                </a:lnTo>
                <a:lnTo>
                  <a:pt x="12485204" y="3768262"/>
                </a:lnTo>
                <a:lnTo>
                  <a:pt x="0" y="3768262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7443903" y="6836973"/>
            <a:ext cx="12485204" cy="3768262"/>
          </a:xfrm>
          <a:custGeom>
            <a:avLst/>
            <a:gdLst/>
            <a:ahLst/>
            <a:cxnLst/>
            <a:rect l="l" t="t" r="r" b="b"/>
            <a:pathLst>
              <a:path w="12485204" h="3768262">
                <a:moveTo>
                  <a:pt x="0" y="0"/>
                </a:moveTo>
                <a:lnTo>
                  <a:pt x="12485204" y="0"/>
                </a:lnTo>
                <a:lnTo>
                  <a:pt x="12485204" y="3768262"/>
                </a:lnTo>
                <a:lnTo>
                  <a:pt x="0" y="3768262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057275" y="805587"/>
            <a:ext cx="652931" cy="394204"/>
          </a:xfrm>
          <a:custGeom>
            <a:avLst/>
            <a:gdLst/>
            <a:ahLst/>
            <a:cxnLst/>
            <a:rect l="l" t="t" r="r" b="b"/>
            <a:pathLst>
              <a:path w="652931" h="394204">
                <a:moveTo>
                  <a:pt x="0" y="0"/>
                </a:moveTo>
                <a:lnTo>
                  <a:pt x="652931" y="0"/>
                </a:lnTo>
                <a:lnTo>
                  <a:pt x="652931" y="394204"/>
                </a:lnTo>
                <a:lnTo>
                  <a:pt x="0" y="39420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-2956312" y="4779573"/>
            <a:ext cx="4517246" cy="4114800"/>
          </a:xfrm>
          <a:custGeom>
            <a:avLst/>
            <a:gdLst/>
            <a:ahLst/>
            <a:cxnLst/>
            <a:rect l="l" t="t" r="r" b="b"/>
            <a:pathLst>
              <a:path w="4517246" h="4114800">
                <a:moveTo>
                  <a:pt x="0" y="0"/>
                </a:moveTo>
                <a:lnTo>
                  <a:pt x="4517246" y="0"/>
                </a:lnTo>
                <a:lnTo>
                  <a:pt x="451724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6474886" y="4606304"/>
            <a:ext cx="4517246" cy="4114800"/>
          </a:xfrm>
          <a:custGeom>
            <a:avLst/>
            <a:gdLst/>
            <a:ahLst/>
            <a:cxnLst/>
            <a:rect l="l" t="t" r="r" b="b"/>
            <a:pathLst>
              <a:path w="4517246" h="4114800">
                <a:moveTo>
                  <a:pt x="0" y="0"/>
                </a:moveTo>
                <a:lnTo>
                  <a:pt x="4517245" y="0"/>
                </a:lnTo>
                <a:lnTo>
                  <a:pt x="451724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1716282">
            <a:off x="15827519" y="171091"/>
            <a:ext cx="3471074" cy="2057400"/>
          </a:xfrm>
          <a:custGeom>
            <a:avLst/>
            <a:gdLst/>
            <a:ahLst/>
            <a:cxnLst/>
            <a:rect l="l" t="t" r="r" b="b"/>
            <a:pathLst>
              <a:path w="3471074" h="2057400">
                <a:moveTo>
                  <a:pt x="0" y="0"/>
                </a:moveTo>
                <a:lnTo>
                  <a:pt x="3471074" y="0"/>
                </a:lnTo>
                <a:lnTo>
                  <a:pt x="3471074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1604930">
            <a:off x="-382187" y="2433896"/>
            <a:ext cx="2818716" cy="2557344"/>
          </a:xfrm>
          <a:custGeom>
            <a:avLst/>
            <a:gdLst/>
            <a:ahLst/>
            <a:cxnLst/>
            <a:rect l="l" t="t" r="r" b="b"/>
            <a:pathLst>
              <a:path w="2818716" h="2557344">
                <a:moveTo>
                  <a:pt x="0" y="0"/>
                </a:moveTo>
                <a:lnTo>
                  <a:pt x="2818716" y="0"/>
                </a:lnTo>
                <a:lnTo>
                  <a:pt x="2818716" y="2557344"/>
                </a:lnTo>
                <a:lnTo>
                  <a:pt x="0" y="255734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2855103" y="3409447"/>
            <a:ext cx="4588800" cy="6506918"/>
          </a:xfrm>
          <a:custGeom>
            <a:avLst/>
            <a:gdLst/>
            <a:ahLst/>
            <a:cxnLst/>
            <a:rect l="l" t="t" r="r" b="b"/>
            <a:pathLst>
              <a:path w="4588800" h="6506918">
                <a:moveTo>
                  <a:pt x="0" y="0"/>
                </a:moveTo>
                <a:lnTo>
                  <a:pt x="4588800" y="0"/>
                </a:lnTo>
                <a:lnTo>
                  <a:pt x="4588800" y="6506918"/>
                </a:lnTo>
                <a:lnTo>
                  <a:pt x="0" y="650691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0085113" y="4779573"/>
            <a:ext cx="5461735" cy="5461735"/>
          </a:xfrm>
          <a:custGeom>
            <a:avLst/>
            <a:gdLst/>
            <a:ahLst/>
            <a:cxnLst/>
            <a:rect l="l" t="t" r="r" b="b"/>
            <a:pathLst>
              <a:path w="5461735" h="5461735">
                <a:moveTo>
                  <a:pt x="0" y="0"/>
                </a:moveTo>
                <a:lnTo>
                  <a:pt x="5461735" y="0"/>
                </a:lnTo>
                <a:lnTo>
                  <a:pt x="5461735" y="5461735"/>
                </a:lnTo>
                <a:lnTo>
                  <a:pt x="0" y="5461735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1862324" y="795330"/>
            <a:ext cx="2513066" cy="4044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30"/>
              </a:lnSpc>
              <a:spcBef>
                <a:spcPct val="0"/>
              </a:spcBef>
            </a:pPr>
            <a:r>
              <a:rPr lang="en-US" sz="2450" b="1">
                <a:solidFill>
                  <a:srgbClr val="547228"/>
                </a:solidFill>
                <a:latin typeface="Comic Sans Bold" panose="03000902030302020204"/>
                <a:ea typeface="Comic Sans Bold" panose="03000902030302020204"/>
                <a:cs typeface="Comic Sans Bold" panose="03000902030302020204"/>
                <a:sym typeface="Comic Sans Bold" panose="03000902030302020204"/>
              </a:rPr>
              <a:t>БІОЛОГІЯ</a:t>
            </a:r>
            <a:endParaRPr lang="en-US" sz="2450" b="1">
              <a:solidFill>
                <a:srgbClr val="547228"/>
              </a:solidFill>
              <a:latin typeface="Comic Sans Bold" panose="03000902030302020204"/>
              <a:ea typeface="Comic Sans Bold" panose="03000902030302020204"/>
              <a:cs typeface="Comic Sans Bold" panose="03000902030302020204"/>
              <a:sym typeface="Comic Sans Bold" panose="03000902030302020204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3118857" y="4467268"/>
            <a:ext cx="8309722" cy="4482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240"/>
              </a:lnSpc>
            </a:pPr>
            <a:r>
              <a:rPr lang="en-US" sz="13030" b="1">
                <a:solidFill>
                  <a:srgbClr val="547228"/>
                </a:solidFill>
                <a:latin typeface="Comic Sans Bold" panose="03000902030302020204"/>
                <a:ea typeface="Comic Sans Bold" panose="03000902030302020204"/>
                <a:cs typeface="Comic Sans Bold" panose="03000902030302020204"/>
                <a:sym typeface="Comic Sans Bold" panose="03000902030302020204"/>
              </a:rPr>
              <a:t>Д /З:</a:t>
            </a:r>
            <a:endParaRPr lang="en-US" sz="13030" b="1">
              <a:solidFill>
                <a:srgbClr val="547228"/>
              </a:solidFill>
              <a:latin typeface="Comic Sans Bold" panose="03000902030302020204"/>
              <a:ea typeface="Comic Sans Bold" panose="03000902030302020204"/>
              <a:cs typeface="Comic Sans Bold" panose="03000902030302020204"/>
              <a:sym typeface="Comic Sans Bold" panose="03000902030302020204"/>
            </a:endParaRPr>
          </a:p>
          <a:p>
            <a:pPr marL="0" lvl="0" indent="0" algn="l">
              <a:lnSpc>
                <a:spcPts val="18240"/>
              </a:lnSpc>
              <a:spcBef>
                <a:spcPct val="0"/>
              </a:spcBef>
            </a:pPr>
            <a:r>
              <a:rPr lang="en-US" sz="13030" b="1">
                <a:solidFill>
                  <a:srgbClr val="547228"/>
                </a:solidFill>
                <a:latin typeface="Comic Sans Bold" panose="03000902030302020204"/>
                <a:ea typeface="Comic Sans Bold" panose="03000902030302020204"/>
                <a:cs typeface="Comic Sans Bold" panose="03000902030302020204"/>
                <a:sym typeface="Comic Sans Bold" panose="03000902030302020204"/>
              </a:rPr>
              <a:t>§ 53</a:t>
            </a:r>
            <a:endParaRPr lang="en-US" sz="13030" b="1">
              <a:solidFill>
                <a:srgbClr val="547228"/>
              </a:solidFill>
              <a:latin typeface="Comic Sans Bold" panose="03000902030302020204"/>
              <a:ea typeface="Comic Sans Bold" panose="03000902030302020204"/>
              <a:cs typeface="Comic Sans Bold" panose="03000902030302020204"/>
              <a:sym typeface="Comic Sans Bold" panose="03000902030302020204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9269768" y="2152602"/>
            <a:ext cx="12142840" cy="23803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580"/>
              </a:lnSpc>
              <a:spcBef>
                <a:spcPct val="0"/>
              </a:spcBef>
            </a:pPr>
            <a:r>
              <a:rPr lang="en-US" sz="6840">
                <a:solidFill>
                  <a:srgbClr val="547228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Відскануй QR -код та пройди гру : </a:t>
            </a:r>
            <a:endParaRPr lang="en-US" sz="6840">
              <a:solidFill>
                <a:srgbClr val="547228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0">
            <a:off x="724944" y="538670"/>
            <a:ext cx="16838112" cy="980060"/>
            <a:chOff x="0" y="0"/>
            <a:chExt cx="4434729" cy="25812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34729" cy="258123"/>
            </a:xfrm>
            <a:custGeom>
              <a:avLst/>
              <a:gdLst/>
              <a:ahLst/>
              <a:cxnLst/>
              <a:rect l="l" t="t" r="r" b="b"/>
              <a:pathLst>
                <a:path w="4434729" h="258123">
                  <a:moveTo>
                    <a:pt x="13334" y="0"/>
                  </a:moveTo>
                  <a:lnTo>
                    <a:pt x="4421395" y="0"/>
                  </a:lnTo>
                  <a:cubicBezTo>
                    <a:pt x="4424931" y="0"/>
                    <a:pt x="4428323" y="1405"/>
                    <a:pt x="4430824" y="3905"/>
                  </a:cubicBezTo>
                  <a:cubicBezTo>
                    <a:pt x="4433324" y="6406"/>
                    <a:pt x="4434729" y="9797"/>
                    <a:pt x="4434729" y="13334"/>
                  </a:cubicBezTo>
                  <a:lnTo>
                    <a:pt x="4434729" y="244789"/>
                  </a:lnTo>
                  <a:cubicBezTo>
                    <a:pt x="4434729" y="248325"/>
                    <a:pt x="4433324" y="251717"/>
                    <a:pt x="4430824" y="254217"/>
                  </a:cubicBezTo>
                  <a:cubicBezTo>
                    <a:pt x="4428323" y="256718"/>
                    <a:pt x="4424931" y="258123"/>
                    <a:pt x="4421395" y="258123"/>
                  </a:cubicBezTo>
                  <a:lnTo>
                    <a:pt x="13334" y="258123"/>
                  </a:lnTo>
                  <a:cubicBezTo>
                    <a:pt x="9797" y="258123"/>
                    <a:pt x="6406" y="256718"/>
                    <a:pt x="3905" y="254217"/>
                  </a:cubicBezTo>
                  <a:cubicBezTo>
                    <a:pt x="1405" y="251717"/>
                    <a:pt x="0" y="248325"/>
                    <a:pt x="0" y="244789"/>
                  </a:cubicBezTo>
                  <a:lnTo>
                    <a:pt x="0" y="13334"/>
                  </a:lnTo>
                  <a:cubicBezTo>
                    <a:pt x="0" y="9797"/>
                    <a:pt x="1405" y="6406"/>
                    <a:pt x="3905" y="3905"/>
                  </a:cubicBezTo>
                  <a:cubicBezTo>
                    <a:pt x="6406" y="1405"/>
                    <a:pt x="9797" y="0"/>
                    <a:pt x="13334" y="0"/>
                  </a:cubicBezTo>
                  <a:close/>
                </a:path>
              </a:pathLst>
            </a:custGeom>
            <a:solidFill>
              <a:srgbClr val="E1E4A7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434729" cy="2962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sp>
        <p:nvSpPr>
          <p:cNvPr id="5" name="Freeform 5"/>
          <p:cNvSpPr/>
          <p:nvPr/>
        </p:nvSpPr>
        <p:spPr>
          <a:xfrm>
            <a:off x="1057275" y="805587"/>
            <a:ext cx="652931" cy="394204"/>
          </a:xfrm>
          <a:custGeom>
            <a:avLst/>
            <a:gdLst/>
            <a:ahLst/>
            <a:cxnLst/>
            <a:rect l="l" t="t" r="r" b="b"/>
            <a:pathLst>
              <a:path w="652931" h="394204">
                <a:moveTo>
                  <a:pt x="0" y="0"/>
                </a:moveTo>
                <a:lnTo>
                  <a:pt x="652931" y="0"/>
                </a:lnTo>
                <a:lnTo>
                  <a:pt x="652931" y="394204"/>
                </a:lnTo>
                <a:lnTo>
                  <a:pt x="0" y="394204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306602" y="6281709"/>
            <a:ext cx="18558304" cy="5162583"/>
          </a:xfrm>
          <a:custGeom>
            <a:avLst/>
            <a:gdLst/>
            <a:ahLst/>
            <a:cxnLst/>
            <a:rect l="l" t="t" r="r" b="b"/>
            <a:pathLst>
              <a:path w="18558304" h="5162583">
                <a:moveTo>
                  <a:pt x="0" y="0"/>
                </a:moveTo>
                <a:lnTo>
                  <a:pt x="18558304" y="0"/>
                </a:lnTo>
                <a:lnTo>
                  <a:pt x="18558304" y="5162583"/>
                </a:lnTo>
                <a:lnTo>
                  <a:pt x="0" y="516258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169116" y="1002689"/>
            <a:ext cx="15597428" cy="8222112"/>
          </a:xfrm>
          <a:custGeom>
            <a:avLst/>
            <a:gdLst/>
            <a:ahLst/>
            <a:cxnLst/>
            <a:rect l="l" t="t" r="r" b="b"/>
            <a:pathLst>
              <a:path w="15597428" h="8222112">
                <a:moveTo>
                  <a:pt x="0" y="0"/>
                </a:moveTo>
                <a:lnTo>
                  <a:pt x="15597429" y="0"/>
                </a:lnTo>
                <a:lnTo>
                  <a:pt x="15597429" y="8222112"/>
                </a:lnTo>
                <a:lnTo>
                  <a:pt x="0" y="822211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306434" y="6663899"/>
            <a:ext cx="3167912" cy="4042580"/>
          </a:xfrm>
          <a:custGeom>
            <a:avLst/>
            <a:gdLst/>
            <a:ahLst/>
            <a:cxnLst/>
            <a:rect l="l" t="t" r="r" b="b"/>
            <a:pathLst>
              <a:path w="3167912" h="4042580">
                <a:moveTo>
                  <a:pt x="0" y="0"/>
                </a:moveTo>
                <a:lnTo>
                  <a:pt x="3167913" y="0"/>
                </a:lnTo>
                <a:lnTo>
                  <a:pt x="3167913" y="4042580"/>
                </a:lnTo>
                <a:lnTo>
                  <a:pt x="0" y="404258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3277205" y="5539368"/>
            <a:ext cx="5010795" cy="5167111"/>
          </a:xfrm>
          <a:custGeom>
            <a:avLst/>
            <a:gdLst/>
            <a:ahLst/>
            <a:cxnLst/>
            <a:rect l="l" t="t" r="r" b="b"/>
            <a:pathLst>
              <a:path w="5010795" h="5167111">
                <a:moveTo>
                  <a:pt x="0" y="0"/>
                </a:moveTo>
                <a:lnTo>
                  <a:pt x="5010795" y="0"/>
                </a:lnTo>
                <a:lnTo>
                  <a:pt x="5010795" y="5167111"/>
                </a:lnTo>
                <a:lnTo>
                  <a:pt x="0" y="516711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306434" y="2673085"/>
            <a:ext cx="3283848" cy="3608624"/>
          </a:xfrm>
          <a:custGeom>
            <a:avLst/>
            <a:gdLst/>
            <a:ahLst/>
            <a:cxnLst/>
            <a:rect l="l" t="t" r="r" b="b"/>
            <a:pathLst>
              <a:path w="3283848" h="3608624">
                <a:moveTo>
                  <a:pt x="0" y="0"/>
                </a:moveTo>
                <a:lnTo>
                  <a:pt x="3283848" y="0"/>
                </a:lnTo>
                <a:lnTo>
                  <a:pt x="3283848" y="3608624"/>
                </a:lnTo>
                <a:lnTo>
                  <a:pt x="0" y="3608624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14662830" y="-442403"/>
            <a:ext cx="3588872" cy="3922265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3474347" y="3849674"/>
            <a:ext cx="10996406" cy="23984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05"/>
              </a:lnSpc>
              <a:spcBef>
                <a:spcPct val="0"/>
              </a:spcBef>
            </a:pPr>
            <a:r>
              <a:rPr lang="en-US" sz="4575">
                <a:solidFill>
                  <a:srgbClr val="E87C67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це хребетні  тварини,які можуть жити в двох середовищах - водному і наземно -повітряному.</a:t>
            </a:r>
            <a:endParaRPr lang="en-US" sz="4575">
              <a:solidFill>
                <a:srgbClr val="E87C67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4054383" y="2271086"/>
            <a:ext cx="8686583" cy="15256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10"/>
              </a:lnSpc>
              <a:spcBef>
                <a:spcPct val="0"/>
              </a:spcBef>
            </a:pPr>
            <a:r>
              <a:rPr lang="en-US" sz="8935">
                <a:solidFill>
                  <a:srgbClr val="929CEF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Амфібії  </a:t>
            </a:r>
            <a:endParaRPr lang="en-US" sz="8935">
              <a:solidFill>
                <a:srgbClr val="929CEF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862324" y="795330"/>
            <a:ext cx="2513066" cy="4044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30"/>
              </a:lnSpc>
              <a:spcBef>
                <a:spcPct val="0"/>
              </a:spcBef>
            </a:pPr>
            <a:r>
              <a:rPr lang="en-US" sz="2450" b="1">
                <a:solidFill>
                  <a:srgbClr val="547228"/>
                </a:solidFill>
                <a:latin typeface="Comic Sans Bold" panose="03000902030302020204"/>
                <a:ea typeface="Comic Sans Bold" panose="03000902030302020204"/>
                <a:cs typeface="Comic Sans Bold" panose="03000902030302020204"/>
                <a:sym typeface="Comic Sans Bold" panose="03000902030302020204"/>
              </a:rPr>
              <a:t>БІОЛОГІЯ </a:t>
            </a:r>
            <a:endParaRPr lang="en-US" sz="2450" b="1">
              <a:solidFill>
                <a:srgbClr val="547228"/>
              </a:solidFill>
              <a:latin typeface="Comic Sans Bold" panose="03000902030302020204"/>
              <a:ea typeface="Comic Sans Bold" panose="03000902030302020204"/>
              <a:cs typeface="Comic Sans Bold" panose="03000902030302020204"/>
              <a:sym typeface="Comic Sans Bold" panose="03000902030302020204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0">
            <a:off x="724944" y="538670"/>
            <a:ext cx="16838112" cy="980060"/>
            <a:chOff x="0" y="0"/>
            <a:chExt cx="4434729" cy="25812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34729" cy="258123"/>
            </a:xfrm>
            <a:custGeom>
              <a:avLst/>
              <a:gdLst/>
              <a:ahLst/>
              <a:cxnLst/>
              <a:rect l="l" t="t" r="r" b="b"/>
              <a:pathLst>
                <a:path w="4434729" h="258123">
                  <a:moveTo>
                    <a:pt x="13334" y="0"/>
                  </a:moveTo>
                  <a:lnTo>
                    <a:pt x="4421395" y="0"/>
                  </a:lnTo>
                  <a:cubicBezTo>
                    <a:pt x="4424931" y="0"/>
                    <a:pt x="4428323" y="1405"/>
                    <a:pt x="4430824" y="3905"/>
                  </a:cubicBezTo>
                  <a:cubicBezTo>
                    <a:pt x="4433324" y="6406"/>
                    <a:pt x="4434729" y="9797"/>
                    <a:pt x="4434729" y="13334"/>
                  </a:cubicBezTo>
                  <a:lnTo>
                    <a:pt x="4434729" y="244789"/>
                  </a:lnTo>
                  <a:cubicBezTo>
                    <a:pt x="4434729" y="248325"/>
                    <a:pt x="4433324" y="251717"/>
                    <a:pt x="4430824" y="254217"/>
                  </a:cubicBezTo>
                  <a:cubicBezTo>
                    <a:pt x="4428323" y="256718"/>
                    <a:pt x="4424931" y="258123"/>
                    <a:pt x="4421395" y="258123"/>
                  </a:cubicBezTo>
                  <a:lnTo>
                    <a:pt x="13334" y="258123"/>
                  </a:lnTo>
                  <a:cubicBezTo>
                    <a:pt x="9797" y="258123"/>
                    <a:pt x="6406" y="256718"/>
                    <a:pt x="3905" y="254217"/>
                  </a:cubicBezTo>
                  <a:cubicBezTo>
                    <a:pt x="1405" y="251717"/>
                    <a:pt x="0" y="248325"/>
                    <a:pt x="0" y="244789"/>
                  </a:cubicBezTo>
                  <a:lnTo>
                    <a:pt x="0" y="13334"/>
                  </a:lnTo>
                  <a:cubicBezTo>
                    <a:pt x="0" y="9797"/>
                    <a:pt x="1405" y="6406"/>
                    <a:pt x="3905" y="3905"/>
                  </a:cubicBezTo>
                  <a:cubicBezTo>
                    <a:pt x="6406" y="1405"/>
                    <a:pt x="9797" y="0"/>
                    <a:pt x="13334" y="0"/>
                  </a:cubicBezTo>
                  <a:close/>
                </a:path>
              </a:pathLst>
            </a:custGeom>
            <a:solidFill>
              <a:srgbClr val="E1E4A7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434729" cy="2962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sp>
        <p:nvSpPr>
          <p:cNvPr id="5" name="Freeform 5"/>
          <p:cNvSpPr/>
          <p:nvPr/>
        </p:nvSpPr>
        <p:spPr>
          <a:xfrm>
            <a:off x="1057275" y="805587"/>
            <a:ext cx="652931" cy="394204"/>
          </a:xfrm>
          <a:custGeom>
            <a:avLst/>
            <a:gdLst/>
            <a:ahLst/>
            <a:cxnLst/>
            <a:rect l="l" t="t" r="r" b="b"/>
            <a:pathLst>
              <a:path w="652931" h="394204">
                <a:moveTo>
                  <a:pt x="0" y="0"/>
                </a:moveTo>
                <a:lnTo>
                  <a:pt x="652931" y="0"/>
                </a:lnTo>
                <a:lnTo>
                  <a:pt x="652931" y="394204"/>
                </a:lnTo>
                <a:lnTo>
                  <a:pt x="0" y="394204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306602" y="6281709"/>
            <a:ext cx="18558304" cy="5162583"/>
          </a:xfrm>
          <a:custGeom>
            <a:avLst/>
            <a:gdLst/>
            <a:ahLst/>
            <a:cxnLst/>
            <a:rect l="l" t="t" r="r" b="b"/>
            <a:pathLst>
              <a:path w="18558304" h="5162583">
                <a:moveTo>
                  <a:pt x="0" y="0"/>
                </a:moveTo>
                <a:lnTo>
                  <a:pt x="18558304" y="0"/>
                </a:lnTo>
                <a:lnTo>
                  <a:pt x="18558304" y="5162583"/>
                </a:lnTo>
                <a:lnTo>
                  <a:pt x="0" y="516258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0" y="3297865"/>
            <a:ext cx="14587909" cy="6293296"/>
          </a:xfrm>
          <a:custGeom>
            <a:avLst/>
            <a:gdLst/>
            <a:ahLst/>
            <a:cxnLst/>
            <a:rect l="l" t="t" r="r" b="b"/>
            <a:pathLst>
              <a:path w="14587909" h="6293296">
                <a:moveTo>
                  <a:pt x="0" y="0"/>
                </a:moveTo>
                <a:lnTo>
                  <a:pt x="14587909" y="0"/>
                </a:lnTo>
                <a:lnTo>
                  <a:pt x="14587909" y="6293296"/>
                </a:lnTo>
                <a:lnTo>
                  <a:pt x="0" y="629329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3501241" y="1028700"/>
            <a:ext cx="4413365" cy="5022322"/>
          </a:xfrm>
          <a:custGeom>
            <a:avLst/>
            <a:gdLst/>
            <a:ahLst/>
            <a:cxnLst/>
            <a:rect l="l" t="t" r="r" b="b"/>
            <a:pathLst>
              <a:path w="4413365" h="5022322">
                <a:moveTo>
                  <a:pt x="0" y="0"/>
                </a:moveTo>
                <a:lnTo>
                  <a:pt x="4413366" y="0"/>
                </a:lnTo>
                <a:lnTo>
                  <a:pt x="4413366" y="5022322"/>
                </a:lnTo>
                <a:lnTo>
                  <a:pt x="0" y="502232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4288251" y="1636531"/>
            <a:ext cx="6011407" cy="3322669"/>
          </a:xfrm>
          <a:custGeom>
            <a:avLst/>
            <a:gdLst/>
            <a:ahLst/>
            <a:cxnLst/>
            <a:rect l="l" t="t" r="r" b="b"/>
            <a:pathLst>
              <a:path w="6011407" h="3322669">
                <a:moveTo>
                  <a:pt x="0" y="0"/>
                </a:moveTo>
                <a:lnTo>
                  <a:pt x="6011407" y="0"/>
                </a:lnTo>
                <a:lnTo>
                  <a:pt x="6011407" y="3322668"/>
                </a:lnTo>
                <a:lnTo>
                  <a:pt x="0" y="332266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1978025" y="4768215"/>
            <a:ext cx="12846685" cy="41001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395"/>
              </a:lnSpc>
              <a:spcBef>
                <a:spcPct val="0"/>
              </a:spcBef>
            </a:pPr>
            <a:r>
              <a:rPr lang="en-US" sz="4570" b="1">
                <a:solidFill>
                  <a:srgbClr val="45A834"/>
                </a:solidFill>
                <a:latin typeface="Comic Sans Bold" panose="03000902030302020204"/>
                <a:ea typeface="Comic Sans Bold" panose="03000902030302020204"/>
                <a:cs typeface="Comic Sans Bold" panose="03000902030302020204"/>
                <a:sym typeface="Comic Sans Bold" panose="03000902030302020204"/>
              </a:rPr>
              <a:t>Дорослі особини проживають на суходолі,а розмноження відбуваєть у воді. Воно зовнішнє ( жаби),внутрішнє( саламандра),земноводні роздільностатеві.</a:t>
            </a:r>
            <a:endParaRPr lang="en-US" sz="4570" b="1">
              <a:solidFill>
                <a:srgbClr val="45A834"/>
              </a:solidFill>
              <a:latin typeface="Comic Sans Bold" panose="03000902030302020204"/>
              <a:ea typeface="Comic Sans Bold" panose="03000902030302020204"/>
              <a:cs typeface="Comic Sans Bold" panose="03000902030302020204"/>
              <a:sym typeface="Comic Sans Bold" panose="03000902030302020204"/>
            </a:endParaRPr>
          </a:p>
        </p:txBody>
      </p:sp>
      <p:sp>
        <p:nvSpPr>
          <p:cNvPr id="11" name="TextBox 11"/>
          <p:cNvSpPr txBox="1"/>
          <p:nvPr/>
        </p:nvSpPr>
        <p:spPr>
          <a:xfrm rot="-143264">
            <a:off x="1869085" y="743939"/>
            <a:ext cx="2513066" cy="4044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30"/>
              </a:lnSpc>
              <a:spcBef>
                <a:spcPct val="0"/>
              </a:spcBef>
            </a:pPr>
            <a:r>
              <a:rPr lang="en-US" sz="2450" b="1">
                <a:solidFill>
                  <a:srgbClr val="547228"/>
                </a:solidFill>
                <a:latin typeface="Comic Sans Bold" panose="03000902030302020204"/>
                <a:ea typeface="Comic Sans Bold" panose="03000902030302020204"/>
                <a:cs typeface="Comic Sans Bold" panose="03000902030302020204"/>
                <a:sym typeface="Comic Sans Bold" panose="03000902030302020204"/>
              </a:rPr>
              <a:t>БІОЛОГІЯ </a:t>
            </a:r>
            <a:endParaRPr lang="en-US" sz="2450" b="1">
              <a:solidFill>
                <a:srgbClr val="547228"/>
              </a:solidFill>
              <a:latin typeface="Comic Sans Bold" panose="03000902030302020204"/>
              <a:ea typeface="Comic Sans Bold" panose="03000902030302020204"/>
              <a:cs typeface="Comic Sans Bold" panose="03000902030302020204"/>
              <a:sym typeface="Comic Sans Bold" panose="03000902030302020204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0">
            <a:off x="724944" y="538670"/>
            <a:ext cx="16838112" cy="980060"/>
            <a:chOff x="0" y="0"/>
            <a:chExt cx="4434729" cy="25812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34729" cy="258123"/>
            </a:xfrm>
            <a:custGeom>
              <a:avLst/>
              <a:gdLst/>
              <a:ahLst/>
              <a:cxnLst/>
              <a:rect l="l" t="t" r="r" b="b"/>
              <a:pathLst>
                <a:path w="4434729" h="258123">
                  <a:moveTo>
                    <a:pt x="13334" y="0"/>
                  </a:moveTo>
                  <a:lnTo>
                    <a:pt x="4421395" y="0"/>
                  </a:lnTo>
                  <a:cubicBezTo>
                    <a:pt x="4424931" y="0"/>
                    <a:pt x="4428323" y="1405"/>
                    <a:pt x="4430824" y="3905"/>
                  </a:cubicBezTo>
                  <a:cubicBezTo>
                    <a:pt x="4433324" y="6406"/>
                    <a:pt x="4434729" y="9797"/>
                    <a:pt x="4434729" y="13334"/>
                  </a:cubicBezTo>
                  <a:lnTo>
                    <a:pt x="4434729" y="244789"/>
                  </a:lnTo>
                  <a:cubicBezTo>
                    <a:pt x="4434729" y="248325"/>
                    <a:pt x="4433324" y="251717"/>
                    <a:pt x="4430824" y="254217"/>
                  </a:cubicBezTo>
                  <a:cubicBezTo>
                    <a:pt x="4428323" y="256718"/>
                    <a:pt x="4424931" y="258123"/>
                    <a:pt x="4421395" y="258123"/>
                  </a:cubicBezTo>
                  <a:lnTo>
                    <a:pt x="13334" y="258123"/>
                  </a:lnTo>
                  <a:cubicBezTo>
                    <a:pt x="9797" y="258123"/>
                    <a:pt x="6406" y="256718"/>
                    <a:pt x="3905" y="254217"/>
                  </a:cubicBezTo>
                  <a:cubicBezTo>
                    <a:pt x="1405" y="251717"/>
                    <a:pt x="0" y="248325"/>
                    <a:pt x="0" y="244789"/>
                  </a:cubicBezTo>
                  <a:lnTo>
                    <a:pt x="0" y="13334"/>
                  </a:lnTo>
                  <a:cubicBezTo>
                    <a:pt x="0" y="9797"/>
                    <a:pt x="1405" y="6406"/>
                    <a:pt x="3905" y="3905"/>
                  </a:cubicBezTo>
                  <a:cubicBezTo>
                    <a:pt x="6406" y="1405"/>
                    <a:pt x="9797" y="0"/>
                    <a:pt x="13334" y="0"/>
                  </a:cubicBezTo>
                  <a:close/>
                </a:path>
              </a:pathLst>
            </a:custGeom>
            <a:solidFill>
              <a:srgbClr val="E1E4A7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434729" cy="2962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sp>
        <p:nvSpPr>
          <p:cNvPr id="5" name="Freeform 5"/>
          <p:cNvSpPr/>
          <p:nvPr/>
        </p:nvSpPr>
        <p:spPr>
          <a:xfrm>
            <a:off x="1057275" y="805587"/>
            <a:ext cx="652931" cy="394204"/>
          </a:xfrm>
          <a:custGeom>
            <a:avLst/>
            <a:gdLst/>
            <a:ahLst/>
            <a:cxnLst/>
            <a:rect l="l" t="t" r="r" b="b"/>
            <a:pathLst>
              <a:path w="652931" h="394204">
                <a:moveTo>
                  <a:pt x="0" y="0"/>
                </a:moveTo>
                <a:lnTo>
                  <a:pt x="652931" y="0"/>
                </a:lnTo>
                <a:lnTo>
                  <a:pt x="652931" y="394204"/>
                </a:lnTo>
                <a:lnTo>
                  <a:pt x="0" y="394204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306602" y="6281709"/>
            <a:ext cx="18558304" cy="5162583"/>
          </a:xfrm>
          <a:custGeom>
            <a:avLst/>
            <a:gdLst/>
            <a:ahLst/>
            <a:cxnLst/>
            <a:rect l="l" t="t" r="r" b="b"/>
            <a:pathLst>
              <a:path w="18558304" h="5162583">
                <a:moveTo>
                  <a:pt x="0" y="0"/>
                </a:moveTo>
                <a:lnTo>
                  <a:pt x="18558304" y="0"/>
                </a:lnTo>
                <a:lnTo>
                  <a:pt x="18558304" y="5162583"/>
                </a:lnTo>
                <a:lnTo>
                  <a:pt x="0" y="516258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383129" y="1518730"/>
            <a:ext cx="9616066" cy="7344271"/>
          </a:xfrm>
          <a:custGeom>
            <a:avLst/>
            <a:gdLst/>
            <a:ahLst/>
            <a:cxnLst/>
            <a:rect l="l" t="t" r="r" b="b"/>
            <a:pathLst>
              <a:path w="9616066" h="7344271">
                <a:moveTo>
                  <a:pt x="0" y="0"/>
                </a:moveTo>
                <a:lnTo>
                  <a:pt x="9616067" y="0"/>
                </a:lnTo>
                <a:lnTo>
                  <a:pt x="9616067" y="7344270"/>
                </a:lnTo>
                <a:lnTo>
                  <a:pt x="0" y="734427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9144000" y="3052151"/>
            <a:ext cx="9144000" cy="5231353"/>
          </a:xfrm>
          <a:custGeom>
            <a:avLst/>
            <a:gdLst/>
            <a:ahLst/>
            <a:cxnLst/>
            <a:rect l="l" t="t" r="r" b="b"/>
            <a:pathLst>
              <a:path w="9144000" h="5231353">
                <a:moveTo>
                  <a:pt x="0" y="0"/>
                </a:moveTo>
                <a:lnTo>
                  <a:pt x="9144000" y="0"/>
                </a:lnTo>
                <a:lnTo>
                  <a:pt x="9144000" y="5231353"/>
                </a:lnTo>
                <a:lnTo>
                  <a:pt x="0" y="523135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232197" y="2707396"/>
            <a:ext cx="7740353" cy="61556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25"/>
              </a:lnSpc>
              <a:spcBef>
                <a:spcPct val="0"/>
              </a:spcBef>
            </a:pPr>
            <a:r>
              <a:rPr lang="en-US" sz="5015">
                <a:solidFill>
                  <a:srgbClr val="166469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 Розвиток  </a:t>
            </a:r>
            <a:r>
              <a:rPr lang="en-US" sz="5015" b="1">
                <a:solidFill>
                  <a:srgbClr val="A02818"/>
                </a:solidFill>
                <a:latin typeface="Comic Sans Bold" panose="03000902030302020204"/>
                <a:ea typeface="Comic Sans Bold" panose="03000902030302020204"/>
                <a:cs typeface="Comic Sans Bold" panose="03000902030302020204"/>
                <a:sym typeface="Comic Sans Bold" panose="03000902030302020204"/>
              </a:rPr>
              <a:t>непрямий</a:t>
            </a:r>
            <a:r>
              <a:rPr lang="en-US" sz="5015">
                <a:solidFill>
                  <a:srgbClr val="166469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. Личинка зветься </a:t>
            </a:r>
            <a:r>
              <a:rPr lang="en-US" sz="5015" b="1" i="1">
                <a:solidFill>
                  <a:srgbClr val="166469"/>
                </a:solidFill>
                <a:latin typeface="Comic Sans Bold Italics" panose="03000902030302060204"/>
                <a:ea typeface="Comic Sans Bold Italics" panose="03000902030302060204"/>
                <a:cs typeface="Comic Sans Bold Italics" panose="03000902030302060204"/>
                <a:sym typeface="Comic Sans Bold Italics" panose="03000902030302060204"/>
              </a:rPr>
              <a:t>пуголовком</a:t>
            </a:r>
            <a:r>
              <a:rPr lang="en-US" sz="5015" b="1">
                <a:solidFill>
                  <a:srgbClr val="166469"/>
                </a:solidFill>
                <a:latin typeface="Comic Sans Bold" panose="03000902030302020204"/>
                <a:ea typeface="Comic Sans Bold" panose="03000902030302020204"/>
                <a:cs typeface="Comic Sans Bold" panose="03000902030302020204"/>
                <a:sym typeface="Comic Sans Bold" panose="03000902030302020204"/>
              </a:rPr>
              <a:t> ,спочатку вона має хвіст,у хвостатих амфібій виражене регенерація ( </a:t>
            </a:r>
            <a:r>
              <a:rPr lang="en-US" sz="5015" b="1" i="1">
                <a:solidFill>
                  <a:srgbClr val="166469"/>
                </a:solidFill>
                <a:latin typeface="Comic Sans Bold Italics" panose="03000902030302060204"/>
                <a:ea typeface="Comic Sans Bold Italics" panose="03000902030302060204"/>
                <a:cs typeface="Comic Sans Bold Italics" panose="03000902030302060204"/>
                <a:sym typeface="Comic Sans Bold Italics" panose="03000902030302060204"/>
              </a:rPr>
              <a:t>відновлення хвоста)</a:t>
            </a:r>
            <a:endParaRPr lang="en-US" sz="5015" b="1" i="1">
              <a:solidFill>
                <a:srgbClr val="166469"/>
              </a:solidFill>
              <a:latin typeface="Comic Sans Bold Italics" panose="03000902030302060204"/>
              <a:ea typeface="Comic Sans Bold Italics" panose="03000902030302060204"/>
              <a:cs typeface="Comic Sans Bold Italics" panose="03000902030302060204"/>
              <a:sym typeface="Comic Sans Bold Italics" panose="03000902030302060204"/>
            </a:endParaRPr>
          </a:p>
        </p:txBody>
      </p:sp>
      <p:sp>
        <p:nvSpPr>
          <p:cNvPr id="10" name="TextBox 10"/>
          <p:cNvSpPr txBox="1"/>
          <p:nvPr/>
        </p:nvSpPr>
        <p:spPr>
          <a:xfrm rot="-143264">
            <a:off x="1869085" y="743939"/>
            <a:ext cx="2513066" cy="4044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30"/>
              </a:lnSpc>
              <a:spcBef>
                <a:spcPct val="0"/>
              </a:spcBef>
            </a:pPr>
            <a:r>
              <a:rPr lang="en-US" sz="2450" b="1">
                <a:solidFill>
                  <a:srgbClr val="547228"/>
                </a:solidFill>
                <a:latin typeface="Comic Sans Bold" panose="03000902030302020204"/>
                <a:ea typeface="Comic Sans Bold" panose="03000902030302020204"/>
                <a:cs typeface="Comic Sans Bold" panose="03000902030302020204"/>
                <a:sym typeface="Comic Sans Bold" panose="03000902030302020204"/>
              </a:rPr>
              <a:t>БІОЛОГІЯ </a:t>
            </a:r>
            <a:endParaRPr lang="en-US" sz="2450" b="1">
              <a:solidFill>
                <a:srgbClr val="547228"/>
              </a:solidFill>
              <a:latin typeface="Comic Sans Bold" panose="03000902030302020204"/>
              <a:ea typeface="Comic Sans Bold" panose="03000902030302020204"/>
              <a:cs typeface="Comic Sans Bold" panose="03000902030302020204"/>
              <a:sym typeface="Comic Sans Bold" panose="03000902030302020204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0">
            <a:off x="724944" y="538670"/>
            <a:ext cx="16838112" cy="980060"/>
            <a:chOff x="0" y="0"/>
            <a:chExt cx="4434729" cy="25812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34729" cy="258123"/>
            </a:xfrm>
            <a:custGeom>
              <a:avLst/>
              <a:gdLst/>
              <a:ahLst/>
              <a:cxnLst/>
              <a:rect l="l" t="t" r="r" b="b"/>
              <a:pathLst>
                <a:path w="4434729" h="258123">
                  <a:moveTo>
                    <a:pt x="13334" y="0"/>
                  </a:moveTo>
                  <a:lnTo>
                    <a:pt x="4421395" y="0"/>
                  </a:lnTo>
                  <a:cubicBezTo>
                    <a:pt x="4424931" y="0"/>
                    <a:pt x="4428323" y="1405"/>
                    <a:pt x="4430824" y="3905"/>
                  </a:cubicBezTo>
                  <a:cubicBezTo>
                    <a:pt x="4433324" y="6406"/>
                    <a:pt x="4434729" y="9797"/>
                    <a:pt x="4434729" y="13334"/>
                  </a:cubicBezTo>
                  <a:lnTo>
                    <a:pt x="4434729" y="244789"/>
                  </a:lnTo>
                  <a:cubicBezTo>
                    <a:pt x="4434729" y="248325"/>
                    <a:pt x="4433324" y="251717"/>
                    <a:pt x="4430824" y="254217"/>
                  </a:cubicBezTo>
                  <a:cubicBezTo>
                    <a:pt x="4428323" y="256718"/>
                    <a:pt x="4424931" y="258123"/>
                    <a:pt x="4421395" y="258123"/>
                  </a:cubicBezTo>
                  <a:lnTo>
                    <a:pt x="13334" y="258123"/>
                  </a:lnTo>
                  <a:cubicBezTo>
                    <a:pt x="9797" y="258123"/>
                    <a:pt x="6406" y="256718"/>
                    <a:pt x="3905" y="254217"/>
                  </a:cubicBezTo>
                  <a:cubicBezTo>
                    <a:pt x="1405" y="251717"/>
                    <a:pt x="0" y="248325"/>
                    <a:pt x="0" y="244789"/>
                  </a:cubicBezTo>
                  <a:lnTo>
                    <a:pt x="0" y="13334"/>
                  </a:lnTo>
                  <a:cubicBezTo>
                    <a:pt x="0" y="9797"/>
                    <a:pt x="1405" y="6406"/>
                    <a:pt x="3905" y="3905"/>
                  </a:cubicBezTo>
                  <a:cubicBezTo>
                    <a:pt x="6406" y="1405"/>
                    <a:pt x="9797" y="0"/>
                    <a:pt x="13334" y="0"/>
                  </a:cubicBezTo>
                  <a:close/>
                </a:path>
              </a:pathLst>
            </a:custGeom>
            <a:solidFill>
              <a:srgbClr val="E1E4A7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434729" cy="2962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sp>
        <p:nvSpPr>
          <p:cNvPr id="5" name="Freeform 5"/>
          <p:cNvSpPr/>
          <p:nvPr/>
        </p:nvSpPr>
        <p:spPr>
          <a:xfrm>
            <a:off x="1057275" y="805587"/>
            <a:ext cx="652931" cy="394204"/>
          </a:xfrm>
          <a:custGeom>
            <a:avLst/>
            <a:gdLst/>
            <a:ahLst/>
            <a:cxnLst/>
            <a:rect l="l" t="t" r="r" b="b"/>
            <a:pathLst>
              <a:path w="652931" h="394204">
                <a:moveTo>
                  <a:pt x="0" y="0"/>
                </a:moveTo>
                <a:lnTo>
                  <a:pt x="652931" y="0"/>
                </a:lnTo>
                <a:lnTo>
                  <a:pt x="652931" y="394204"/>
                </a:lnTo>
                <a:lnTo>
                  <a:pt x="0" y="394204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306602" y="6281709"/>
            <a:ext cx="18558304" cy="5162583"/>
          </a:xfrm>
          <a:custGeom>
            <a:avLst/>
            <a:gdLst/>
            <a:ahLst/>
            <a:cxnLst/>
            <a:rect l="l" t="t" r="r" b="b"/>
            <a:pathLst>
              <a:path w="18558304" h="5162583">
                <a:moveTo>
                  <a:pt x="0" y="0"/>
                </a:moveTo>
                <a:lnTo>
                  <a:pt x="18558304" y="0"/>
                </a:lnTo>
                <a:lnTo>
                  <a:pt x="18558304" y="5162583"/>
                </a:lnTo>
                <a:lnTo>
                  <a:pt x="0" y="516258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383129" y="1518730"/>
            <a:ext cx="9616066" cy="7344271"/>
          </a:xfrm>
          <a:custGeom>
            <a:avLst/>
            <a:gdLst/>
            <a:ahLst/>
            <a:cxnLst/>
            <a:rect l="l" t="t" r="r" b="b"/>
            <a:pathLst>
              <a:path w="9616066" h="7344271">
                <a:moveTo>
                  <a:pt x="0" y="0"/>
                </a:moveTo>
                <a:lnTo>
                  <a:pt x="9616067" y="0"/>
                </a:lnTo>
                <a:lnTo>
                  <a:pt x="9616067" y="7344270"/>
                </a:lnTo>
                <a:lnTo>
                  <a:pt x="0" y="734427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1073589" y="2026757"/>
            <a:ext cx="6489467" cy="7231543"/>
          </a:xfrm>
          <a:custGeom>
            <a:avLst/>
            <a:gdLst/>
            <a:ahLst/>
            <a:cxnLst/>
            <a:rect l="l" t="t" r="r" b="b"/>
            <a:pathLst>
              <a:path w="6489467" h="7231543">
                <a:moveTo>
                  <a:pt x="0" y="0"/>
                </a:moveTo>
                <a:lnTo>
                  <a:pt x="6489467" y="0"/>
                </a:lnTo>
                <a:lnTo>
                  <a:pt x="6489467" y="7231543"/>
                </a:lnTo>
                <a:lnTo>
                  <a:pt x="0" y="723154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70708"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205552" y="2707396"/>
            <a:ext cx="9793644" cy="70395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25"/>
              </a:lnSpc>
            </a:pPr>
            <a:r>
              <a:rPr lang="en-US" sz="5015">
                <a:solidFill>
                  <a:srgbClr val="166469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Розвиток з метаморфозом-  з ікри вилуплюється пуголовок, який живе у воді, а згодом перетворюється на дорослу особину з лапами, легенями і без хвоста.</a:t>
            </a:r>
            <a:endParaRPr lang="en-US" sz="5015">
              <a:solidFill>
                <a:srgbClr val="166469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  <a:p>
            <a:pPr algn="ctr">
              <a:lnSpc>
                <a:spcPts val="7025"/>
              </a:lnSpc>
            </a:pPr>
          </a:p>
          <a:p>
            <a:pPr algn="ctr">
              <a:lnSpc>
                <a:spcPts val="7025"/>
              </a:lnSpc>
              <a:spcBef>
                <a:spcPct val="0"/>
              </a:spcBef>
            </a:pPr>
          </a:p>
        </p:txBody>
      </p:sp>
      <p:sp>
        <p:nvSpPr>
          <p:cNvPr id="10" name="TextBox 10"/>
          <p:cNvSpPr txBox="1"/>
          <p:nvPr/>
        </p:nvSpPr>
        <p:spPr>
          <a:xfrm rot="-143264">
            <a:off x="1869085" y="743939"/>
            <a:ext cx="2513066" cy="4044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30"/>
              </a:lnSpc>
              <a:spcBef>
                <a:spcPct val="0"/>
              </a:spcBef>
            </a:pPr>
            <a:r>
              <a:rPr lang="en-US" sz="2450" b="1">
                <a:solidFill>
                  <a:srgbClr val="547228"/>
                </a:solidFill>
                <a:latin typeface="Comic Sans Bold" panose="03000902030302020204"/>
                <a:ea typeface="Comic Sans Bold" panose="03000902030302020204"/>
                <a:cs typeface="Comic Sans Bold" panose="03000902030302020204"/>
                <a:sym typeface="Comic Sans Bold" panose="03000902030302020204"/>
              </a:rPr>
              <a:t>БІОЛОГІЯ </a:t>
            </a:r>
            <a:endParaRPr lang="en-US" sz="2450" b="1">
              <a:solidFill>
                <a:srgbClr val="547228"/>
              </a:solidFill>
              <a:latin typeface="Comic Sans Bold" panose="03000902030302020204"/>
              <a:ea typeface="Comic Sans Bold" panose="03000902030302020204"/>
              <a:cs typeface="Comic Sans Bold" panose="03000902030302020204"/>
              <a:sym typeface="Comic Sans Bold" panose="03000902030302020204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0">
            <a:off x="724944" y="538670"/>
            <a:ext cx="16838112" cy="980060"/>
            <a:chOff x="0" y="0"/>
            <a:chExt cx="4434729" cy="25812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34729" cy="258123"/>
            </a:xfrm>
            <a:custGeom>
              <a:avLst/>
              <a:gdLst/>
              <a:ahLst/>
              <a:cxnLst/>
              <a:rect l="l" t="t" r="r" b="b"/>
              <a:pathLst>
                <a:path w="4434729" h="258123">
                  <a:moveTo>
                    <a:pt x="13334" y="0"/>
                  </a:moveTo>
                  <a:lnTo>
                    <a:pt x="4421395" y="0"/>
                  </a:lnTo>
                  <a:cubicBezTo>
                    <a:pt x="4424931" y="0"/>
                    <a:pt x="4428323" y="1405"/>
                    <a:pt x="4430824" y="3905"/>
                  </a:cubicBezTo>
                  <a:cubicBezTo>
                    <a:pt x="4433324" y="6406"/>
                    <a:pt x="4434729" y="9797"/>
                    <a:pt x="4434729" y="13334"/>
                  </a:cubicBezTo>
                  <a:lnTo>
                    <a:pt x="4434729" y="244789"/>
                  </a:lnTo>
                  <a:cubicBezTo>
                    <a:pt x="4434729" y="248325"/>
                    <a:pt x="4433324" y="251717"/>
                    <a:pt x="4430824" y="254217"/>
                  </a:cubicBezTo>
                  <a:cubicBezTo>
                    <a:pt x="4428323" y="256718"/>
                    <a:pt x="4424931" y="258123"/>
                    <a:pt x="4421395" y="258123"/>
                  </a:cubicBezTo>
                  <a:lnTo>
                    <a:pt x="13334" y="258123"/>
                  </a:lnTo>
                  <a:cubicBezTo>
                    <a:pt x="9797" y="258123"/>
                    <a:pt x="6406" y="256718"/>
                    <a:pt x="3905" y="254217"/>
                  </a:cubicBezTo>
                  <a:cubicBezTo>
                    <a:pt x="1405" y="251717"/>
                    <a:pt x="0" y="248325"/>
                    <a:pt x="0" y="244789"/>
                  </a:cubicBezTo>
                  <a:lnTo>
                    <a:pt x="0" y="13334"/>
                  </a:lnTo>
                  <a:cubicBezTo>
                    <a:pt x="0" y="9797"/>
                    <a:pt x="1405" y="6406"/>
                    <a:pt x="3905" y="3905"/>
                  </a:cubicBezTo>
                  <a:cubicBezTo>
                    <a:pt x="6406" y="1405"/>
                    <a:pt x="9797" y="0"/>
                    <a:pt x="13334" y="0"/>
                  </a:cubicBezTo>
                  <a:close/>
                </a:path>
              </a:pathLst>
            </a:custGeom>
            <a:solidFill>
              <a:srgbClr val="E1E4A7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434729" cy="2962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sp>
        <p:nvSpPr>
          <p:cNvPr id="5" name="Freeform 5"/>
          <p:cNvSpPr/>
          <p:nvPr/>
        </p:nvSpPr>
        <p:spPr>
          <a:xfrm>
            <a:off x="1057275" y="805587"/>
            <a:ext cx="652931" cy="394204"/>
          </a:xfrm>
          <a:custGeom>
            <a:avLst/>
            <a:gdLst/>
            <a:ahLst/>
            <a:cxnLst/>
            <a:rect l="l" t="t" r="r" b="b"/>
            <a:pathLst>
              <a:path w="652931" h="394204">
                <a:moveTo>
                  <a:pt x="0" y="0"/>
                </a:moveTo>
                <a:lnTo>
                  <a:pt x="652931" y="0"/>
                </a:lnTo>
                <a:lnTo>
                  <a:pt x="652931" y="394204"/>
                </a:lnTo>
                <a:lnTo>
                  <a:pt x="0" y="394204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306602" y="6281709"/>
            <a:ext cx="18558304" cy="5162583"/>
          </a:xfrm>
          <a:custGeom>
            <a:avLst/>
            <a:gdLst/>
            <a:ahLst/>
            <a:cxnLst/>
            <a:rect l="l" t="t" r="r" b="b"/>
            <a:pathLst>
              <a:path w="18558304" h="5162583">
                <a:moveTo>
                  <a:pt x="0" y="0"/>
                </a:moveTo>
                <a:lnTo>
                  <a:pt x="18558304" y="0"/>
                </a:lnTo>
                <a:lnTo>
                  <a:pt x="18558304" y="5162583"/>
                </a:lnTo>
                <a:lnTo>
                  <a:pt x="0" y="516258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3227390" y="2033329"/>
            <a:ext cx="11833221" cy="8253671"/>
          </a:xfrm>
          <a:custGeom>
            <a:avLst/>
            <a:gdLst/>
            <a:ahLst/>
            <a:cxnLst/>
            <a:rect l="l" t="t" r="r" b="b"/>
            <a:pathLst>
              <a:path w="11833221" h="8253671">
                <a:moveTo>
                  <a:pt x="0" y="0"/>
                </a:moveTo>
                <a:lnTo>
                  <a:pt x="11833220" y="0"/>
                </a:lnTo>
                <a:lnTo>
                  <a:pt x="11833220" y="8253671"/>
                </a:lnTo>
                <a:lnTo>
                  <a:pt x="0" y="825367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 rot="-143264">
            <a:off x="1869085" y="743939"/>
            <a:ext cx="2513066" cy="4044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30"/>
              </a:lnSpc>
              <a:spcBef>
                <a:spcPct val="0"/>
              </a:spcBef>
            </a:pPr>
            <a:r>
              <a:rPr lang="en-US" sz="2450" b="1">
                <a:solidFill>
                  <a:srgbClr val="547228"/>
                </a:solidFill>
                <a:latin typeface="Comic Sans Bold" panose="03000902030302020204"/>
                <a:ea typeface="Comic Sans Bold" panose="03000902030302020204"/>
                <a:cs typeface="Comic Sans Bold" panose="03000902030302020204"/>
                <a:sym typeface="Comic Sans Bold" panose="03000902030302020204"/>
              </a:rPr>
              <a:t>БІОЛОГІЯ </a:t>
            </a:r>
            <a:endParaRPr lang="en-US" sz="2450" b="1">
              <a:solidFill>
                <a:srgbClr val="547228"/>
              </a:solidFill>
              <a:latin typeface="Comic Sans Bold" panose="03000902030302020204"/>
              <a:ea typeface="Comic Sans Bold" panose="03000902030302020204"/>
              <a:cs typeface="Comic Sans Bold" panose="03000902030302020204"/>
              <a:sym typeface="Comic Sans Bold" panose="03000902030302020204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6562090" y="-142875"/>
            <a:ext cx="8305165" cy="25361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9780"/>
              </a:lnSpc>
              <a:spcBef>
                <a:spcPct val="0"/>
              </a:spcBef>
            </a:pPr>
            <a:r>
              <a:rPr lang="en-US" sz="14130">
                <a:solidFill>
                  <a:srgbClr val="547228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Будова</a:t>
            </a:r>
            <a:endParaRPr lang="en-US" sz="14130">
              <a:solidFill>
                <a:srgbClr val="547228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0">
            <a:off x="724944" y="538670"/>
            <a:ext cx="16838112" cy="980060"/>
            <a:chOff x="0" y="0"/>
            <a:chExt cx="4434729" cy="25812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34729" cy="258123"/>
            </a:xfrm>
            <a:custGeom>
              <a:avLst/>
              <a:gdLst/>
              <a:ahLst/>
              <a:cxnLst/>
              <a:rect l="l" t="t" r="r" b="b"/>
              <a:pathLst>
                <a:path w="4434729" h="258123">
                  <a:moveTo>
                    <a:pt x="13334" y="0"/>
                  </a:moveTo>
                  <a:lnTo>
                    <a:pt x="4421395" y="0"/>
                  </a:lnTo>
                  <a:cubicBezTo>
                    <a:pt x="4424931" y="0"/>
                    <a:pt x="4428323" y="1405"/>
                    <a:pt x="4430824" y="3905"/>
                  </a:cubicBezTo>
                  <a:cubicBezTo>
                    <a:pt x="4433324" y="6406"/>
                    <a:pt x="4434729" y="9797"/>
                    <a:pt x="4434729" y="13334"/>
                  </a:cubicBezTo>
                  <a:lnTo>
                    <a:pt x="4434729" y="244789"/>
                  </a:lnTo>
                  <a:cubicBezTo>
                    <a:pt x="4434729" y="248325"/>
                    <a:pt x="4433324" y="251717"/>
                    <a:pt x="4430824" y="254217"/>
                  </a:cubicBezTo>
                  <a:cubicBezTo>
                    <a:pt x="4428323" y="256718"/>
                    <a:pt x="4424931" y="258123"/>
                    <a:pt x="4421395" y="258123"/>
                  </a:cubicBezTo>
                  <a:lnTo>
                    <a:pt x="13334" y="258123"/>
                  </a:lnTo>
                  <a:cubicBezTo>
                    <a:pt x="9797" y="258123"/>
                    <a:pt x="6406" y="256718"/>
                    <a:pt x="3905" y="254217"/>
                  </a:cubicBezTo>
                  <a:cubicBezTo>
                    <a:pt x="1405" y="251717"/>
                    <a:pt x="0" y="248325"/>
                    <a:pt x="0" y="244789"/>
                  </a:cubicBezTo>
                  <a:lnTo>
                    <a:pt x="0" y="13334"/>
                  </a:lnTo>
                  <a:cubicBezTo>
                    <a:pt x="0" y="9797"/>
                    <a:pt x="1405" y="6406"/>
                    <a:pt x="3905" y="3905"/>
                  </a:cubicBezTo>
                  <a:cubicBezTo>
                    <a:pt x="6406" y="1405"/>
                    <a:pt x="9797" y="0"/>
                    <a:pt x="13334" y="0"/>
                  </a:cubicBezTo>
                  <a:close/>
                </a:path>
              </a:pathLst>
            </a:custGeom>
            <a:solidFill>
              <a:srgbClr val="E1E4A7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434729" cy="2962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sp>
        <p:nvSpPr>
          <p:cNvPr id="5" name="Freeform 5"/>
          <p:cNvSpPr/>
          <p:nvPr/>
        </p:nvSpPr>
        <p:spPr>
          <a:xfrm>
            <a:off x="1057275" y="805587"/>
            <a:ext cx="652931" cy="394204"/>
          </a:xfrm>
          <a:custGeom>
            <a:avLst/>
            <a:gdLst/>
            <a:ahLst/>
            <a:cxnLst/>
            <a:rect l="l" t="t" r="r" b="b"/>
            <a:pathLst>
              <a:path w="652931" h="394204">
                <a:moveTo>
                  <a:pt x="0" y="0"/>
                </a:moveTo>
                <a:lnTo>
                  <a:pt x="652931" y="0"/>
                </a:lnTo>
                <a:lnTo>
                  <a:pt x="652931" y="394204"/>
                </a:lnTo>
                <a:lnTo>
                  <a:pt x="0" y="394204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306602" y="6281709"/>
            <a:ext cx="18558304" cy="5162583"/>
          </a:xfrm>
          <a:custGeom>
            <a:avLst/>
            <a:gdLst/>
            <a:ahLst/>
            <a:cxnLst/>
            <a:rect l="l" t="t" r="r" b="b"/>
            <a:pathLst>
              <a:path w="18558304" h="5162583">
                <a:moveTo>
                  <a:pt x="0" y="0"/>
                </a:moveTo>
                <a:lnTo>
                  <a:pt x="18558304" y="0"/>
                </a:lnTo>
                <a:lnTo>
                  <a:pt x="18558304" y="5162583"/>
                </a:lnTo>
                <a:lnTo>
                  <a:pt x="0" y="516258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383129" y="1518730"/>
            <a:ext cx="10775254" cy="8229600"/>
          </a:xfrm>
          <a:custGeom>
            <a:avLst/>
            <a:gdLst/>
            <a:ahLst/>
            <a:cxnLst/>
            <a:rect l="l" t="t" r="r" b="b"/>
            <a:pathLst>
              <a:path w="10775254" h="8229600">
                <a:moveTo>
                  <a:pt x="0" y="0"/>
                </a:moveTo>
                <a:lnTo>
                  <a:pt x="10775254" y="0"/>
                </a:lnTo>
                <a:lnTo>
                  <a:pt x="10775254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0593635" y="2922595"/>
            <a:ext cx="7549929" cy="6335705"/>
          </a:xfrm>
          <a:custGeom>
            <a:avLst/>
            <a:gdLst/>
            <a:ahLst/>
            <a:cxnLst/>
            <a:rect l="l" t="t" r="r" b="b"/>
            <a:pathLst>
              <a:path w="7549929" h="6335705">
                <a:moveTo>
                  <a:pt x="0" y="0"/>
                </a:moveTo>
                <a:lnTo>
                  <a:pt x="7549929" y="0"/>
                </a:lnTo>
                <a:lnTo>
                  <a:pt x="7549929" y="6335705"/>
                </a:lnTo>
                <a:lnTo>
                  <a:pt x="0" y="633570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24039" r="-5086"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947878" y="3180400"/>
            <a:ext cx="9645757" cy="6567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705"/>
              </a:lnSpc>
              <a:spcBef>
                <a:spcPct val="0"/>
              </a:spcBef>
            </a:pPr>
            <a:r>
              <a:rPr lang="en-US" sz="6220">
                <a:solidFill>
                  <a:srgbClr val="166469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Тіло складається з 3 частин : голови,тулуба і хвоста ( в жаб його немає). Є дві пари кінцівок,які мають пальці.</a:t>
            </a:r>
            <a:endParaRPr lang="en-US" sz="6220">
              <a:solidFill>
                <a:srgbClr val="166469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</p:txBody>
      </p:sp>
      <p:sp>
        <p:nvSpPr>
          <p:cNvPr id="10" name="TextBox 10"/>
          <p:cNvSpPr txBox="1"/>
          <p:nvPr/>
        </p:nvSpPr>
        <p:spPr>
          <a:xfrm rot="-143264">
            <a:off x="1869085" y="743939"/>
            <a:ext cx="2513066" cy="4044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30"/>
              </a:lnSpc>
              <a:spcBef>
                <a:spcPct val="0"/>
              </a:spcBef>
            </a:pPr>
            <a:r>
              <a:rPr lang="en-US" sz="2450" b="1">
                <a:solidFill>
                  <a:srgbClr val="547228"/>
                </a:solidFill>
                <a:latin typeface="Comic Sans Bold" panose="03000902030302020204"/>
                <a:ea typeface="Comic Sans Bold" panose="03000902030302020204"/>
                <a:cs typeface="Comic Sans Bold" panose="03000902030302020204"/>
                <a:sym typeface="Comic Sans Bold" panose="03000902030302020204"/>
              </a:rPr>
              <a:t>БІОЛОГІЯ </a:t>
            </a:r>
            <a:endParaRPr lang="en-US" sz="2450" b="1">
              <a:solidFill>
                <a:srgbClr val="547228"/>
              </a:solidFill>
              <a:latin typeface="Comic Sans Bold" panose="03000902030302020204"/>
              <a:ea typeface="Comic Sans Bold" panose="03000902030302020204"/>
              <a:cs typeface="Comic Sans Bold" panose="03000902030302020204"/>
              <a:sym typeface="Comic Sans Bold" panose="03000902030302020204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0">
            <a:off x="724944" y="538670"/>
            <a:ext cx="16838112" cy="980060"/>
            <a:chOff x="0" y="0"/>
            <a:chExt cx="4434729" cy="25812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34729" cy="258123"/>
            </a:xfrm>
            <a:custGeom>
              <a:avLst/>
              <a:gdLst/>
              <a:ahLst/>
              <a:cxnLst/>
              <a:rect l="l" t="t" r="r" b="b"/>
              <a:pathLst>
                <a:path w="4434729" h="258123">
                  <a:moveTo>
                    <a:pt x="13334" y="0"/>
                  </a:moveTo>
                  <a:lnTo>
                    <a:pt x="4421395" y="0"/>
                  </a:lnTo>
                  <a:cubicBezTo>
                    <a:pt x="4424931" y="0"/>
                    <a:pt x="4428323" y="1405"/>
                    <a:pt x="4430824" y="3905"/>
                  </a:cubicBezTo>
                  <a:cubicBezTo>
                    <a:pt x="4433324" y="6406"/>
                    <a:pt x="4434729" y="9797"/>
                    <a:pt x="4434729" y="13334"/>
                  </a:cubicBezTo>
                  <a:lnTo>
                    <a:pt x="4434729" y="244789"/>
                  </a:lnTo>
                  <a:cubicBezTo>
                    <a:pt x="4434729" y="248325"/>
                    <a:pt x="4433324" y="251717"/>
                    <a:pt x="4430824" y="254217"/>
                  </a:cubicBezTo>
                  <a:cubicBezTo>
                    <a:pt x="4428323" y="256718"/>
                    <a:pt x="4424931" y="258123"/>
                    <a:pt x="4421395" y="258123"/>
                  </a:cubicBezTo>
                  <a:lnTo>
                    <a:pt x="13334" y="258123"/>
                  </a:lnTo>
                  <a:cubicBezTo>
                    <a:pt x="9797" y="258123"/>
                    <a:pt x="6406" y="256718"/>
                    <a:pt x="3905" y="254217"/>
                  </a:cubicBezTo>
                  <a:cubicBezTo>
                    <a:pt x="1405" y="251717"/>
                    <a:pt x="0" y="248325"/>
                    <a:pt x="0" y="244789"/>
                  </a:cubicBezTo>
                  <a:lnTo>
                    <a:pt x="0" y="13334"/>
                  </a:lnTo>
                  <a:cubicBezTo>
                    <a:pt x="0" y="9797"/>
                    <a:pt x="1405" y="6406"/>
                    <a:pt x="3905" y="3905"/>
                  </a:cubicBezTo>
                  <a:cubicBezTo>
                    <a:pt x="6406" y="1405"/>
                    <a:pt x="9797" y="0"/>
                    <a:pt x="13334" y="0"/>
                  </a:cubicBezTo>
                  <a:close/>
                </a:path>
              </a:pathLst>
            </a:custGeom>
            <a:solidFill>
              <a:srgbClr val="E1E4A7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434729" cy="2962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sp>
        <p:nvSpPr>
          <p:cNvPr id="5" name="Freeform 5"/>
          <p:cNvSpPr/>
          <p:nvPr/>
        </p:nvSpPr>
        <p:spPr>
          <a:xfrm>
            <a:off x="1057275" y="805587"/>
            <a:ext cx="652931" cy="394204"/>
          </a:xfrm>
          <a:custGeom>
            <a:avLst/>
            <a:gdLst/>
            <a:ahLst/>
            <a:cxnLst/>
            <a:rect l="l" t="t" r="r" b="b"/>
            <a:pathLst>
              <a:path w="652931" h="394204">
                <a:moveTo>
                  <a:pt x="0" y="0"/>
                </a:moveTo>
                <a:lnTo>
                  <a:pt x="652931" y="0"/>
                </a:lnTo>
                <a:lnTo>
                  <a:pt x="652931" y="394204"/>
                </a:lnTo>
                <a:lnTo>
                  <a:pt x="0" y="394204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306602" y="6281709"/>
            <a:ext cx="18558304" cy="5162583"/>
          </a:xfrm>
          <a:custGeom>
            <a:avLst/>
            <a:gdLst/>
            <a:ahLst/>
            <a:cxnLst/>
            <a:rect l="l" t="t" r="r" b="b"/>
            <a:pathLst>
              <a:path w="18558304" h="5162583">
                <a:moveTo>
                  <a:pt x="0" y="0"/>
                </a:moveTo>
                <a:lnTo>
                  <a:pt x="18558304" y="0"/>
                </a:lnTo>
                <a:lnTo>
                  <a:pt x="18558304" y="5162583"/>
                </a:lnTo>
                <a:lnTo>
                  <a:pt x="0" y="516258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383129" y="1518730"/>
            <a:ext cx="7466669" cy="5702668"/>
          </a:xfrm>
          <a:custGeom>
            <a:avLst/>
            <a:gdLst/>
            <a:ahLst/>
            <a:cxnLst/>
            <a:rect l="l" t="t" r="r" b="b"/>
            <a:pathLst>
              <a:path w="7466669" h="5702668">
                <a:moveTo>
                  <a:pt x="0" y="0"/>
                </a:moveTo>
                <a:lnTo>
                  <a:pt x="7466669" y="0"/>
                </a:lnTo>
                <a:lnTo>
                  <a:pt x="7466669" y="5702668"/>
                </a:lnTo>
                <a:lnTo>
                  <a:pt x="0" y="570266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8181326" y="3807185"/>
            <a:ext cx="9381730" cy="5722855"/>
          </a:xfrm>
          <a:custGeom>
            <a:avLst/>
            <a:gdLst/>
            <a:ahLst/>
            <a:cxnLst/>
            <a:rect l="l" t="t" r="r" b="b"/>
            <a:pathLst>
              <a:path w="9381730" h="5722855">
                <a:moveTo>
                  <a:pt x="0" y="0"/>
                </a:moveTo>
                <a:lnTo>
                  <a:pt x="9381730" y="0"/>
                </a:lnTo>
                <a:lnTo>
                  <a:pt x="9381730" y="5722855"/>
                </a:lnTo>
                <a:lnTo>
                  <a:pt x="0" y="572285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352043" y="2256206"/>
            <a:ext cx="7182117" cy="44124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35"/>
              </a:lnSpc>
              <a:spcBef>
                <a:spcPct val="0"/>
              </a:spcBef>
            </a:pPr>
            <a:r>
              <a:rPr lang="en-US" sz="5025">
                <a:solidFill>
                  <a:srgbClr val="166469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Шкіра гола,має багато залоз,які виділяють слиз. Через шкіру відбувається газообмін ‼️</a:t>
            </a:r>
            <a:endParaRPr lang="en-US" sz="5025">
              <a:solidFill>
                <a:srgbClr val="166469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</p:txBody>
      </p:sp>
      <p:sp>
        <p:nvSpPr>
          <p:cNvPr id="10" name="TextBox 10"/>
          <p:cNvSpPr txBox="1"/>
          <p:nvPr/>
        </p:nvSpPr>
        <p:spPr>
          <a:xfrm rot="-143264">
            <a:off x="1869085" y="743939"/>
            <a:ext cx="2513066" cy="4044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30"/>
              </a:lnSpc>
              <a:spcBef>
                <a:spcPct val="0"/>
              </a:spcBef>
            </a:pPr>
            <a:r>
              <a:rPr lang="en-US" sz="2450" b="1">
                <a:solidFill>
                  <a:srgbClr val="547228"/>
                </a:solidFill>
                <a:latin typeface="Comic Sans Bold" panose="03000902030302020204"/>
                <a:ea typeface="Comic Sans Bold" panose="03000902030302020204"/>
                <a:cs typeface="Comic Sans Bold" panose="03000902030302020204"/>
                <a:sym typeface="Comic Sans Bold" panose="03000902030302020204"/>
              </a:rPr>
              <a:t>БІОЛОГІЯ </a:t>
            </a:r>
            <a:endParaRPr lang="en-US" sz="2450" b="1">
              <a:solidFill>
                <a:srgbClr val="547228"/>
              </a:solidFill>
              <a:latin typeface="Comic Sans Bold" panose="03000902030302020204"/>
              <a:ea typeface="Comic Sans Bold" panose="03000902030302020204"/>
              <a:cs typeface="Comic Sans Bold" panose="03000902030302020204"/>
              <a:sym typeface="Comic Sans Bold" panose="03000902030302020204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0">
            <a:off x="724944" y="538670"/>
            <a:ext cx="16838112" cy="980060"/>
            <a:chOff x="0" y="0"/>
            <a:chExt cx="4434729" cy="25812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34729" cy="258123"/>
            </a:xfrm>
            <a:custGeom>
              <a:avLst/>
              <a:gdLst/>
              <a:ahLst/>
              <a:cxnLst/>
              <a:rect l="l" t="t" r="r" b="b"/>
              <a:pathLst>
                <a:path w="4434729" h="258123">
                  <a:moveTo>
                    <a:pt x="13334" y="0"/>
                  </a:moveTo>
                  <a:lnTo>
                    <a:pt x="4421395" y="0"/>
                  </a:lnTo>
                  <a:cubicBezTo>
                    <a:pt x="4424931" y="0"/>
                    <a:pt x="4428323" y="1405"/>
                    <a:pt x="4430824" y="3905"/>
                  </a:cubicBezTo>
                  <a:cubicBezTo>
                    <a:pt x="4433324" y="6406"/>
                    <a:pt x="4434729" y="9797"/>
                    <a:pt x="4434729" y="13334"/>
                  </a:cubicBezTo>
                  <a:lnTo>
                    <a:pt x="4434729" y="244789"/>
                  </a:lnTo>
                  <a:cubicBezTo>
                    <a:pt x="4434729" y="248325"/>
                    <a:pt x="4433324" y="251717"/>
                    <a:pt x="4430824" y="254217"/>
                  </a:cubicBezTo>
                  <a:cubicBezTo>
                    <a:pt x="4428323" y="256718"/>
                    <a:pt x="4424931" y="258123"/>
                    <a:pt x="4421395" y="258123"/>
                  </a:cubicBezTo>
                  <a:lnTo>
                    <a:pt x="13334" y="258123"/>
                  </a:lnTo>
                  <a:cubicBezTo>
                    <a:pt x="9797" y="258123"/>
                    <a:pt x="6406" y="256718"/>
                    <a:pt x="3905" y="254217"/>
                  </a:cubicBezTo>
                  <a:cubicBezTo>
                    <a:pt x="1405" y="251717"/>
                    <a:pt x="0" y="248325"/>
                    <a:pt x="0" y="244789"/>
                  </a:cubicBezTo>
                  <a:lnTo>
                    <a:pt x="0" y="13334"/>
                  </a:lnTo>
                  <a:cubicBezTo>
                    <a:pt x="0" y="9797"/>
                    <a:pt x="1405" y="6406"/>
                    <a:pt x="3905" y="3905"/>
                  </a:cubicBezTo>
                  <a:cubicBezTo>
                    <a:pt x="6406" y="1405"/>
                    <a:pt x="9797" y="0"/>
                    <a:pt x="13334" y="0"/>
                  </a:cubicBezTo>
                  <a:close/>
                </a:path>
              </a:pathLst>
            </a:custGeom>
            <a:solidFill>
              <a:srgbClr val="E1E4A7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434729" cy="2962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sp>
        <p:nvSpPr>
          <p:cNvPr id="5" name="Freeform 5"/>
          <p:cNvSpPr/>
          <p:nvPr/>
        </p:nvSpPr>
        <p:spPr>
          <a:xfrm>
            <a:off x="1057275" y="805587"/>
            <a:ext cx="652931" cy="394204"/>
          </a:xfrm>
          <a:custGeom>
            <a:avLst/>
            <a:gdLst/>
            <a:ahLst/>
            <a:cxnLst/>
            <a:rect l="l" t="t" r="r" b="b"/>
            <a:pathLst>
              <a:path w="652931" h="394204">
                <a:moveTo>
                  <a:pt x="0" y="0"/>
                </a:moveTo>
                <a:lnTo>
                  <a:pt x="652931" y="0"/>
                </a:lnTo>
                <a:lnTo>
                  <a:pt x="652931" y="394204"/>
                </a:lnTo>
                <a:lnTo>
                  <a:pt x="0" y="394204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306602" y="6281709"/>
            <a:ext cx="18558304" cy="5162583"/>
          </a:xfrm>
          <a:custGeom>
            <a:avLst/>
            <a:gdLst/>
            <a:ahLst/>
            <a:cxnLst/>
            <a:rect l="l" t="t" r="r" b="b"/>
            <a:pathLst>
              <a:path w="18558304" h="5162583">
                <a:moveTo>
                  <a:pt x="0" y="0"/>
                </a:moveTo>
                <a:lnTo>
                  <a:pt x="18558304" y="0"/>
                </a:lnTo>
                <a:lnTo>
                  <a:pt x="18558304" y="5162583"/>
                </a:lnTo>
                <a:lnTo>
                  <a:pt x="0" y="516258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383129" y="1518730"/>
            <a:ext cx="7466669" cy="5702668"/>
          </a:xfrm>
          <a:custGeom>
            <a:avLst/>
            <a:gdLst/>
            <a:ahLst/>
            <a:cxnLst/>
            <a:rect l="l" t="t" r="r" b="b"/>
            <a:pathLst>
              <a:path w="7466669" h="5702668">
                <a:moveTo>
                  <a:pt x="0" y="0"/>
                </a:moveTo>
                <a:lnTo>
                  <a:pt x="7466669" y="0"/>
                </a:lnTo>
                <a:lnTo>
                  <a:pt x="7466669" y="5702668"/>
                </a:lnTo>
                <a:lnTo>
                  <a:pt x="0" y="570266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1489156" y="2129352"/>
            <a:ext cx="3677933" cy="6733648"/>
          </a:xfrm>
          <a:custGeom>
            <a:avLst/>
            <a:gdLst/>
            <a:ahLst/>
            <a:cxnLst/>
            <a:rect l="l" t="t" r="r" b="b"/>
            <a:pathLst>
              <a:path w="3677933" h="6733648">
                <a:moveTo>
                  <a:pt x="0" y="0"/>
                </a:moveTo>
                <a:lnTo>
                  <a:pt x="3677933" y="0"/>
                </a:lnTo>
                <a:lnTo>
                  <a:pt x="3677933" y="6733648"/>
                </a:lnTo>
                <a:lnTo>
                  <a:pt x="0" y="673364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41609" t="-57961" r="-283821" b="-16317"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352043" y="2256206"/>
            <a:ext cx="7182117" cy="35234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35"/>
              </a:lnSpc>
              <a:spcBef>
                <a:spcPct val="0"/>
              </a:spcBef>
            </a:pPr>
            <a:r>
              <a:rPr lang="en-US" sz="5025">
                <a:solidFill>
                  <a:srgbClr val="166469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Дорослі особини дихають через шкіру і легені,а личинки зябрами</a:t>
            </a:r>
            <a:endParaRPr lang="en-US" sz="5025">
              <a:solidFill>
                <a:srgbClr val="166469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</p:txBody>
      </p:sp>
      <p:sp>
        <p:nvSpPr>
          <p:cNvPr id="10" name="TextBox 10"/>
          <p:cNvSpPr txBox="1"/>
          <p:nvPr/>
        </p:nvSpPr>
        <p:spPr>
          <a:xfrm rot="-143264">
            <a:off x="1869085" y="743939"/>
            <a:ext cx="2513066" cy="4044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30"/>
              </a:lnSpc>
              <a:spcBef>
                <a:spcPct val="0"/>
              </a:spcBef>
            </a:pPr>
            <a:r>
              <a:rPr lang="en-US" sz="2450" b="1">
                <a:solidFill>
                  <a:srgbClr val="547228"/>
                </a:solidFill>
                <a:latin typeface="Comic Sans Bold" panose="03000902030302020204"/>
                <a:ea typeface="Comic Sans Bold" panose="03000902030302020204"/>
                <a:cs typeface="Comic Sans Bold" panose="03000902030302020204"/>
                <a:sym typeface="Comic Sans Bold" panose="03000902030302020204"/>
              </a:rPr>
              <a:t>БІОЛОГІЯ </a:t>
            </a:r>
            <a:endParaRPr lang="en-US" sz="2450" b="1">
              <a:solidFill>
                <a:srgbClr val="547228"/>
              </a:solidFill>
              <a:latin typeface="Comic Sans Bold" panose="03000902030302020204"/>
              <a:ea typeface="Comic Sans Bold" panose="03000902030302020204"/>
              <a:cs typeface="Comic Sans Bold" panose="03000902030302020204"/>
              <a:sym typeface="Comic Sans Bold" panose="03000902030302020204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2058</Words>
  <Application>WPS Presentation</Application>
  <PresentationFormat>On-screen Show (4:3)</PresentationFormat>
  <Paragraphs>163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9" baseType="lpstr">
      <vt:lpstr>Arial</vt:lpstr>
      <vt:lpstr>SimSun</vt:lpstr>
      <vt:lpstr>Wingdings</vt:lpstr>
      <vt:lpstr>Comic Sans Bold</vt:lpstr>
      <vt:lpstr>Comic Sans</vt:lpstr>
      <vt:lpstr>Comic Sans Bold Italics</vt:lpstr>
      <vt:lpstr>Microsoft YaHei</vt:lpstr>
      <vt:lpstr>Arial Unicode MS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21.амфібії</dc:title>
  <dc:creator/>
  <cp:lastModifiedBy>Acer</cp:lastModifiedBy>
  <cp:revision>2</cp:revision>
  <dcterms:created xsi:type="dcterms:W3CDTF">2006-08-16T00:00:00Z</dcterms:created>
  <dcterms:modified xsi:type="dcterms:W3CDTF">2024-12-28T16:26:41Z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3976E8EBEC6B433D85AE0E1B4BF21D9C_12</vt:lpwstr>
  </property>
  <property fmtid="{D5CDD505-2E9C-101B-9397-08002B2CF9AE}" pid="3" name="KSOProductBuildVer">
    <vt:lpwstr>1033-12.2.0.19307</vt:lpwstr>
  </property>
</Properties>
</file>