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453" r:id="rId3"/>
    <p:sldId id="2454" r:id="rId4"/>
    <p:sldId id="2455" r:id="rId5"/>
    <p:sldId id="2456" r:id="rId6"/>
    <p:sldId id="2457" r:id="rId7"/>
    <p:sldId id="824" r:id="rId8"/>
    <p:sldId id="259" r:id="rId9"/>
    <p:sldId id="261" r:id="rId10"/>
    <p:sldId id="304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ій Мацаєнко" initials="СМ" lastIdx="1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B9EDD5"/>
    <a:srgbClr val="FF0000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2" autoAdjust="0"/>
    <p:restoredTop sz="94967" autoAdjust="0"/>
  </p:normalViewPr>
  <p:slideViewPr>
    <p:cSldViewPr snapToGrid="0">
      <p:cViewPr varScale="1">
        <p:scale>
          <a:sx n="81" d="100"/>
          <a:sy n="81" d="100"/>
        </p:scale>
        <p:origin x="74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50FBD1F2-4C55-4F57-89A8-2CE481D690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6AD8AF2-E2AE-4C52-B9B4-6AF1129ABC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C7D71-3488-444E-AE19-0433C56E2C7E}" type="datetimeFigureOut">
              <a:rPr lang="uk-UA" smtClean="0"/>
              <a:t>04.11.2022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9AD7158-BD18-4335-A692-E24BD6487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324F83E-65E2-4AD5-8920-3D24836695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044EC-BD58-4F28-9CE2-D871C7A72A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284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04.11.2022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>
            <a:extLst>
              <a:ext uri="{FF2B5EF4-FFF2-40B4-BE49-F238E27FC236}">
                <a16:creationId xmlns:a16="http://schemas.microsoft.com/office/drawing/2014/main" id="{15188BC1-6A29-4440-851D-78704FAB54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211B2550-E4FE-40D9-A53F-2775EFA85CB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F61C30A-C0A4-4AFE-B122-7126E4E39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947" y="203189"/>
            <a:ext cx="6191410" cy="2791689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0" name="Підзаголовок 2">
            <a:extLst>
              <a:ext uri="{FF2B5EF4-FFF2-40B4-BE49-F238E27FC236}">
                <a16:creationId xmlns:a16="http://schemas.microsoft.com/office/drawing/2014/main" id="{C62D65B1-DDB6-4F1A-88B0-3B1C4F1EA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7947" y="3184362"/>
            <a:ext cx="6363424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5E9ACDDD-734C-439C-A7A6-33549EC76CAD}"/>
              </a:ext>
            </a:extLst>
          </p:cNvPr>
          <p:cNvGrpSpPr/>
          <p:nvPr userDrawn="1"/>
        </p:nvGrpSpPr>
        <p:grpSpPr>
          <a:xfrm>
            <a:off x="110888" y="992033"/>
            <a:ext cx="6123569" cy="4834253"/>
            <a:chOff x="498986" y="752629"/>
            <a:chExt cx="5959414" cy="4704661"/>
          </a:xfrm>
        </p:grpSpPr>
        <p:grpSp>
          <p:nvGrpSpPr>
            <p:cNvPr id="32" name="Графіка 3">
              <a:extLst>
                <a:ext uri="{FF2B5EF4-FFF2-40B4-BE49-F238E27FC236}">
                  <a16:creationId xmlns:a16="http://schemas.microsoft.com/office/drawing/2014/main" id="{6E5CC459-AFC2-49DE-B801-EEB20CDBE33B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34" name="Полілінія: фігура 33">
                <a:extLst>
                  <a:ext uri="{FF2B5EF4-FFF2-40B4-BE49-F238E27FC236}">
                    <a16:creationId xmlns:a16="http://schemas.microsoft.com/office/drawing/2014/main" id="{A2B73FD6-F47F-48EE-82AA-5A3168F3F71E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35" name="Графіка 3">
                <a:extLst>
                  <a:ext uri="{FF2B5EF4-FFF2-40B4-BE49-F238E27FC236}">
                    <a16:creationId xmlns:a16="http://schemas.microsoft.com/office/drawing/2014/main" id="{56EC3890-4041-4784-B83D-1B8D1BE6BDB2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7" name="Полілінія: фігура 36">
                  <a:extLst>
                    <a:ext uri="{FF2B5EF4-FFF2-40B4-BE49-F238E27FC236}">
                      <a16:creationId xmlns:a16="http://schemas.microsoft.com/office/drawing/2014/main" id="{64A12066-C274-4EF7-8DE1-E02EED926CDC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8" name="Полілінія: фігура 37">
                  <a:extLst>
                    <a:ext uri="{FF2B5EF4-FFF2-40B4-BE49-F238E27FC236}">
                      <a16:creationId xmlns:a16="http://schemas.microsoft.com/office/drawing/2014/main" id="{AC3714D8-4584-4F0A-800A-5261BA8EF8F4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9" name="Полілінія: фігура 38">
                  <a:extLst>
                    <a:ext uri="{FF2B5EF4-FFF2-40B4-BE49-F238E27FC236}">
                      <a16:creationId xmlns:a16="http://schemas.microsoft.com/office/drawing/2014/main" id="{0F3C65CC-7E77-4C46-89D1-D00C186A3555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0" name="Полілінія: фігура 39">
                  <a:extLst>
                    <a:ext uri="{FF2B5EF4-FFF2-40B4-BE49-F238E27FC236}">
                      <a16:creationId xmlns:a16="http://schemas.microsoft.com/office/drawing/2014/main" id="{2452FC2B-A2F2-462D-8499-66AAA65B8E78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1" name="Полілінія: фігура 40">
                  <a:extLst>
                    <a:ext uri="{FF2B5EF4-FFF2-40B4-BE49-F238E27FC236}">
                      <a16:creationId xmlns:a16="http://schemas.microsoft.com/office/drawing/2014/main" id="{E1C6528E-F6B8-4B28-8A1D-68521FC82926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6" name="Полілінія: фігура 35">
                <a:extLst>
                  <a:ext uri="{FF2B5EF4-FFF2-40B4-BE49-F238E27FC236}">
                    <a16:creationId xmlns:a16="http://schemas.microsoft.com/office/drawing/2014/main" id="{ECD90067-51ED-4A43-A3BD-CD265C378EEF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1BA7FCFF-2FF9-46D6-B1B8-3DB46F728CDB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78DF5C15-3EF1-447F-9E8A-770F9964A14B}"/>
              </a:ext>
            </a:extLst>
          </p:cNvPr>
          <p:cNvSpPr/>
          <p:nvPr userDrawn="1"/>
        </p:nvSpPr>
        <p:spPr>
          <a:xfrm>
            <a:off x="840927" y="1370500"/>
            <a:ext cx="4408377" cy="806701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Інформатика 9</a:t>
            </a:r>
          </a:p>
        </p:txBody>
      </p:sp>
      <p:sp>
        <p:nvSpPr>
          <p:cNvPr id="43" name="Прямокутник 42">
            <a:hlinkClick r:id="rId2"/>
            <a:extLst>
              <a:ext uri="{FF2B5EF4-FFF2-40B4-BE49-F238E27FC236}">
                <a16:creationId xmlns:a16="http://schemas.microsoft.com/office/drawing/2014/main" id="{74BFAC0B-7266-44AA-95B9-0CDD12C49151}"/>
              </a:ext>
            </a:extLst>
          </p:cNvPr>
          <p:cNvSpPr/>
          <p:nvPr userDrawn="1"/>
        </p:nvSpPr>
        <p:spPr>
          <a:xfrm>
            <a:off x="3496407" y="3413512"/>
            <a:ext cx="1991775" cy="4034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1600" b="1" kern="0" dirty="0">
              <a:solidFill>
                <a:srgbClr val="40404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64D47566-C59E-4DF7-B920-1072863AEA5B}"/>
              </a:ext>
            </a:extLst>
          </p:cNvPr>
          <p:cNvSpPr/>
          <p:nvPr userDrawn="1"/>
        </p:nvSpPr>
        <p:spPr>
          <a:xfrm>
            <a:off x="840927" y="2967652"/>
            <a:ext cx="1582233" cy="442463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за підручником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46E86B14-EF02-42D6-B109-FEBF549788DB}"/>
              </a:ext>
            </a:extLst>
          </p:cNvPr>
          <p:cNvSpPr/>
          <p:nvPr userDrawn="1"/>
        </p:nvSpPr>
        <p:spPr>
          <a:xfrm>
            <a:off x="1133931" y="3338852"/>
            <a:ext cx="2201553" cy="381395"/>
          </a:xfrm>
          <a:prstGeom prst="rect">
            <a:avLst/>
          </a:prstGeom>
          <a:solidFill>
            <a:srgbClr val="0A65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Ривкінд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Й.Я. та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>
            <a:extLst>
              <a:ext uri="{FF2B5EF4-FFF2-40B4-BE49-F238E27FC236}">
                <a16:creationId xmlns:a16="http://schemas.microsoft.com/office/drawing/2014/main" id="{2E85CBAB-CDEB-4DBC-AC03-90264482228A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771C9307-559A-4419-95B2-3E77B2D2182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FC1D8954-ED9B-48A9-80B2-42A18C99F94F}"/>
              </a:ext>
            </a:extLst>
          </p:cNvPr>
          <p:cNvGrpSpPr/>
          <p:nvPr userDrawn="1"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26" name="Графіка 3">
              <a:extLst>
                <a:ext uri="{FF2B5EF4-FFF2-40B4-BE49-F238E27FC236}">
                  <a16:creationId xmlns:a16="http://schemas.microsoft.com/office/drawing/2014/main" id="{F1FE3724-EA3E-4A0C-94A8-4AFBDC45D173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28" name="Полілінія: фігура 27">
                <a:extLst>
                  <a:ext uri="{FF2B5EF4-FFF2-40B4-BE49-F238E27FC236}">
                    <a16:creationId xmlns:a16="http://schemas.microsoft.com/office/drawing/2014/main" id="{981E16ED-E14F-40A7-8B15-813654CA55EB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29" name="Графіка 3">
                <a:extLst>
                  <a:ext uri="{FF2B5EF4-FFF2-40B4-BE49-F238E27FC236}">
                    <a16:creationId xmlns:a16="http://schemas.microsoft.com/office/drawing/2014/main" id="{190B7C31-3B2A-4E5C-AC3C-33EFC28CA9FF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1" name="Полілінія: фігура 30">
                  <a:extLst>
                    <a:ext uri="{FF2B5EF4-FFF2-40B4-BE49-F238E27FC236}">
                      <a16:creationId xmlns:a16="http://schemas.microsoft.com/office/drawing/2014/main" id="{94C9460F-C214-47E8-AD0C-EDED0B9F4B57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2" name="Полілінія: фігура 31">
                  <a:extLst>
                    <a:ext uri="{FF2B5EF4-FFF2-40B4-BE49-F238E27FC236}">
                      <a16:creationId xmlns:a16="http://schemas.microsoft.com/office/drawing/2014/main" id="{54AA98C1-09FC-4562-ABF4-90551A4EA5B5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3" name="Полілінія: фігура 32">
                  <a:extLst>
                    <a:ext uri="{FF2B5EF4-FFF2-40B4-BE49-F238E27FC236}">
                      <a16:creationId xmlns:a16="http://schemas.microsoft.com/office/drawing/2014/main" id="{A0AB8D5F-4159-466B-993A-4954156D26A7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4" name="Полілінія: фігура 33">
                  <a:extLst>
                    <a:ext uri="{FF2B5EF4-FFF2-40B4-BE49-F238E27FC236}">
                      <a16:creationId xmlns:a16="http://schemas.microsoft.com/office/drawing/2014/main" id="{D5120B30-71C3-41E6-BC35-9B813C947926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5" name="Полілінія: фігура 34">
                  <a:extLst>
                    <a:ext uri="{FF2B5EF4-FFF2-40B4-BE49-F238E27FC236}">
                      <a16:creationId xmlns:a16="http://schemas.microsoft.com/office/drawing/2014/main" id="{B81C0675-9DC1-4482-85AE-41F1F5F055D5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0" name="Полілінія: фігура 29">
                <a:extLst>
                  <a:ext uri="{FF2B5EF4-FFF2-40B4-BE49-F238E27FC236}">
                    <a16:creationId xmlns:a16="http://schemas.microsoft.com/office/drawing/2014/main" id="{F0DC46B9-CC58-4BB8-B634-FD933ED38902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27" name="Прямокутник: округлені кути 26">
              <a:extLst>
                <a:ext uri="{FF2B5EF4-FFF2-40B4-BE49-F238E27FC236}">
                  <a16:creationId xmlns:a16="http://schemas.microsoft.com/office/drawing/2014/main" id="{EED26023-E18F-47A6-88CE-92751A8FAD1C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003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9CF7F389-44D9-4E27-B849-0760F744231D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40F268-C8DC-4A43-8D79-2ADEF9F52253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2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99809887-F5FF-4B6D-94D2-FAA822832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71ABBEAD-E17F-403A-9CF1-1AC97AEC0BD2}"/>
              </a:ext>
            </a:extLst>
          </p:cNvPr>
          <p:cNvSpPr/>
          <p:nvPr userDrawn="1"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5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5.2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418C355A-BEF5-45F8-B60D-B62C58B1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04.11.2022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04.11.2022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04.11.2022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04.11.2022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04.11.2022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04.11.2022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04.11.2022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7A63514-51BF-4EB1-A1B3-342E4DF89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3600" dirty="0"/>
              <a:t>Знаходження максимального і мінімального значень в одновимірному масиві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82FFB42-9BAA-47F7-8720-601FBE84A3B3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</a:t>
            </a:r>
            <a:r>
              <a:rPr lang="uk-UA" sz="3200" b="1" kern="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51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6" descr="code, coding, custom, marketing, seo, web icon">
            <a:extLst>
              <a:ext uri="{FF2B5EF4-FFF2-40B4-BE49-F238E27FC236}">
                <a16:creationId xmlns:a16="http://schemas.microsoft.com/office/drawing/2014/main" id="{D0BC7BFC-B3D2-4930-B4C3-AA378E2A7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52" y="3937638"/>
            <a:ext cx="2336806" cy="233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289B29-4688-4746-A5B0-DBDF0CBF6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437" y="3936242"/>
            <a:ext cx="2336800" cy="23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CA54CA7-B382-49DF-896E-EC03BA8A9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Дякую за увагу!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4DF1FAAC-DACA-4D88-A361-755B62ACE3DC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</a:t>
            </a:r>
            <a:r>
              <a:rPr lang="en-US" sz="3200" b="1" kern="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  <a:r>
              <a:rPr lang="uk-UA" sz="3200" b="1" kern="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6" descr="code, coding, custom, marketing, seo, web icon">
            <a:extLst>
              <a:ext uri="{FF2B5EF4-FFF2-40B4-BE49-F238E27FC236}">
                <a16:creationId xmlns:a16="http://schemas.microsoft.com/office/drawing/2014/main" id="{BE0F6EA5-ADD5-4452-B7BE-423DB2526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52" y="3937638"/>
            <a:ext cx="2336806" cy="233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207AC1-A8D3-4CC3-A53B-19C07152C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437" y="3936242"/>
            <a:ext cx="2336800" cy="23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20C-1F2C-4677-93BD-36A27B8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 описати програму пошуку заданого елемента?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900871-61A0-4E88-BD98-9F29615A2D6A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опрацюванні наборів даних часто розв’язують завдання пошуку елемента, який відповідає деякій умові. </a:t>
            </a:r>
          </a:p>
        </p:txBody>
      </p:sp>
      <p:pic>
        <p:nvPicPr>
          <p:cNvPr id="1026" name="Picture 2" descr="Python Projects | TutsNode">
            <a:extLst>
              <a:ext uri="{FF2B5EF4-FFF2-40B4-BE49-F238E27FC236}">
                <a16:creationId xmlns:a16="http://schemas.microsoft.com/office/drawing/2014/main" id="{69234364-78CE-4274-9A68-25B922557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72" y="2712211"/>
            <a:ext cx="6292320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2E0887D-6455-4C74-9F24-BC00ED3CD555}"/>
              </a:ext>
            </a:extLst>
          </p:cNvPr>
          <p:cNvSpPr txBox="1"/>
          <p:nvPr/>
        </p:nvSpPr>
        <p:spPr>
          <a:xfrm>
            <a:off x="72008" y="2712211"/>
            <a:ext cx="5571708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Ми вже вміємо знаходити індекс елемента у списку та кількість його входжень. Але якщо елементів у списку декілька, то метод </a:t>
            </a:r>
            <a:r>
              <a:rPr lang="en-US" sz="2800" b="1" kern="0" dirty="0">
                <a:solidFill>
                  <a:srgbClr val="FFFF00"/>
                </a:solidFill>
              </a:rPr>
              <a:t>index() </a:t>
            </a:r>
            <a:r>
              <a:rPr lang="uk-UA" sz="2800" b="1" i="1" kern="0" dirty="0">
                <a:solidFill>
                  <a:srgbClr val="FFFFFF"/>
                </a:solidFill>
              </a:rPr>
              <a:t>дає змогу знайти індекс тільки першого.</a:t>
            </a:r>
          </a:p>
        </p:txBody>
      </p:sp>
    </p:spTree>
    <p:extLst>
      <p:ext uri="{BB962C8B-B14F-4D97-AF65-F5344CB8AC3E}">
        <p14:creationId xmlns:p14="http://schemas.microsoft.com/office/powerpoint/2010/main" val="197280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AFF82E-0893-487F-B8DB-DD8050E1245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того щоб перевірити наявність заданого елемента в списку, можна скористатись операцією </a:t>
            </a:r>
            <a:r>
              <a:rPr lang="uk-UA" sz="2800" b="1" i="1" kern="0" dirty="0" err="1">
                <a:solidFill>
                  <a:srgbClr val="FFFF00"/>
                </a:solidFill>
              </a:rPr>
              <a:t>in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20C-1F2C-4677-93BD-36A27B8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 описати програму пошуку заданого елемента?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585B16-3991-4DED-9A55-38E6FC80C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2309658"/>
            <a:ext cx="12050142" cy="29504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11F43F-335F-4159-97B4-4102702046C8}"/>
              </a:ext>
            </a:extLst>
          </p:cNvPr>
          <p:cNvSpPr txBox="1"/>
          <p:nvPr/>
        </p:nvSpPr>
        <p:spPr>
          <a:xfrm>
            <a:off x="8180439" y="5507395"/>
            <a:ext cx="394170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b = True</a:t>
            </a:r>
            <a:endParaRPr lang="uk-UA" sz="3200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A26C61D-A9EC-4C96-A10E-D545D10FC345}"/>
              </a:ext>
            </a:extLst>
          </p:cNvPr>
          <p:cNvSpPr/>
          <p:nvPr/>
        </p:nvSpPr>
        <p:spPr>
          <a:xfrm>
            <a:off x="69852" y="5507395"/>
            <a:ext cx="7953842" cy="5847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Результат виконання програми</a:t>
            </a:r>
          </a:p>
        </p:txBody>
      </p:sp>
    </p:spTree>
    <p:extLst>
      <p:ext uri="{BB962C8B-B14F-4D97-AF65-F5344CB8AC3E}">
        <p14:creationId xmlns:p14="http://schemas.microsoft.com/office/powerpoint/2010/main" val="26251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AFF82E-0893-487F-B8DB-DD8050E1245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виконання програм пошуку заданого елемента можна використати цикл та виконати такі дії.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20C-1F2C-4677-93BD-36A27B8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 описати програму пошуку заданого елемента?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4F07C-1409-4A53-AD6E-3CB12C64E2BB}"/>
              </a:ext>
            </a:extLst>
          </p:cNvPr>
          <p:cNvSpPr txBox="1"/>
          <p:nvPr/>
        </p:nvSpPr>
        <p:spPr>
          <a:xfrm>
            <a:off x="72009" y="2248814"/>
            <a:ext cx="8167424" cy="397031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Уводять спеціальну логічну величину — </a:t>
            </a:r>
            <a:r>
              <a:rPr lang="uk-UA" sz="2800" b="1" i="1" kern="0" dirty="0">
                <a:solidFill>
                  <a:srgbClr val="FFFF00"/>
                </a:solidFill>
              </a:rPr>
              <a:t>прапорець</a:t>
            </a:r>
            <a:r>
              <a:rPr lang="uk-UA" sz="2800" b="1" i="1" kern="0" dirty="0">
                <a:solidFill>
                  <a:srgbClr val="FFFFFF"/>
                </a:solidFill>
              </a:rPr>
              <a:t>, призначення якої полягає в тому, що її значення зберігатиме результат наявності чи відсутності такої величини в списку. Початкове значення цієї величини</a:t>
            </a:r>
            <a:r>
              <a:rPr lang="uk-UA" dirty="0"/>
              <a:t> </a:t>
            </a:r>
            <a:r>
              <a:rPr lang="uk-UA" sz="2800" b="1" i="1" kern="0" dirty="0">
                <a:solidFill>
                  <a:srgbClr val="FFFFFF"/>
                </a:solidFill>
              </a:rPr>
              <a:t>— </a:t>
            </a:r>
            <a:r>
              <a:rPr lang="uk-UA" sz="2800" b="1" i="1" kern="0" dirty="0" err="1">
                <a:solidFill>
                  <a:srgbClr val="FFFF00"/>
                </a:solidFill>
              </a:rPr>
              <a:t>false</a:t>
            </a:r>
            <a:r>
              <a:rPr lang="uk-UA" sz="2800" b="1" i="1" kern="0" dirty="0">
                <a:solidFill>
                  <a:srgbClr val="FFFFFF"/>
                </a:solidFill>
              </a:rPr>
              <a:t>, яке означає, що шукане значення поки що не траплялося у списку.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20F099-C68F-4D45-8B0A-80EE9E01A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/>
          <a:stretch/>
        </p:blipFill>
        <p:spPr>
          <a:xfrm>
            <a:off x="8356848" y="2248814"/>
            <a:ext cx="3763143" cy="397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AFF82E-0893-487F-B8DB-DD8050E1245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20C-1F2C-4677-93BD-36A27B8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 описати програму пошуку заданого елемента?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AC3A36-906C-496D-8273-B76C0CD63097}"/>
              </a:ext>
            </a:extLst>
          </p:cNvPr>
          <p:cNvSpPr txBox="1"/>
          <p:nvPr/>
        </p:nvSpPr>
        <p:spPr>
          <a:xfrm>
            <a:off x="72008" y="1845692"/>
            <a:ext cx="8167424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Переглядають усі елементи списку, починаючи з першого, доти, доки не буде </a:t>
            </a:r>
            <a:r>
              <a:rPr lang="uk-UA" sz="2800" b="1" i="1" kern="0" dirty="0" err="1">
                <a:solidFill>
                  <a:srgbClr val="FFFFFF"/>
                </a:solidFill>
              </a:rPr>
              <a:t>переглянуто</a:t>
            </a:r>
            <a:r>
              <a:rPr lang="uk-UA" sz="2800" b="1" i="1" kern="0" dirty="0">
                <a:solidFill>
                  <a:srgbClr val="FFFFFF"/>
                </a:solidFill>
              </a:rPr>
              <a:t> всі елементи або знайдено елемент із потрібним значенням.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F972C-5685-4773-B1D3-81397E12CB9E}"/>
              </a:ext>
            </a:extLst>
          </p:cNvPr>
          <p:cNvSpPr txBox="1"/>
          <p:nvPr/>
        </p:nvSpPr>
        <p:spPr>
          <a:xfrm>
            <a:off x="72008" y="4233973"/>
            <a:ext cx="8167424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елемент знайдено, то змінюють значення прапорця на </a:t>
            </a:r>
            <a:r>
              <a:rPr lang="uk-UA" sz="2800" b="1" i="1" kern="0" dirty="0" err="1">
                <a:solidFill>
                  <a:srgbClr val="FFFF00"/>
                </a:solidFill>
              </a:rPr>
              <a:t>true</a:t>
            </a:r>
            <a:r>
              <a:rPr lang="uk-UA" sz="2800" b="1" i="1" kern="0" dirty="0">
                <a:solidFill>
                  <a:srgbClr val="FFFFFF"/>
                </a:solidFill>
              </a:rPr>
              <a:t> та переривають виконання циклу.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ADFAB0-FC99-4C39-9A08-025C4BC2E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2"/>
          <a:stretch/>
        </p:blipFill>
        <p:spPr>
          <a:xfrm>
            <a:off x="8352164" y="1845692"/>
            <a:ext cx="3767828" cy="420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7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20C-1F2C-4677-93BD-36A27B8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 описати програму пошуку заданого елемента?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3CF120-B3B1-45E1-BDA0-52F83AD0676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12CCE-548B-49F7-A5BC-CC50D3766BC0}"/>
              </a:ext>
            </a:extLst>
          </p:cNvPr>
          <p:cNvSpPr txBox="1"/>
          <p:nvPr/>
        </p:nvSpPr>
        <p:spPr>
          <a:xfrm>
            <a:off x="72008" y="1845692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Здійснюють виведення результату залежно від значення прапорця.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F93BE-B5E7-4D77-8C1D-3E3A679BC13D}"/>
              </a:ext>
            </a:extLst>
          </p:cNvPr>
          <p:cNvSpPr txBox="1"/>
          <p:nvPr/>
        </p:nvSpPr>
        <p:spPr>
          <a:xfrm>
            <a:off x="72008" y="2983581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потрібно не просто визначити наявність шуканого елемента, а його номер у масиві чи списку даних, то вводять змінну </a:t>
            </a:r>
            <a:r>
              <a:rPr lang="uk-UA" sz="2800" b="1" i="1" kern="0" dirty="0" err="1">
                <a:solidFill>
                  <a:srgbClr val="FFFF00"/>
                </a:solidFill>
              </a:rPr>
              <a:t>flag</a:t>
            </a:r>
            <a:r>
              <a:rPr lang="uk-UA" sz="2800" b="1" i="1" kern="0" dirty="0">
                <a:solidFill>
                  <a:srgbClr val="FFFFFF"/>
                </a:solidFill>
              </a:rPr>
              <a:t> для фіксування такого номера.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4340B2-BCD7-464D-991E-FEAC3C906CAA}"/>
              </a:ext>
            </a:extLst>
          </p:cNvPr>
          <p:cNvSpPr txBox="1"/>
          <p:nvPr/>
        </p:nvSpPr>
        <p:spPr>
          <a:xfrm>
            <a:off x="6528619" y="4981723"/>
            <a:ext cx="5590804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присвоюємо </a:t>
            </a:r>
            <a:r>
              <a:rPr lang="uk-UA" sz="3200" b="1" i="1" kern="0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4B1ECFE-1EBC-4CB6-86A4-E70205910C41}"/>
              </a:ext>
            </a:extLst>
          </p:cNvPr>
          <p:cNvSpPr/>
          <p:nvPr/>
        </p:nvSpPr>
        <p:spPr>
          <a:xfrm>
            <a:off x="72008" y="4981723"/>
            <a:ext cx="6348457" cy="5847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Початкове значення </a:t>
            </a:r>
            <a:r>
              <a:rPr lang="uk-UA" sz="3200" b="1" i="1" kern="0" dirty="0" err="1">
                <a:solidFill>
                  <a:srgbClr val="FFFF00"/>
                </a:solidFill>
              </a:rPr>
              <a:t>flag</a:t>
            </a:r>
            <a:endParaRPr lang="en-US" sz="32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5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Пошук</a:t>
            </a:r>
            <a:endParaRPr kumimoji="0" lang="uk-UA" sz="54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B5DE26-01F1-409F-924C-96372B4E1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93" y="1130677"/>
            <a:ext cx="6630844" cy="417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8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5.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48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57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5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2</a:t>
            </a:r>
            <a:r>
              <a:rPr lang="en-US" dirty="0"/>
              <a:t>5</a:t>
            </a:r>
            <a:r>
              <a:rPr lang="uk-UA" dirty="0"/>
              <a:t>6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32506</TotalTime>
  <Words>302</Words>
  <Application>Microsoft Office PowerPoint</Application>
  <PresentationFormat>Широкий екран</PresentationFormat>
  <Paragraphs>35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Verdana</vt:lpstr>
      <vt:lpstr>Wingdings</vt:lpstr>
      <vt:lpstr>Тема Office</vt:lpstr>
      <vt:lpstr>Знаходження максимального і мінімального значень в одновимірному масиві</vt:lpstr>
      <vt:lpstr>Як описати програму пошуку заданого елемента?</vt:lpstr>
      <vt:lpstr>Як описати програму пошуку заданого елемента?</vt:lpstr>
      <vt:lpstr>Як описати програму пошуку заданого елемента?</vt:lpstr>
      <vt:lpstr>Як описати програму пошуку заданого елемента?</vt:lpstr>
      <vt:lpstr>Як описати програму пошуку заданого елемента?</vt:lpstr>
      <vt:lpstr>Розгадайте ребус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1513</cp:revision>
  <dcterms:created xsi:type="dcterms:W3CDTF">2016-06-06T19:48:43Z</dcterms:created>
  <dcterms:modified xsi:type="dcterms:W3CDTF">2022-11-04T21:57:00Z</dcterms:modified>
</cp:coreProperties>
</file>