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458" r:id="rId3"/>
    <p:sldId id="2459" r:id="rId4"/>
    <p:sldId id="2460" r:id="rId5"/>
    <p:sldId id="2461" r:id="rId6"/>
    <p:sldId id="2462" r:id="rId7"/>
    <p:sldId id="2466" r:id="rId8"/>
    <p:sldId id="2467" r:id="rId9"/>
    <p:sldId id="259" r:id="rId10"/>
    <p:sldId id="261" r:id="rId11"/>
    <p:sldId id="304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гій Мацаєнко" initials="СМ" lastIdx="1" clrIdx="0">
    <p:extLst>
      <p:ext uri="{19B8F6BF-5375-455C-9EA6-DF929625EA0E}">
        <p15:presenceInfo xmlns:p15="http://schemas.microsoft.com/office/powerpoint/2012/main" userId="1a9c3d308a22d4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19426B"/>
    <a:srgbClr val="B9EDD5"/>
    <a:srgbClr val="FF0000"/>
    <a:srgbClr val="E129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2" autoAdjust="0"/>
    <p:restoredTop sz="94967" autoAdjust="0"/>
  </p:normalViewPr>
  <p:slideViewPr>
    <p:cSldViewPr snapToGrid="0">
      <p:cViewPr varScale="1">
        <p:scale>
          <a:sx n="81" d="100"/>
          <a:sy n="81" d="100"/>
        </p:scale>
        <p:origin x="74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50FBD1F2-4C55-4F57-89A8-2CE481D690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6AD8AF2-E2AE-4C52-B9B4-6AF1129ABC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C7D71-3488-444E-AE19-0433C56E2C7E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9AD7158-BD18-4335-A692-E24BD6487D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324F83E-65E2-4AD5-8920-3D24836695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044EC-BD58-4F28-9CE2-D871C7A72A3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284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C1D0A-B9C4-4548-91F6-1922859C24DA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CB05D-96F8-4967-8A65-A7CBBD7B1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53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>
            <a:extLst>
              <a:ext uri="{FF2B5EF4-FFF2-40B4-BE49-F238E27FC236}">
                <a16:creationId xmlns:a16="http://schemas.microsoft.com/office/drawing/2014/main" id="{15188BC1-6A29-4440-851D-78704FAB54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527436"/>
            <a:ext cx="12192000" cy="335756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211B2550-E4FE-40D9-A53F-2775EFA85CB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141663"/>
            <a:ext cx="12192000" cy="431800"/>
          </a:xfrm>
          <a:prstGeom prst="rect">
            <a:avLst/>
          </a:prstGeom>
          <a:solidFill>
            <a:srgbClr val="19426B"/>
          </a:solidFill>
          <a:ln w="9525">
            <a:solidFill>
              <a:srgbClr val="19426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6F61C30A-C0A4-4AFE-B122-7126E4E39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7947" y="203189"/>
            <a:ext cx="6191410" cy="2791689"/>
          </a:xfrm>
        </p:spPr>
        <p:txBody>
          <a:bodyPr anchor="ctr">
            <a:normAutofit/>
          </a:bodyPr>
          <a:lstStyle>
            <a:lvl1pPr algn="r">
              <a:defRPr kumimoji="0" lang="uk-UA" sz="4400" b="1" i="0" u="none" strike="noStrike" kern="1200" cap="none" spc="0" normalizeH="0" baseline="0" dirty="0">
                <a:ln>
                  <a:noFill/>
                </a:ln>
                <a:solidFill>
                  <a:srgbClr val="19426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+mj-ea"/>
                <a:cs typeface="+mj-cs"/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0" name="Підзаголовок 2">
            <a:extLst>
              <a:ext uri="{FF2B5EF4-FFF2-40B4-BE49-F238E27FC236}">
                <a16:creationId xmlns:a16="http://schemas.microsoft.com/office/drawing/2014/main" id="{C62D65B1-DDB6-4F1A-88B0-3B1C4F1EA4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07947" y="3184362"/>
            <a:ext cx="6363424" cy="40341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uk-UA" sz="1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marR="0" lvl="0" indent="0" algn="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BBC00"/>
              </a:buClr>
              <a:buSzTx/>
              <a:buFont typeface="Wingdings" panose="05000000000000000000" pitchFamily="2" charset="2"/>
              <a:buNone/>
              <a:tabLst/>
            </a:pPr>
            <a:r>
              <a:rPr lang="uk-UA" dirty="0"/>
              <a:t>Зразок підзаголовка</a:t>
            </a:r>
          </a:p>
        </p:txBody>
      </p:sp>
      <p:grpSp>
        <p:nvGrpSpPr>
          <p:cNvPr id="31" name="Групувати 30">
            <a:extLst>
              <a:ext uri="{FF2B5EF4-FFF2-40B4-BE49-F238E27FC236}">
                <a16:creationId xmlns:a16="http://schemas.microsoft.com/office/drawing/2014/main" id="{5E9ACDDD-734C-439C-A7A6-33549EC76CAD}"/>
              </a:ext>
            </a:extLst>
          </p:cNvPr>
          <p:cNvGrpSpPr/>
          <p:nvPr userDrawn="1"/>
        </p:nvGrpSpPr>
        <p:grpSpPr>
          <a:xfrm>
            <a:off x="110888" y="992033"/>
            <a:ext cx="6123569" cy="4834253"/>
            <a:chOff x="498986" y="752629"/>
            <a:chExt cx="5959414" cy="4704661"/>
          </a:xfrm>
        </p:grpSpPr>
        <p:grpSp>
          <p:nvGrpSpPr>
            <p:cNvPr id="32" name="Графіка 3">
              <a:extLst>
                <a:ext uri="{FF2B5EF4-FFF2-40B4-BE49-F238E27FC236}">
                  <a16:creationId xmlns:a16="http://schemas.microsoft.com/office/drawing/2014/main" id="{6E5CC459-AFC2-49DE-B801-EEB20CDBE33B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34" name="Полілінія: фігура 33">
                <a:extLst>
                  <a:ext uri="{FF2B5EF4-FFF2-40B4-BE49-F238E27FC236}">
                    <a16:creationId xmlns:a16="http://schemas.microsoft.com/office/drawing/2014/main" id="{A2B73FD6-F47F-48EE-82AA-5A3168F3F71E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35" name="Графіка 3">
                <a:extLst>
                  <a:ext uri="{FF2B5EF4-FFF2-40B4-BE49-F238E27FC236}">
                    <a16:creationId xmlns:a16="http://schemas.microsoft.com/office/drawing/2014/main" id="{56EC3890-4041-4784-B83D-1B8D1BE6BDB2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7" name="Полілінія: фігура 36">
                  <a:extLst>
                    <a:ext uri="{FF2B5EF4-FFF2-40B4-BE49-F238E27FC236}">
                      <a16:creationId xmlns:a16="http://schemas.microsoft.com/office/drawing/2014/main" id="{64A12066-C274-4EF7-8DE1-E02EED926CDC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8" name="Полілінія: фігура 37">
                  <a:extLst>
                    <a:ext uri="{FF2B5EF4-FFF2-40B4-BE49-F238E27FC236}">
                      <a16:creationId xmlns:a16="http://schemas.microsoft.com/office/drawing/2014/main" id="{AC3714D8-4584-4F0A-800A-5261BA8EF8F4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9" name="Полілінія: фігура 38">
                  <a:extLst>
                    <a:ext uri="{FF2B5EF4-FFF2-40B4-BE49-F238E27FC236}">
                      <a16:creationId xmlns:a16="http://schemas.microsoft.com/office/drawing/2014/main" id="{0F3C65CC-7E77-4C46-89D1-D00C186A3555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0" name="Полілінія: фігура 39">
                  <a:extLst>
                    <a:ext uri="{FF2B5EF4-FFF2-40B4-BE49-F238E27FC236}">
                      <a16:creationId xmlns:a16="http://schemas.microsoft.com/office/drawing/2014/main" id="{2452FC2B-A2F2-462D-8499-66AAA65B8E78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1" name="Полілінія: фігура 40">
                  <a:extLst>
                    <a:ext uri="{FF2B5EF4-FFF2-40B4-BE49-F238E27FC236}">
                      <a16:creationId xmlns:a16="http://schemas.microsoft.com/office/drawing/2014/main" id="{E1C6528E-F6B8-4B28-8A1D-68521FC82926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6" name="Полілінія: фігура 35">
                <a:extLst>
                  <a:ext uri="{FF2B5EF4-FFF2-40B4-BE49-F238E27FC236}">
                    <a16:creationId xmlns:a16="http://schemas.microsoft.com/office/drawing/2014/main" id="{ECD90067-51ED-4A43-A3BD-CD265C378EEF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33" name="Прямокутник: округлені кути 32">
              <a:extLst>
                <a:ext uri="{FF2B5EF4-FFF2-40B4-BE49-F238E27FC236}">
                  <a16:creationId xmlns:a16="http://schemas.microsoft.com/office/drawing/2014/main" id="{1BA7FCFF-2FF9-46D6-B1B8-3DB46F728CDB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78DF5C15-3EF1-447F-9E8A-770F9964A14B}"/>
              </a:ext>
            </a:extLst>
          </p:cNvPr>
          <p:cNvSpPr/>
          <p:nvPr userDrawn="1"/>
        </p:nvSpPr>
        <p:spPr>
          <a:xfrm>
            <a:off x="840927" y="1370500"/>
            <a:ext cx="4408377" cy="806701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Інформатика 9</a:t>
            </a:r>
          </a:p>
        </p:txBody>
      </p:sp>
      <p:sp>
        <p:nvSpPr>
          <p:cNvPr id="43" name="Прямокутник 42">
            <a:hlinkClick r:id="rId2"/>
            <a:extLst>
              <a:ext uri="{FF2B5EF4-FFF2-40B4-BE49-F238E27FC236}">
                <a16:creationId xmlns:a16="http://schemas.microsoft.com/office/drawing/2014/main" id="{74BFAC0B-7266-44AA-95B9-0CDD12C49151}"/>
              </a:ext>
            </a:extLst>
          </p:cNvPr>
          <p:cNvSpPr/>
          <p:nvPr userDrawn="1"/>
        </p:nvSpPr>
        <p:spPr>
          <a:xfrm>
            <a:off x="3496407" y="3413512"/>
            <a:ext cx="1991775" cy="4034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teach-inf.</a:t>
            </a:r>
            <a:r>
              <a:rPr lang="en-US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com</a:t>
            </a: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.ua</a:t>
            </a:r>
            <a:endParaRPr lang="uk-UA" sz="1600" b="1" kern="0" dirty="0">
              <a:solidFill>
                <a:srgbClr val="40404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id="{64D47566-C59E-4DF7-B920-1072863AEA5B}"/>
              </a:ext>
            </a:extLst>
          </p:cNvPr>
          <p:cNvSpPr/>
          <p:nvPr userDrawn="1"/>
        </p:nvSpPr>
        <p:spPr>
          <a:xfrm>
            <a:off x="840927" y="2967652"/>
            <a:ext cx="1582233" cy="442463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uk-UA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за підручником</a:t>
            </a:r>
          </a:p>
        </p:txBody>
      </p:sp>
      <p:sp>
        <p:nvSpPr>
          <p:cNvPr id="45" name="Прямокутник 44">
            <a:extLst>
              <a:ext uri="{FF2B5EF4-FFF2-40B4-BE49-F238E27FC236}">
                <a16:creationId xmlns:a16="http://schemas.microsoft.com/office/drawing/2014/main" id="{46E86B14-EF02-42D6-B109-FEBF549788DB}"/>
              </a:ext>
            </a:extLst>
          </p:cNvPr>
          <p:cNvSpPr/>
          <p:nvPr userDrawn="1"/>
        </p:nvSpPr>
        <p:spPr>
          <a:xfrm>
            <a:off x="1133931" y="3338852"/>
            <a:ext cx="2201553" cy="381395"/>
          </a:xfrm>
          <a:prstGeom prst="rect">
            <a:avLst/>
          </a:prstGeom>
          <a:solidFill>
            <a:srgbClr val="0A65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Ривкінд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Й.Я. та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06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3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>
            <a:extLst>
              <a:ext uri="{FF2B5EF4-FFF2-40B4-BE49-F238E27FC236}">
                <a16:creationId xmlns:a16="http://schemas.microsoft.com/office/drawing/2014/main" id="{2E85CBAB-CDEB-4DBC-AC03-90264482228A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"/>
            <a:ext cx="12192000" cy="83661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771C9307-559A-4419-95B2-3E77B2D2182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798521"/>
            <a:ext cx="12192000" cy="312737"/>
          </a:xfrm>
          <a:prstGeom prst="rect">
            <a:avLst/>
          </a:prstGeom>
          <a:solidFill>
            <a:srgbClr val="19426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25" name="Групувати 24">
            <a:extLst>
              <a:ext uri="{FF2B5EF4-FFF2-40B4-BE49-F238E27FC236}">
                <a16:creationId xmlns:a16="http://schemas.microsoft.com/office/drawing/2014/main" id="{FC1D8954-ED9B-48A9-80B2-42A18C99F94F}"/>
              </a:ext>
            </a:extLst>
          </p:cNvPr>
          <p:cNvGrpSpPr/>
          <p:nvPr userDrawn="1"/>
        </p:nvGrpSpPr>
        <p:grpSpPr>
          <a:xfrm>
            <a:off x="47749" y="40005"/>
            <a:ext cx="1224001" cy="966288"/>
            <a:chOff x="498986" y="752629"/>
            <a:chExt cx="5959414" cy="4704661"/>
          </a:xfrm>
        </p:grpSpPr>
        <p:grpSp>
          <p:nvGrpSpPr>
            <p:cNvPr id="26" name="Графіка 3">
              <a:extLst>
                <a:ext uri="{FF2B5EF4-FFF2-40B4-BE49-F238E27FC236}">
                  <a16:creationId xmlns:a16="http://schemas.microsoft.com/office/drawing/2014/main" id="{F1FE3724-EA3E-4A0C-94A8-4AFBDC45D173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28" name="Полілінія: фігура 27">
                <a:extLst>
                  <a:ext uri="{FF2B5EF4-FFF2-40B4-BE49-F238E27FC236}">
                    <a16:creationId xmlns:a16="http://schemas.microsoft.com/office/drawing/2014/main" id="{981E16ED-E14F-40A7-8B15-813654CA55EB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29" name="Графіка 3">
                <a:extLst>
                  <a:ext uri="{FF2B5EF4-FFF2-40B4-BE49-F238E27FC236}">
                    <a16:creationId xmlns:a16="http://schemas.microsoft.com/office/drawing/2014/main" id="{190B7C31-3B2A-4E5C-AC3C-33EFC28CA9FF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1" name="Полілінія: фігура 30">
                  <a:extLst>
                    <a:ext uri="{FF2B5EF4-FFF2-40B4-BE49-F238E27FC236}">
                      <a16:creationId xmlns:a16="http://schemas.microsoft.com/office/drawing/2014/main" id="{94C9460F-C214-47E8-AD0C-EDED0B9F4B57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2" name="Полілінія: фігура 31">
                  <a:extLst>
                    <a:ext uri="{FF2B5EF4-FFF2-40B4-BE49-F238E27FC236}">
                      <a16:creationId xmlns:a16="http://schemas.microsoft.com/office/drawing/2014/main" id="{54AA98C1-09FC-4562-ABF4-90551A4EA5B5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3" name="Полілінія: фігура 32">
                  <a:extLst>
                    <a:ext uri="{FF2B5EF4-FFF2-40B4-BE49-F238E27FC236}">
                      <a16:creationId xmlns:a16="http://schemas.microsoft.com/office/drawing/2014/main" id="{A0AB8D5F-4159-466B-993A-4954156D26A7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4" name="Полілінія: фігура 33">
                  <a:extLst>
                    <a:ext uri="{FF2B5EF4-FFF2-40B4-BE49-F238E27FC236}">
                      <a16:creationId xmlns:a16="http://schemas.microsoft.com/office/drawing/2014/main" id="{D5120B30-71C3-41E6-BC35-9B813C947926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5" name="Полілінія: фігура 34">
                  <a:extLst>
                    <a:ext uri="{FF2B5EF4-FFF2-40B4-BE49-F238E27FC236}">
                      <a16:creationId xmlns:a16="http://schemas.microsoft.com/office/drawing/2014/main" id="{B81C0675-9DC1-4482-85AE-41F1F5F055D5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0" name="Полілінія: фігура 29">
                <a:extLst>
                  <a:ext uri="{FF2B5EF4-FFF2-40B4-BE49-F238E27FC236}">
                    <a16:creationId xmlns:a16="http://schemas.microsoft.com/office/drawing/2014/main" id="{F0DC46B9-CC58-4BB8-B634-FD933ED38902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27" name="Прямокутник: округлені кути 26">
              <a:extLst>
                <a:ext uri="{FF2B5EF4-FFF2-40B4-BE49-F238E27FC236}">
                  <a16:creationId xmlns:a16="http://schemas.microsoft.com/office/drawing/2014/main" id="{EED26023-E18F-47A6-88CE-92751A8FAD1C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003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6" name="Групувати 35">
            <a:extLst>
              <a:ext uri="{FF2B5EF4-FFF2-40B4-BE49-F238E27FC236}">
                <a16:creationId xmlns:a16="http://schemas.microsoft.com/office/drawing/2014/main" id="{9CF7F389-44D9-4E27-B849-0760F744231D}"/>
              </a:ext>
            </a:extLst>
          </p:cNvPr>
          <p:cNvGrpSpPr/>
          <p:nvPr userDrawn="1"/>
        </p:nvGrpSpPr>
        <p:grpSpPr>
          <a:xfrm>
            <a:off x="-15226" y="6550240"/>
            <a:ext cx="4779249" cy="307777"/>
            <a:chOff x="467543" y="6506203"/>
            <a:chExt cx="4779249" cy="30777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B40F268-C8DC-4A43-8D79-2ADEF9F52253}"/>
                </a:ext>
              </a:extLst>
            </p:cNvPr>
            <p:cNvSpPr txBox="1"/>
            <p:nvPr/>
          </p:nvSpPr>
          <p:spPr>
            <a:xfrm>
              <a:off x="467543" y="6506203"/>
              <a:ext cx="4779249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srgbClr val="19426B"/>
                  </a:solidFill>
                  <a:latin typeface="Verdana"/>
                </a:rPr>
                <a:t>© </a:t>
              </a:r>
              <a:r>
                <a:rPr lang="uk-UA" sz="1400" i="1" dirty="0">
                  <a:solidFill>
                    <a:srgbClr val="19426B"/>
                  </a:solidFill>
                  <a:latin typeface="Verdana"/>
                </a:rPr>
                <a:t>Вивчаємо інформатику        </a:t>
              </a:r>
              <a:r>
                <a:rPr lang="en-US" sz="1400" b="1" i="1" dirty="0">
                  <a:solidFill>
                    <a:srgbClr val="0070C0"/>
                  </a:solidFill>
                  <a:latin typeface="Comic Sans MS" panose="030F0702030302020204" pitchFamily="66" charset="0"/>
                  <a:hlinkClick r:id="rId2" tooltip="Перейти на сайт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teach-inf.com.ua</a:t>
              </a:r>
              <a:endParaRPr lang="ru-RU" sz="1400" b="1" i="1" dirty="0">
                <a:solidFill>
                  <a:srgbClr val="0070C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38" name="Picture 3">
              <a:extLst>
                <a:ext uri="{FF2B5EF4-FFF2-40B4-BE49-F238E27FC236}">
                  <a16:creationId xmlns:a16="http://schemas.microsoft.com/office/drawing/2014/main" id="{99809887-F5FF-4B6D-94D2-FAA8228325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21953" y="6552070"/>
              <a:ext cx="325911" cy="1923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71ABBEAD-E17F-403A-9CF1-1AC97AEC0BD2}"/>
              </a:ext>
            </a:extLst>
          </p:cNvPr>
          <p:cNvSpPr/>
          <p:nvPr userDrawn="1"/>
        </p:nvSpPr>
        <p:spPr>
          <a:xfrm>
            <a:off x="116841" y="79749"/>
            <a:ext cx="1051560" cy="5389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Розділ 5</a:t>
            </a: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§ 5.2</a:t>
            </a:r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id="{418C355A-BEF5-45F8-B60D-B62C58B13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149" y="162512"/>
            <a:ext cx="10721052" cy="5328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>
              <a:defRPr kumimoji="0" lang="uk-UA" sz="32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lvl="0" fontAlgn="base">
              <a:lnSpc>
                <a:spcPct val="100000"/>
              </a:lnSpc>
              <a:spcAft>
                <a:spcPct val="0"/>
              </a:spcAft>
            </a:pPr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73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91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і області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97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5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3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3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E9269-1560-433C-88F4-3A78CD881B3D}" type="datetimeFigureOut">
              <a:rPr lang="uk-UA" smtClean="0"/>
              <a:t>04.11.2022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A63514-51BF-4EB1-A1B3-342E4DF89E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Знаходження максимального і мінімального значень в одновимірному масиві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A82FFB42-9BAA-47F7-8720-601FBE84A3B3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</a:t>
            </a:r>
            <a:r>
              <a:rPr lang="uk-UA" sz="3200" b="1" kern="0" dirty="0">
                <a:solidFill>
                  <a:prstClr val="white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52</a:t>
            </a:r>
            <a:endParaRPr kumimoji="0" lang="uk-UA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6" descr="code, coding, custom, marketing, seo, web icon">
            <a:extLst>
              <a:ext uri="{FF2B5EF4-FFF2-40B4-BE49-F238E27FC236}">
                <a16:creationId xmlns:a16="http://schemas.microsoft.com/office/drawing/2014/main" id="{D0BC7BFC-B3D2-4930-B4C3-AA378E2A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52" y="3937638"/>
            <a:ext cx="2336806" cy="233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7289B29-4688-4746-A5B0-DBDF0CBF6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sz="3100" dirty="0"/>
              <a:t>Працюємо за комп’ютером</a:t>
            </a:r>
            <a:endParaRPr lang="uk-UA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59" y="1272161"/>
            <a:ext cx="4659625" cy="53478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89511" y="2133942"/>
            <a:ext cx="3233804" cy="1191816"/>
          </a:xfrm>
          <a:prstGeom prst="wedgeRoundRectCallout">
            <a:avLst>
              <a:gd name="adj1" fmla="val -62679"/>
              <a:gd name="adj2" fmla="val 164747"/>
              <a:gd name="adj3" fmla="val 16667"/>
            </a:avLst>
          </a:prstGeom>
          <a:solidFill>
            <a:srgbClr val="FFFF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uk-UA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1" u="none" strike="noStrike" kern="0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</a:defRPr>
            </a:lvl1pPr>
          </a:lstStyle>
          <a:p>
            <a:pPr lvl="0">
              <a:defRPr/>
            </a:pPr>
            <a:r>
              <a:rPr lang="uk-UA" dirty="0"/>
              <a:t>Сторінка</a:t>
            </a:r>
          </a:p>
          <a:p>
            <a:pPr lvl="0">
              <a:defRPr/>
            </a:pPr>
            <a:r>
              <a:rPr lang="uk-UA" dirty="0"/>
              <a:t>2</a:t>
            </a:r>
            <a:r>
              <a:rPr lang="en-US" dirty="0"/>
              <a:t>5</a:t>
            </a:r>
            <a:r>
              <a:rPr lang="uk-UA" dirty="0"/>
              <a:t>6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87CB552-4E22-4667-A9CE-CD78F99EF5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2" r="9530"/>
          <a:stretch/>
        </p:blipFill>
        <p:spPr>
          <a:xfrm>
            <a:off x="7228115" y="1177376"/>
            <a:ext cx="4839154" cy="564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CA54CA7-B382-49DF-896E-EC03BA8A95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Дякую за увагу!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4DF1FAAC-DACA-4D88-A361-755B62ACE3DC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</a:t>
            </a:r>
            <a:r>
              <a:rPr lang="en-US" sz="3200" b="1" kern="0" dirty="0">
                <a:solidFill>
                  <a:prstClr val="white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5</a:t>
            </a:r>
            <a:r>
              <a:rPr lang="uk-UA" sz="3200" b="1" kern="0" dirty="0">
                <a:solidFill>
                  <a:prstClr val="white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endParaRPr kumimoji="0" lang="uk-UA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6" descr="code, coding, custom, marketing, seo, web icon">
            <a:extLst>
              <a:ext uri="{FF2B5EF4-FFF2-40B4-BE49-F238E27FC236}">
                <a16:creationId xmlns:a16="http://schemas.microsoft.com/office/drawing/2014/main" id="{BE0F6EA5-ADD5-4452-B7BE-423DB2526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52" y="3937638"/>
            <a:ext cx="2336806" cy="2336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0207AC1-A8D3-4CC3-A53B-19C07152C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9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0871-61A0-4E88-BD98-9F29615A2D6A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У мові програмування </a:t>
            </a:r>
            <a:r>
              <a:rPr lang="en-US" sz="2800" b="1" i="1" kern="0" dirty="0">
                <a:solidFill>
                  <a:srgbClr val="FFFF00"/>
                </a:solidFill>
              </a:rPr>
              <a:t>Python</a:t>
            </a:r>
            <a:r>
              <a:rPr lang="uk-UA" sz="2800" b="1" i="1" kern="0" dirty="0">
                <a:solidFill>
                  <a:srgbClr val="FFFFFF"/>
                </a:solidFill>
              </a:rPr>
              <a:t> використовують функції:</a:t>
            </a:r>
            <a:endParaRPr lang="en-US" sz="2800" b="1" i="1" kern="0" dirty="0">
              <a:solidFill>
                <a:srgbClr val="FFFFFF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4B735F2-AD55-44DC-9E2E-E678CE8A16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1"/>
          <a:stretch/>
        </p:blipFill>
        <p:spPr bwMode="auto">
          <a:xfrm>
            <a:off x="5668500" y="2271691"/>
            <a:ext cx="6451492" cy="3728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E28030-EBC8-4CD2-9FB9-3D0C1015C50F}"/>
              </a:ext>
            </a:extLst>
          </p:cNvPr>
          <p:cNvSpPr txBox="1"/>
          <p:nvPr/>
        </p:nvSpPr>
        <p:spPr>
          <a:xfrm>
            <a:off x="2220246" y="2271691"/>
            <a:ext cx="3334979" cy="181588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пошуку елемента з найбільшим значенням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0A87CF28-6691-4EFF-9F68-0571739275DF}"/>
              </a:ext>
            </a:extLst>
          </p:cNvPr>
          <p:cNvSpPr/>
          <p:nvPr/>
        </p:nvSpPr>
        <p:spPr>
          <a:xfrm>
            <a:off x="72008" y="2271690"/>
            <a:ext cx="2061593" cy="1815881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FFFFFF"/>
                </a:solidFill>
              </a:rPr>
              <a:t>max(list)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8F9938-206F-403B-BE79-6063E2DD8E85}"/>
              </a:ext>
            </a:extLst>
          </p:cNvPr>
          <p:cNvSpPr txBox="1"/>
          <p:nvPr/>
        </p:nvSpPr>
        <p:spPr>
          <a:xfrm>
            <a:off x="2220246" y="4184005"/>
            <a:ext cx="3334979" cy="181588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пошуку елемента з найменшим значенням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7F07CBBB-CAE5-4E5A-845A-8CECB843EA2B}"/>
              </a:ext>
            </a:extLst>
          </p:cNvPr>
          <p:cNvSpPr/>
          <p:nvPr/>
        </p:nvSpPr>
        <p:spPr>
          <a:xfrm>
            <a:off x="72008" y="4184005"/>
            <a:ext cx="2061593" cy="181588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rgbClr val="FFFFFF"/>
                </a:solidFill>
              </a:rPr>
              <a:t>min(list)</a:t>
            </a:r>
          </a:p>
        </p:txBody>
      </p:sp>
    </p:spTree>
    <p:extLst>
      <p:ext uri="{BB962C8B-B14F-4D97-AF65-F5344CB8AC3E}">
        <p14:creationId xmlns:p14="http://schemas.microsoft.com/office/powerpoint/2010/main" val="187953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0871-61A0-4E88-BD98-9F29615A2D6A}"/>
              </a:ext>
            </a:extLst>
          </p:cNvPr>
          <p:cNvSpPr txBox="1"/>
          <p:nvPr/>
        </p:nvSpPr>
        <p:spPr>
          <a:xfrm>
            <a:off x="72008" y="1196763"/>
            <a:ext cx="12050142" cy="1815882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Наприклад, результатом виконання програми будуть значення: найбільше значення у списку 15, а найменше</a:t>
            </a:r>
            <a:r>
              <a:rPr lang="uk-UA" dirty="0"/>
              <a:t>  </a:t>
            </a:r>
            <a:r>
              <a:rPr lang="uk-UA" sz="2800" b="1" i="1" kern="0" dirty="0">
                <a:solidFill>
                  <a:srgbClr val="FFFFFF"/>
                </a:solidFill>
              </a:rPr>
              <a:t>— 9, що легко перевірити із вказаного набору даних.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D9774B-081A-4916-A60E-0C3FD8B67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8" y="3130038"/>
            <a:ext cx="9327631" cy="21386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F52F4C-687F-4D9F-A5EC-3B57309AA97B}"/>
              </a:ext>
            </a:extLst>
          </p:cNvPr>
          <p:cNvSpPr txBox="1"/>
          <p:nvPr/>
        </p:nvSpPr>
        <p:spPr>
          <a:xfrm>
            <a:off x="72007" y="5418907"/>
            <a:ext cx="12050141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sz="3200" dirty="0"/>
              <a:t>Найбільше значення у списку  15</a:t>
            </a:r>
          </a:p>
          <a:p>
            <a:r>
              <a:rPr lang="uk-UA" sz="3200" dirty="0"/>
              <a:t>Найменше значення у списку  9</a:t>
            </a:r>
          </a:p>
        </p:txBody>
      </p:sp>
    </p:spTree>
    <p:extLst>
      <p:ext uri="{BB962C8B-B14F-4D97-AF65-F5344CB8AC3E}">
        <p14:creationId xmlns:p14="http://schemas.microsoft.com/office/powerpoint/2010/main" val="25454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0871-61A0-4E88-BD98-9F29615A2D6A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Для того щоб зрозуміти, як відбувається пошук найбільшого елемента деякого набору даних, уявімо себе на місці виконавця алгоритму. </a:t>
            </a:r>
          </a:p>
        </p:txBody>
      </p:sp>
      <p:pic>
        <p:nvPicPr>
          <p:cNvPr id="4" name="Picture 2" descr="cell, table icon">
            <a:extLst>
              <a:ext uri="{FF2B5EF4-FFF2-40B4-BE49-F238E27FC236}">
                <a16:creationId xmlns:a16="http://schemas.microsoft.com/office/drawing/2014/main" id="{7CE9FD79-FEAA-4F10-8874-D6B31CB1A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225" y="2687632"/>
            <a:ext cx="5162925" cy="387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0D9FEDDC-F708-4994-A2A2-FACB609E9F42}"/>
              </a:ext>
            </a:extLst>
          </p:cNvPr>
          <p:cNvSpPr/>
          <p:nvPr/>
        </p:nvSpPr>
        <p:spPr>
          <a:xfrm>
            <a:off x="72009" y="2687631"/>
            <a:ext cx="6682752" cy="3872194"/>
          </a:xfrm>
          <a:prstGeom prst="rect">
            <a:avLst/>
          </a:prstGeom>
          <a:solidFill>
            <a:srgbClr val="194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000" b="1" i="1" kern="0" dirty="0">
                <a:solidFill>
                  <a:srgbClr val="FFFFFF"/>
                </a:solidFill>
              </a:rPr>
              <a:t>Елементи списку записано в пам’яті, доступ до комірок якої здійснюється за номерами елементів. Виконавець може одночасно відкривати доступ до однієї комірки.</a:t>
            </a:r>
          </a:p>
        </p:txBody>
      </p:sp>
    </p:spTree>
    <p:extLst>
      <p:ext uri="{BB962C8B-B14F-4D97-AF65-F5344CB8AC3E}">
        <p14:creationId xmlns:p14="http://schemas.microsoft.com/office/powerpoint/2010/main" val="323889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0871-61A0-4E88-BD98-9F29615A2D6A}"/>
              </a:ext>
            </a:extLst>
          </p:cNvPr>
          <p:cNvSpPr txBox="1"/>
          <p:nvPr/>
        </p:nvSpPr>
        <p:spPr>
          <a:xfrm>
            <a:off x="72008" y="1196763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Нехай задано список з </a:t>
            </a:r>
            <a:r>
              <a:rPr lang="en-US" sz="2800" b="1" kern="0" dirty="0">
                <a:solidFill>
                  <a:srgbClr val="FFFF00"/>
                </a:solidFill>
              </a:rPr>
              <a:t>n</a:t>
            </a:r>
            <a:r>
              <a:rPr lang="en-US" sz="2800" b="1" i="1" kern="0" dirty="0">
                <a:solidFill>
                  <a:srgbClr val="FFFFFF"/>
                </a:solidFill>
              </a:rPr>
              <a:t> </a:t>
            </a:r>
            <a:r>
              <a:rPr lang="uk-UA" sz="2800" b="1" i="1" kern="0" dirty="0">
                <a:solidFill>
                  <a:srgbClr val="FFFFFF"/>
                </a:solidFill>
              </a:rPr>
              <a:t>цілих чисел.</a:t>
            </a: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D52A498D-A443-43F5-9467-B13286D49840}"/>
              </a:ext>
            </a:extLst>
          </p:cNvPr>
          <p:cNvGraphicFramePr>
            <a:graphicFrameLocks noGrp="1"/>
          </p:cNvGraphicFramePr>
          <p:nvPr/>
        </p:nvGraphicFramePr>
        <p:xfrm>
          <a:off x="72008" y="1866277"/>
          <a:ext cx="12050145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6792">
                  <a:extLst>
                    <a:ext uri="{9D8B030D-6E8A-4147-A177-3AD203B41FA5}">
                      <a16:colId xmlns:a16="http://schemas.microsoft.com/office/drawing/2014/main" val="2536893789"/>
                    </a:ext>
                  </a:extLst>
                </a:gridCol>
                <a:gridCol w="1719470">
                  <a:extLst>
                    <a:ext uri="{9D8B030D-6E8A-4147-A177-3AD203B41FA5}">
                      <a16:colId xmlns:a16="http://schemas.microsoft.com/office/drawing/2014/main" val="2257628060"/>
                    </a:ext>
                  </a:extLst>
                </a:gridCol>
                <a:gridCol w="1719469">
                  <a:extLst>
                    <a:ext uri="{9D8B030D-6E8A-4147-A177-3AD203B41FA5}">
                      <a16:colId xmlns:a16="http://schemas.microsoft.com/office/drawing/2014/main" val="2757133184"/>
                    </a:ext>
                  </a:extLst>
                </a:gridCol>
                <a:gridCol w="1679713">
                  <a:extLst>
                    <a:ext uri="{9D8B030D-6E8A-4147-A177-3AD203B41FA5}">
                      <a16:colId xmlns:a16="http://schemas.microsoft.com/office/drawing/2014/main" val="356356253"/>
                    </a:ext>
                  </a:extLst>
                </a:gridCol>
                <a:gridCol w="1689652">
                  <a:extLst>
                    <a:ext uri="{9D8B030D-6E8A-4147-A177-3AD203B41FA5}">
                      <a16:colId xmlns:a16="http://schemas.microsoft.com/office/drawing/2014/main" val="130099222"/>
                    </a:ext>
                  </a:extLst>
                </a:gridCol>
                <a:gridCol w="1689653">
                  <a:extLst>
                    <a:ext uri="{9D8B030D-6E8A-4147-A177-3AD203B41FA5}">
                      <a16:colId xmlns:a16="http://schemas.microsoft.com/office/drawing/2014/main" val="3944807907"/>
                    </a:ext>
                  </a:extLst>
                </a:gridCol>
                <a:gridCol w="1795396">
                  <a:extLst>
                    <a:ext uri="{9D8B030D-6E8A-4147-A177-3AD203B41FA5}">
                      <a16:colId xmlns:a16="http://schemas.microsoft.com/office/drawing/2014/main" val="2001870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sz="2800" b="1" i="1" noProof="0" dirty="0"/>
                        <a:t>Крок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uk-UA" sz="2800" b="1" i="1" noProof="0" dirty="0"/>
                        <a:t>Елементи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0412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sz="2400" b="1" i="1" noProof="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a[1]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noProof="0" dirty="0"/>
                        <a:t>a[2]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noProof="0" dirty="0"/>
                        <a:t>a[3]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0" i="0" noProof="0" dirty="0"/>
                        <a:t>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noProof="0" dirty="0"/>
                        <a:t>a[n]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noProof="0" dirty="0"/>
                        <a:t>max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60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b="1" i="1" noProof="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5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5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2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6&gt;5</a:t>
                      </a:r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9642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noProof="0" dirty="0"/>
                        <a:t>2</a:t>
                      </a:r>
                      <a:endParaRPr lang="uk-UA" sz="28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6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6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657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8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4&lt;6</a:t>
                      </a:r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36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noProof="0" dirty="0"/>
                        <a:t>3</a:t>
                      </a:r>
                      <a:endParaRPr lang="uk-UA" sz="28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4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6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66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noProof="0" dirty="0"/>
                        <a:t>…</a:t>
                      </a:r>
                      <a:endParaRPr lang="uk-UA" sz="28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9&gt;6</a:t>
                      </a:r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…</a:t>
                      </a:r>
                      <a:endParaRPr lang="uk-UA" sz="28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8875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noProof="0" dirty="0"/>
                        <a:t>n</a:t>
                      </a:r>
                      <a:endParaRPr lang="uk-UA" sz="28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9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i="0" noProof="0" dirty="0"/>
                        <a:t>9</a:t>
                      </a:r>
                      <a:endParaRPr lang="uk-UA" sz="28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376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20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432A86-E113-4CC2-B399-97FF28800D1A}"/>
              </a:ext>
            </a:extLst>
          </p:cNvPr>
          <p:cNvSpPr txBox="1"/>
          <p:nvPr/>
        </p:nvSpPr>
        <p:spPr>
          <a:xfrm>
            <a:off x="72008" y="1196763"/>
            <a:ext cx="12050142" cy="523220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Виконаємо такий алгоритм: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B2CEB-511F-4D08-96F4-93CDEAE82738}"/>
              </a:ext>
            </a:extLst>
          </p:cNvPr>
          <p:cNvSpPr txBox="1"/>
          <p:nvPr/>
        </p:nvSpPr>
        <p:spPr>
          <a:xfrm>
            <a:off x="72008" y="1806681"/>
            <a:ext cx="12050142" cy="138499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прочитаємо з пам’яті перший елемент списку. Його значення дорівнює </a:t>
            </a:r>
            <a:r>
              <a:rPr lang="uk-UA" sz="2800" b="1" i="1" kern="0" dirty="0">
                <a:solidFill>
                  <a:srgbClr val="FFFF00"/>
                </a:solidFill>
              </a:rPr>
              <a:t>5</a:t>
            </a:r>
            <a:r>
              <a:rPr lang="uk-UA" sz="2800" b="1" i="1" kern="0" dirty="0">
                <a:solidFill>
                  <a:schemeClr val="bg1"/>
                </a:solidFill>
              </a:rPr>
              <a:t>. Запам’ятаємо його як максимальне — </a:t>
            </a:r>
            <a:r>
              <a:rPr lang="uk-UA" sz="2800" b="1" i="1" kern="0" dirty="0" err="1">
                <a:solidFill>
                  <a:schemeClr val="bg1"/>
                </a:solidFill>
              </a:rPr>
              <a:t>надамо</a:t>
            </a:r>
            <a:r>
              <a:rPr lang="uk-UA" sz="2800" b="1" i="1" kern="0" dirty="0">
                <a:solidFill>
                  <a:schemeClr val="bg1"/>
                </a:solidFill>
              </a:rPr>
              <a:t> його значення величині </a:t>
            </a:r>
            <a:r>
              <a:rPr lang="uk-UA" sz="2800" b="1" i="1" kern="0" dirty="0" err="1">
                <a:solidFill>
                  <a:srgbClr val="FFFF00"/>
                </a:solidFill>
              </a:rPr>
              <a:t>max</a:t>
            </a:r>
            <a:r>
              <a:rPr lang="uk-UA" sz="2800" b="1" i="1" kern="0" dirty="0">
                <a:solidFill>
                  <a:schemeClr val="bg1"/>
                </a:solidFill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E359CF-7110-4C7C-B791-C6E6ACC61B08}"/>
              </a:ext>
            </a:extLst>
          </p:cNvPr>
          <p:cNvSpPr txBox="1"/>
          <p:nvPr/>
        </p:nvSpPr>
        <p:spPr>
          <a:xfrm>
            <a:off x="72008" y="3278374"/>
            <a:ext cx="12050142" cy="138499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arenR" startAt="2"/>
              <a:defRPr/>
            </a:pPr>
            <a:r>
              <a:rPr lang="uk-UA" sz="2800" b="1" i="1" kern="0" dirty="0">
                <a:solidFill>
                  <a:srgbClr val="002060"/>
                </a:solidFill>
              </a:rPr>
              <a:t>прочитаємо другий елемент списку. Його значення більше за </a:t>
            </a:r>
            <a:r>
              <a:rPr lang="uk-UA" sz="2800" b="1" i="1" kern="0" dirty="0" err="1">
                <a:solidFill>
                  <a:srgbClr val="FF0000"/>
                </a:solidFill>
              </a:rPr>
              <a:t>max</a:t>
            </a:r>
            <a:r>
              <a:rPr lang="uk-UA" sz="2800" b="1" i="1" kern="0" dirty="0">
                <a:solidFill>
                  <a:srgbClr val="002060"/>
                </a:solidFill>
              </a:rPr>
              <a:t>, тому «</a:t>
            </a:r>
            <a:r>
              <a:rPr lang="uk-UA" sz="2800" b="1" i="1" kern="0" dirty="0" err="1">
                <a:solidFill>
                  <a:srgbClr val="002060"/>
                </a:solidFill>
              </a:rPr>
              <a:t>забудемо</a:t>
            </a:r>
            <a:r>
              <a:rPr lang="uk-UA" sz="2800" b="1" i="1" kern="0" dirty="0">
                <a:solidFill>
                  <a:srgbClr val="002060"/>
                </a:solidFill>
              </a:rPr>
              <a:t>» про попереднє значення і запам’ятаємо значення </a:t>
            </a:r>
            <a:r>
              <a:rPr lang="uk-UA" sz="2800" b="1" i="1" kern="0" dirty="0" err="1">
                <a:solidFill>
                  <a:srgbClr val="FF0000"/>
                </a:solidFill>
              </a:rPr>
              <a:t>max</a:t>
            </a:r>
            <a:r>
              <a:rPr lang="uk-UA" sz="2800" b="1" i="1" kern="0" dirty="0">
                <a:solidFill>
                  <a:srgbClr val="FF0000"/>
                </a:solidFill>
              </a:rPr>
              <a:t>=6</a:t>
            </a:r>
            <a:r>
              <a:rPr lang="uk-UA" sz="2800" b="1" i="1" kern="0" dirty="0">
                <a:solidFill>
                  <a:srgbClr val="002060"/>
                </a:solidFill>
              </a:rPr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58CD6A-C2A5-437D-8098-B71E9BF542FB}"/>
              </a:ext>
            </a:extLst>
          </p:cNvPr>
          <p:cNvSpPr txBox="1"/>
          <p:nvPr/>
        </p:nvSpPr>
        <p:spPr>
          <a:xfrm>
            <a:off x="72008" y="4750067"/>
            <a:ext cx="12050142" cy="138499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arenR" startAt="3"/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прочитаємо третій елемент списку. Його значення менше за </a:t>
            </a:r>
            <a:r>
              <a:rPr lang="uk-UA" sz="2800" b="1" i="1" kern="0" dirty="0" err="1">
                <a:solidFill>
                  <a:srgbClr val="FFFF00"/>
                </a:solidFill>
              </a:rPr>
              <a:t>max</a:t>
            </a:r>
            <a:r>
              <a:rPr lang="uk-UA" sz="2800" b="1" i="1" kern="0" dirty="0">
                <a:solidFill>
                  <a:schemeClr val="bg1"/>
                </a:solidFill>
              </a:rPr>
              <a:t>, тому можна приступати до наступного кроку без зміни значення </a:t>
            </a:r>
            <a:r>
              <a:rPr lang="uk-UA" sz="2800" b="1" i="1" kern="0" dirty="0" err="1">
                <a:solidFill>
                  <a:srgbClr val="FFFF00"/>
                </a:solidFill>
              </a:rPr>
              <a:t>max</a:t>
            </a:r>
            <a:r>
              <a:rPr lang="uk-UA" sz="2800" b="1" i="1" kern="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166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1B77B2-134E-44CC-A49A-D0270B356BC1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Продовжимо таким чином кроки алгоритму, допоки не будуть переглянуті усі елементи списку до </a:t>
            </a:r>
            <a:r>
              <a:rPr lang="uk-UA" sz="2800" b="1" kern="0" dirty="0">
                <a:solidFill>
                  <a:srgbClr val="FFFF00"/>
                </a:solidFill>
              </a:rPr>
              <a:t>n</a:t>
            </a:r>
            <a:r>
              <a:rPr lang="uk-UA" sz="2800" b="1" i="1" kern="0" dirty="0">
                <a:solidFill>
                  <a:srgbClr val="FFFFFF"/>
                </a:solidFill>
              </a:rPr>
              <a:t> включно.</a:t>
            </a:r>
            <a:endParaRPr lang="uk-UA" sz="2800" b="1" i="1" kern="0" dirty="0">
              <a:solidFill>
                <a:schemeClr val="bg1"/>
              </a:solidFill>
            </a:endParaRPr>
          </a:p>
        </p:txBody>
      </p:sp>
      <p:pic>
        <p:nvPicPr>
          <p:cNvPr id="6" name="Picture 2" descr="chart, data, gistogram, maximum icon">
            <a:extLst>
              <a:ext uri="{FF2B5EF4-FFF2-40B4-BE49-F238E27FC236}">
                <a16:creationId xmlns:a16="http://schemas.microsoft.com/office/drawing/2014/main" id="{1A5A1D25-079A-42BC-8377-F0CB3BD4C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861" y="2351160"/>
            <a:ext cx="3978130" cy="397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6F8A68ED-FFD8-4C2C-B86B-FFF49E8E835E}"/>
              </a:ext>
            </a:extLst>
          </p:cNvPr>
          <p:cNvSpPr/>
          <p:nvPr/>
        </p:nvSpPr>
        <p:spPr>
          <a:xfrm>
            <a:off x="72008" y="2351160"/>
            <a:ext cx="7783965" cy="3896752"/>
          </a:xfrm>
          <a:prstGeom prst="rect">
            <a:avLst/>
          </a:prstGeom>
          <a:solidFill>
            <a:srgbClr val="194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3000" b="1" i="1" kern="0" dirty="0">
                <a:solidFill>
                  <a:srgbClr val="FFFFFF"/>
                </a:solidFill>
              </a:rPr>
              <a:t>На кожній ітерації циклу у змінній </a:t>
            </a:r>
            <a:r>
              <a:rPr lang="uk-UA" sz="3000" b="1" i="1" kern="0" dirty="0" err="1">
                <a:solidFill>
                  <a:srgbClr val="FFFF00"/>
                </a:solidFill>
              </a:rPr>
              <a:t>max</a:t>
            </a:r>
            <a:r>
              <a:rPr lang="uk-UA" sz="3000" b="1" i="1" kern="0" dirty="0">
                <a:solidFill>
                  <a:srgbClr val="FFFFFF"/>
                </a:solidFill>
              </a:rPr>
              <a:t> міститиметься найбільше значення з пройденої частини списку, а по завершенні циклу змінна </a:t>
            </a:r>
            <a:r>
              <a:rPr lang="uk-UA" sz="3000" b="1" i="1" kern="0" dirty="0" err="1">
                <a:solidFill>
                  <a:srgbClr val="FFFF00"/>
                </a:solidFill>
              </a:rPr>
              <a:t>max</a:t>
            </a:r>
            <a:r>
              <a:rPr lang="uk-UA" sz="3000" b="1" i="1" kern="0" dirty="0">
                <a:solidFill>
                  <a:srgbClr val="FFFFFF"/>
                </a:solidFill>
              </a:rPr>
              <a:t> зберігатиме максимальне значення в усьому списку.</a:t>
            </a:r>
          </a:p>
        </p:txBody>
      </p:sp>
    </p:spTree>
    <p:extLst>
      <p:ext uri="{BB962C8B-B14F-4D97-AF65-F5344CB8AC3E}">
        <p14:creationId xmlns:p14="http://schemas.microsoft.com/office/powerpoint/2010/main" val="268604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620C-1F2C-4677-93BD-36A27B83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Як описати програму пошуку елемента з найбільшим/найменшим значенням?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900871-61A0-4E88-BD98-9F29615A2D6A}"/>
              </a:ext>
            </a:extLst>
          </p:cNvPr>
          <p:cNvSpPr txBox="1"/>
          <p:nvPr/>
        </p:nvSpPr>
        <p:spPr>
          <a:xfrm>
            <a:off x="72008" y="1196763"/>
            <a:ext cx="12050142" cy="1384995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Пошук найменшого елемента списку здійснюють за аналогічним алгоритмом, знаходячи відповідно елемент (</a:t>
            </a:r>
            <a:r>
              <a:rPr lang="uk-UA" sz="2800" b="1" kern="0" dirty="0" err="1">
                <a:solidFill>
                  <a:srgbClr val="FFFF00"/>
                </a:solidFill>
              </a:rPr>
              <a:t>min</a:t>
            </a:r>
            <a:r>
              <a:rPr lang="uk-UA" sz="2800" b="1" i="1" kern="0" dirty="0">
                <a:solidFill>
                  <a:srgbClr val="FFFFFF"/>
                </a:solidFill>
              </a:rPr>
              <a:t>), який менший від усіх переглянутих елементів.</a:t>
            </a:r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2C500B4C-FC68-4634-8C89-B4525E60A252}"/>
              </a:ext>
            </a:extLst>
          </p:cNvPr>
          <p:cNvGraphicFramePr>
            <a:graphicFrameLocks noGrp="1"/>
          </p:cNvGraphicFramePr>
          <p:nvPr/>
        </p:nvGraphicFramePr>
        <p:xfrm>
          <a:off x="72005" y="2693505"/>
          <a:ext cx="12050145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6792">
                  <a:extLst>
                    <a:ext uri="{9D8B030D-6E8A-4147-A177-3AD203B41FA5}">
                      <a16:colId xmlns:a16="http://schemas.microsoft.com/office/drawing/2014/main" val="2536893789"/>
                    </a:ext>
                  </a:extLst>
                </a:gridCol>
                <a:gridCol w="1719470">
                  <a:extLst>
                    <a:ext uri="{9D8B030D-6E8A-4147-A177-3AD203B41FA5}">
                      <a16:colId xmlns:a16="http://schemas.microsoft.com/office/drawing/2014/main" val="2257628060"/>
                    </a:ext>
                  </a:extLst>
                </a:gridCol>
                <a:gridCol w="1719469">
                  <a:extLst>
                    <a:ext uri="{9D8B030D-6E8A-4147-A177-3AD203B41FA5}">
                      <a16:colId xmlns:a16="http://schemas.microsoft.com/office/drawing/2014/main" val="2757133184"/>
                    </a:ext>
                  </a:extLst>
                </a:gridCol>
                <a:gridCol w="1679713">
                  <a:extLst>
                    <a:ext uri="{9D8B030D-6E8A-4147-A177-3AD203B41FA5}">
                      <a16:colId xmlns:a16="http://schemas.microsoft.com/office/drawing/2014/main" val="356356253"/>
                    </a:ext>
                  </a:extLst>
                </a:gridCol>
                <a:gridCol w="1689652">
                  <a:extLst>
                    <a:ext uri="{9D8B030D-6E8A-4147-A177-3AD203B41FA5}">
                      <a16:colId xmlns:a16="http://schemas.microsoft.com/office/drawing/2014/main" val="130099222"/>
                    </a:ext>
                  </a:extLst>
                </a:gridCol>
                <a:gridCol w="1689653">
                  <a:extLst>
                    <a:ext uri="{9D8B030D-6E8A-4147-A177-3AD203B41FA5}">
                      <a16:colId xmlns:a16="http://schemas.microsoft.com/office/drawing/2014/main" val="3944807907"/>
                    </a:ext>
                  </a:extLst>
                </a:gridCol>
                <a:gridCol w="1795396">
                  <a:extLst>
                    <a:ext uri="{9D8B030D-6E8A-4147-A177-3AD203B41FA5}">
                      <a16:colId xmlns:a16="http://schemas.microsoft.com/office/drawing/2014/main" val="200187094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sz="2200" b="1" i="1" noProof="0" dirty="0"/>
                        <a:t>Крок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uk-UA" sz="2200" b="1" i="1" noProof="0" dirty="0"/>
                        <a:t>Елементи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i="1" noProof="0" dirty="0"/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0412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sz="2400" b="1" i="1" noProof="0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a[1]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noProof="0" dirty="0"/>
                        <a:t>a[2]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noProof="0" dirty="0"/>
                        <a:t>a[3]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0" i="0" noProof="0" dirty="0"/>
                        <a:t>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noProof="0" dirty="0"/>
                        <a:t>a[n]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noProof="0" dirty="0"/>
                        <a:t>min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60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200" b="1" i="1" noProof="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5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5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2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2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6&gt;5</a:t>
                      </a:r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9642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1" noProof="0" dirty="0"/>
                        <a:t>2</a:t>
                      </a:r>
                      <a:endParaRPr lang="uk-UA" sz="22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6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5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2657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22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4&lt;5</a:t>
                      </a:r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36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1" noProof="0" dirty="0"/>
                        <a:t>3</a:t>
                      </a:r>
                      <a:endParaRPr lang="uk-UA" sz="22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4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4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66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1" noProof="0" dirty="0"/>
                        <a:t>…</a:t>
                      </a:r>
                      <a:endParaRPr lang="uk-UA" sz="2200" b="1" i="1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9&gt;4</a:t>
                      </a:r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…</a:t>
                      </a:r>
                      <a:endParaRPr lang="uk-UA" sz="2200" b="0" i="0" noProof="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8875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1" noProof="0" dirty="0"/>
                        <a:t>n</a:t>
                      </a:r>
                      <a:endParaRPr lang="uk-UA" sz="2200" b="1" i="1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96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9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i="0" noProof="0" dirty="0"/>
                        <a:t>4</a:t>
                      </a:r>
                      <a:endParaRPr lang="uk-UA" sz="2200" b="0" i="0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376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18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Домашнє завдання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98003" y="1272161"/>
            <a:ext cx="4659625" cy="53478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69854" y="2133942"/>
            <a:ext cx="4663795" cy="1191816"/>
          </a:xfrm>
          <a:prstGeom prst="wedgeRoundRectCallout">
            <a:avLst>
              <a:gd name="adj1" fmla="val -59508"/>
              <a:gd name="adj2" fmla="val 126275"/>
              <a:gd name="adj3" fmla="val 16667"/>
            </a:avLst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Проаналізувати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§ 5.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</a:t>
            </a: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с. </a:t>
            </a:r>
            <a:r>
              <a:rPr lang="uk-UA" sz="3200" i="1" kern="0" dirty="0">
                <a:solidFill>
                  <a:srgbClr val="FFFFFF"/>
                </a:solidFill>
                <a:latin typeface="Verdana"/>
              </a:rPr>
              <a:t>2</a:t>
            </a:r>
            <a:r>
              <a:rPr lang="en-US" sz="3200" i="1" kern="0" dirty="0">
                <a:solidFill>
                  <a:srgbClr val="FFFFFF"/>
                </a:solidFill>
                <a:latin typeface="Verdana"/>
              </a:rPr>
              <a:t>48</a:t>
            </a: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-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</a:t>
            </a:r>
            <a:r>
              <a:rPr lang="en-US" sz="3200" i="1" kern="0" dirty="0">
                <a:solidFill>
                  <a:srgbClr val="FFFFFF"/>
                </a:solidFill>
                <a:latin typeface="Verdana"/>
              </a:rPr>
              <a:t>57</a:t>
            </a:r>
            <a:endParaRPr kumimoji="0" lang="uk-UA" sz="32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08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32506</TotalTime>
  <Words>455</Words>
  <Application>Microsoft Office PowerPoint</Application>
  <PresentationFormat>Широкий екран</PresentationFormat>
  <Paragraphs>87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Verdana</vt:lpstr>
      <vt:lpstr>Wingdings</vt:lpstr>
      <vt:lpstr>Тема Office</vt:lpstr>
      <vt:lpstr>Знаходження максимального і мінімального значень в одновимірному масиві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Як описати програму пошуку елемента з найбільшим/найменшим значенням?</vt:lpstr>
      <vt:lpstr>Домашнє завдання</vt:lpstr>
      <vt:lpstr>Працюємо за комп’ютером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Мацаєнко Сергій</dc:creator>
  <cp:lastModifiedBy>Сергій Мацаєнко</cp:lastModifiedBy>
  <cp:revision>1514</cp:revision>
  <dcterms:created xsi:type="dcterms:W3CDTF">2016-06-06T19:48:43Z</dcterms:created>
  <dcterms:modified xsi:type="dcterms:W3CDTF">2022-11-04T21:58:17Z</dcterms:modified>
</cp:coreProperties>
</file>