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474" r:id="rId3"/>
    <p:sldId id="2475" r:id="rId4"/>
    <p:sldId id="2458" r:id="rId5"/>
    <p:sldId id="2459" r:id="rId6"/>
    <p:sldId id="2460" r:id="rId7"/>
    <p:sldId id="2479" r:id="rId8"/>
    <p:sldId id="2464" r:id="rId9"/>
    <p:sldId id="259" r:id="rId10"/>
    <p:sldId id="261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B9EDD5"/>
    <a:srgbClr val="FF0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967" autoAdjust="0"/>
  </p:normalViewPr>
  <p:slideViewPr>
    <p:cSldViewPr snapToGrid="0">
      <p:cViewPr varScale="1">
        <p:scale>
          <a:sx n="81" d="100"/>
          <a:sy n="81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50FBD1F2-4C55-4F57-89A8-2CE481D69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AD8AF2-E2AE-4C52-B9B4-6AF1129AB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D71-3488-444E-AE19-0433C56E2C7E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AD7158-BD18-4335-A692-E24BD648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24F83E-65E2-4AD5-8920-3D24836695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44EC-BD58-4F28-9CE2-D871C7A72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8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15188BC1-6A29-4440-851D-78704FAB54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211B2550-E4FE-40D9-A53F-2775EFA85CB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61C30A-C0A4-4AFE-B122-7126E4E3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C62D65B1-DDB6-4F1A-88B0-3B1C4F1EA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E9ACDDD-734C-439C-A7A6-33549EC76CAD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6E5CC459-AFC2-49DE-B801-EEB20CDBE33B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A2B73FD6-F47F-48EE-82AA-5A3168F3F71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56EC3890-4041-4784-B83D-1B8D1BE6BDB2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64A12066-C274-4EF7-8DE1-E02EED926CDC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C3714D8-4584-4F0A-800A-5261BA8EF8F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0F3C65CC-7E77-4C46-89D1-D00C186A355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2452FC2B-A2F2-462D-8499-66AAA65B8E7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E1C6528E-F6B8-4B28-8A1D-68521FC8292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ECD90067-51ED-4A43-A3BD-CD265C378EEF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1BA7FCFF-2FF9-46D6-B1B8-3DB46F728CDB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8DF5C15-3EF1-447F-9E8A-770F9964A14B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74BFAC0B-7266-44AA-95B9-0CDD12C49151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64D47566-C59E-4DF7-B920-1072863AEA5B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6E86B14-EF02-42D6-B109-FEBF549788DB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2E85CBAB-CDEB-4DBC-AC03-90264482228A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71C9307-559A-4419-95B2-3E77B2D21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FC1D8954-ED9B-48A9-80B2-42A18C99F94F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F1FE3724-EA3E-4A0C-94A8-4AFBDC45D17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981E16ED-E14F-40A7-8B15-813654CA55E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190B7C31-3B2A-4E5C-AC3C-33EFC28CA9FF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94C9460F-C214-47E8-AD0C-EDED0B9F4B57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54AA98C1-09FC-4562-ABF4-90551A4EA5B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A0AB8D5F-4159-466B-993A-4954156D26A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D5120B30-71C3-41E6-BC35-9B813C94792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B81C0675-9DC1-4482-85AE-41F1F5F055D5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F0DC46B9-CC58-4BB8-B634-FD933ED38902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EED26023-E18F-47A6-88CE-92751A8FAD1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CF7F389-44D9-4E27-B849-0760F744231D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40F268-C8DC-4A43-8D79-2ADEF9F5225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9809887-F5FF-4B6D-94D2-FAA82283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71ABBEAD-E17F-403A-9CF1-1AC97AEC0BD2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5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5.2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18C355A-BEF5-45F8-B60D-B62C58B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05.11.2022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63514-51BF-4EB1-A1B3-342E4DF89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Знаходження максимального і мінімального значень в одновимірному масиві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82FFB42-9BAA-47F7-8720-601FBE84A3B3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53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6" descr="code, coding, custom, marketing, seo, web icon">
            <a:extLst>
              <a:ext uri="{FF2B5EF4-FFF2-40B4-BE49-F238E27FC236}">
                <a16:creationId xmlns:a16="http://schemas.microsoft.com/office/drawing/2014/main" id="{D0BC7BFC-B3D2-4930-B4C3-AA378E2A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289B29-4688-4746-A5B0-DBDF0CBF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</a:t>
            </a:r>
            <a:r>
              <a:rPr lang="en-US" dirty="0"/>
              <a:t>5</a:t>
            </a:r>
            <a:r>
              <a:rPr lang="uk-UA" dirty="0"/>
              <a:t>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A54CA7-B382-49DF-896E-EC03BA8A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F1FAAC-DACA-4D88-A361-755B62ACE3DC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en-US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6" descr="code, coding, custom, marketing, seo, web icon">
            <a:extLst>
              <a:ext uri="{FF2B5EF4-FFF2-40B4-BE49-F238E27FC236}">
                <a16:creationId xmlns:a16="http://schemas.microsoft.com/office/drawing/2014/main" id="{BE0F6EA5-ADD5-4452-B7BE-423DB252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52" y="3937638"/>
            <a:ext cx="2336806" cy="23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207AC1-A8D3-4CC3-A53B-19C07152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37" y="3936242"/>
            <a:ext cx="2336800" cy="23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1026" name="Picture 2" descr="Лавлейс, Ада — Википедия">
            <a:extLst>
              <a:ext uri="{FF2B5EF4-FFF2-40B4-BE49-F238E27FC236}">
                <a16:creationId xmlns:a16="http://schemas.microsoft.com/office/drawing/2014/main" id="{CFBCCD19-6EC6-4C2E-85F2-3C3495F0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49" y="1193761"/>
            <a:ext cx="3683943" cy="52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01E2874-8343-45E2-828E-8024069D5245}"/>
              </a:ext>
            </a:extLst>
          </p:cNvPr>
          <p:cNvSpPr/>
          <p:nvPr/>
        </p:nvSpPr>
        <p:spPr>
          <a:xfrm>
            <a:off x="72008" y="1196762"/>
            <a:ext cx="8236249" cy="529252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Англійська вчена </a:t>
            </a:r>
            <a:r>
              <a:rPr lang="uk-UA" sz="2700" b="1" i="1" kern="0" dirty="0">
                <a:solidFill>
                  <a:srgbClr val="FFFF00"/>
                </a:solidFill>
              </a:rPr>
              <a:t>Ада </a:t>
            </a:r>
            <a:r>
              <a:rPr lang="uk-UA" sz="2700" b="1" i="1" kern="0" dirty="0" err="1">
                <a:solidFill>
                  <a:srgbClr val="FFFF00"/>
                </a:solidFill>
              </a:rPr>
              <a:t>Лавлейс</a:t>
            </a:r>
            <a:r>
              <a:rPr lang="uk-UA" sz="2700" b="1" i="1" kern="0" dirty="0">
                <a:solidFill>
                  <a:srgbClr val="FFFF00"/>
                </a:solidFill>
              </a:rPr>
              <a:t> </a:t>
            </a:r>
            <a:r>
              <a:rPr lang="uk-UA" sz="2700" b="1" i="1" kern="0" dirty="0">
                <a:solidFill>
                  <a:srgbClr val="FFFFFF"/>
                </a:solidFill>
              </a:rPr>
              <a:t>(</a:t>
            </a:r>
            <a:r>
              <a:rPr lang="en-US" sz="2700" b="1" i="1" kern="0" dirty="0">
                <a:solidFill>
                  <a:srgbClr val="FFFF00"/>
                </a:solidFill>
              </a:rPr>
              <a:t>Ada Lovelace</a:t>
            </a:r>
            <a:r>
              <a:rPr lang="en-US" sz="2700" b="1" i="1" kern="0" dirty="0">
                <a:solidFill>
                  <a:srgbClr val="FFFFFF"/>
                </a:solidFill>
              </a:rPr>
              <a:t>) </a:t>
            </a:r>
            <a:r>
              <a:rPr lang="uk-UA" sz="2700" b="1" i="1" kern="0" dirty="0">
                <a:solidFill>
                  <a:srgbClr val="FFFFFF"/>
                </a:solidFill>
              </a:rPr>
              <a:t>відома створенням опису першої електронно-обчислювальної машини, проєкт якої було розроблено </a:t>
            </a:r>
            <a:r>
              <a:rPr lang="uk-UA" sz="2700" b="1" i="1" kern="0" dirty="0">
                <a:solidFill>
                  <a:srgbClr val="FFFF00"/>
                </a:solidFill>
              </a:rPr>
              <a:t>Чарльзом </a:t>
            </a:r>
            <a:r>
              <a:rPr lang="uk-UA" sz="2700" b="1" i="1" kern="0" dirty="0" err="1">
                <a:solidFill>
                  <a:srgbClr val="FFFF00"/>
                </a:solidFill>
              </a:rPr>
              <a:t>Беббіджем</a:t>
            </a:r>
            <a:r>
              <a:rPr lang="uk-UA" sz="2700" b="1" i="1" kern="0" dirty="0">
                <a:solidFill>
                  <a:srgbClr val="FFFFFF"/>
                </a:solidFill>
              </a:rPr>
              <a:t> (</a:t>
            </a:r>
            <a:r>
              <a:rPr lang="en-US" sz="2700" b="1" i="1" kern="0" dirty="0">
                <a:solidFill>
                  <a:srgbClr val="FFFF00"/>
                </a:solidFill>
              </a:rPr>
              <a:t>Charles Babbage</a:t>
            </a:r>
            <a:r>
              <a:rPr lang="en-US" sz="2700" b="1" i="1" kern="0" dirty="0">
                <a:solidFill>
                  <a:srgbClr val="FFFFFF"/>
                </a:solidFill>
              </a:rPr>
              <a:t>), </a:t>
            </a:r>
            <a:r>
              <a:rPr lang="uk-UA" sz="2700" b="1" i="1" kern="0" dirty="0">
                <a:solidFill>
                  <a:srgbClr val="FFFFFF"/>
                </a:solidFill>
              </a:rPr>
              <a:t>і написанням першої програми для неї в 1840-х. Програмою став алгоритм обчислення чисел Бернуллі, саме завдяки йому дівчина вважається першою </a:t>
            </a:r>
            <a:r>
              <a:rPr lang="uk-UA" sz="2700" b="1" i="1" kern="0" dirty="0" err="1">
                <a:solidFill>
                  <a:srgbClr val="FFFFFF"/>
                </a:solidFill>
              </a:rPr>
              <a:t>програмісткою</a:t>
            </a:r>
            <a:r>
              <a:rPr lang="uk-UA" sz="2700" b="1" i="1" kern="0" dirty="0">
                <a:solidFill>
                  <a:srgbClr val="FFFFFF"/>
                </a:solidFill>
              </a:rPr>
              <a:t> в історії. Крім того, саме Ада ввела в ужиток терміни «цикл» і «робоча комірка».</a:t>
            </a:r>
          </a:p>
        </p:txBody>
      </p:sp>
    </p:spTree>
    <p:extLst>
      <p:ext uri="{BB962C8B-B14F-4D97-AF65-F5344CB8AC3E}">
        <p14:creationId xmlns:p14="http://schemas.microsoft.com/office/powerpoint/2010/main" val="20822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4" name="Picture 2" descr="Катерина Логвинівна Ющенко - ДНТБ України">
            <a:extLst>
              <a:ext uri="{FF2B5EF4-FFF2-40B4-BE49-F238E27FC236}">
                <a16:creationId xmlns:a16="http://schemas.microsoft.com/office/drawing/2014/main" id="{67555D24-EBEB-46F3-9D57-D588D5A7A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"/>
          <a:stretch/>
        </p:blipFill>
        <p:spPr bwMode="auto">
          <a:xfrm>
            <a:off x="8154834" y="1196763"/>
            <a:ext cx="3965158" cy="52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32F7DE0-3B83-43D3-AB41-5E4A8D7519B0}"/>
              </a:ext>
            </a:extLst>
          </p:cNvPr>
          <p:cNvSpPr/>
          <p:nvPr/>
        </p:nvSpPr>
        <p:spPr>
          <a:xfrm>
            <a:off x="72009" y="1196762"/>
            <a:ext cx="7960946" cy="331243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Українка, що першою у світі створила мову програмування для комп'ютера, — </a:t>
            </a:r>
            <a:r>
              <a:rPr lang="uk-UA" sz="3000" b="1" i="1" kern="0" dirty="0">
                <a:solidFill>
                  <a:srgbClr val="FFFF00"/>
                </a:solidFill>
              </a:rPr>
              <a:t>Катерина Логвинівна Ющенко</a:t>
            </a:r>
            <a:r>
              <a:rPr lang="uk-UA" sz="30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Саме її розробка «</a:t>
            </a:r>
            <a:r>
              <a:rPr lang="uk-UA" sz="3000" b="1" i="1" kern="0" dirty="0">
                <a:solidFill>
                  <a:srgbClr val="FFFF00"/>
                </a:solidFill>
              </a:rPr>
              <a:t>Адресна мова програмування</a:t>
            </a:r>
            <a:r>
              <a:rPr lang="uk-UA" sz="3000" b="1" i="1" kern="0" dirty="0">
                <a:solidFill>
                  <a:srgbClr val="FFFFFF"/>
                </a:solidFill>
              </a:rPr>
              <a:t>» випередила: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E1AE1-DB4B-467F-BDDA-C4C79A75979B}"/>
              </a:ext>
            </a:extLst>
          </p:cNvPr>
          <p:cNvSpPr txBox="1"/>
          <p:nvPr/>
        </p:nvSpPr>
        <p:spPr>
          <a:xfrm>
            <a:off x="72008" y="4619619"/>
            <a:ext cx="42640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мову Фортран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36021-FF2E-4368-BBB7-929E050EA8B5}"/>
              </a:ext>
            </a:extLst>
          </p:cNvPr>
          <p:cNvSpPr txBox="1"/>
          <p:nvPr/>
        </p:nvSpPr>
        <p:spPr>
          <a:xfrm>
            <a:off x="4457905" y="4619619"/>
            <a:ext cx="35750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2 роки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5AA5D-E3DB-4429-83EE-96560E3D973C}"/>
              </a:ext>
            </a:extLst>
          </p:cNvPr>
          <p:cNvSpPr txBox="1"/>
          <p:nvPr/>
        </p:nvSpPr>
        <p:spPr>
          <a:xfrm>
            <a:off x="72008" y="5253262"/>
            <a:ext cx="42640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мову Кобол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7F371-69AC-4653-A925-D8AB66589228}"/>
              </a:ext>
            </a:extLst>
          </p:cNvPr>
          <p:cNvSpPr txBox="1"/>
          <p:nvPr/>
        </p:nvSpPr>
        <p:spPr>
          <a:xfrm>
            <a:off x="4457905" y="5253262"/>
            <a:ext cx="35750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3 роки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3743B-8E04-4894-A7B7-CDB8BEAE5C06}"/>
              </a:ext>
            </a:extLst>
          </p:cNvPr>
          <p:cNvSpPr txBox="1"/>
          <p:nvPr/>
        </p:nvSpPr>
        <p:spPr>
          <a:xfrm>
            <a:off x="72008" y="5883720"/>
            <a:ext cx="42640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мову Алгол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05976-600F-4257-A640-9733B25F9212}"/>
              </a:ext>
            </a:extLst>
          </p:cNvPr>
          <p:cNvSpPr txBox="1"/>
          <p:nvPr/>
        </p:nvSpPr>
        <p:spPr>
          <a:xfrm>
            <a:off x="4457905" y="5883720"/>
            <a:ext cx="35750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5 років </a:t>
            </a:r>
          </a:p>
        </p:txBody>
      </p:sp>
    </p:spTree>
    <p:extLst>
      <p:ext uri="{BB962C8B-B14F-4D97-AF65-F5344CB8AC3E}">
        <p14:creationId xmlns:p14="http://schemas.microsoft.com/office/powerpoint/2010/main" val="2949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елемента з найбільшим/найменшим значенням?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функції: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B735F2-AD55-44DC-9E2E-E678CE8A1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/>
        </p:blipFill>
        <p:spPr bwMode="auto">
          <a:xfrm>
            <a:off x="5668500" y="2271691"/>
            <a:ext cx="6451492" cy="37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28030-EBC8-4CD2-9FB9-3D0C1015C50F}"/>
              </a:ext>
            </a:extLst>
          </p:cNvPr>
          <p:cNvSpPr txBox="1"/>
          <p:nvPr/>
        </p:nvSpPr>
        <p:spPr>
          <a:xfrm>
            <a:off x="2220246" y="2271691"/>
            <a:ext cx="3334979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пошуку елемента з найбільшим значенням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A87CF28-6691-4EFF-9F68-0571739275DF}"/>
              </a:ext>
            </a:extLst>
          </p:cNvPr>
          <p:cNvSpPr/>
          <p:nvPr/>
        </p:nvSpPr>
        <p:spPr>
          <a:xfrm>
            <a:off x="72008" y="2271690"/>
            <a:ext cx="2061593" cy="18158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</a:rPr>
              <a:t>max(list)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F9938-206F-403B-BE79-6063E2DD8E85}"/>
              </a:ext>
            </a:extLst>
          </p:cNvPr>
          <p:cNvSpPr txBox="1"/>
          <p:nvPr/>
        </p:nvSpPr>
        <p:spPr>
          <a:xfrm>
            <a:off x="2220246" y="4184005"/>
            <a:ext cx="3334979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пошуку елемента з найменшим значенням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F07CBBB-CAE5-4E5A-845A-8CECB843EA2B}"/>
              </a:ext>
            </a:extLst>
          </p:cNvPr>
          <p:cNvSpPr/>
          <p:nvPr/>
        </p:nvSpPr>
        <p:spPr>
          <a:xfrm>
            <a:off x="72008" y="4184005"/>
            <a:ext cx="2061593" cy="1815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</a:rPr>
              <a:t>min(list)</a:t>
            </a:r>
          </a:p>
        </p:txBody>
      </p:sp>
    </p:spTree>
    <p:extLst>
      <p:ext uri="{BB962C8B-B14F-4D97-AF65-F5344CB8AC3E}">
        <p14:creationId xmlns:p14="http://schemas.microsoft.com/office/powerpoint/2010/main" val="18795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елемента з найбільшим/найменшим значенням?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результатом виконання програми будуть значення: найбільше значення у списку 15, а найменше</a:t>
            </a:r>
            <a:r>
              <a:rPr lang="uk-UA" dirty="0"/>
              <a:t>  </a:t>
            </a:r>
            <a:r>
              <a:rPr lang="uk-UA" sz="2800" b="1" i="1" kern="0" dirty="0">
                <a:solidFill>
                  <a:srgbClr val="FFFFFF"/>
                </a:solidFill>
              </a:rPr>
              <a:t>— 9, що легко перевірити із вказаного набору даних.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D9774B-081A-4916-A60E-0C3FD8B67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3130038"/>
            <a:ext cx="9327631" cy="2138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F52F4C-687F-4D9F-A5EC-3B57309AA97B}"/>
              </a:ext>
            </a:extLst>
          </p:cNvPr>
          <p:cNvSpPr txBox="1"/>
          <p:nvPr/>
        </p:nvSpPr>
        <p:spPr>
          <a:xfrm>
            <a:off x="72007" y="5418907"/>
            <a:ext cx="1205014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/>
              <a:t>Найбільше значення у списку  15</a:t>
            </a:r>
          </a:p>
          <a:p>
            <a:r>
              <a:rPr lang="uk-UA" sz="3200" dirty="0"/>
              <a:t>Найменше значення у списку  9</a:t>
            </a:r>
          </a:p>
        </p:txBody>
      </p:sp>
    </p:spTree>
    <p:extLst>
      <p:ext uri="{BB962C8B-B14F-4D97-AF65-F5344CB8AC3E}">
        <p14:creationId xmlns:p14="http://schemas.microsoft.com/office/powerpoint/2010/main" val="254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елемента з найбільшим/найменшим значенням?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зрозуміти, як відбувається пошук найбільшого елемента деякого набору даних, уявімо себе на місці виконавця алгоритму. </a:t>
            </a:r>
          </a:p>
        </p:txBody>
      </p:sp>
      <p:pic>
        <p:nvPicPr>
          <p:cNvPr id="4" name="Picture 2" descr="cell, table icon">
            <a:extLst>
              <a:ext uri="{FF2B5EF4-FFF2-40B4-BE49-F238E27FC236}">
                <a16:creationId xmlns:a16="http://schemas.microsoft.com/office/drawing/2014/main" id="{7CE9FD79-FEAA-4F10-8874-D6B31CB1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687632"/>
            <a:ext cx="5162925" cy="3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D9FEDDC-F708-4994-A2A2-FACB609E9F42}"/>
              </a:ext>
            </a:extLst>
          </p:cNvPr>
          <p:cNvSpPr/>
          <p:nvPr/>
        </p:nvSpPr>
        <p:spPr>
          <a:xfrm>
            <a:off x="72009" y="2687631"/>
            <a:ext cx="6682752" cy="387219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Елементи списку записано в пам’яті, доступ до комірок якої здійснюється за номерами елементів. Виконавець може одночасно відкривати доступ до однієї комірки.</a:t>
            </a:r>
          </a:p>
        </p:txBody>
      </p:sp>
    </p:spTree>
    <p:extLst>
      <p:ext uri="{BB962C8B-B14F-4D97-AF65-F5344CB8AC3E}">
        <p14:creationId xmlns:p14="http://schemas.microsoft.com/office/powerpoint/2010/main" val="32388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описати програму пошуку елемента з найбільшим/найменшим значенням?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00871-61A0-4E88-BD98-9F29615A2D6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задано список з </a:t>
            </a:r>
            <a:r>
              <a:rPr lang="en-US" sz="2800" b="1" kern="0" dirty="0">
                <a:solidFill>
                  <a:srgbClr val="FFFF00"/>
                </a:solidFill>
              </a:rPr>
              <a:t>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цілих чисел.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D52A498D-A443-43F5-9467-B13286D49840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1866277"/>
          <a:ext cx="12050145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67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719469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val="356356253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0099222"/>
                    </a:ext>
                  </a:extLst>
                </a:gridCol>
                <a:gridCol w="1689653">
                  <a:extLst>
                    <a:ext uri="{9D8B030D-6E8A-4147-A177-3AD203B41FA5}">
                      <a16:colId xmlns:a16="http://schemas.microsoft.com/office/drawing/2014/main" val="3944807907"/>
                    </a:ext>
                  </a:extLst>
                </a:gridCol>
                <a:gridCol w="1795396">
                  <a:extLst>
                    <a:ext uri="{9D8B030D-6E8A-4147-A177-3AD203B41FA5}">
                      <a16:colId xmlns:a16="http://schemas.microsoft.com/office/drawing/2014/main" val="20018709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Крок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Елементи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a[1]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0" dirty="0"/>
                        <a:t>a[2]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0" dirty="0"/>
                        <a:t>a[3]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0" noProof="0" dirty="0"/>
                        <a:t>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0" dirty="0"/>
                        <a:t>a[n]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0" dirty="0"/>
                        <a:t>max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5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5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6&gt;5</a:t>
                      </a:r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2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6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6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4&lt;6</a:t>
                      </a:r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3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4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6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66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…</a:t>
                      </a:r>
                      <a:endParaRPr lang="uk-UA" sz="2800" b="1" i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9&gt;6</a:t>
                      </a:r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…</a:t>
                      </a:r>
                      <a:endParaRPr lang="uk-UA" sz="2800" b="0" i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87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noProof="0" dirty="0"/>
                        <a:t>n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9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noProof="0" dirty="0"/>
                        <a:t>9</a:t>
                      </a:r>
                      <a:endParaRPr lang="uk-UA" sz="2800" b="0" i="0" noProof="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7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AFF82E-0893-487F-B8DB-DD8050E12452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обчислення значення суми елементів деякого списку із числових даних можна використати функцію </a:t>
            </a:r>
            <a:r>
              <a:rPr lang="en-US" sz="2800" b="1" kern="0" dirty="0">
                <a:solidFill>
                  <a:srgbClr val="FFFF00"/>
                </a:solidFill>
              </a:rPr>
              <a:t>sum(list)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r>
              <a:rPr lang="uk-UA" sz="2800" b="1" i="1" kern="0" dirty="0">
                <a:solidFill>
                  <a:srgbClr val="FFFFFF"/>
                </a:solidFill>
              </a:rPr>
              <a:t> Наприклад,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20C-1F2C-4677-93BD-36A27B8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виконувати дії над даними у списку?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EFC8F9-B4CB-4F0D-A1E5-5D5995B85CB5}"/>
              </a:ext>
            </a:extLst>
          </p:cNvPr>
          <p:cNvSpPr/>
          <p:nvPr/>
        </p:nvSpPr>
        <p:spPr>
          <a:xfrm>
            <a:off x="72007" y="2713704"/>
            <a:ext cx="7223528" cy="6390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Програмний код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2BFF65F-0339-46D3-8421-CCD19976C43A}"/>
              </a:ext>
            </a:extLst>
          </p:cNvPr>
          <p:cNvSpPr/>
          <p:nvPr/>
        </p:nvSpPr>
        <p:spPr>
          <a:xfrm>
            <a:off x="7452853" y="2713704"/>
            <a:ext cx="4669298" cy="6390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3145DBD-70E1-4488-9064-C977CE828304}"/>
              </a:ext>
            </a:extLst>
          </p:cNvPr>
          <p:cNvSpPr/>
          <p:nvPr/>
        </p:nvSpPr>
        <p:spPr>
          <a:xfrm>
            <a:off x="72007" y="3448882"/>
            <a:ext cx="7223528" cy="249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</a:rPr>
              <a:t># Заданий список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</a:rPr>
              <a:t>A = [1, 2, 3, 4, 5, 6, 7, 8, 9]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</a:rPr>
              <a:t>s = sum(A)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</a:rPr>
              <a:t>print("</a:t>
            </a:r>
            <a:r>
              <a:rPr lang="uk-UA" sz="3200" b="1" kern="0" dirty="0">
                <a:solidFill>
                  <a:srgbClr val="FFFFFF"/>
                </a:solidFill>
              </a:rPr>
              <a:t>Сума </a:t>
            </a:r>
            <a:r>
              <a:rPr lang="en-US" sz="3200" b="1" kern="0" dirty="0">
                <a:solidFill>
                  <a:srgbClr val="FFFFFF"/>
                </a:solidFill>
              </a:rPr>
              <a:t>s =", s)</a:t>
            </a:r>
            <a:endParaRPr lang="uk-UA" sz="3200" b="1" kern="0" dirty="0">
              <a:solidFill>
                <a:srgbClr val="FFFF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1F53335-B8DF-495C-A0BB-6160C7D54161}"/>
              </a:ext>
            </a:extLst>
          </p:cNvPr>
          <p:cNvSpPr/>
          <p:nvPr/>
        </p:nvSpPr>
        <p:spPr>
          <a:xfrm>
            <a:off x="7450693" y="3448882"/>
            <a:ext cx="4669298" cy="2499634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chemeClr val="tx1"/>
                </a:solidFill>
              </a:rPr>
              <a:t>Сума </a:t>
            </a:r>
            <a:r>
              <a:rPr lang="en-US" sz="3600" dirty="0">
                <a:solidFill>
                  <a:schemeClr val="tx1"/>
                </a:solidFill>
              </a:rPr>
              <a:t>s=45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5.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48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57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32509</TotalTime>
  <Words>427</Words>
  <Application>Microsoft Office PowerPoint</Application>
  <PresentationFormat>Широкий екран</PresentationFormat>
  <Paragraphs>72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Verdana</vt:lpstr>
      <vt:lpstr>Wingdings</vt:lpstr>
      <vt:lpstr>Тема Office</vt:lpstr>
      <vt:lpstr>Знаходження максимального і мінімального значень в одновимірному масиві</vt:lpstr>
      <vt:lpstr>Цікаво</vt:lpstr>
      <vt:lpstr>Цікаво</vt:lpstr>
      <vt:lpstr>Як описати програму пошуку елемента з найбільшим/найменшим значенням?</vt:lpstr>
      <vt:lpstr>Як описати програму пошуку елемента з найбільшим/найменшим значенням?</vt:lpstr>
      <vt:lpstr>Як описати програму пошуку елемента з найбільшим/найменшим значенням?</vt:lpstr>
      <vt:lpstr>Як описати програму пошуку елемента з найбільшим/найменшим значенням?</vt:lpstr>
      <vt:lpstr>Як виконувати дії над даними у списку? 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1515</cp:revision>
  <dcterms:created xsi:type="dcterms:W3CDTF">2016-06-06T19:48:43Z</dcterms:created>
  <dcterms:modified xsi:type="dcterms:W3CDTF">2022-11-04T22:10:41Z</dcterms:modified>
</cp:coreProperties>
</file>