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3" r:id="rId6"/>
    <p:sldId id="270" r:id="rId7"/>
    <p:sldId id="266" r:id="rId8"/>
    <p:sldId id="272" r:id="rId9"/>
    <p:sldId id="271" r:id="rId10"/>
    <p:sldId id="277" r:id="rId11"/>
    <p:sldId id="273" r:id="rId12"/>
    <p:sldId id="274" r:id="rId13"/>
    <p:sldId id="275" r:id="rId14"/>
    <p:sldId id="278" r:id="rId15"/>
    <p:sldId id="27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3101"/>
    <a:srgbClr val="015A00"/>
    <a:srgbClr val="0224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1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68915C-F9E2-4492-AE20-CD4F2222CEB5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F39C5A-A11B-48AE-8E49-7C2171CBF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724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39C5A-A11B-48AE-8E49-7C2171CBF81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833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39C5A-A11B-48AE-8E49-7C2171CBF81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276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87500" y="74589"/>
            <a:ext cx="7448996" cy="690116"/>
          </a:xfrm>
        </p:spPr>
        <p:txBody>
          <a:bodyPr anchor="b">
            <a:noAutofit/>
          </a:bodyPr>
          <a:lstStyle>
            <a:lvl1pPr algn="ctr">
              <a:defRPr sz="44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12590" y="4883151"/>
            <a:ext cx="6067722" cy="1138137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38396-517A-4179-99AD-591465E8327F}" type="datetime1">
              <a:rPr lang="ru-RU" smtClean="0"/>
              <a:t>03.10.2021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r>
              <a:rPr lang="ru-RU" smtClean="0"/>
              <a:t>© В.Чернов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53A10-550D-4CE7-8687-894A5E52B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727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46F3A-34EC-4ED6-9A0E-465834E8712A}" type="datetime1">
              <a:rPr lang="ru-RU" smtClean="0"/>
              <a:t>03.10.2021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r>
              <a:rPr lang="ru-RU" smtClean="0"/>
              <a:t>© В.Чернов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53A10-550D-4CE7-8687-894A5E52B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490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D1662-4C8E-4C84-A84E-24BFE2672A62}" type="datetime1">
              <a:rPr lang="ru-RU" smtClean="0"/>
              <a:t>03.10.2021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r>
              <a:rPr lang="ru-RU" smtClean="0"/>
              <a:t>© В.Чернов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53A10-550D-4CE7-8687-894A5E52B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073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649586" y="116632"/>
            <a:ext cx="7111702" cy="1325563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825625"/>
            <a:ext cx="7111702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82585-63F7-48C4-98BA-6599795F3789}" type="datetime1">
              <a:rPr lang="ru-RU" smtClean="0"/>
              <a:t>03.10.2021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r>
              <a:rPr lang="ru-RU" smtClean="0"/>
              <a:t>© В.Чернов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53A10-550D-4CE7-8687-894A5E52B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329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0C14B-F9AA-42E1-83B7-370167B01114}" type="datetime1">
              <a:rPr lang="ru-RU" smtClean="0"/>
              <a:t>03.10.2021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r>
              <a:rPr lang="ru-RU" smtClean="0"/>
              <a:t>© В.Чернов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53A10-550D-4CE7-8687-894A5E52B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475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43206-4517-443C-9620-E44530A9E10C}" type="datetime1">
              <a:rPr lang="ru-RU" smtClean="0"/>
              <a:t>03.10.2021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r>
              <a:rPr lang="ru-RU" smtClean="0"/>
              <a:t>© В.Чернов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53A10-550D-4CE7-8687-894A5E52B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225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9E187-EFD7-471F-8BE3-09965FF87BFA}" type="datetime1">
              <a:rPr lang="ru-RU" smtClean="0"/>
              <a:t>03.10.2021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r>
              <a:rPr lang="ru-RU" smtClean="0"/>
              <a:t>© В.Чернов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53A10-550D-4CE7-8687-894A5E52B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464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439144" y="0"/>
            <a:ext cx="7704856" cy="759618"/>
          </a:xfrm>
        </p:spPr>
        <p:txBody>
          <a:bodyPr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D5D63-09BB-4019-A054-95BD06AE2C7D}" type="datetime1">
              <a:rPr lang="ru-RU" smtClean="0"/>
              <a:t>03.10.2021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r>
              <a:rPr lang="ru-RU" smtClean="0"/>
              <a:t>© В.Чернов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53A10-550D-4CE7-8687-894A5E52B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509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E4A3D-D43A-45E7-8DC5-5B2DC6E79812}" type="datetime1">
              <a:rPr lang="ru-RU" smtClean="0"/>
              <a:t>03.10.2021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r>
              <a:rPr lang="ru-RU" smtClean="0"/>
              <a:t>© В.Чернов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53A10-550D-4CE7-8687-894A5E52B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7426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01B4B-7773-4EF4-90D8-51CB70C7D81E}" type="datetime1">
              <a:rPr lang="ru-RU" smtClean="0"/>
              <a:t>03.10.2021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r>
              <a:rPr lang="ru-RU" smtClean="0"/>
              <a:t>© В.Чернов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53A10-550D-4CE7-8687-894A5E52B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5438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00290-DF3C-49BF-B6FA-C863FAC1B406}" type="datetime1">
              <a:rPr lang="ru-RU" smtClean="0"/>
              <a:t>03.10.2021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r>
              <a:rPr lang="ru-RU" smtClean="0"/>
              <a:t>© В.Чернов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53A10-550D-4CE7-8687-894A5E52B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144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365126"/>
            <a:ext cx="77048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31640" y="1825625"/>
            <a:ext cx="770485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C3C69-7C4F-4CC7-B9AB-51827B08782D}" type="datetime1">
              <a:rPr lang="ru-RU" smtClean="0"/>
              <a:t>03.10.2021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© В.Чернов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153A10-550D-4CE7-8687-894A5E52B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160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hf sldNum="0" hdr="0" dt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bg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bg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bg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bg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73175" y="97856"/>
            <a:ext cx="7448996" cy="1818976"/>
          </a:xfrm>
        </p:spPr>
        <p:txBody>
          <a:bodyPr>
            <a:normAutofit fontScale="90000"/>
          </a:bodyPr>
          <a:lstStyle/>
          <a:p>
            <a:r>
              <a:rPr lang="ru-RU" b="1" dirty="0" err="1"/>
              <a:t>Введення</a:t>
            </a:r>
            <a:r>
              <a:rPr lang="ru-RU" b="1" dirty="0"/>
              <a:t> та </a:t>
            </a:r>
            <a:r>
              <a:rPr lang="ru-RU" b="1" dirty="0" err="1"/>
              <a:t>виведення</a:t>
            </a:r>
            <a:r>
              <a:rPr lang="ru-RU" b="1" dirty="0"/>
              <a:t> </a:t>
            </a:r>
            <a:r>
              <a:rPr lang="ru-RU" b="1" dirty="0" err="1"/>
              <a:t>даних</a:t>
            </a:r>
            <a:r>
              <a:rPr lang="ru-RU" b="1" dirty="0"/>
              <a:t>.</a:t>
            </a:r>
            <a:br>
              <a:rPr lang="ru-RU" b="1" dirty="0"/>
            </a:br>
            <a:r>
              <a:rPr lang="ru-RU" b="1" dirty="0"/>
              <a:t> Перша </a:t>
            </a:r>
            <a:r>
              <a:rPr lang="ru-RU" b="1" dirty="0" err="1"/>
              <a:t>програма</a:t>
            </a:r>
            <a:r>
              <a:rPr lang="ru-RU" b="1" dirty="0"/>
              <a:t> </a:t>
            </a:r>
            <a:r>
              <a:rPr lang="ru-RU" b="1" dirty="0" err="1"/>
              <a:t>мовою</a:t>
            </a:r>
            <a:r>
              <a:rPr lang="ru-RU" b="1" dirty="0"/>
              <a:t> </a:t>
            </a:r>
            <a:r>
              <a:rPr lang="ru-RU" b="1" dirty="0" err="1"/>
              <a:t>Python</a:t>
            </a:r>
            <a:r>
              <a:rPr lang="ru-RU" b="0" dirty="0"/>
              <a:t/>
            </a:r>
            <a:br>
              <a:rPr lang="ru-RU" b="0" dirty="0"/>
            </a:br>
            <a:endParaRPr lang="ru-RU" b="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02" y="1484784"/>
            <a:ext cx="7422269" cy="4176264"/>
          </a:xfrm>
          <a:prstGeom prst="rect">
            <a:avLst/>
          </a:prstGeom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2843808" y="6165304"/>
            <a:ext cx="6067722" cy="504256"/>
          </a:xfrm>
        </p:spPr>
        <p:txBody>
          <a:bodyPr/>
          <a:lstStyle/>
          <a:p>
            <a:r>
              <a:rPr lang="uk-UA" i="1" smtClean="0"/>
              <a:t>Підготував: вчитель інформатики В.О.Чернов</a:t>
            </a:r>
            <a:endParaRPr lang="en-US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9144" y="0"/>
            <a:ext cx="7704856" cy="1196752"/>
          </a:xfrm>
        </p:spPr>
        <p:txBody>
          <a:bodyPr>
            <a:normAutofit fontScale="90000"/>
          </a:bodyPr>
          <a:lstStyle/>
          <a:p>
            <a:r>
              <a:rPr lang="ru-RU" smtClean="0"/>
              <a:t>ПРИКЛАДИ ПРОСТИХ </a:t>
            </a:r>
            <a:r>
              <a:rPr lang="en-US" smtClean="0"/>
              <a:t/>
            </a:r>
            <a:br>
              <a:rPr lang="en-US" smtClean="0"/>
            </a:br>
            <a:r>
              <a:rPr lang="ru-RU" smtClean="0"/>
              <a:t>ЛІНІЙНИХ ПРОГРАМ</a:t>
            </a:r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В.Чернов</a:t>
            </a:r>
            <a:endParaRPr lang="ru-RU"/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1449548" y="1185415"/>
            <a:ext cx="7488832" cy="1118227"/>
          </a:xfrm>
          <a:prstGeom prst="rect">
            <a:avLst/>
          </a:prstGeom>
          <a:solidFill>
            <a:srgbClr val="013101"/>
          </a:solidFill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sz="2800" smtClean="0"/>
              <a:t>Запишіть програму на вхід якої подається маса та об</a:t>
            </a:r>
            <a:r>
              <a:rPr lang="en-US" sz="2800" smtClean="0"/>
              <a:t>’</a:t>
            </a:r>
            <a:r>
              <a:rPr lang="uk-UA" sz="2800" smtClean="0"/>
              <a:t>єм тіла</a:t>
            </a:r>
            <a:r>
              <a:rPr lang="ru-RU" sz="2800" smtClean="0"/>
              <a:t>, а виводиться його густина</a:t>
            </a:r>
            <a:endParaRPr lang="ru-RU" sz="2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39144" y="2091072"/>
            <a:ext cx="7577811" cy="3168352"/>
          </a:xfrm>
          <a:prstGeom prst="rect">
            <a:avLst/>
          </a:prstGeom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1439144" y="5386025"/>
            <a:ext cx="7488832" cy="1118227"/>
          </a:xfrm>
          <a:prstGeom prst="rect">
            <a:avLst/>
          </a:prstGeom>
          <a:solidFill>
            <a:srgbClr val="013101"/>
          </a:solidFill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uk-UA" sz="2400" i="1" smtClean="0">
                <a:solidFill>
                  <a:srgbClr val="FFFF00"/>
                </a:solidFill>
              </a:rPr>
              <a:t>Запитання: чому у 3 рядку програми у повідомлені використано  подвійні лапки?</a:t>
            </a:r>
            <a:endParaRPr lang="ru-RU" sz="2400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4715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В.Чернов</a:t>
            </a:r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0" smtClean="0"/>
              <a:t>ПРАЦЮЄМО САМОСТІЙНО</a:t>
            </a:r>
            <a:endParaRPr lang="ru-RU" b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1475656" y="1442194"/>
            <a:ext cx="7488832" cy="3498974"/>
          </a:xfrm>
          <a:solidFill>
            <a:srgbClr val="013101"/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smtClean="0"/>
              <a:t>Запишіть програму на вхід для розрахунку середньої швидкості руху тіла.</a:t>
            </a:r>
          </a:p>
          <a:p>
            <a:pPr marL="0" indent="0" algn="just">
              <a:buNone/>
            </a:pPr>
            <a:r>
              <a:rPr lang="ru-RU" sz="2800" smtClean="0">
                <a:solidFill>
                  <a:srgbClr val="FFFF00"/>
                </a:solidFill>
              </a:rPr>
              <a:t>Вхідні дані:</a:t>
            </a:r>
          </a:p>
          <a:p>
            <a:pPr marL="0" indent="1976438" algn="just">
              <a:buNone/>
            </a:pPr>
            <a:r>
              <a:rPr lang="ru-RU" sz="2800" i="1" smtClean="0"/>
              <a:t>шлях та час руху тіла</a:t>
            </a:r>
          </a:p>
          <a:p>
            <a:pPr marL="0" indent="0" algn="just">
              <a:buNone/>
            </a:pPr>
            <a:r>
              <a:rPr lang="ru-RU" sz="2800" smtClean="0">
                <a:solidFill>
                  <a:srgbClr val="FFFF00"/>
                </a:solidFill>
              </a:rPr>
              <a:t>Вихідні дані:</a:t>
            </a:r>
          </a:p>
          <a:p>
            <a:pPr marL="0" indent="1976438" algn="just">
              <a:buNone/>
            </a:pPr>
            <a:r>
              <a:rPr lang="ru-RU" sz="2800" i="1"/>
              <a:t>ш</a:t>
            </a:r>
            <a:r>
              <a:rPr lang="ru-RU" sz="2800" i="1" smtClean="0"/>
              <a:t>видкість</a:t>
            </a: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val="410579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В.Чернов</a:t>
            </a:r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0" smtClean="0"/>
              <a:t>ПРАЦЮЄМО САМОСТІЙНО</a:t>
            </a:r>
            <a:endParaRPr lang="ru-RU" b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1475656" y="1442194"/>
            <a:ext cx="7488832" cy="3498974"/>
          </a:xfrm>
          <a:solidFill>
            <a:srgbClr val="013101"/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smtClean="0"/>
              <a:t>Запишіть програму на вхід для розрахунку середньої швидкості руху тіла.</a:t>
            </a:r>
          </a:p>
          <a:p>
            <a:pPr marL="0" indent="0" algn="just">
              <a:buNone/>
            </a:pPr>
            <a:r>
              <a:rPr lang="ru-RU" sz="2800" smtClean="0">
                <a:solidFill>
                  <a:srgbClr val="FFFF00"/>
                </a:solidFill>
              </a:rPr>
              <a:t>Вхідні дані:</a:t>
            </a:r>
          </a:p>
          <a:p>
            <a:pPr marL="0" indent="1976438" algn="just">
              <a:buNone/>
            </a:pPr>
            <a:r>
              <a:rPr lang="ru-RU" sz="2800" i="1" smtClean="0"/>
              <a:t>шлях та час руху тіла</a:t>
            </a:r>
          </a:p>
          <a:p>
            <a:pPr marL="0" indent="0" algn="just">
              <a:buNone/>
            </a:pPr>
            <a:r>
              <a:rPr lang="ru-RU" sz="2800" smtClean="0">
                <a:solidFill>
                  <a:srgbClr val="FFFF00"/>
                </a:solidFill>
              </a:rPr>
              <a:t>Вихідні дані:</a:t>
            </a:r>
          </a:p>
          <a:p>
            <a:pPr marL="0" indent="1976438" algn="just">
              <a:buNone/>
            </a:pPr>
            <a:r>
              <a:rPr lang="ru-RU" sz="2800" i="1"/>
              <a:t>ш</a:t>
            </a:r>
            <a:r>
              <a:rPr lang="ru-RU" sz="2800" i="1" smtClean="0"/>
              <a:t>видкість</a:t>
            </a: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val="126486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ПІДСУМОК</a:t>
            </a:r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В.Чернов</a:t>
            </a:r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439144" y="908720"/>
            <a:ext cx="7093296" cy="3816429"/>
          </a:xfrm>
          <a:prstGeom prst="rect">
            <a:avLst/>
          </a:prstGeom>
          <a:solidFill>
            <a:srgbClr val="013101"/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uk-UA" sz="2800" smtClean="0">
                <a:solidFill>
                  <a:schemeClr val="bg1"/>
                </a:solidFill>
              </a:rPr>
              <a:t>Яку функцію використовують для введення даних з клавіатури? Який її формат запису?</a:t>
            </a:r>
          </a:p>
          <a:p>
            <a:pPr marL="342900" indent="-342900">
              <a:buAutoNum type="arabicPeriod"/>
            </a:pPr>
            <a:r>
              <a:rPr lang="uk-UA" sz="2800" smtClean="0">
                <a:solidFill>
                  <a:schemeClr val="bg1"/>
                </a:solidFill>
              </a:rPr>
              <a:t>За допомогою якої функції виводяться дані на екран? Формат функції.</a:t>
            </a:r>
          </a:p>
          <a:p>
            <a:pPr marL="342900" indent="-342900">
              <a:buAutoNum type="arabicPeriod"/>
            </a:pPr>
            <a:r>
              <a:rPr lang="uk-UA" sz="2800" smtClean="0">
                <a:solidFill>
                  <a:schemeClr val="bg1"/>
                </a:solidFill>
              </a:rPr>
              <a:t>Як записуються основні математичні оператори мовою </a:t>
            </a:r>
            <a:r>
              <a:rPr lang="en-US" sz="2800" smtClean="0">
                <a:solidFill>
                  <a:schemeClr val="bg1"/>
                </a:solidFill>
              </a:rPr>
              <a:t>Python</a:t>
            </a:r>
            <a:r>
              <a:rPr lang="uk-UA" sz="2800" smtClean="0">
                <a:solidFill>
                  <a:schemeClr val="bg1"/>
                </a:solidFill>
              </a:rPr>
              <a:t>?</a:t>
            </a:r>
          </a:p>
          <a:p>
            <a:pPr marL="342900" indent="-342900">
              <a:buAutoNum type="arabicPeriod"/>
            </a:pPr>
            <a:r>
              <a:rPr lang="uk-UA" sz="2800" smtClean="0">
                <a:solidFill>
                  <a:schemeClr val="bg1"/>
                </a:solidFill>
              </a:rPr>
              <a:t>Для чого використовуються лінійні програми?</a:t>
            </a:r>
          </a:p>
          <a:p>
            <a:pPr marL="342900" indent="-342900">
              <a:buAutoNum type="arabicPeriod"/>
            </a:pP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4866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9144" y="795987"/>
            <a:ext cx="7704856" cy="759618"/>
          </a:xfrm>
        </p:spPr>
        <p:txBody>
          <a:bodyPr/>
          <a:lstStyle/>
          <a:p>
            <a:r>
              <a:rPr lang="uk-UA" smtClean="0"/>
              <a:t>РОЗГАДАЙТЕ РЕБУС</a:t>
            </a: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В.Чернов</a:t>
            </a:r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249" y="1988840"/>
            <a:ext cx="7535818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4899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Домашнє завдання</a:t>
            </a:r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В.Чернов</a:t>
            </a:r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1799184" y="2274651"/>
                <a:ext cx="6984776" cy="2554545"/>
              </a:xfrm>
              <a:prstGeom prst="rect">
                <a:avLst/>
              </a:prstGeom>
              <a:solidFill>
                <a:srgbClr val="013101"/>
              </a:soli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just"/>
                <a:r>
                  <a:rPr lang="uk-UA" sz="3200" smtClean="0"/>
                  <a:t>Опрацювати матеріали презентації (виписати основні поняття)</a:t>
                </a:r>
              </a:p>
              <a:p>
                <a:pPr algn="just"/>
                <a:r>
                  <a:rPr lang="uk-UA" sz="3200" smtClean="0"/>
                  <a:t>Запишіть програму для обчислення кількості теплоти</a:t>
                </a:r>
                <a:r>
                  <a:rPr lang="en-US" sz="3200" smtClean="0"/>
                  <a:t> </a:t>
                </a:r>
                <a14:m>
                  <m:oMath xmlns:m="http://schemas.openxmlformats.org/officeDocument/2006/math">
                    <m:r>
                      <a:rPr lang="uk-UA" sz="3200">
                        <a:latin typeface="Cambria Math" panose="02040503050406030204" pitchFamily="18" charset="0"/>
                      </a:rPr>
                      <m:t>з</m:t>
                    </m:r>
                    <m:r>
                      <a:rPr lang="uk-UA" sz="3200" b="0" i="0" smtClean="0">
                        <a:latin typeface="Cambria Math" panose="02040503050406030204" pitchFamily="18" charset="0"/>
                      </a:rPr>
                      <m:t>а формулою </m:t>
                    </m:r>
                  </m:oMath>
                </a14:m>
                <a:endParaRPr lang="uk-UA" sz="3200" b="0" i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32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𝑐𝑚</m:t>
                      </m:r>
                      <m:r>
                        <a:rPr lang="en-US" sz="32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32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3200">
                  <a:solidFill>
                    <a:srgbClr val="FFFF00"/>
                  </a:solidFill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9184" y="2274651"/>
                <a:ext cx="6984776" cy="255454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1897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9144" y="416089"/>
            <a:ext cx="7704856" cy="759618"/>
          </a:xfrm>
        </p:spPr>
        <p:txBody>
          <a:bodyPr/>
          <a:lstStyle/>
          <a:p>
            <a:r>
              <a:rPr lang="ru-RU" smtClean="0"/>
              <a:t>ПЕРЕВІРКА ДЗ</a:t>
            </a:r>
            <a:endParaRPr lang="ru-RU"/>
          </a:p>
        </p:txBody>
      </p:sp>
      <p:grpSp>
        <p:nvGrpSpPr>
          <p:cNvPr id="22" name="Группа 21"/>
          <p:cNvGrpSpPr/>
          <p:nvPr/>
        </p:nvGrpSpPr>
        <p:grpSpPr>
          <a:xfrm>
            <a:off x="1312207" y="2029654"/>
            <a:ext cx="7824861" cy="2736304"/>
            <a:chOff x="1312207" y="2029654"/>
            <a:chExt cx="7824861" cy="2736304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2207" y="2029654"/>
              <a:ext cx="7824861" cy="2736304"/>
            </a:xfrm>
            <a:prstGeom prst="rect">
              <a:avLst/>
            </a:prstGeom>
          </p:spPr>
        </p:pic>
        <p:grpSp>
          <p:nvGrpSpPr>
            <p:cNvPr id="21" name="Группа 20"/>
            <p:cNvGrpSpPr/>
            <p:nvPr/>
          </p:nvGrpSpPr>
          <p:grpSpPr>
            <a:xfrm>
              <a:off x="1403648" y="2780928"/>
              <a:ext cx="7434123" cy="1871880"/>
              <a:chOff x="1403648" y="2780928"/>
              <a:chExt cx="7434123" cy="1871880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3131840" y="2780928"/>
                <a:ext cx="648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smtClean="0">
                    <a:solidFill>
                      <a:srgbClr val="FF0000"/>
                    </a:solidFill>
                  </a:rPr>
                  <a:t>str</a:t>
                </a:r>
                <a:endParaRPr lang="en-US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6372200" y="2780928"/>
                <a:ext cx="648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smtClean="0">
                    <a:solidFill>
                      <a:srgbClr val="FF0000"/>
                    </a:solidFill>
                  </a:rPr>
                  <a:t>int</a:t>
                </a:r>
                <a:endParaRPr lang="en-US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7524328" y="2818656"/>
                <a:ext cx="12790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smtClean="0">
                    <a:solidFill>
                      <a:srgbClr val="FF0000"/>
                    </a:solidFill>
                  </a:rPr>
                  <a:t>b  = int(a)</a:t>
                </a:r>
                <a:endParaRPr lang="en-US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403648" y="3150260"/>
                <a:ext cx="10441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smtClean="0">
                    <a:solidFill>
                      <a:srgbClr val="FF0000"/>
                    </a:solidFill>
                  </a:rPr>
                  <a:t>a = 37.73</a:t>
                </a:r>
                <a:endParaRPr lang="en-US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6372200" y="3187988"/>
                <a:ext cx="648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smtClean="0">
                    <a:solidFill>
                      <a:srgbClr val="FF0000"/>
                    </a:solidFill>
                  </a:rPr>
                  <a:t>str</a:t>
                </a:r>
                <a:endParaRPr lang="en-US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7524328" y="3162870"/>
                <a:ext cx="12790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smtClean="0">
                    <a:solidFill>
                      <a:srgbClr val="FF0000"/>
                    </a:solidFill>
                  </a:rPr>
                  <a:t>b  = str(a)</a:t>
                </a:r>
                <a:endParaRPr lang="en-US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3131840" y="3532202"/>
                <a:ext cx="648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smtClean="0">
                    <a:solidFill>
                      <a:srgbClr val="FF0000"/>
                    </a:solidFill>
                  </a:rPr>
                  <a:t>int</a:t>
                </a:r>
                <a:endParaRPr lang="en-US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4512039" y="3519592"/>
                <a:ext cx="12790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smtClean="0">
                    <a:solidFill>
                      <a:srgbClr val="FF0000"/>
                    </a:solidFill>
                  </a:rPr>
                  <a:t>b  = ‘100’</a:t>
                </a:r>
                <a:endParaRPr lang="en-US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7538265" y="3509793"/>
                <a:ext cx="12790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smtClean="0">
                    <a:solidFill>
                      <a:srgbClr val="FF0000"/>
                    </a:solidFill>
                  </a:rPr>
                  <a:t>b  = str(a)</a:t>
                </a:r>
                <a:endParaRPr lang="en-US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3131840" y="3867565"/>
                <a:ext cx="648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smtClean="0">
                    <a:solidFill>
                      <a:srgbClr val="FF0000"/>
                    </a:solidFill>
                  </a:rPr>
                  <a:t>float</a:t>
                </a:r>
                <a:endParaRPr lang="en-US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4539909" y="3879125"/>
                <a:ext cx="12790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smtClean="0">
                    <a:solidFill>
                      <a:srgbClr val="FF0000"/>
                    </a:solidFill>
                  </a:rPr>
                  <a:t>b  = 35.0</a:t>
                </a:r>
                <a:endParaRPr lang="en-US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6254924" y="3881849"/>
                <a:ext cx="648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smtClean="0">
                    <a:solidFill>
                      <a:srgbClr val="FF0000"/>
                    </a:solidFill>
                  </a:rPr>
                  <a:t>float</a:t>
                </a:r>
                <a:endParaRPr lang="en-US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3131840" y="4283476"/>
                <a:ext cx="648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smtClean="0">
                    <a:solidFill>
                      <a:srgbClr val="FF0000"/>
                    </a:solidFill>
                  </a:rPr>
                  <a:t>float</a:t>
                </a:r>
                <a:endParaRPr lang="en-US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6354578" y="4251268"/>
                <a:ext cx="648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smtClean="0">
                    <a:solidFill>
                      <a:srgbClr val="FF0000"/>
                    </a:solidFill>
                  </a:rPr>
                  <a:t>int</a:t>
                </a:r>
                <a:endParaRPr lang="en-US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7558717" y="4252318"/>
                <a:ext cx="12790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smtClean="0">
                    <a:solidFill>
                      <a:srgbClr val="FF0000"/>
                    </a:solidFill>
                  </a:rPr>
                  <a:t>b  = int(a)</a:t>
                </a:r>
                <a:endParaRPr lang="en-US" b="1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23" name="Нижний колонтитул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В.Чернов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45928"/>
            <a:ext cx="7111702" cy="1325563"/>
          </a:xfrm>
        </p:spPr>
        <p:txBody>
          <a:bodyPr/>
          <a:lstStyle/>
          <a:p>
            <a:r>
              <a:rPr lang="uk-UA" b="0" smtClean="0"/>
              <a:t>МАЄМО ЗНАТИ:</a:t>
            </a:r>
            <a:endParaRPr lang="ru-RU" b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1556792"/>
            <a:ext cx="7111702" cy="4351338"/>
          </a:xfrm>
          <a:solidFill>
            <a:srgbClr val="013101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sz="3900" smtClean="0"/>
              <a:t>Прості типи </a:t>
            </a:r>
            <a:r>
              <a:rPr lang="ru-RU" sz="3900" dirty="0" err="1"/>
              <a:t>даних</a:t>
            </a:r>
            <a:r>
              <a:rPr lang="ru-RU" sz="3900" dirty="0"/>
              <a:t> </a:t>
            </a:r>
            <a:r>
              <a:rPr lang="ru-RU" sz="3900" err="1"/>
              <a:t>Python</a:t>
            </a:r>
            <a:r>
              <a:rPr lang="ru-RU" sz="3900"/>
              <a:t> </a:t>
            </a:r>
            <a:r>
              <a:rPr lang="ru-RU" sz="3900" smtClean="0"/>
              <a:t>: </a:t>
            </a:r>
            <a:endParaRPr lang="ru-RU" sz="3900" dirty="0" smtClean="0"/>
          </a:p>
          <a:p>
            <a:pPr indent="2074863">
              <a:buNone/>
            </a:pPr>
            <a:r>
              <a:rPr lang="ru-RU" sz="3900" err="1" smtClean="0">
                <a:solidFill>
                  <a:srgbClr val="FFC000"/>
                </a:solidFill>
              </a:rPr>
              <a:t>цілі</a:t>
            </a:r>
            <a:r>
              <a:rPr lang="ru-RU" sz="3900" smtClean="0">
                <a:solidFill>
                  <a:srgbClr val="FFC000"/>
                </a:solidFill>
              </a:rPr>
              <a:t> </a:t>
            </a:r>
            <a:r>
              <a:rPr lang="en-US" sz="3900" smtClean="0">
                <a:solidFill>
                  <a:srgbClr val="FFC000"/>
                </a:solidFill>
              </a:rPr>
              <a:t>	</a:t>
            </a:r>
            <a:r>
              <a:rPr lang="en-US" sz="3900" smtClean="0">
                <a:solidFill>
                  <a:srgbClr val="FFFF00"/>
                </a:solidFill>
              </a:rPr>
              <a:t>int()</a:t>
            </a:r>
            <a:endParaRPr lang="ru-RU" sz="3900" dirty="0" smtClean="0">
              <a:solidFill>
                <a:srgbClr val="FFFF00"/>
              </a:solidFill>
            </a:endParaRPr>
          </a:p>
          <a:p>
            <a:pPr indent="2074863">
              <a:buNone/>
            </a:pPr>
            <a:r>
              <a:rPr lang="ru-RU" sz="3900" dirty="0" err="1" smtClean="0">
                <a:solidFill>
                  <a:srgbClr val="FFC000"/>
                </a:solidFill>
              </a:rPr>
              <a:t>дійсні</a:t>
            </a:r>
            <a:r>
              <a:rPr lang="ru-RU" sz="3900" dirty="0" smtClean="0">
                <a:solidFill>
                  <a:srgbClr val="FFC000"/>
                </a:solidFill>
              </a:rPr>
              <a:t> </a:t>
            </a:r>
            <a:r>
              <a:rPr lang="ru-RU" sz="3900">
                <a:solidFill>
                  <a:srgbClr val="FFC000"/>
                </a:solidFill>
              </a:rPr>
              <a:t>числа </a:t>
            </a:r>
            <a:r>
              <a:rPr lang="en-US" sz="3900" smtClean="0">
                <a:solidFill>
                  <a:srgbClr val="FFC000"/>
                </a:solidFill>
              </a:rPr>
              <a:t>	</a:t>
            </a:r>
            <a:r>
              <a:rPr lang="ru-RU" sz="3900" smtClean="0">
                <a:solidFill>
                  <a:srgbClr val="FFC000"/>
                </a:solidFill>
              </a:rPr>
              <a:t> </a:t>
            </a:r>
            <a:r>
              <a:rPr lang="en-US" sz="3900">
                <a:solidFill>
                  <a:srgbClr val="FFFF00"/>
                </a:solidFill>
              </a:rPr>
              <a:t>float()</a:t>
            </a:r>
            <a:endParaRPr lang="ru-RU" sz="3900" dirty="0">
              <a:solidFill>
                <a:srgbClr val="FFFF00"/>
              </a:solidFill>
            </a:endParaRPr>
          </a:p>
          <a:p>
            <a:pPr indent="2074863">
              <a:buNone/>
            </a:pPr>
            <a:r>
              <a:rPr lang="ru-RU" sz="3900" dirty="0" smtClean="0">
                <a:solidFill>
                  <a:srgbClr val="FFC000"/>
                </a:solidFill>
              </a:rPr>
              <a:t>рядки </a:t>
            </a:r>
            <a:r>
              <a:rPr lang="ru-RU" sz="3900" smtClean="0">
                <a:solidFill>
                  <a:srgbClr val="FFC000"/>
                </a:solidFill>
              </a:rPr>
              <a:t>тексту </a:t>
            </a:r>
            <a:r>
              <a:rPr lang="en-US" sz="3900" smtClean="0">
                <a:solidFill>
                  <a:srgbClr val="FFC000"/>
                </a:solidFill>
              </a:rPr>
              <a:t>	</a:t>
            </a:r>
            <a:r>
              <a:rPr lang="en-US" sz="3900">
                <a:solidFill>
                  <a:srgbClr val="FFFF00"/>
                </a:solidFill>
              </a:rPr>
              <a:t> str()</a:t>
            </a:r>
            <a:endParaRPr lang="ru-RU" sz="3900" dirty="0">
              <a:solidFill>
                <a:srgbClr val="FFFF00"/>
              </a:solidFill>
            </a:endParaRPr>
          </a:p>
          <a:p>
            <a:pPr>
              <a:buNone/>
            </a:pPr>
            <a:r>
              <a:rPr lang="uk-UA" sz="3900" smtClean="0"/>
              <a:t>Функція для визначення типу даних</a:t>
            </a:r>
          </a:p>
          <a:p>
            <a:pPr indent="2074863">
              <a:buNone/>
            </a:pPr>
            <a:r>
              <a:rPr lang="en-US" sz="3900">
                <a:solidFill>
                  <a:srgbClr val="FFFF00"/>
                </a:solidFill>
              </a:rPr>
              <a:t>type()</a:t>
            </a:r>
            <a:endParaRPr lang="ru-RU" sz="3900" dirty="0">
              <a:solidFill>
                <a:srgbClr val="FFFF00"/>
              </a:solidFill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В.Чернов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0" smtClean="0"/>
              <a:t>ВВЕДЕННЯ ДАНИХ</a:t>
            </a:r>
            <a:endParaRPr lang="ru-RU" b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1684375"/>
            <a:ext cx="7488832" cy="1816634"/>
          </a:xfrm>
          <a:solidFill>
            <a:srgbClr val="013101"/>
          </a:solidFill>
        </p:spPr>
        <p:txBody>
          <a:bodyPr/>
          <a:lstStyle/>
          <a:p>
            <a:pPr marL="0" indent="0" algn="just">
              <a:buNone/>
            </a:pPr>
            <a:r>
              <a:rPr lang="ru-RU"/>
              <a:t>Д</a:t>
            </a:r>
            <a:r>
              <a:rPr lang="ru-RU" smtClean="0"/>
              <a:t>ля введеня даних з клавіатури користувачем у </a:t>
            </a:r>
            <a:r>
              <a:rPr lang="ru-RU" err="1"/>
              <a:t>Python</a:t>
            </a:r>
            <a:r>
              <a:rPr lang="ru-RU"/>
              <a:t> </a:t>
            </a:r>
            <a:r>
              <a:rPr lang="ru-RU" smtClean="0"/>
              <a:t>використовують  функцію 	</a:t>
            </a:r>
            <a:r>
              <a:rPr lang="ru-RU" smtClean="0">
                <a:solidFill>
                  <a:srgbClr val="FFFF00"/>
                </a:solidFill>
              </a:rPr>
              <a:t>input(</a:t>
            </a:r>
            <a:r>
              <a:rPr lang="en-US" smtClean="0">
                <a:solidFill>
                  <a:srgbClr val="FFFF00"/>
                </a:solidFill>
              </a:rPr>
              <a:t>‘</a:t>
            </a:r>
            <a:r>
              <a:rPr lang="ru-RU" smtClean="0">
                <a:solidFill>
                  <a:srgbClr val="FFFF00"/>
                </a:solidFill>
              </a:rPr>
              <a:t>Повідомлення</a:t>
            </a:r>
            <a:r>
              <a:rPr lang="en-US" smtClean="0">
                <a:solidFill>
                  <a:srgbClr val="FFFF00"/>
                </a:solidFill>
              </a:rPr>
              <a:t>’</a:t>
            </a:r>
            <a:r>
              <a:rPr lang="ru-RU" smtClean="0"/>
              <a:t>)</a:t>
            </a:r>
          </a:p>
          <a:p>
            <a:pPr marL="0" indent="0" algn="just">
              <a:buFont typeface="Wingdings 3" charset="2"/>
              <a:buNone/>
            </a:pPr>
            <a:r>
              <a:rPr lang="ru-RU"/>
              <a:t>Д</a:t>
            </a:r>
            <a:r>
              <a:rPr lang="ru-RU" smtClean="0"/>
              <a:t>ля запиту значень змінних найчастіше використовують із вказанням типу даних:</a:t>
            </a:r>
          </a:p>
          <a:p>
            <a:pPr marL="0" indent="0" algn="just">
              <a:buFont typeface="Wingdings 3" charset="2"/>
              <a:buNone/>
            </a:pPr>
            <a:r>
              <a:rPr lang="ru-RU" smtClean="0">
                <a:solidFill>
                  <a:srgbClr val="FFFF00"/>
                </a:solidFill>
              </a:rPr>
              <a:t>	a = </a:t>
            </a:r>
            <a:r>
              <a:rPr lang="ru-RU" i="1" smtClean="0">
                <a:solidFill>
                  <a:srgbClr val="FFFF00"/>
                </a:solidFill>
              </a:rPr>
              <a:t>тип_даних</a:t>
            </a:r>
            <a:r>
              <a:rPr lang="ru-RU" smtClean="0">
                <a:solidFill>
                  <a:srgbClr val="FFFF00"/>
                </a:solidFill>
              </a:rPr>
              <a:t>(input(</a:t>
            </a:r>
            <a:r>
              <a:rPr lang="en-US" smtClean="0">
                <a:solidFill>
                  <a:srgbClr val="FFFF00"/>
                </a:solidFill>
              </a:rPr>
              <a:t>‘</a:t>
            </a:r>
            <a:r>
              <a:rPr lang="ru-RU" smtClean="0">
                <a:solidFill>
                  <a:srgbClr val="FFFF00"/>
                </a:solidFill>
              </a:rPr>
              <a:t>Повідомлення</a:t>
            </a:r>
            <a:r>
              <a:rPr lang="en-US" smtClean="0">
                <a:solidFill>
                  <a:srgbClr val="FFFF00"/>
                </a:solidFill>
              </a:rPr>
              <a:t>’</a:t>
            </a:r>
            <a:r>
              <a:rPr lang="ru-RU" smtClean="0">
                <a:solidFill>
                  <a:srgbClr val="FFFF00"/>
                </a:solidFill>
              </a:rPr>
              <a:t>))</a:t>
            </a:r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1835696" y="3789040"/>
            <a:ext cx="6591985" cy="1943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3" charset="2"/>
              <a:buNone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В.Чернов</a:t>
            </a:r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859" y="3501009"/>
            <a:ext cx="5964494" cy="26859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smtClean="0"/>
              <a:t>ВИВЕДЕННЯ ДАНИХ</a:t>
            </a:r>
            <a:endParaRPr lang="ru-RU" b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63688" y="1473324"/>
            <a:ext cx="6591985" cy="863352"/>
          </a:xfrm>
        </p:spPr>
        <p:txBody>
          <a:bodyPr/>
          <a:lstStyle/>
          <a:p>
            <a:pPr marL="0" indent="0">
              <a:buNone/>
            </a:pPr>
            <a:r>
              <a:rPr lang="en-US" smtClean="0"/>
              <a:t>    </a:t>
            </a:r>
            <a:r>
              <a:rPr lang="ru-RU" smtClean="0"/>
              <a:t>Для виведення даних на екран, </a:t>
            </a:r>
            <a:r>
              <a:rPr lang="ru-RU"/>
              <a:t>то </a:t>
            </a:r>
            <a:r>
              <a:rPr lang="ru-RU" smtClean="0"/>
              <a:t>використовується функція </a:t>
            </a:r>
            <a:r>
              <a:rPr lang="ru-RU" b="1" smtClean="0">
                <a:solidFill>
                  <a:srgbClr val="FFFF00"/>
                </a:solidFill>
              </a:rPr>
              <a:t>print</a:t>
            </a:r>
            <a:r>
              <a:rPr lang="ru-RU" dirty="0" smtClean="0">
                <a:solidFill>
                  <a:srgbClr val="FFFF00"/>
                </a:solidFill>
              </a:rPr>
              <a:t>()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1547664" y="2204864"/>
            <a:ext cx="4001627" cy="3865028"/>
          </a:xfrm>
          <a:prstGeom prst="rect">
            <a:avLst/>
          </a:prstGeom>
          <a:solidFill>
            <a:srgbClr val="01310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 3" charset="2"/>
              <a:buNone/>
            </a:pPr>
            <a:r>
              <a:rPr lang="en-US" smtClean="0"/>
              <a:t> </a:t>
            </a:r>
            <a:r>
              <a:rPr lang="ru-RU" b="1" smtClean="0">
                <a:solidFill>
                  <a:schemeClr val="bg1"/>
                </a:solidFill>
              </a:rPr>
              <a:t>р</a:t>
            </a:r>
            <a:r>
              <a:rPr lang="en-US" b="1" smtClean="0">
                <a:solidFill>
                  <a:schemeClr val="bg1"/>
                </a:solidFill>
              </a:rPr>
              <a:t>rint </a:t>
            </a:r>
            <a:r>
              <a:rPr lang="ru-RU" smtClean="0">
                <a:solidFill>
                  <a:schemeClr val="bg1"/>
                </a:solidFill>
              </a:rPr>
              <a:t>перекладається з англійського як “друк”, тобто програма “друкує” дані, які введені в круглі дужки.</a:t>
            </a:r>
          </a:p>
          <a:p>
            <a:pPr marL="0" indent="0" algn="just">
              <a:buFont typeface="Wingdings 3" charset="2"/>
              <a:buNone/>
            </a:pPr>
            <a:r>
              <a:rPr lang="ru-RU" smtClean="0">
                <a:solidFill>
                  <a:schemeClr val="bg1"/>
                </a:solidFill>
              </a:rPr>
              <a:t>Це можуть бути числа, текст, змінні або вирази. Можна вивести одразу декілька значень різних типів даних. Для цього значення чи зміні потрібно розділити комою. </a:t>
            </a:r>
            <a:endParaRPr lang="en-US" smtClean="0">
              <a:solidFill>
                <a:schemeClr val="bg1"/>
              </a:solidFill>
            </a:endParaRPr>
          </a:p>
          <a:p>
            <a:pPr marL="0" indent="0" algn="just">
              <a:buFont typeface="Wingdings 3" charset="2"/>
              <a:buNone/>
            </a:pPr>
            <a:r>
              <a:rPr lang="ru-RU" b="1" smtClean="0">
                <a:solidFill>
                  <a:schemeClr val="bg1"/>
                </a:solidFill>
              </a:rPr>
              <a:t>Наприклад</a:t>
            </a:r>
            <a:r>
              <a:rPr lang="ru-RU" smtClean="0">
                <a:solidFill>
                  <a:schemeClr val="bg1"/>
                </a:solidFill>
              </a:rPr>
              <a:t>: </a:t>
            </a:r>
            <a:r>
              <a:rPr lang="en-US" smtClean="0">
                <a:solidFill>
                  <a:schemeClr val="bg1"/>
                </a:solidFill>
              </a:rPr>
              <a:t>print(a,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smtClean="0">
                <a:solidFill>
                  <a:schemeClr val="bg1"/>
                </a:solidFill>
              </a:rPr>
              <a:t>‘</a:t>
            </a:r>
            <a:r>
              <a:rPr lang="ru-RU" smtClean="0">
                <a:solidFill>
                  <a:schemeClr val="bg1"/>
                </a:solidFill>
              </a:rPr>
              <a:t>або</a:t>
            </a:r>
            <a:r>
              <a:rPr lang="en-US" smtClean="0">
                <a:solidFill>
                  <a:schemeClr val="bg1"/>
                </a:solidFill>
              </a:rPr>
              <a:t>’</a:t>
            </a:r>
            <a:r>
              <a:rPr lang="ru-RU" smtClean="0">
                <a:solidFill>
                  <a:schemeClr val="bg1"/>
                </a:solidFill>
              </a:rPr>
              <a:t>, </a:t>
            </a:r>
            <a:r>
              <a:rPr lang="en-US" smtClean="0">
                <a:solidFill>
                  <a:schemeClr val="bg1"/>
                </a:solidFill>
              </a:rPr>
              <a:t>b)</a:t>
            </a:r>
          </a:p>
          <a:p>
            <a:pPr>
              <a:buFont typeface="Wingdings 3" charset="2"/>
              <a:buNone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В.Чернов</a:t>
            </a:r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47122" y="2217440"/>
            <a:ext cx="3289374" cy="29397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В.Чернов</a:t>
            </a:r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ЛІНІЙНІ ПРОГРАМ</a:t>
            </a:r>
            <a:r>
              <a:rPr lang="uk-UA" smtClean="0"/>
              <a:t>И</a:t>
            </a: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475656" y="2204864"/>
            <a:ext cx="6984776" cy="2677656"/>
          </a:xfrm>
          <a:prstGeom prst="rect">
            <a:avLst/>
          </a:prstGeom>
          <a:solidFill>
            <a:srgbClr val="01310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800" b="1" i="0" smtClean="0">
                <a:solidFill>
                  <a:schemeClr val="bg1"/>
                </a:solidFill>
                <a:effectLst/>
              </a:rPr>
              <a:t>Лінійними</a:t>
            </a:r>
            <a:r>
              <a:rPr lang="ru-RU" sz="2800" b="0" i="0" smtClean="0">
                <a:solidFill>
                  <a:schemeClr val="bg1"/>
                </a:solidFill>
                <a:effectLst/>
              </a:rPr>
              <a:t> називаються </a:t>
            </a:r>
            <a:r>
              <a:rPr lang="ru-RU" sz="2800" b="0" i="0" smtClean="0">
                <a:solidFill>
                  <a:srgbClr val="FFFF00"/>
                </a:solidFill>
                <a:effectLst/>
              </a:rPr>
              <a:t>програми</a:t>
            </a:r>
            <a:r>
              <a:rPr lang="ru-RU" sz="2800" smtClean="0">
                <a:solidFill>
                  <a:srgbClr val="FFFF00"/>
                </a:solidFill>
              </a:rPr>
              <a:t>, всі оператори як</a:t>
            </a:r>
            <a:r>
              <a:rPr lang="uk-UA" sz="2800" smtClean="0">
                <a:solidFill>
                  <a:srgbClr val="FFFF00"/>
                </a:solidFill>
              </a:rPr>
              <a:t>их</a:t>
            </a:r>
            <a:r>
              <a:rPr lang="ru-RU" sz="2800" smtClean="0">
                <a:solidFill>
                  <a:srgbClr val="FFFF00"/>
                </a:solidFill>
              </a:rPr>
              <a:t> виконуються послідовно, в тому порядку, в якому вони записані</a:t>
            </a:r>
            <a:r>
              <a:rPr lang="ru-RU" sz="2800" smtClean="0">
                <a:solidFill>
                  <a:schemeClr val="bg1"/>
                </a:solidFill>
              </a:rPr>
              <a:t>. </a:t>
            </a:r>
            <a:r>
              <a:rPr lang="ru-RU" sz="2800">
                <a:solidFill>
                  <a:schemeClr val="bg1"/>
                </a:solidFill>
              </a:rPr>
              <a:t>Це найпростіший вид програм</a:t>
            </a:r>
            <a:r>
              <a:rPr lang="ru-RU" sz="2800" smtClean="0">
                <a:solidFill>
                  <a:schemeClr val="bg1"/>
                </a:solidFill>
              </a:rPr>
              <a:t>.</a:t>
            </a:r>
          </a:p>
          <a:p>
            <a:pPr algn="just"/>
            <a:r>
              <a:rPr lang="ru-RU" sz="2800">
                <a:solidFill>
                  <a:schemeClr val="bg1"/>
                </a:solidFill>
              </a:rPr>
              <a:t>Лінійна програма складається з команд </a:t>
            </a:r>
            <a:r>
              <a:rPr lang="ru-RU" sz="2800">
                <a:solidFill>
                  <a:srgbClr val="FFFF00"/>
                </a:solidFill>
              </a:rPr>
              <a:t>присвоєння, введення та виведення </a:t>
            </a:r>
            <a:r>
              <a:rPr lang="ru-RU" sz="2800">
                <a:solidFill>
                  <a:schemeClr val="bg1"/>
                </a:solidFill>
              </a:rPr>
              <a:t>даних.</a:t>
            </a:r>
            <a:endParaRPr lang="en-US" sz="28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ПРИКЛАДИ ПРОСТИХ </a:t>
            </a:r>
            <a:r>
              <a:rPr lang="en-US" smtClean="0"/>
              <a:t/>
            </a:r>
            <a:br>
              <a:rPr lang="en-US" smtClean="0"/>
            </a:br>
            <a:r>
              <a:rPr lang="ru-RU" smtClean="0"/>
              <a:t>ЛІНІЙНИХ ПРОГРАМ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5656" y="1442194"/>
            <a:ext cx="7488832" cy="1118227"/>
          </a:xfrm>
          <a:solidFill>
            <a:srgbClr val="013101"/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smtClean="0"/>
              <a:t>На </a:t>
            </a:r>
            <a:r>
              <a:rPr lang="ru-RU" sz="2800" dirty="0" err="1"/>
              <a:t>вході</a:t>
            </a:r>
            <a:r>
              <a:rPr lang="ru-RU" sz="2800" dirty="0"/>
              <a:t> </a:t>
            </a:r>
            <a:r>
              <a:rPr lang="ru-RU" sz="2800" dirty="0" err="1"/>
              <a:t>маємо</a:t>
            </a:r>
            <a:r>
              <a:rPr lang="ru-RU" sz="2800" dirty="0"/>
              <a:t> число </a:t>
            </a:r>
            <a:r>
              <a:rPr lang="ru-RU" sz="2800" i="1" dirty="0" err="1"/>
              <a:t>a</a:t>
            </a:r>
            <a:r>
              <a:rPr lang="ru-RU" sz="2800" dirty="0"/>
              <a:t> - </a:t>
            </a:r>
            <a:r>
              <a:rPr lang="ru-RU" sz="2800" dirty="0" err="1"/>
              <a:t>дробове</a:t>
            </a:r>
            <a:r>
              <a:rPr lang="ru-RU" sz="2800" dirty="0"/>
              <a:t>. </a:t>
            </a:r>
            <a:r>
              <a:rPr lang="ru-RU" sz="2800" dirty="0" err="1"/>
              <a:t>Програма</a:t>
            </a:r>
            <a:r>
              <a:rPr lang="ru-RU" sz="2800" dirty="0"/>
              <a:t> повинна </a:t>
            </a:r>
            <a:r>
              <a:rPr lang="ru-RU" sz="2800" dirty="0" err="1"/>
              <a:t>вивести</a:t>
            </a:r>
            <a:r>
              <a:rPr lang="ru-RU" sz="2800" dirty="0"/>
              <a:t> </a:t>
            </a:r>
            <a:r>
              <a:rPr lang="ru-RU" sz="2800" dirty="0" err="1"/>
              <a:t>цілу</a:t>
            </a:r>
            <a:r>
              <a:rPr lang="ru-RU" sz="2800" dirty="0"/>
              <a:t> </a:t>
            </a:r>
            <a:r>
              <a:rPr lang="ru-RU" sz="2800" dirty="0" err="1"/>
              <a:t>частину</a:t>
            </a:r>
            <a:r>
              <a:rPr lang="ru-RU" sz="2800" dirty="0"/>
              <a:t> </a:t>
            </a:r>
            <a:r>
              <a:rPr lang="ru-RU" sz="2800" dirty="0" err="1"/>
              <a:t>від</a:t>
            </a:r>
            <a:r>
              <a:rPr lang="ru-RU" sz="2800" dirty="0"/>
              <a:t> числа </a:t>
            </a:r>
            <a:r>
              <a:rPr lang="ru-RU" sz="2800" i="1" dirty="0" err="1"/>
              <a:t>a</a:t>
            </a:r>
            <a:r>
              <a:rPr lang="ru-RU" sz="2800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950" y="2672507"/>
            <a:ext cx="5519010" cy="3571757"/>
          </a:xfrm>
          <a:prstGeom prst="rect">
            <a:avLst/>
          </a:prstGeo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В.Чернов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В.Чернов</a:t>
            </a:r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ПРИКЛАДИ ПРОСТИХ </a:t>
            </a:r>
            <a:r>
              <a:rPr lang="en-US" smtClean="0"/>
              <a:t/>
            </a:r>
            <a:br>
              <a:rPr lang="en-US" smtClean="0"/>
            </a:br>
            <a:r>
              <a:rPr lang="ru-RU" smtClean="0"/>
              <a:t>ЛІНІЙНИХ ПРОГРАМ</a:t>
            </a:r>
            <a:endParaRPr lang="ru-RU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1475656" y="1442195"/>
            <a:ext cx="7488832" cy="834678"/>
          </a:xfrm>
          <a:solidFill>
            <a:srgbClr val="013101"/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sz="2800" smtClean="0"/>
              <a:t>Часто лінійні програми використовують для обчислення виразів. </a:t>
            </a:r>
            <a:endParaRPr lang="ru-RU" sz="2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297289"/>
            <a:ext cx="7462939" cy="329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85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В.Чернов</a:t>
            </a:r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ПРИКЛАДИ ПРОСТИХ </a:t>
            </a:r>
            <a:r>
              <a:rPr lang="en-US" smtClean="0"/>
              <a:t/>
            </a:r>
            <a:br>
              <a:rPr lang="en-US" smtClean="0"/>
            </a:br>
            <a:r>
              <a:rPr lang="ru-RU" smtClean="0"/>
              <a:t>ЛІНІЙНИХ ПРОГРАМ</a:t>
            </a:r>
            <a:endParaRPr lang="ru-RU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1475656" y="1442194"/>
            <a:ext cx="7488832" cy="1118227"/>
          </a:xfrm>
          <a:solidFill>
            <a:srgbClr val="013101"/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smtClean="0"/>
              <a:t>Запишіть програму на вхід якої подається ціна та кількість товару, а виводиться його вартість</a:t>
            </a:r>
            <a:endParaRPr lang="ru-RU" sz="2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198" y="2575193"/>
            <a:ext cx="7679675" cy="3128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5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218</TotalTime>
  <Words>349</Words>
  <Application>Microsoft Office PowerPoint</Application>
  <PresentationFormat>Экран (4:3)</PresentationFormat>
  <Paragraphs>84</Paragraphs>
  <Slides>15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Cambria Math</vt:lpstr>
      <vt:lpstr>Wingdings 3</vt:lpstr>
      <vt:lpstr>Тема Office</vt:lpstr>
      <vt:lpstr>Введення та виведення даних.  Перша програма мовою Python </vt:lpstr>
      <vt:lpstr>ПЕРЕВІРКА ДЗ</vt:lpstr>
      <vt:lpstr>МАЄМО ЗНАТИ:</vt:lpstr>
      <vt:lpstr>ВВЕДЕННЯ ДАНИХ</vt:lpstr>
      <vt:lpstr>ВИВЕДЕННЯ ДАНИХ</vt:lpstr>
      <vt:lpstr>ЛІНІЙНІ ПРОГРАМИ</vt:lpstr>
      <vt:lpstr>ПРИКЛАДИ ПРОСТИХ  ЛІНІЙНИХ ПРОГРАМ</vt:lpstr>
      <vt:lpstr>ПРИКЛАДИ ПРОСТИХ  ЛІНІЙНИХ ПРОГРАМ</vt:lpstr>
      <vt:lpstr>ПРИКЛАДИ ПРОСТИХ  ЛІНІЙНИХ ПРОГРАМ</vt:lpstr>
      <vt:lpstr>ПРИКЛАДИ ПРОСТИХ  ЛІНІЙНИХ ПРОГРАМ</vt:lpstr>
      <vt:lpstr>ПРАЦЮЄМО САМОСТІЙНО</vt:lpstr>
      <vt:lpstr>ПРАЦЮЄМО САМОСТІЙНО</vt:lpstr>
      <vt:lpstr>ПІДСУМОК</vt:lpstr>
      <vt:lpstr>РОЗГАДАЙТЕ РЕБУС</vt:lpstr>
      <vt:lpstr>Домашнє завдання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Введення та виведення даних.  Перша програма мовою Python</dc:title>
  <dc:creator>user</dc:creator>
  <cp:lastModifiedBy>pc2020dom@outlook.com</cp:lastModifiedBy>
  <cp:revision>25</cp:revision>
  <dcterms:created xsi:type="dcterms:W3CDTF">2020-03-19T13:22:29Z</dcterms:created>
  <dcterms:modified xsi:type="dcterms:W3CDTF">2021-10-03T18:12:26Z</dcterms:modified>
</cp:coreProperties>
</file>