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5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3" r:id="rId25"/>
    <p:sldId id="281" r:id="rId26"/>
    <p:sldId id="282" r:id="rId27"/>
    <p:sldId id="284" r:id="rId28"/>
    <p:sldId id="285" r:id="rId29"/>
    <p:sldId id="286" r:id="rId30"/>
    <p:sldId id="295" r:id="rId31"/>
    <p:sldId id="296" r:id="rId32"/>
    <p:sldId id="297" r:id="rId33"/>
    <p:sldId id="298" r:id="rId34"/>
    <p:sldId id="287" r:id="rId35"/>
    <p:sldId id="288" r:id="rId36"/>
    <p:sldId id="289" r:id="rId37"/>
    <p:sldId id="299" r:id="rId38"/>
    <p:sldId id="300" r:id="rId39"/>
    <p:sldId id="301" r:id="rId40"/>
    <p:sldId id="302" r:id="rId41"/>
    <p:sldId id="303" r:id="rId42"/>
    <p:sldId id="30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539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35CD-860E-4513-87EB-15B8C9B693F2}" type="datetimeFigureOut">
              <a:rPr lang="ru-RU" smtClean="0"/>
              <a:pPr/>
              <a:t>24.10.2024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5D717-A84C-4F35-A110-32F507FC7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0.mp3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1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5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2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3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4.mp3" TargetMode="Externa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39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5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6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1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7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8.mp3" TargetMode="Externa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2;&#1074;&#1110;&#1090;&#1080;\18.mp3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43.png"/><Relationship Id="rId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19.mp3" TargetMode="External"/><Relationship Id="rId6" Type="http://schemas.openxmlformats.org/officeDocument/2006/relationships/slide" Target="slide3.xml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slide" Target="slide20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47.gif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0.mp3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3.gif"/><Relationship Id="rId5" Type="http://schemas.openxmlformats.org/officeDocument/2006/relationships/image" Target="../media/image11.png"/><Relationship Id="rId10" Type="http://schemas.openxmlformats.org/officeDocument/2006/relationships/slide" Target="slide25.xml"/><Relationship Id="rId4" Type="http://schemas.openxmlformats.org/officeDocument/2006/relationships/image" Target="../media/image2.pn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5.jpeg"/><Relationship Id="rId7" Type="http://schemas.openxmlformats.org/officeDocument/2006/relationships/image" Target="../media/image5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1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2.mp3" TargetMode="External"/><Relationship Id="rId6" Type="http://schemas.openxmlformats.org/officeDocument/2006/relationships/image" Target="../media/image49.gif"/><Relationship Id="rId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image" Target="../media/image51.png"/><Relationship Id="rId9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5.jpeg"/><Relationship Id="rId7" Type="http://schemas.openxmlformats.org/officeDocument/2006/relationships/image" Target="../media/image5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3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4.mp3" TargetMode="Externa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5.jpe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5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61.png"/><Relationship Id="rId5" Type="http://schemas.openxmlformats.org/officeDocument/2006/relationships/image" Target="../media/image9.png"/><Relationship Id="rId15" Type="http://schemas.openxmlformats.org/officeDocument/2006/relationships/image" Target="../media/image13.gif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6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gif"/><Relationship Id="rId4" Type="http://schemas.openxmlformats.org/officeDocument/2006/relationships/image" Target="../media/image15.jpe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64.gif"/><Relationship Id="rId2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7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68.png"/><Relationship Id="rId11" Type="http://schemas.openxmlformats.org/officeDocument/2006/relationships/image" Target="../media/image74.gif"/><Relationship Id="rId5" Type="http://schemas.openxmlformats.org/officeDocument/2006/relationships/image" Target="../media/image71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8.mp3" TargetMode="External"/><Relationship Id="rId6" Type="http://schemas.openxmlformats.org/officeDocument/2006/relationships/slide" Target="slide20.xml"/><Relationship Id="rId5" Type="http://schemas.openxmlformats.org/officeDocument/2006/relationships/image" Target="../media/image68.pn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5.jpe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29.mp3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5.jpe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0.mp3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24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5.jpe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1.mp3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5.jpe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2.mp3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86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46.png"/><Relationship Id="rId3" Type="http://schemas.openxmlformats.org/officeDocument/2006/relationships/image" Target="../media/image15.jpeg"/><Relationship Id="rId7" Type="http://schemas.openxmlformats.org/officeDocument/2006/relationships/image" Target="../media/image81.png"/><Relationship Id="rId12" Type="http://schemas.openxmlformats.org/officeDocument/2006/relationships/image" Target="../media/image5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3.mp3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21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audio" Target="../media/audio1.wav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openxmlformats.org/officeDocument/2006/relationships/image" Target="../media/image64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1.png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4.mp3" TargetMode="Externa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15.jpeg"/><Relationship Id="rId1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8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5.mp3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34.png"/><Relationship Id="rId5" Type="http://schemas.openxmlformats.org/officeDocument/2006/relationships/image" Target="../media/image15.jpeg"/><Relationship Id="rId10" Type="http://schemas.openxmlformats.org/officeDocument/2006/relationships/image" Target="../media/image73.png"/><Relationship Id="rId4" Type="http://schemas.openxmlformats.org/officeDocument/2006/relationships/audio" Target="../media/audio4.wav"/><Relationship Id="rId9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5.jpeg"/><Relationship Id="rId7" Type="http://schemas.openxmlformats.org/officeDocument/2006/relationships/image" Target="../media/image9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6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5.jpeg"/><Relationship Id="rId7" Type="http://schemas.openxmlformats.org/officeDocument/2006/relationships/image" Target="../media/image9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7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98.png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8.mp3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3.png"/><Relationship Id="rId3" Type="http://schemas.openxmlformats.org/officeDocument/2006/relationships/image" Target="../media/image15.jpeg"/><Relationship Id="rId7" Type="http://schemas.openxmlformats.org/officeDocument/2006/relationships/image" Target="../media/image98.png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39.mp3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4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3.png"/><Relationship Id="rId3" Type="http://schemas.openxmlformats.org/officeDocument/2006/relationships/image" Target="../media/image15.jpeg"/><Relationship Id="rId7" Type="http://schemas.openxmlformats.org/officeDocument/2006/relationships/image" Target="../media/image98.png"/><Relationship Id="rId12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40.mp3" TargetMode="External"/><Relationship Id="rId6" Type="http://schemas.openxmlformats.org/officeDocument/2006/relationships/image" Target="../media/image91.pn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5" Type="http://schemas.openxmlformats.org/officeDocument/2006/relationships/image" Target="../media/image24.png"/><Relationship Id="rId10" Type="http://schemas.openxmlformats.org/officeDocument/2006/relationships/audio" Target="../media/audio2.wav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5.jpeg"/><Relationship Id="rId7" Type="http://schemas.openxmlformats.org/officeDocument/2006/relationships/image" Target="../media/image102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41.mp3" TargetMode="External"/><Relationship Id="rId6" Type="http://schemas.openxmlformats.org/officeDocument/2006/relationships/image" Target="../media/image98.png"/><Relationship Id="rId11" Type="http://schemas.openxmlformats.org/officeDocument/2006/relationships/image" Target="../media/image13.gif"/><Relationship Id="rId5" Type="http://schemas.openxmlformats.org/officeDocument/2006/relationships/image" Target="../media/image91.png"/><Relationship Id="rId10" Type="http://schemas.openxmlformats.org/officeDocument/2006/relationships/slide" Target="slide2.xml"/><Relationship Id="rId4" Type="http://schemas.openxmlformats.org/officeDocument/2006/relationships/image" Target="../media/image96.png"/><Relationship Id="rId9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5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6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7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8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4;&#1080;&#1089;&#1090;&#1072;&#1085;&#1094;&#1110;&#1081;&#1085;&#1077;%20&#1075;&#1088;&#1091;&#1087;&#1072;%20&#1055;&#1110;&#1079;&#1085;&#1072;&#1081;&#1082;&#1086;\14.10\&#1050;&#1110;&#1084;&#1085;&#1072;&#1090;&#1085;&#1110;%20&#1088;&#1086;&#1089;&#1083;&#1080;&#1085;&#1080;\9.mp3" TargetMode="Externa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6898419"/>
          </a:xfrm>
          <a:prstGeom prst="rect">
            <a:avLst/>
          </a:prstGeom>
        </p:spPr>
      </p:pic>
      <p:pic>
        <p:nvPicPr>
          <p:cNvPr id="5" name="Рисунок 4" descr="TE6107i0fz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928794" y="4050863"/>
            <a:ext cx="2150629" cy="2807137"/>
          </a:xfrm>
          <a:prstGeom prst="rect">
            <a:avLst/>
          </a:prstGeom>
        </p:spPr>
      </p:pic>
      <p:pic>
        <p:nvPicPr>
          <p:cNvPr id="1028" name="Picture 4" descr="C:\Лена\8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071546"/>
            <a:ext cx="3940293" cy="5657856"/>
          </a:xfrm>
          <a:prstGeom prst="rect">
            <a:avLst/>
          </a:prstGeom>
          <a:noFill/>
        </p:spPr>
      </p:pic>
      <p:pic>
        <p:nvPicPr>
          <p:cNvPr id="9" name="Рисунок 8" descr="0_47ee2_c592ed3c_XL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214942" y="3286124"/>
            <a:ext cx="1555091" cy="1443643"/>
          </a:xfrm>
          <a:prstGeom prst="rect">
            <a:avLst/>
          </a:prstGeom>
        </p:spPr>
      </p:pic>
      <p:pic>
        <p:nvPicPr>
          <p:cNvPr id="10" name="Рисунок 9" descr="0_5873f_d8acd074_M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429256" y="0"/>
            <a:ext cx="2357454" cy="2121709"/>
          </a:xfrm>
          <a:prstGeom prst="rect">
            <a:avLst/>
          </a:prstGeom>
        </p:spPr>
      </p:pic>
      <p:pic>
        <p:nvPicPr>
          <p:cNvPr id="12" name="Рисунок 11" descr="0_58733_57739c6c_L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228184" y="4581128"/>
            <a:ext cx="1571636" cy="1679098"/>
          </a:xfrm>
          <a:prstGeom prst="rect">
            <a:avLst/>
          </a:prstGeom>
        </p:spPr>
      </p:pic>
      <p:pic>
        <p:nvPicPr>
          <p:cNvPr id="13" name="Рисунок 12" descr="0_91974_89d242aa_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29323" y="1928802"/>
            <a:ext cx="1360286" cy="1187983"/>
          </a:xfrm>
          <a:prstGeom prst="rect">
            <a:avLst/>
          </a:prstGeom>
        </p:spPr>
      </p:pic>
      <p:pic>
        <p:nvPicPr>
          <p:cNvPr id="11" name="Рисунок 10" descr="0_7376a_2685627d_XL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715140" y="2786058"/>
            <a:ext cx="1285884" cy="1302161"/>
          </a:xfrm>
          <a:prstGeom prst="rect">
            <a:avLst/>
          </a:prstGeom>
        </p:spPr>
      </p:pic>
      <p:sp>
        <p:nvSpPr>
          <p:cNvPr id="15" name="Шестиугольник 14"/>
          <p:cNvSpPr/>
          <p:nvPr/>
        </p:nvSpPr>
        <p:spPr>
          <a:xfrm>
            <a:off x="714348" y="642918"/>
            <a:ext cx="4714908" cy="3214710"/>
          </a:xfrm>
          <a:prstGeom prst="hexagon">
            <a:avLst/>
          </a:prstGeom>
          <a:gradFill>
            <a:gsLst>
              <a:gs pos="0">
                <a:srgbClr val="DDEBCF">
                  <a:alpha val="2000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8890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84335" y="1285860"/>
            <a:ext cx="3889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Про </a:t>
            </a:r>
            <a:r>
              <a:rPr lang="ru-RU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кімнатні</a:t>
            </a:r>
            <a:endParaRPr lang="ru-RU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рослини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04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   </a:t>
            </a:r>
            <a:r>
              <a:rPr lang="uk-UA" b="1" dirty="0" err="1" smtClean="0">
                <a:solidFill>
                  <a:srgbClr val="002060"/>
                </a:solidFill>
              </a:rPr>
              <a:t>Долюк</a:t>
            </a:r>
            <a:r>
              <a:rPr lang="uk-UA" b="1" dirty="0" smtClean="0">
                <a:solidFill>
                  <a:srgbClr val="002060"/>
                </a:solidFill>
              </a:rPr>
              <a:t>  Тетяна Михайлівна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9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6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Лена\0_a0eb5_1cab041d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3" name="Рисунок 2" descr="1466af16dbdd31282616fb8f7a0eeeee_60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75656" y="3573016"/>
            <a:ext cx="2374226" cy="2843384"/>
          </a:xfrm>
          <a:prstGeom prst="rect">
            <a:avLst/>
          </a:prstGeom>
        </p:spPr>
      </p:pic>
      <p:pic>
        <p:nvPicPr>
          <p:cNvPr id="4" name="Рисунок 3" descr="beg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332656"/>
            <a:ext cx="2786082" cy="2250765"/>
          </a:xfrm>
          <a:prstGeom prst="rect">
            <a:avLst/>
          </a:prstGeom>
        </p:spPr>
      </p:pic>
      <p:pic>
        <p:nvPicPr>
          <p:cNvPr id="5" name="Рисунок 4" descr="p613641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1988840"/>
            <a:ext cx="2232248" cy="2490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628" y="404664"/>
            <a:ext cx="3087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Бегонія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79912" y="1628800"/>
            <a:ext cx="47926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0070C0"/>
                </a:solidFill>
              </a:rPr>
              <a:t>Бегонія</a:t>
            </a:r>
            <a:r>
              <a:rPr lang="ru-RU" sz="2200" b="1" dirty="0" smtClean="0">
                <a:solidFill>
                  <a:srgbClr val="0070C0"/>
                </a:solidFill>
              </a:rPr>
              <a:t> – невеличка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рослина</a:t>
            </a:r>
            <a:r>
              <a:rPr lang="ru-RU" sz="2200" b="1" dirty="0" smtClean="0">
                <a:solidFill>
                  <a:srgbClr val="0070C0"/>
                </a:solidFill>
              </a:rPr>
              <a:t>. Листочки </a:t>
            </a:r>
            <a:r>
              <a:rPr lang="ru-RU" sz="2200" b="1" dirty="0" err="1" smtClean="0">
                <a:solidFill>
                  <a:srgbClr val="0070C0"/>
                </a:solidFill>
              </a:rPr>
              <a:t>бегонії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великі</a:t>
            </a:r>
            <a:r>
              <a:rPr lang="ru-RU" sz="2200" b="1" dirty="0" smtClean="0">
                <a:solidFill>
                  <a:srgbClr val="0070C0"/>
                </a:solidFill>
              </a:rPr>
              <a:t> , </a:t>
            </a:r>
            <a:r>
              <a:rPr lang="ru-RU" sz="2200" b="1" dirty="0" err="1" smtClean="0">
                <a:solidFill>
                  <a:srgbClr val="0070C0"/>
                </a:solidFill>
              </a:rPr>
              <a:t>дуже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гарно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прикрашені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Цвіте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бегонія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дрібними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квіточками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Садити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бегонію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краще</a:t>
            </a:r>
            <a:r>
              <a:rPr lang="ru-RU" sz="2200" b="1" dirty="0" smtClean="0">
                <a:solidFill>
                  <a:srgbClr val="0070C0"/>
                </a:solidFill>
              </a:rPr>
              <a:t> в </a:t>
            </a:r>
            <a:r>
              <a:rPr lang="ru-RU" sz="2200" b="1" dirty="0" err="1" smtClean="0">
                <a:solidFill>
                  <a:srgbClr val="0070C0"/>
                </a:solidFill>
              </a:rPr>
              <a:t>неглибокий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горщик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Горщик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з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квіткою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потрібно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ставити</a:t>
            </a:r>
            <a:r>
              <a:rPr lang="ru-RU" sz="2200" b="1" dirty="0" smtClean="0">
                <a:solidFill>
                  <a:srgbClr val="0070C0"/>
                </a:solidFill>
              </a:rPr>
              <a:t> так, </a:t>
            </a:r>
            <a:r>
              <a:rPr lang="ru-RU" sz="2200" b="1" dirty="0" err="1" smtClean="0">
                <a:solidFill>
                  <a:srgbClr val="0070C0"/>
                </a:solidFill>
              </a:rPr>
              <a:t>щоб</a:t>
            </a:r>
            <a:r>
              <a:rPr lang="ru-RU" sz="2200" b="1" dirty="0" smtClean="0">
                <a:solidFill>
                  <a:srgbClr val="0070C0"/>
                </a:solidFill>
              </a:rPr>
              <a:t> не попадали </a:t>
            </a:r>
            <a:r>
              <a:rPr lang="ru-RU" sz="2200" b="1" dirty="0" err="1" smtClean="0">
                <a:solidFill>
                  <a:srgbClr val="0070C0"/>
                </a:solidFill>
              </a:rPr>
              <a:t>прямі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сонячні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промені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Бегонію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літом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поливають</a:t>
            </a:r>
            <a:r>
              <a:rPr lang="ru-RU" sz="2200" b="1" dirty="0" smtClean="0">
                <a:solidFill>
                  <a:srgbClr val="0070C0"/>
                </a:solidFill>
              </a:rPr>
              <a:t> сильно, а зимою </a:t>
            </a:r>
            <a:r>
              <a:rPr lang="ru-RU" sz="2200" b="1" dirty="0" err="1" smtClean="0">
                <a:solidFill>
                  <a:srgbClr val="0070C0"/>
                </a:solidFill>
              </a:rPr>
              <a:t>помірно</a:t>
            </a:r>
            <a:r>
              <a:rPr lang="ru-RU" sz="2200" b="1" dirty="0" smtClean="0">
                <a:solidFill>
                  <a:srgbClr val="0070C0"/>
                </a:solidFill>
              </a:rPr>
              <a:t>, </a:t>
            </a:r>
            <a:r>
              <a:rPr lang="ru-RU" sz="2200" b="1" dirty="0" err="1" smtClean="0">
                <a:solidFill>
                  <a:srgbClr val="0070C0"/>
                </a:solidFill>
              </a:rPr>
              <a:t>бажано</a:t>
            </a:r>
            <a:r>
              <a:rPr lang="ru-RU" sz="2200" b="1" dirty="0" smtClean="0">
                <a:solidFill>
                  <a:srgbClr val="0070C0"/>
                </a:solidFill>
              </a:rPr>
              <a:t> теплою водою. 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8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9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5229200"/>
            <a:ext cx="1143008" cy="1145872"/>
          </a:xfrm>
          <a:prstGeom prst="rect">
            <a:avLst/>
          </a:prstGeom>
          <a:noFill/>
        </p:spPr>
      </p:pic>
      <p:pic>
        <p:nvPicPr>
          <p:cNvPr id="10" name="Picture 5" descr="C:\Лена\1286725127_max_water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40153" y="5286942"/>
            <a:ext cx="1080120" cy="1222993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6084168" y="55892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4788024" y="551723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460432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6" y="0"/>
            <a:ext cx="5286364" cy="5286364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29058" y="642918"/>
            <a:ext cx="4426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Традесканція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772816"/>
            <a:ext cx="48965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0070C0"/>
                </a:solidFill>
              </a:rPr>
              <a:t>Традесканція</a:t>
            </a:r>
            <a:r>
              <a:rPr lang="ru-RU" sz="2200" b="1" dirty="0" smtClean="0">
                <a:solidFill>
                  <a:srgbClr val="0070C0"/>
                </a:solidFill>
              </a:rPr>
              <a:t>  -  </a:t>
            </a:r>
            <a:r>
              <a:rPr lang="ru-RU" sz="2200" b="1" dirty="0" err="1" smtClean="0">
                <a:solidFill>
                  <a:srgbClr val="0070C0"/>
                </a:solidFill>
              </a:rPr>
              <a:t>середньої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висоти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рослина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з</a:t>
            </a:r>
            <a:r>
              <a:rPr lang="ru-RU" sz="2200" b="1" dirty="0" smtClean="0">
                <a:solidFill>
                  <a:srgbClr val="0070C0"/>
                </a:solidFill>
              </a:rPr>
              <a:t> прямостоячими стеблами. На стеблах </a:t>
            </a:r>
            <a:r>
              <a:rPr lang="ru-RU" sz="2200" b="1" dirty="0" err="1" smtClean="0">
                <a:solidFill>
                  <a:srgbClr val="0070C0"/>
                </a:solidFill>
              </a:rPr>
              <a:t>почергово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розміщуються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вузькі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довгі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сидячі</a:t>
            </a:r>
            <a:r>
              <a:rPr lang="ru-RU" sz="2200" b="1" dirty="0" smtClean="0">
                <a:solidFill>
                  <a:srgbClr val="0070C0"/>
                </a:solidFill>
              </a:rPr>
              <a:t> листки.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Вона </a:t>
            </a:r>
            <a:r>
              <a:rPr lang="ru-RU" sz="2200" b="1" dirty="0" err="1" smtClean="0">
                <a:solidFill>
                  <a:srgbClr val="0070C0"/>
                </a:solidFill>
              </a:rPr>
              <a:t>гарно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багато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цвіте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2200" b="1" dirty="0" err="1" smtClean="0">
                <a:solidFill>
                  <a:srgbClr val="0070C0"/>
                </a:solidFill>
              </a:rPr>
              <a:t>Рослині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потрібна</a:t>
            </a:r>
            <a:r>
              <a:rPr lang="ru-RU" sz="2200" b="1" dirty="0" smtClean="0">
                <a:solidFill>
                  <a:srgbClr val="0070C0"/>
                </a:solidFill>
              </a:rPr>
              <a:t> велика </a:t>
            </a:r>
            <a:r>
              <a:rPr lang="ru-RU" sz="2200" b="1" dirty="0" err="1" smtClean="0">
                <a:solidFill>
                  <a:srgbClr val="0070C0"/>
                </a:solidFill>
              </a:rPr>
              <a:t>кількість</a:t>
            </a:r>
            <a:r>
              <a:rPr lang="ru-RU" sz="2200" b="1" dirty="0" smtClean="0">
                <a:solidFill>
                  <a:srgbClr val="0070C0"/>
                </a:solidFill>
              </a:rPr>
              <a:t> води </a:t>
            </a:r>
            <a:r>
              <a:rPr lang="ru-RU" sz="2200" b="1" dirty="0" err="1" smtClean="0">
                <a:solidFill>
                  <a:srgbClr val="0070C0"/>
                </a:solidFill>
              </a:rPr>
              <a:t>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її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потрібно</a:t>
            </a:r>
            <a:r>
              <a:rPr lang="ru-RU" sz="2200" b="1" dirty="0" smtClean="0">
                <a:solidFill>
                  <a:srgbClr val="0070C0"/>
                </a:solidFill>
              </a:rPr>
              <a:t> систематично </a:t>
            </a:r>
            <a:r>
              <a:rPr lang="ru-RU" sz="2200" b="1" dirty="0" err="1" smtClean="0">
                <a:solidFill>
                  <a:srgbClr val="0070C0"/>
                </a:solidFill>
              </a:rPr>
              <a:t>обприскувати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Їй</a:t>
            </a:r>
            <a:r>
              <a:rPr lang="ru-RU" sz="2200" b="1" dirty="0" smtClean="0">
                <a:solidFill>
                  <a:srgbClr val="0070C0"/>
                </a:solidFill>
              </a:rPr>
              <a:t> не </a:t>
            </a:r>
            <a:r>
              <a:rPr lang="ru-RU" sz="2200" b="1" dirty="0" err="1" smtClean="0">
                <a:solidFill>
                  <a:srgbClr val="0070C0"/>
                </a:solidFill>
              </a:rPr>
              <a:t>потрібно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багато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світла</a:t>
            </a:r>
            <a:r>
              <a:rPr lang="ru-RU" sz="2200" b="1" dirty="0" smtClean="0">
                <a:solidFill>
                  <a:srgbClr val="0070C0"/>
                </a:solidFill>
              </a:rPr>
              <a:t>. Вона добре росте у </a:t>
            </a:r>
            <a:r>
              <a:rPr lang="ru-RU" sz="2200" b="1" dirty="0" err="1" smtClean="0">
                <a:solidFill>
                  <a:srgbClr val="0070C0"/>
                </a:solidFill>
              </a:rPr>
              <a:t>приміщеннях</a:t>
            </a:r>
            <a:r>
              <a:rPr lang="ru-RU" sz="2200" b="1" dirty="0" smtClean="0">
                <a:solidFill>
                  <a:srgbClr val="0070C0"/>
                </a:solidFill>
              </a:rPr>
              <a:t>, </a:t>
            </a:r>
            <a:r>
              <a:rPr lang="ru-RU" sz="2200" b="1" dirty="0" err="1" smtClean="0">
                <a:solidFill>
                  <a:srgbClr val="0070C0"/>
                </a:solidFill>
              </a:rPr>
              <a:t>які</a:t>
            </a:r>
            <a:r>
              <a:rPr lang="ru-RU" sz="2200" b="1" dirty="0" smtClean="0">
                <a:solidFill>
                  <a:srgbClr val="0070C0"/>
                </a:solidFill>
              </a:rPr>
              <a:t> не </a:t>
            </a:r>
            <a:r>
              <a:rPr lang="ru-RU" sz="2200" b="1" dirty="0" err="1" smtClean="0">
                <a:solidFill>
                  <a:srgbClr val="0070C0"/>
                </a:solidFill>
              </a:rPr>
              <a:t>виходять</a:t>
            </a:r>
            <a:r>
              <a:rPr lang="ru-RU" sz="2200" b="1" dirty="0" smtClean="0">
                <a:solidFill>
                  <a:srgbClr val="0070C0"/>
                </a:solidFill>
              </a:rPr>
              <a:t> на </a:t>
            </a:r>
            <a:r>
              <a:rPr lang="ru-RU" sz="2200" b="1" dirty="0" err="1" smtClean="0">
                <a:solidFill>
                  <a:srgbClr val="0070C0"/>
                </a:solidFill>
              </a:rPr>
              <a:t>сонячну</a:t>
            </a:r>
            <a:r>
              <a:rPr lang="ru-RU" sz="2200" b="1" dirty="0" smtClean="0">
                <a:solidFill>
                  <a:srgbClr val="0070C0"/>
                </a:solidFill>
              </a:rPr>
              <a:t> сторону.</a:t>
            </a:r>
          </a:p>
          <a:p>
            <a:pPr algn="ctr"/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5229200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79912" y="5229200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2699792" y="551723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Лена\7ff720d387b8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5" name="Picture 6" descr="C:\Лена\0_a0eb5_1cab041d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1028" name="Picture 4" descr="C:\Лена\img_1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332656"/>
            <a:ext cx="5072098" cy="50720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29190" y="571480"/>
            <a:ext cx="3690049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Зигокактус</a:t>
            </a: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Різдвяник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283968" y="2142390"/>
            <a:ext cx="446449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err="1" smtClean="0">
                <a:solidFill>
                  <a:srgbClr val="0070C0"/>
                </a:solidFill>
              </a:rPr>
              <a:t>Зигокактус</a:t>
            </a:r>
            <a:r>
              <a:rPr lang="ru-RU" sz="2200" b="1" dirty="0" smtClean="0">
                <a:solidFill>
                  <a:srgbClr val="0070C0"/>
                </a:solidFill>
              </a:rPr>
              <a:t> – </a:t>
            </a:r>
            <a:r>
              <a:rPr lang="ru-RU" sz="2200" b="1" dirty="0" err="1" smtClean="0">
                <a:solidFill>
                  <a:srgbClr val="0070C0"/>
                </a:solidFill>
              </a:rPr>
              <a:t>цвіте</a:t>
            </a:r>
            <a:r>
              <a:rPr lang="ru-RU" sz="2200" b="1" dirty="0" smtClean="0">
                <a:solidFill>
                  <a:srgbClr val="0070C0"/>
                </a:solidFill>
              </a:rPr>
              <a:t> в </a:t>
            </a:r>
            <a:r>
              <a:rPr lang="ru-RU" sz="2200" b="1" dirty="0" err="1" smtClean="0">
                <a:solidFill>
                  <a:srgbClr val="0070C0"/>
                </a:solidFill>
              </a:rPr>
              <a:t>період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з</a:t>
            </a:r>
            <a:r>
              <a:rPr lang="ru-RU" sz="2200" b="1" dirty="0" smtClean="0">
                <a:solidFill>
                  <a:srgbClr val="0070C0"/>
                </a:solidFill>
              </a:rPr>
              <a:t> початку </a:t>
            </a:r>
            <a:r>
              <a:rPr lang="ru-RU" sz="2200" b="1" dirty="0" err="1" smtClean="0">
                <a:solidFill>
                  <a:srgbClr val="0070C0"/>
                </a:solidFill>
              </a:rPr>
              <a:t>грудня</a:t>
            </a:r>
            <a:r>
              <a:rPr lang="ru-RU" sz="2200" b="1" dirty="0" smtClean="0">
                <a:solidFill>
                  <a:srgbClr val="0070C0"/>
                </a:solidFill>
              </a:rPr>
              <a:t> до </a:t>
            </a:r>
            <a:r>
              <a:rPr lang="ru-RU" sz="2200" b="1" dirty="0" err="1" smtClean="0">
                <a:solidFill>
                  <a:srgbClr val="0070C0"/>
                </a:solidFill>
              </a:rPr>
              <a:t>кінця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січня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Суцвіття</a:t>
            </a:r>
            <a:r>
              <a:rPr lang="ru-RU" sz="2200" b="1" dirty="0" smtClean="0">
                <a:solidFill>
                  <a:srgbClr val="0070C0"/>
                </a:solidFill>
              </a:rPr>
              <a:t> – </a:t>
            </a:r>
            <a:r>
              <a:rPr lang="ru-RU" sz="2200" b="1" dirty="0" err="1" smtClean="0">
                <a:solidFill>
                  <a:srgbClr val="0070C0"/>
                </a:solidFill>
              </a:rPr>
              <a:t>яскраві</a:t>
            </a:r>
            <a:r>
              <a:rPr lang="ru-RU" sz="2200" b="1" dirty="0" smtClean="0">
                <a:solidFill>
                  <a:srgbClr val="0070C0"/>
                </a:solidFill>
              </a:rPr>
              <a:t> та </a:t>
            </a:r>
            <a:r>
              <a:rPr lang="ru-RU" sz="2200" b="1" dirty="0" err="1" smtClean="0">
                <a:solidFill>
                  <a:srgbClr val="0070C0"/>
                </a:solidFill>
              </a:rPr>
              <a:t>соковиті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Можуть</a:t>
            </a:r>
            <a:r>
              <a:rPr lang="ru-RU" sz="2200" b="1" dirty="0" smtClean="0">
                <a:solidFill>
                  <a:srgbClr val="0070C0"/>
                </a:solidFill>
              </a:rPr>
              <a:t> бути </a:t>
            </a:r>
            <a:r>
              <a:rPr lang="ru-RU" sz="2200" b="1" dirty="0" err="1" smtClean="0">
                <a:solidFill>
                  <a:srgbClr val="0070C0"/>
                </a:solidFill>
              </a:rPr>
              <a:t>червоними</a:t>
            </a:r>
            <a:r>
              <a:rPr lang="ru-RU" sz="2200" b="1" dirty="0" smtClean="0">
                <a:solidFill>
                  <a:srgbClr val="0070C0"/>
                </a:solidFill>
              </a:rPr>
              <a:t>, </a:t>
            </a:r>
            <a:r>
              <a:rPr lang="ru-RU" sz="2200" b="1" dirty="0" err="1" smtClean="0">
                <a:solidFill>
                  <a:srgbClr val="0070C0"/>
                </a:solidFill>
              </a:rPr>
              <a:t>малиновими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або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рожевими</a:t>
            </a:r>
            <a:r>
              <a:rPr lang="ru-RU" sz="2200" b="1" dirty="0" smtClean="0">
                <a:solidFill>
                  <a:srgbClr val="0070C0"/>
                </a:solidFill>
              </a:rPr>
              <a:t>.</a:t>
            </a:r>
            <a:br>
              <a:rPr lang="ru-RU" sz="2200" b="1" dirty="0" smtClean="0">
                <a:solidFill>
                  <a:srgbClr val="0070C0"/>
                </a:solidFill>
              </a:rPr>
            </a:br>
            <a:r>
              <a:rPr lang="ru-RU" sz="2200" b="1" dirty="0" err="1" smtClean="0">
                <a:solidFill>
                  <a:srgbClr val="0070C0"/>
                </a:solidFill>
              </a:rPr>
              <a:t>Рослина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невибаглива</a:t>
            </a:r>
            <a:r>
              <a:rPr lang="ru-RU" sz="2200" b="1" dirty="0" smtClean="0">
                <a:solidFill>
                  <a:srgbClr val="0070C0"/>
                </a:solidFill>
              </a:rPr>
              <a:t> у </a:t>
            </a:r>
            <a:r>
              <a:rPr lang="ru-RU" sz="2200" b="1" dirty="0" err="1" smtClean="0">
                <a:solidFill>
                  <a:srgbClr val="0070C0"/>
                </a:solidFill>
              </a:rPr>
              <a:t>догляді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Тримати</a:t>
            </a:r>
            <a:r>
              <a:rPr lang="ru-RU" sz="2200" b="1" dirty="0" smtClean="0">
                <a:solidFill>
                  <a:srgbClr val="0070C0"/>
                </a:solidFill>
              </a:rPr>
              <a:t>  </a:t>
            </a:r>
            <a:r>
              <a:rPr lang="ru-RU" sz="2200" b="1" dirty="0" err="1" smtClean="0">
                <a:solidFill>
                  <a:srgbClr val="0070C0"/>
                </a:solidFill>
              </a:rPr>
              <a:t>її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можна</a:t>
            </a:r>
            <a:r>
              <a:rPr lang="ru-RU" sz="2200" b="1" dirty="0" smtClean="0">
                <a:solidFill>
                  <a:srgbClr val="0070C0"/>
                </a:solidFill>
              </a:rPr>
              <a:t> на </a:t>
            </a:r>
            <a:r>
              <a:rPr lang="ru-RU" sz="2200" b="1" dirty="0" err="1" smtClean="0">
                <a:solidFill>
                  <a:srgbClr val="0070C0"/>
                </a:solidFill>
              </a:rPr>
              <a:t>підвіконні</a:t>
            </a:r>
            <a:r>
              <a:rPr lang="ru-RU" sz="2200" b="1" dirty="0" smtClean="0">
                <a:solidFill>
                  <a:srgbClr val="0070C0"/>
                </a:solidFill>
              </a:rPr>
              <a:t> (любить </a:t>
            </a:r>
            <a:r>
              <a:rPr lang="ru-RU" sz="2200" b="1" dirty="0" err="1" smtClean="0">
                <a:solidFill>
                  <a:srgbClr val="0070C0"/>
                </a:solidFill>
              </a:rPr>
              <a:t>яскраве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світло</a:t>
            </a:r>
            <a:r>
              <a:rPr lang="ru-RU" sz="2200" b="1" dirty="0" smtClean="0">
                <a:solidFill>
                  <a:srgbClr val="0070C0"/>
                </a:solidFill>
              </a:rPr>
              <a:t>), </a:t>
            </a:r>
            <a:r>
              <a:rPr lang="ru-RU" sz="2200" b="1" dirty="0" err="1" smtClean="0">
                <a:solidFill>
                  <a:srgbClr val="0070C0"/>
                </a:solidFill>
              </a:rPr>
              <a:t>поливати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слід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помірно</a:t>
            </a:r>
            <a:r>
              <a:rPr lang="ru-RU" sz="2200" b="1" dirty="0" smtClean="0">
                <a:solidFill>
                  <a:srgbClr val="0070C0"/>
                </a:solidFill>
              </a:rPr>
              <a:t>. У </a:t>
            </a:r>
            <a:r>
              <a:rPr lang="ru-RU" sz="2200" b="1" dirty="0" err="1" smtClean="0">
                <a:solidFill>
                  <a:srgbClr val="0070C0"/>
                </a:solidFill>
              </a:rPr>
              <a:t>період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цвітіння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зигокактус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дуже</a:t>
            </a:r>
            <a:r>
              <a:rPr lang="ru-RU" sz="2200" b="1" dirty="0" smtClean="0">
                <a:solidFill>
                  <a:srgbClr val="0070C0"/>
                </a:solidFill>
              </a:rPr>
              <a:t> любить </a:t>
            </a:r>
            <a:r>
              <a:rPr lang="ru-RU" sz="2200" b="1" dirty="0" err="1" smtClean="0">
                <a:solidFill>
                  <a:srgbClr val="0070C0"/>
                </a:solidFill>
              </a:rPr>
              <a:t>вологу</a:t>
            </a:r>
            <a:r>
              <a:rPr lang="ru-RU" sz="2200" b="1" dirty="0" smtClean="0">
                <a:solidFill>
                  <a:srgbClr val="0070C0"/>
                </a:solidFill>
              </a:rPr>
              <a:t>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9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5301208"/>
            <a:ext cx="1143008" cy="1145872"/>
          </a:xfrm>
          <a:prstGeom prst="rect">
            <a:avLst/>
          </a:prstGeom>
          <a:noFill/>
        </p:spPr>
      </p:pic>
      <p:pic>
        <p:nvPicPr>
          <p:cNvPr id="10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635896" y="5373216"/>
            <a:ext cx="1131117" cy="1280736"/>
          </a:xfrm>
          <a:prstGeom prst="rect">
            <a:avLst/>
          </a:prstGeom>
          <a:noFill/>
        </p:spPr>
      </p:pic>
      <p:pic>
        <p:nvPicPr>
          <p:cNvPr id="11" name="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0_58765_96375895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20688"/>
            <a:ext cx="3571900" cy="5686318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14942" y="332656"/>
            <a:ext cx="2874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Кактус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412776"/>
            <a:ext cx="48965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0070C0"/>
                </a:solidFill>
              </a:rPr>
              <a:t>Кактуси не мають листя і їх функцію виконує потовщене зелене стебло, що має найрізноманітнішу форму: циліндричну, </a:t>
            </a:r>
            <a:r>
              <a:rPr lang="uk-UA" sz="2200" b="1" dirty="0" err="1" smtClean="0">
                <a:solidFill>
                  <a:srgbClr val="0070C0"/>
                </a:solidFill>
              </a:rPr>
              <a:t>колоновидну</a:t>
            </a:r>
            <a:r>
              <a:rPr lang="uk-UA" sz="2200" b="1" dirty="0" smtClean="0">
                <a:solidFill>
                  <a:srgbClr val="0070C0"/>
                </a:solidFill>
              </a:rPr>
              <a:t>, кулясту та ін. Стебла кактусів бувають гладкі, ребристі, горбкуваті, зморшкуваті. Кактуси поглинають випромінювання від телевізорів, комп’ютерів. Тому потрібно розводити ці кімнатні рослини та розташовувати їх біля цих приладів.</a:t>
            </a:r>
            <a:endParaRPr lang="ru-RU" sz="2200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5286388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143636" y="5286388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6215074" y="55721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Лена\зiзekli-kaktьs-nb1658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9592288">
            <a:off x="561874" y="2745935"/>
            <a:ext cx="1509716" cy="1196379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572000" y="55721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Hedera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548680"/>
            <a:ext cx="3857652" cy="6002507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57818" y="260648"/>
            <a:ext cx="2678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Плющ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95936" y="1350323"/>
            <a:ext cx="475252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err="1" smtClean="0">
                <a:solidFill>
                  <a:srgbClr val="0070C0"/>
                </a:solidFill>
              </a:rPr>
              <a:t>Це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кімнатна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квітка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із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звисаючими</a:t>
            </a:r>
            <a:r>
              <a:rPr lang="ru-RU" sz="2200" b="1" dirty="0" smtClean="0">
                <a:solidFill>
                  <a:srgbClr val="0070C0"/>
                </a:solidFill>
              </a:rPr>
              <a:t> стеблами-петлями </a:t>
            </a:r>
            <a:r>
              <a:rPr lang="ru-RU" sz="2200" b="1" dirty="0" err="1" smtClean="0">
                <a:solidFill>
                  <a:srgbClr val="0070C0"/>
                </a:solidFill>
              </a:rPr>
              <a:t>з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красивим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декоративним</a:t>
            </a:r>
            <a:r>
              <a:rPr lang="ru-RU" sz="2200" b="1" dirty="0" smtClean="0">
                <a:solidFill>
                  <a:srgbClr val="0070C0"/>
                </a:solidFill>
              </a:rPr>
              <a:t> темно-зеленим </a:t>
            </a:r>
            <a:r>
              <a:rPr lang="ru-RU" sz="2200" b="1" dirty="0" err="1" smtClean="0">
                <a:solidFill>
                  <a:srgbClr val="0070C0"/>
                </a:solidFill>
              </a:rPr>
              <a:t>листям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Рослина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вважається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тіньовитривалою</a:t>
            </a:r>
            <a:r>
              <a:rPr lang="ru-RU" sz="2200" b="1" dirty="0" smtClean="0">
                <a:solidFill>
                  <a:srgbClr val="0070C0"/>
                </a:solidFill>
              </a:rPr>
              <a:t>, тому </a:t>
            </a:r>
            <a:r>
              <a:rPr lang="ru-RU" sz="2200" b="1" dirty="0" err="1" smtClean="0">
                <a:solidFill>
                  <a:srgbClr val="0070C0"/>
                </a:solidFill>
              </a:rPr>
              <a:t>їй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підходить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місце</a:t>
            </a:r>
            <a:r>
              <a:rPr lang="ru-RU" sz="2200" b="1" dirty="0" smtClean="0">
                <a:solidFill>
                  <a:srgbClr val="0070C0"/>
                </a:solidFill>
              </a:rPr>
              <a:t> в </a:t>
            </a:r>
            <a:r>
              <a:rPr lang="ru-RU" sz="2200" b="1" dirty="0" err="1" smtClean="0">
                <a:solidFill>
                  <a:srgbClr val="0070C0"/>
                </a:solidFill>
              </a:rPr>
              <a:t>півтіні</a:t>
            </a:r>
            <a:r>
              <a:rPr lang="ru-RU" sz="2200" b="1" dirty="0" smtClean="0">
                <a:solidFill>
                  <a:srgbClr val="0070C0"/>
                </a:solidFill>
              </a:rPr>
              <a:t>. Але </a:t>
            </a:r>
            <a:r>
              <a:rPr lang="ru-RU" sz="2200" b="1" dirty="0" err="1" smtClean="0">
                <a:solidFill>
                  <a:srgbClr val="0070C0"/>
                </a:solidFill>
              </a:rPr>
              <a:t>найкраще</a:t>
            </a:r>
            <a:r>
              <a:rPr lang="ru-RU" sz="2200" b="1" dirty="0" smtClean="0">
                <a:solidFill>
                  <a:srgbClr val="0070C0"/>
                </a:solidFill>
              </a:rPr>
              <a:t> плющу буде в добре </a:t>
            </a:r>
            <a:r>
              <a:rPr lang="ru-RU" sz="2200" b="1" dirty="0" err="1" smtClean="0">
                <a:solidFill>
                  <a:srgbClr val="0070C0"/>
                </a:solidFill>
              </a:rPr>
              <a:t>освітленому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місці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Однак</a:t>
            </a:r>
            <a:r>
              <a:rPr lang="ru-RU" sz="2200" b="1" dirty="0" smtClean="0">
                <a:solidFill>
                  <a:srgbClr val="0070C0"/>
                </a:solidFill>
              </a:rPr>
              <a:t>, </a:t>
            </a:r>
            <a:r>
              <a:rPr lang="ru-RU" sz="2200" b="1" dirty="0" err="1" smtClean="0">
                <a:solidFill>
                  <a:srgbClr val="0070C0"/>
                </a:solidFill>
              </a:rPr>
              <a:t>слід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уникати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потрапляння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прямих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променів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сонця</a:t>
            </a:r>
            <a:r>
              <a:rPr lang="ru-RU" sz="2200" b="1" dirty="0" smtClean="0">
                <a:solidFill>
                  <a:srgbClr val="0070C0"/>
                </a:solidFill>
              </a:rPr>
              <a:t> на </a:t>
            </a:r>
            <a:r>
              <a:rPr lang="ru-RU" sz="2200" b="1" dirty="0" err="1" smtClean="0">
                <a:solidFill>
                  <a:srgbClr val="0070C0"/>
                </a:solidFill>
              </a:rPr>
              <a:t>квітку</a:t>
            </a:r>
            <a:r>
              <a:rPr lang="ru-RU" sz="2200" b="1" dirty="0" smtClean="0">
                <a:solidFill>
                  <a:srgbClr val="0070C0"/>
                </a:solidFill>
              </a:rPr>
              <a:t>. Плющ </a:t>
            </a:r>
            <a:r>
              <a:rPr lang="ru-RU" sz="2200" b="1" dirty="0" err="1" smtClean="0">
                <a:solidFill>
                  <a:srgbClr val="0070C0"/>
                </a:solidFill>
              </a:rPr>
              <a:t>дуже</a:t>
            </a:r>
            <a:r>
              <a:rPr lang="ru-RU" sz="2200" b="1" dirty="0" smtClean="0">
                <a:solidFill>
                  <a:srgbClr val="0070C0"/>
                </a:solidFill>
              </a:rPr>
              <a:t> любить </a:t>
            </a:r>
            <a:r>
              <a:rPr lang="ru-RU" sz="2200" b="1" dirty="0" err="1" smtClean="0">
                <a:solidFill>
                  <a:srgbClr val="0070C0"/>
                </a:solidFill>
              </a:rPr>
              <a:t>вологу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Влітку</a:t>
            </a:r>
            <a:r>
              <a:rPr lang="ru-RU" sz="2200" b="1" dirty="0" smtClean="0">
                <a:solidFill>
                  <a:srgbClr val="0070C0"/>
                </a:solidFill>
              </a:rPr>
              <a:t> земля в </a:t>
            </a:r>
            <a:r>
              <a:rPr lang="ru-RU" sz="2200" b="1" dirty="0" err="1" smtClean="0">
                <a:solidFill>
                  <a:srgbClr val="0070C0"/>
                </a:solidFill>
              </a:rPr>
              <a:t>горщику</a:t>
            </a:r>
            <a:r>
              <a:rPr lang="ru-RU" sz="2200" b="1" dirty="0" smtClean="0">
                <a:solidFill>
                  <a:srgbClr val="0070C0"/>
                </a:solidFill>
              </a:rPr>
              <a:t> повинна бути </a:t>
            </a:r>
            <a:r>
              <a:rPr lang="ru-RU" sz="2200" b="1" dirty="0" err="1" smtClean="0">
                <a:solidFill>
                  <a:srgbClr val="0070C0"/>
                </a:solidFill>
              </a:rPr>
              <a:t>постійно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вологою</a:t>
            </a:r>
            <a:r>
              <a:rPr lang="ru-RU" sz="2200" b="1" dirty="0" smtClean="0">
                <a:solidFill>
                  <a:srgbClr val="0070C0"/>
                </a:solidFill>
              </a:rPr>
              <a:t>, </a:t>
            </a:r>
            <a:r>
              <a:rPr lang="ru-RU" sz="2200" b="1" dirty="0" err="1" smtClean="0">
                <a:solidFill>
                  <a:srgbClr val="0070C0"/>
                </a:solidFill>
              </a:rPr>
              <a:t>взимку</a:t>
            </a:r>
            <a:r>
              <a:rPr lang="ru-RU" sz="2200" b="1" dirty="0" smtClean="0">
                <a:solidFill>
                  <a:srgbClr val="0070C0"/>
                </a:solidFill>
              </a:rPr>
              <a:t> полив </a:t>
            </a:r>
            <a:r>
              <a:rPr lang="ru-RU" sz="2200" b="1" dirty="0" err="1" smtClean="0">
                <a:solidFill>
                  <a:srgbClr val="0070C0"/>
                </a:solidFill>
              </a:rPr>
              <a:t>скорочують</a:t>
            </a:r>
            <a:r>
              <a:rPr lang="ru-RU" sz="2200" b="1" dirty="0" smtClean="0">
                <a:solidFill>
                  <a:srgbClr val="0070C0"/>
                </a:solidFill>
              </a:rPr>
              <a:t>. 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6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5373216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19872" y="5373216"/>
            <a:ext cx="1131117" cy="1280736"/>
          </a:xfrm>
          <a:prstGeom prst="rect">
            <a:avLst/>
          </a:prstGeom>
          <a:noFill/>
        </p:spPr>
      </p:pic>
      <p:pic>
        <p:nvPicPr>
          <p:cNvPr id="11" name="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Лена\аспидистр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404664"/>
            <a:ext cx="5297620" cy="5238757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642918"/>
            <a:ext cx="3497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Аспідістра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1785926"/>
            <a:ext cx="417646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ru-RU" sz="2200" b="1" dirty="0" err="1" smtClean="0">
                <a:solidFill>
                  <a:srgbClr val="0070C0"/>
                </a:solidFill>
              </a:rPr>
              <a:t>Аспідістра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має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шкірясте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блискуче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темно-зелене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листя</a:t>
            </a:r>
            <a:r>
              <a:rPr lang="ru-RU" sz="2200" b="1" dirty="0" smtClean="0">
                <a:solidFill>
                  <a:srgbClr val="0070C0"/>
                </a:solidFill>
              </a:rPr>
              <a:t> (схоже на </a:t>
            </a:r>
            <a:r>
              <a:rPr lang="ru-RU" sz="2200" b="1" dirty="0" err="1" smtClean="0">
                <a:solidFill>
                  <a:srgbClr val="0070C0"/>
                </a:solidFill>
              </a:rPr>
              <a:t>листя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конвалії</a:t>
            </a:r>
            <a:r>
              <a:rPr lang="ru-RU" sz="2200" b="1" dirty="0" smtClean="0">
                <a:solidFill>
                  <a:srgbClr val="0070C0"/>
                </a:solidFill>
              </a:rPr>
              <a:t>). </a:t>
            </a:r>
            <a:r>
              <a:rPr lang="ru-RU" sz="2200" b="1" dirty="0" err="1" smtClean="0">
                <a:solidFill>
                  <a:srgbClr val="0070C0"/>
                </a:solidFill>
              </a:rPr>
              <a:t>Малопривабливі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рожеві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квіти</a:t>
            </a:r>
            <a:r>
              <a:rPr lang="ru-RU" sz="2200" b="1" dirty="0" smtClean="0">
                <a:solidFill>
                  <a:srgbClr val="0070C0"/>
                </a:solidFill>
              </a:rPr>
              <a:t> у </a:t>
            </a:r>
            <a:r>
              <a:rPr lang="ru-RU" sz="2200" b="1" dirty="0" err="1" smtClean="0">
                <a:solidFill>
                  <a:srgbClr val="0070C0"/>
                </a:solidFill>
              </a:rPr>
              <a:t>формі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зірочок</a:t>
            </a:r>
            <a:r>
              <a:rPr lang="ru-RU" sz="2200" b="1" dirty="0" smtClean="0">
                <a:solidFill>
                  <a:srgbClr val="0070C0"/>
                </a:solidFill>
              </a:rPr>
              <a:t>, </a:t>
            </a:r>
            <a:r>
              <a:rPr lang="ru-RU" sz="2200" b="1" dirty="0" err="1" smtClean="0">
                <a:solidFill>
                  <a:srgbClr val="0070C0"/>
                </a:solidFill>
              </a:rPr>
              <a:t>з’являються</a:t>
            </a:r>
            <a:r>
              <a:rPr lang="ru-RU" sz="2200" b="1" dirty="0" smtClean="0">
                <a:solidFill>
                  <a:srgbClr val="0070C0"/>
                </a:solidFill>
              </a:rPr>
              <a:t> на </a:t>
            </a:r>
            <a:r>
              <a:rPr lang="ru-RU" sz="2200" b="1" dirty="0" err="1" smtClean="0">
                <a:solidFill>
                  <a:srgbClr val="0070C0"/>
                </a:solidFill>
              </a:rPr>
              <a:t>кореневищі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близько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землі</a:t>
            </a:r>
            <a:r>
              <a:rPr lang="ru-RU" sz="2200" b="1" dirty="0" smtClean="0">
                <a:solidFill>
                  <a:srgbClr val="0070C0"/>
                </a:solidFill>
              </a:rPr>
              <a:t>.</a:t>
            </a:r>
          </a:p>
          <a:p>
            <a:pPr indent="228600" algn="ctr"/>
            <a:r>
              <a:rPr lang="ru-RU" sz="2200" b="1" dirty="0" smtClean="0">
                <a:solidFill>
                  <a:srgbClr val="0070C0"/>
                </a:solidFill>
              </a:rPr>
              <a:t>В </a:t>
            </a:r>
            <a:r>
              <a:rPr lang="ru-RU" sz="2200" b="1" dirty="0" err="1" smtClean="0">
                <a:solidFill>
                  <a:srgbClr val="0070C0"/>
                </a:solidFill>
              </a:rPr>
              <a:t>весняно-літній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період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рослину</a:t>
            </a:r>
            <a:r>
              <a:rPr lang="ru-RU" sz="2200" b="1" dirty="0" smtClean="0">
                <a:solidFill>
                  <a:srgbClr val="0070C0"/>
                </a:solidFill>
              </a:rPr>
              <a:t> регулярно </a:t>
            </a:r>
            <a:r>
              <a:rPr lang="ru-RU" sz="2200" b="1" dirty="0" err="1" smtClean="0">
                <a:solidFill>
                  <a:srgbClr val="0070C0"/>
                </a:solidFill>
              </a:rPr>
              <a:t>поливають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Восени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взимку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підгодівлю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припиняють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поливають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більш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помірно</a:t>
            </a:r>
            <a:r>
              <a:rPr lang="ru-RU" sz="2400" dirty="0" smtClean="0">
                <a:solidFill>
                  <a:srgbClr val="0070C0"/>
                </a:solidFill>
                <a:latin typeface="Roboto"/>
              </a:rPr>
              <a:t>.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5445224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79912" y="5373216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3923928" y="5805264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2699792" y="5733256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8251683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48680"/>
            <a:ext cx="4903369" cy="5391136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355976" y="1387035"/>
            <a:ext cx="432048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err="1" smtClean="0">
                <a:solidFill>
                  <a:srgbClr val="00B0F0"/>
                </a:solidFill>
              </a:rPr>
              <a:t>Ломикамінь</a:t>
            </a:r>
            <a:r>
              <a:rPr lang="ru-RU" sz="2200" b="1" dirty="0" smtClean="0">
                <a:solidFill>
                  <a:srgbClr val="00B0F0"/>
                </a:solidFill>
              </a:rPr>
              <a:t> в </a:t>
            </a:r>
            <a:r>
              <a:rPr lang="ru-RU" sz="2200" b="1" dirty="0" err="1" smtClean="0">
                <a:solidFill>
                  <a:srgbClr val="00B0F0"/>
                </a:solidFill>
              </a:rPr>
              <a:t>природі</a:t>
            </a:r>
            <a:r>
              <a:rPr lang="ru-RU" sz="2200" b="1" dirty="0" smtClean="0">
                <a:solidFill>
                  <a:srgbClr val="00B0F0"/>
                </a:solidFill>
              </a:rPr>
              <a:t> росте в </a:t>
            </a:r>
            <a:r>
              <a:rPr lang="ru-RU" sz="2200" b="1" dirty="0" err="1" smtClean="0">
                <a:solidFill>
                  <a:srgbClr val="00B0F0"/>
                </a:solidFill>
              </a:rPr>
              <a:t>місцях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з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суворим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кліматом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Ця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квітка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краще</a:t>
            </a:r>
            <a:r>
              <a:rPr lang="ru-RU" sz="2200" b="1" dirty="0" smtClean="0">
                <a:solidFill>
                  <a:srgbClr val="00B0F0"/>
                </a:solidFill>
              </a:rPr>
              <a:t> селиться на </a:t>
            </a:r>
            <a:r>
              <a:rPr lang="ru-RU" sz="2200" b="1" dirty="0" err="1" smtClean="0">
                <a:solidFill>
                  <a:srgbClr val="00B0F0"/>
                </a:solidFill>
              </a:rPr>
              <a:t>кам'янистих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насипах</a:t>
            </a:r>
            <a:r>
              <a:rPr lang="ru-RU" sz="2200" b="1" dirty="0" smtClean="0">
                <a:solidFill>
                  <a:srgbClr val="00B0F0"/>
                </a:solidFill>
              </a:rPr>
              <a:t>, в </a:t>
            </a:r>
            <a:r>
              <a:rPr lang="ru-RU" sz="2200" b="1" dirty="0" err="1" smtClean="0">
                <a:solidFill>
                  <a:srgbClr val="00B0F0"/>
                </a:solidFill>
              </a:rPr>
              <a:t>ущелинах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скель</a:t>
            </a:r>
            <a:r>
              <a:rPr lang="ru-RU" sz="2200" b="1" dirty="0" smtClean="0">
                <a:solidFill>
                  <a:srgbClr val="00B0F0"/>
                </a:solidFill>
              </a:rPr>
              <a:t>, на </a:t>
            </a:r>
            <a:r>
              <a:rPr lang="ru-RU" sz="2200" b="1" dirty="0" err="1" smtClean="0">
                <a:solidFill>
                  <a:srgbClr val="00B0F0"/>
                </a:solidFill>
              </a:rPr>
              <a:t>кам'яних</a:t>
            </a:r>
            <a:r>
              <a:rPr lang="ru-RU" sz="2200" b="1" dirty="0" smtClean="0">
                <a:solidFill>
                  <a:srgbClr val="00B0F0"/>
                </a:solidFill>
              </a:rPr>
              <a:t> кладках </a:t>
            </a:r>
            <a:r>
              <a:rPr lang="ru-RU" sz="2200" b="1" dirty="0" err="1" smtClean="0">
                <a:solidFill>
                  <a:srgbClr val="00B0F0"/>
                </a:solidFill>
              </a:rPr>
              <a:t>стін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Може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рости</a:t>
            </a:r>
            <a:r>
              <a:rPr lang="ru-RU" sz="2200" b="1" dirty="0" smtClean="0">
                <a:solidFill>
                  <a:srgbClr val="00B0F0"/>
                </a:solidFill>
              </a:rPr>
              <a:t> як у </a:t>
            </a:r>
            <a:r>
              <a:rPr lang="ru-RU" sz="2200" b="1" dirty="0" err="1" smtClean="0">
                <a:solidFill>
                  <a:srgbClr val="00B0F0"/>
                </a:solidFill>
              </a:rPr>
              <a:t>півтіні</a:t>
            </a:r>
            <a:r>
              <a:rPr lang="ru-RU" sz="2200" b="1" dirty="0" smtClean="0">
                <a:solidFill>
                  <a:srgbClr val="00B0F0"/>
                </a:solidFill>
              </a:rPr>
              <a:t> так </a:t>
            </a:r>
            <a:r>
              <a:rPr lang="ru-RU" sz="2200" b="1" dirty="0" err="1" smtClean="0">
                <a:solidFill>
                  <a:srgbClr val="00B0F0"/>
                </a:solidFill>
              </a:rPr>
              <a:t>і</a:t>
            </a:r>
            <a:r>
              <a:rPr lang="ru-RU" sz="2200" b="1" dirty="0" smtClean="0">
                <a:solidFill>
                  <a:srgbClr val="00B0F0"/>
                </a:solidFill>
              </a:rPr>
              <a:t> при </a:t>
            </a:r>
            <a:r>
              <a:rPr lang="ru-RU" sz="2200" b="1" dirty="0" err="1" smtClean="0">
                <a:solidFill>
                  <a:srgbClr val="00B0F0"/>
                </a:solidFill>
              </a:rPr>
              <a:t>яскравому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розсіяному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освітленні</a:t>
            </a:r>
            <a:r>
              <a:rPr lang="ru-RU" sz="2200" b="1" dirty="0" smtClean="0">
                <a:solidFill>
                  <a:srgbClr val="00B0F0"/>
                </a:solidFill>
              </a:rPr>
              <a:t>. Не </a:t>
            </a:r>
            <a:r>
              <a:rPr lang="ru-RU" sz="2200" b="1" dirty="0" err="1" smtClean="0">
                <a:solidFill>
                  <a:srgbClr val="00B0F0"/>
                </a:solidFill>
              </a:rPr>
              <a:t>слід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допускати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попадання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прямих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променів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сонця</a:t>
            </a:r>
            <a:r>
              <a:rPr lang="ru-RU" sz="2200" b="1" dirty="0" smtClean="0">
                <a:solidFill>
                  <a:srgbClr val="00B0F0"/>
                </a:solidFill>
              </a:rPr>
              <a:t>. В </a:t>
            </a:r>
            <a:r>
              <a:rPr lang="ru-RU" sz="2200" b="1" dirty="0" err="1" smtClean="0">
                <a:solidFill>
                  <a:srgbClr val="00B0F0"/>
                </a:solidFill>
              </a:rPr>
              <a:t>іншому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випадку</a:t>
            </a:r>
            <a:r>
              <a:rPr lang="ru-RU" sz="2200" b="1" dirty="0" smtClean="0">
                <a:solidFill>
                  <a:srgbClr val="00B0F0"/>
                </a:solidFill>
              </a:rPr>
              <a:t> листочки </a:t>
            </a:r>
            <a:r>
              <a:rPr lang="ru-RU" sz="2200" b="1" dirty="0" err="1" smtClean="0">
                <a:solidFill>
                  <a:srgbClr val="00B0F0"/>
                </a:solidFill>
              </a:rPr>
              <a:t>втрачають</a:t>
            </a:r>
            <a:r>
              <a:rPr lang="ru-RU" sz="2200" b="1" dirty="0" smtClean="0">
                <a:solidFill>
                  <a:srgbClr val="00B0F0"/>
                </a:solidFill>
              </a:rPr>
              <a:t> свою </a:t>
            </a:r>
            <a:r>
              <a:rPr lang="ru-RU" sz="2200" b="1" dirty="0" err="1" smtClean="0">
                <a:solidFill>
                  <a:srgbClr val="00B0F0"/>
                </a:solidFill>
              </a:rPr>
              <a:t>соковитість</a:t>
            </a:r>
            <a:r>
              <a:rPr lang="ru-RU" sz="2200" b="1" dirty="0" smtClean="0">
                <a:solidFill>
                  <a:srgbClr val="00B0F0"/>
                </a:solidFill>
              </a:rPr>
              <a:t>, </a:t>
            </a:r>
            <a:r>
              <a:rPr lang="ru-RU" sz="2200" b="1" dirty="0" err="1" smtClean="0">
                <a:solidFill>
                  <a:srgbClr val="00B0F0"/>
                </a:solidFill>
              </a:rPr>
              <a:t>стаючи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млявими</a:t>
            </a:r>
            <a:r>
              <a:rPr lang="ru-RU" sz="2200" b="1" dirty="0" smtClean="0">
                <a:solidFill>
                  <a:srgbClr val="00B0F0"/>
                </a:solidFill>
              </a:rPr>
              <a:t>, а </a:t>
            </a:r>
            <a:r>
              <a:rPr lang="ru-RU" sz="2200" b="1" dirty="0" err="1" smtClean="0">
                <a:solidFill>
                  <a:srgbClr val="00B0F0"/>
                </a:solidFill>
              </a:rPr>
              <a:t>забарвлення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блідне</a:t>
            </a:r>
            <a:r>
              <a:rPr lang="ru-RU" sz="2200" b="1" dirty="0" smtClean="0">
                <a:solidFill>
                  <a:srgbClr val="00B0F0"/>
                </a:solidFill>
              </a:rPr>
              <a:t>. Полив повинен бути </a:t>
            </a:r>
            <a:r>
              <a:rPr lang="ru-RU" sz="2200" b="1" dirty="0" err="1" smtClean="0">
                <a:solidFill>
                  <a:srgbClr val="00B0F0"/>
                </a:solidFill>
              </a:rPr>
              <a:t>помірним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pic>
        <p:nvPicPr>
          <p:cNvPr id="4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57752" y="404664"/>
            <a:ext cx="3622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Ломикамінь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52320" y="5949280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5373216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849" y="5430958"/>
            <a:ext cx="1080120" cy="1222993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3275856" y="5733256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2267744" y="566124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3786214" cy="6057900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4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14942" y="188640"/>
            <a:ext cx="2597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Фікус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1412776"/>
            <a:ext cx="51125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200" b="1" dirty="0" err="1" smtClean="0">
                <a:solidFill>
                  <a:srgbClr val="00B0F0"/>
                </a:solidFill>
              </a:rPr>
              <a:t>Фікус</a:t>
            </a:r>
            <a:r>
              <a:rPr lang="ru-RU" sz="2200" b="1" dirty="0" smtClean="0">
                <a:solidFill>
                  <a:srgbClr val="00B0F0"/>
                </a:solidFill>
              </a:rPr>
              <a:t> - популярна декоративна </a:t>
            </a:r>
            <a:r>
              <a:rPr lang="ru-RU" sz="2200" b="1" dirty="0" err="1" smtClean="0">
                <a:solidFill>
                  <a:srgbClr val="00B0F0"/>
                </a:solidFill>
              </a:rPr>
              <a:t>кімнатна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рослина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з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красивим</a:t>
            </a:r>
            <a:r>
              <a:rPr lang="ru-RU" sz="2200" b="1" dirty="0" smtClean="0">
                <a:solidFill>
                  <a:srgbClr val="00B0F0"/>
                </a:solidFill>
              </a:rPr>
              <a:t>, темним </a:t>
            </a:r>
            <a:r>
              <a:rPr lang="ru-RU" sz="2200" b="1" dirty="0" err="1" smtClean="0">
                <a:solidFill>
                  <a:srgbClr val="00B0F0"/>
                </a:solidFill>
              </a:rPr>
              <a:t>листям</a:t>
            </a:r>
            <a:r>
              <a:rPr lang="ru-RU" sz="2200" b="1" dirty="0" smtClean="0">
                <a:solidFill>
                  <a:srgbClr val="00B0F0"/>
                </a:solidFill>
              </a:rPr>
              <a:t>, яке </a:t>
            </a:r>
            <a:r>
              <a:rPr lang="ru-RU" sz="2200" b="1" dirty="0" err="1" smtClean="0">
                <a:solidFill>
                  <a:srgbClr val="00B0F0"/>
                </a:solidFill>
              </a:rPr>
              <a:t>варто</a:t>
            </a:r>
            <a:r>
              <a:rPr lang="ru-RU" sz="2200" b="1" dirty="0" smtClean="0">
                <a:solidFill>
                  <a:srgbClr val="00B0F0"/>
                </a:solidFill>
              </a:rPr>
              <a:t> час </a:t>
            </a:r>
            <a:r>
              <a:rPr lang="ru-RU" sz="2200" b="1" dirty="0" err="1" smtClean="0">
                <a:solidFill>
                  <a:srgbClr val="00B0F0"/>
                </a:solidFill>
              </a:rPr>
              <a:t>від</a:t>
            </a:r>
            <a:r>
              <a:rPr lang="ru-RU" sz="2200" b="1" dirty="0" smtClean="0">
                <a:solidFill>
                  <a:srgbClr val="00B0F0"/>
                </a:solidFill>
              </a:rPr>
              <a:t> часу </a:t>
            </a:r>
            <a:r>
              <a:rPr lang="ru-RU" sz="2200" b="1" dirty="0" err="1" smtClean="0">
                <a:solidFill>
                  <a:srgbClr val="00B0F0"/>
                </a:solidFill>
              </a:rPr>
              <a:t>протирати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від</a:t>
            </a:r>
            <a:r>
              <a:rPr lang="ru-RU" sz="2200" b="1" dirty="0" smtClean="0">
                <a:solidFill>
                  <a:srgbClr val="00B0F0"/>
                </a:solidFill>
              </a:rPr>
              <a:t> пилу, </a:t>
            </a:r>
            <a:r>
              <a:rPr lang="ru-RU" sz="2200" b="1" dirty="0" err="1" smtClean="0">
                <a:solidFill>
                  <a:srgbClr val="00B0F0"/>
                </a:solidFill>
              </a:rPr>
              <a:t>щоб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ніщо</a:t>
            </a:r>
            <a:r>
              <a:rPr lang="ru-RU" sz="2200" b="1" dirty="0" smtClean="0">
                <a:solidFill>
                  <a:srgbClr val="00B0F0"/>
                </a:solidFill>
              </a:rPr>
              <a:t> не </a:t>
            </a:r>
            <a:r>
              <a:rPr lang="ru-RU" sz="2200" b="1" dirty="0" err="1" smtClean="0">
                <a:solidFill>
                  <a:srgbClr val="00B0F0"/>
                </a:solidFill>
              </a:rPr>
              <a:t>заважало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їхньому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блиску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Фікус</a:t>
            </a:r>
            <a:r>
              <a:rPr lang="ru-RU" sz="2200" b="1" dirty="0" smtClean="0">
                <a:solidFill>
                  <a:srgbClr val="00B0F0"/>
                </a:solidFill>
              </a:rPr>
              <a:t> любить </a:t>
            </a:r>
            <a:r>
              <a:rPr lang="ru-RU" sz="2200" b="1" dirty="0" err="1" smtClean="0">
                <a:solidFill>
                  <a:srgbClr val="00B0F0"/>
                </a:solidFill>
              </a:rPr>
              <a:t>світле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місце</a:t>
            </a:r>
            <a:r>
              <a:rPr lang="ru-RU" sz="2200" b="1" dirty="0" smtClean="0">
                <a:solidFill>
                  <a:srgbClr val="00B0F0"/>
                </a:solidFill>
              </a:rPr>
              <a:t>, </a:t>
            </a:r>
            <a:r>
              <a:rPr lang="ru-RU" sz="2200" b="1" dirty="0" err="1" smtClean="0">
                <a:solidFill>
                  <a:srgbClr val="00B0F0"/>
                </a:solidFill>
              </a:rPr>
              <a:t>але</a:t>
            </a:r>
            <a:r>
              <a:rPr lang="ru-RU" sz="2200" b="1" dirty="0" smtClean="0">
                <a:solidFill>
                  <a:srgbClr val="00B0F0"/>
                </a:solidFill>
              </a:rPr>
              <a:t> без </a:t>
            </a:r>
            <a:r>
              <a:rPr lang="ru-RU" sz="2200" b="1" dirty="0" err="1" smtClean="0">
                <a:solidFill>
                  <a:srgbClr val="00B0F0"/>
                </a:solidFill>
              </a:rPr>
              <a:t>прямих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сонячних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променів</a:t>
            </a:r>
            <a:r>
              <a:rPr lang="ru-RU" sz="2200" b="1" dirty="0" smtClean="0">
                <a:solidFill>
                  <a:srgbClr val="00B0F0"/>
                </a:solidFill>
              </a:rPr>
              <a:t> та </a:t>
            </a:r>
            <a:r>
              <a:rPr lang="ru-RU" sz="2200" b="1" dirty="0" err="1" smtClean="0">
                <a:solidFill>
                  <a:srgbClr val="00B0F0"/>
                </a:solidFill>
              </a:rPr>
              <a:t>протягів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Він</a:t>
            </a:r>
            <a:r>
              <a:rPr lang="ru-RU" sz="2200" b="1" dirty="0" smtClean="0">
                <a:solidFill>
                  <a:srgbClr val="00B0F0"/>
                </a:solidFill>
              </a:rPr>
              <a:t> добре </a:t>
            </a:r>
            <a:r>
              <a:rPr lang="ru-RU" sz="2200" b="1" dirty="0" err="1" smtClean="0">
                <a:solidFill>
                  <a:srgbClr val="00B0F0"/>
                </a:solidFill>
              </a:rPr>
              <a:t>почувається</a:t>
            </a:r>
            <a:r>
              <a:rPr lang="ru-RU" sz="2200" b="1" dirty="0" smtClean="0">
                <a:solidFill>
                  <a:srgbClr val="00B0F0"/>
                </a:solidFill>
              </a:rPr>
              <a:t> у </a:t>
            </a:r>
            <a:r>
              <a:rPr lang="ru-RU" sz="2200" b="1" dirty="0" err="1" smtClean="0">
                <a:solidFill>
                  <a:srgbClr val="00B0F0"/>
                </a:solidFill>
              </a:rPr>
              <a:t>вологому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середовищі</a:t>
            </a:r>
            <a:r>
              <a:rPr lang="ru-RU" sz="2200" b="1" dirty="0" smtClean="0">
                <a:solidFill>
                  <a:srgbClr val="00B0F0"/>
                </a:solidFill>
              </a:rPr>
              <a:t>, тому </a:t>
            </a:r>
            <a:r>
              <a:rPr lang="ru-RU" sz="2200" b="1" dirty="0" err="1" smtClean="0">
                <a:solidFill>
                  <a:srgbClr val="00B0F0"/>
                </a:solidFill>
              </a:rPr>
              <a:t>взимку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його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бажано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обприскувати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Поливати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помірно</a:t>
            </a:r>
            <a:r>
              <a:rPr lang="ru-RU" sz="2200" b="1" dirty="0" smtClean="0">
                <a:solidFill>
                  <a:srgbClr val="00B0F0"/>
                </a:solidFill>
              </a:rPr>
              <a:t>, </a:t>
            </a:r>
            <a:r>
              <a:rPr lang="ru-RU" sz="2200" b="1" dirty="0" err="1" smtClean="0">
                <a:solidFill>
                  <a:srgbClr val="00B0F0"/>
                </a:solidFill>
              </a:rPr>
              <a:t>тільки</a:t>
            </a:r>
            <a:r>
              <a:rPr lang="ru-RU" sz="2200" b="1" dirty="0" smtClean="0">
                <a:solidFill>
                  <a:srgbClr val="00B0F0"/>
                </a:solidFill>
              </a:rPr>
              <a:t> коли грунт </a:t>
            </a:r>
            <a:r>
              <a:rPr lang="ru-RU" sz="2200" b="1" dirty="0" err="1" smtClean="0">
                <a:solidFill>
                  <a:srgbClr val="00B0F0"/>
                </a:solidFill>
              </a:rPr>
              <a:t>трохи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підсохне</a:t>
            </a:r>
            <a:r>
              <a:rPr lang="ru-RU" sz="2200" b="1" dirty="0" smtClean="0">
                <a:solidFill>
                  <a:srgbClr val="00B0F0"/>
                </a:solidFill>
              </a:rPr>
              <a:t>. Не </a:t>
            </a:r>
            <a:r>
              <a:rPr lang="ru-RU" sz="2200" b="1" dirty="0" err="1" smtClean="0">
                <a:solidFill>
                  <a:srgbClr val="00B0F0"/>
                </a:solidFill>
              </a:rPr>
              <a:t>заливати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і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не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допускати</a:t>
            </a:r>
            <a:r>
              <a:rPr lang="ru-RU" sz="2200" b="1" dirty="0" smtClean="0">
                <a:solidFill>
                  <a:srgbClr val="00B0F0"/>
                </a:solidFill>
              </a:rPr>
              <a:t> застою води у </a:t>
            </a:r>
            <a:r>
              <a:rPr lang="ru-RU" sz="2200" b="1" dirty="0" err="1" smtClean="0">
                <a:solidFill>
                  <a:srgbClr val="00B0F0"/>
                </a:solidFill>
              </a:rPr>
              <a:t>горщику</a:t>
            </a:r>
            <a:r>
              <a:rPr lang="ru-RU" sz="2200" b="1" dirty="0" smtClean="0">
                <a:solidFill>
                  <a:srgbClr val="00B0F0"/>
                </a:solidFill>
              </a:rPr>
              <a:t>.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5373216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79912" y="5445224"/>
            <a:ext cx="1008112" cy="1141460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3851920" y="5733256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Лена\s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0"/>
            <a:ext cx="4572032" cy="5996066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4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2066" y="404664"/>
            <a:ext cx="3433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Драцена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556792"/>
            <a:ext cx="50405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00B0F0"/>
                </a:solidFill>
              </a:rPr>
              <a:t>Дуже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красиве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кімнатне</a:t>
            </a:r>
            <a:r>
              <a:rPr lang="ru-RU" sz="2200" b="1" dirty="0" smtClean="0">
                <a:solidFill>
                  <a:srgbClr val="00B0F0"/>
                </a:solidFill>
              </a:rPr>
              <a:t> дерево </a:t>
            </a:r>
            <a:r>
              <a:rPr lang="ru-RU" sz="2200" b="1" dirty="0" err="1" smtClean="0">
                <a:solidFill>
                  <a:srgbClr val="00B0F0"/>
                </a:solidFill>
              </a:rPr>
              <a:t>з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довгими</a:t>
            </a:r>
            <a:r>
              <a:rPr lang="ru-RU" sz="2200" b="1" dirty="0" smtClean="0">
                <a:solidFill>
                  <a:srgbClr val="00B0F0"/>
                </a:solidFill>
              </a:rPr>
              <a:t> колючими травинками, </a:t>
            </a:r>
            <a:r>
              <a:rPr lang="ru-RU" sz="2200" b="1" dirty="0" err="1" smtClean="0">
                <a:solidFill>
                  <a:srgbClr val="00B0F0"/>
                </a:solidFill>
              </a:rPr>
              <a:t>що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б’ють</a:t>
            </a:r>
            <a:r>
              <a:rPr lang="ru-RU" sz="2200" b="1" dirty="0" smtClean="0">
                <a:solidFill>
                  <a:srgbClr val="00B0F0"/>
                </a:solidFill>
              </a:rPr>
              <a:t> фонтаном </a:t>
            </a:r>
            <a:r>
              <a:rPr lang="ru-RU" sz="2200" b="1" dirty="0" err="1" smtClean="0">
                <a:solidFill>
                  <a:srgbClr val="00B0F0"/>
                </a:solidFill>
              </a:rPr>
              <a:t>із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верхівок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його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хвилястих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гілок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Ідеально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підходить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непряме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світло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від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середнього</a:t>
            </a:r>
            <a:r>
              <a:rPr lang="ru-RU" sz="2200" b="1" dirty="0" smtClean="0">
                <a:solidFill>
                  <a:srgbClr val="00B0F0"/>
                </a:solidFill>
              </a:rPr>
              <a:t> до </a:t>
            </a:r>
            <a:r>
              <a:rPr lang="ru-RU" sz="2200" b="1" dirty="0" err="1" smtClean="0">
                <a:solidFill>
                  <a:srgbClr val="00B0F0"/>
                </a:solidFill>
              </a:rPr>
              <a:t>яскравого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Однак</a:t>
            </a:r>
            <a:r>
              <a:rPr lang="ru-RU" sz="2200" b="1" dirty="0" smtClean="0">
                <a:solidFill>
                  <a:srgbClr val="00B0F0"/>
                </a:solidFill>
              </a:rPr>
              <a:t> Драцена </a:t>
            </a:r>
            <a:r>
              <a:rPr lang="ru-RU" sz="2200" b="1" dirty="0" err="1" smtClean="0">
                <a:solidFill>
                  <a:srgbClr val="00B0F0"/>
                </a:solidFill>
              </a:rPr>
              <a:t>може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переносити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і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слабке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освітлення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</a:p>
          <a:p>
            <a:pPr algn="ctr"/>
            <a:r>
              <a:rPr lang="ru-RU" sz="2200" b="1" dirty="0" err="1" smtClean="0">
                <a:solidFill>
                  <a:srgbClr val="00B0F0"/>
                </a:solidFill>
              </a:rPr>
              <a:t>Поливати</a:t>
            </a:r>
            <a:r>
              <a:rPr lang="ru-RU" sz="2200" b="1" dirty="0" smtClean="0">
                <a:solidFill>
                  <a:srgbClr val="00B0F0"/>
                </a:solidFill>
              </a:rPr>
              <a:t> Драцену </a:t>
            </a:r>
            <a:r>
              <a:rPr lang="ru-RU" sz="2200" b="1" dirty="0" err="1" smtClean="0">
                <a:solidFill>
                  <a:srgbClr val="00B0F0"/>
                </a:solidFill>
              </a:rPr>
              <a:t>потрібно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після</a:t>
            </a:r>
            <a:r>
              <a:rPr lang="ru-RU" sz="2200" b="1" dirty="0" smtClean="0">
                <a:solidFill>
                  <a:srgbClr val="00B0F0"/>
                </a:solidFill>
              </a:rPr>
              <a:t> того, як грунт </a:t>
            </a:r>
            <a:r>
              <a:rPr lang="ru-RU" sz="2200" b="1" dirty="0" err="1" smtClean="0">
                <a:solidFill>
                  <a:srgbClr val="00B0F0"/>
                </a:solidFill>
              </a:rPr>
              <a:t>висохне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приблизно</a:t>
            </a:r>
            <a:r>
              <a:rPr lang="ru-RU" sz="2200" b="1" dirty="0" smtClean="0">
                <a:solidFill>
                  <a:srgbClr val="00B0F0"/>
                </a:solidFill>
              </a:rPr>
              <a:t> на половину. </a:t>
            </a:r>
            <a:r>
              <a:rPr lang="ru-RU" sz="2200" b="1" dirty="0" err="1" smtClean="0">
                <a:solidFill>
                  <a:srgbClr val="00B0F0"/>
                </a:solidFill>
              </a:rPr>
              <a:t>Уникайте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надмірного</a:t>
            </a:r>
            <a:r>
              <a:rPr lang="ru-RU" sz="2200" b="1" dirty="0" smtClean="0">
                <a:solidFill>
                  <a:srgbClr val="00B0F0"/>
                </a:solidFill>
              </a:rPr>
              <a:t> поливу. Полив </a:t>
            </a:r>
            <a:r>
              <a:rPr lang="ru-RU" sz="2200" b="1" dirty="0" err="1" smtClean="0">
                <a:solidFill>
                  <a:srgbClr val="00B0F0"/>
                </a:solidFill>
              </a:rPr>
              <a:t>може</a:t>
            </a:r>
            <a:r>
              <a:rPr lang="ru-RU" sz="2200" b="1" dirty="0" smtClean="0">
                <a:solidFill>
                  <a:srgbClr val="00B0F0"/>
                </a:solidFill>
              </a:rPr>
              <a:t> бути </a:t>
            </a:r>
            <a:r>
              <a:rPr lang="ru-RU" sz="2200" b="1" dirty="0" err="1" smtClean="0">
                <a:solidFill>
                  <a:srgbClr val="00B0F0"/>
                </a:solidFill>
              </a:rPr>
              <a:t>менш</a:t>
            </a:r>
            <a:r>
              <a:rPr lang="ru-RU" sz="2200" b="1" dirty="0" smtClean="0">
                <a:solidFill>
                  <a:srgbClr val="00B0F0"/>
                </a:solidFill>
              </a:rPr>
              <a:t> частим </a:t>
            </a:r>
            <a:r>
              <a:rPr lang="ru-RU" sz="2200" b="1" dirty="0" err="1" smtClean="0">
                <a:solidFill>
                  <a:srgbClr val="00B0F0"/>
                </a:solidFill>
              </a:rPr>
              <a:t>протягом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зимових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місяців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або</a:t>
            </a:r>
            <a:r>
              <a:rPr lang="ru-RU" sz="2200" b="1" dirty="0" smtClean="0">
                <a:solidFill>
                  <a:srgbClr val="00B0F0"/>
                </a:solidFill>
              </a:rPr>
              <a:t> при </a:t>
            </a:r>
            <a:r>
              <a:rPr lang="ru-RU" sz="2200" b="1" dirty="0" err="1" smtClean="0">
                <a:solidFill>
                  <a:srgbClr val="00B0F0"/>
                </a:solidFill>
              </a:rPr>
              <a:t>слабкому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освітленні</a:t>
            </a:r>
            <a:r>
              <a:rPr lang="ru-RU" sz="2200" b="1" dirty="0" smtClean="0">
                <a:solidFill>
                  <a:srgbClr val="00B0F0"/>
                </a:solidFill>
              </a:rPr>
              <a:t>.</a:t>
            </a:r>
            <a:endParaRPr lang="ru-RU" sz="2200" b="1" dirty="0">
              <a:solidFill>
                <a:srgbClr val="00B0F0"/>
              </a:solidFill>
            </a:endParaRPr>
          </a:p>
        </p:txBody>
      </p:sp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5301208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563888" y="5517232"/>
            <a:ext cx="1003926" cy="1136720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3635896" y="5805264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2627784" y="566124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  <p:pic>
        <p:nvPicPr>
          <p:cNvPr id="13" name="1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Лена\0_a0eb5_1cab041d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2049" name="Picture 1" descr="C:\Лена\Kalanchoe blossfeldiana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4786346" cy="53777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29190" y="188640"/>
            <a:ext cx="3465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Каланхое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3968" y="1196752"/>
            <a:ext cx="45365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00B0F0"/>
                </a:solidFill>
              </a:rPr>
              <a:t>Каланхое</a:t>
            </a:r>
            <a:r>
              <a:rPr lang="ru-RU" sz="2200" b="1" dirty="0" smtClean="0">
                <a:solidFill>
                  <a:srgbClr val="00B0F0"/>
                </a:solidFill>
              </a:rPr>
              <a:t> – </a:t>
            </a:r>
            <a:r>
              <a:rPr lang="ru-RU" sz="2200" b="1" dirty="0" err="1" smtClean="0">
                <a:solidFill>
                  <a:srgbClr val="00B0F0"/>
                </a:solidFill>
              </a:rPr>
              <a:t>це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невибаглива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і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дивовижно</a:t>
            </a:r>
            <a:r>
              <a:rPr lang="ru-RU" sz="2200" b="1" dirty="0" smtClean="0">
                <a:solidFill>
                  <a:srgbClr val="00B0F0"/>
                </a:solidFill>
              </a:rPr>
              <a:t> красива </a:t>
            </a:r>
            <a:r>
              <a:rPr lang="ru-RU" sz="2200" b="1" dirty="0" err="1" smtClean="0">
                <a:solidFill>
                  <a:srgbClr val="00B0F0"/>
                </a:solidFill>
              </a:rPr>
              <a:t>рослина</a:t>
            </a:r>
            <a:r>
              <a:rPr lang="ru-RU" sz="2200" b="1" dirty="0" smtClean="0">
                <a:solidFill>
                  <a:srgbClr val="00B0F0"/>
                </a:solidFill>
              </a:rPr>
              <a:t>, </a:t>
            </a:r>
            <a:r>
              <a:rPr lang="ru-RU" sz="2200" b="1" dirty="0" err="1" smtClean="0">
                <a:solidFill>
                  <a:srgbClr val="00B0F0"/>
                </a:solidFill>
              </a:rPr>
              <a:t>вирізняється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наявністю</a:t>
            </a:r>
            <a:r>
              <a:rPr lang="ru-RU" sz="2200" b="1" dirty="0" smtClean="0">
                <a:solidFill>
                  <a:srgbClr val="00B0F0"/>
                </a:solidFill>
              </a:rPr>
              <a:t> невеликого </a:t>
            </a:r>
            <a:r>
              <a:rPr lang="ru-RU" sz="2200" b="1" dirty="0" err="1" smtClean="0">
                <a:solidFill>
                  <a:srgbClr val="00B0F0"/>
                </a:solidFill>
              </a:rPr>
              <a:t>м'ясистого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листя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і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яскравим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суцвіттям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Каланхое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має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приголомшливий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вигляд</a:t>
            </a:r>
            <a:r>
              <a:rPr lang="ru-RU" sz="2200" b="1" dirty="0" smtClean="0">
                <a:solidFill>
                  <a:srgbClr val="00B0F0"/>
                </a:solidFill>
              </a:rPr>
              <a:t> у </a:t>
            </a:r>
            <a:r>
              <a:rPr lang="ru-RU" sz="2200" b="1" dirty="0" err="1" smtClean="0">
                <a:solidFill>
                  <a:srgbClr val="00B0F0"/>
                </a:solidFill>
              </a:rPr>
              <a:t>період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цвітіння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</a:p>
          <a:p>
            <a:pPr algn="ctr"/>
            <a:r>
              <a:rPr lang="ru-RU" sz="2200" b="1" dirty="0" err="1" smtClean="0">
                <a:solidFill>
                  <a:srgbClr val="00B0F0"/>
                </a:solidFill>
              </a:rPr>
              <a:t>Ця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рослина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невибаглива</a:t>
            </a:r>
            <a:r>
              <a:rPr lang="ru-RU" sz="2200" b="1" dirty="0" smtClean="0">
                <a:solidFill>
                  <a:srgbClr val="00B0F0"/>
                </a:solidFill>
              </a:rPr>
              <a:t>, догляд за нею не </a:t>
            </a:r>
            <a:r>
              <a:rPr lang="ru-RU" sz="2200" b="1" dirty="0" err="1" smtClean="0">
                <a:solidFill>
                  <a:srgbClr val="00B0F0"/>
                </a:solidFill>
              </a:rPr>
              <a:t>потребує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особливих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знань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і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зусиль</a:t>
            </a:r>
            <a:r>
              <a:rPr lang="ru-RU" sz="2200" b="1" dirty="0" smtClean="0">
                <a:solidFill>
                  <a:srgbClr val="00B0F0"/>
                </a:solidFill>
              </a:rPr>
              <a:t>. </a:t>
            </a:r>
            <a:r>
              <a:rPr lang="ru-RU" sz="2200" b="1" dirty="0" err="1" smtClean="0">
                <a:solidFill>
                  <a:srgbClr val="00B0F0"/>
                </a:solidFill>
              </a:rPr>
              <a:t>Влітку</a:t>
            </a:r>
            <a:r>
              <a:rPr lang="ru-RU" sz="2200" b="1" dirty="0" smtClean="0">
                <a:solidFill>
                  <a:srgbClr val="00B0F0"/>
                </a:solidFill>
              </a:rPr>
              <a:t> головне – </a:t>
            </a:r>
            <a:r>
              <a:rPr lang="ru-RU" sz="2200" b="1" dirty="0" err="1" smtClean="0">
                <a:solidFill>
                  <a:srgbClr val="00B0F0"/>
                </a:solidFill>
              </a:rPr>
              <a:t>якісне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освітлення</a:t>
            </a:r>
            <a:r>
              <a:rPr lang="ru-RU" sz="2200" b="1" dirty="0" smtClean="0">
                <a:solidFill>
                  <a:srgbClr val="00B0F0"/>
                </a:solidFill>
              </a:rPr>
              <a:t> та </a:t>
            </a:r>
            <a:r>
              <a:rPr lang="ru-RU" sz="2200" b="1" dirty="0" err="1" smtClean="0">
                <a:solidFill>
                  <a:srgbClr val="00B0F0"/>
                </a:solidFill>
              </a:rPr>
              <a:t>рясний</a:t>
            </a:r>
            <a:r>
              <a:rPr lang="ru-RU" sz="2200" b="1" dirty="0" smtClean="0">
                <a:solidFill>
                  <a:srgbClr val="00B0F0"/>
                </a:solidFill>
              </a:rPr>
              <a:t>, </a:t>
            </a:r>
            <a:r>
              <a:rPr lang="ru-RU" sz="2200" b="1" dirty="0" err="1" smtClean="0">
                <a:solidFill>
                  <a:srgbClr val="00B0F0"/>
                </a:solidFill>
              </a:rPr>
              <a:t>нечастий</a:t>
            </a:r>
            <a:r>
              <a:rPr lang="ru-RU" sz="2200" b="1" dirty="0" smtClean="0">
                <a:solidFill>
                  <a:srgbClr val="00B0F0"/>
                </a:solidFill>
              </a:rPr>
              <a:t> полив – разу на </a:t>
            </a:r>
            <a:r>
              <a:rPr lang="ru-RU" sz="2200" b="1" dirty="0" err="1" smtClean="0">
                <a:solidFill>
                  <a:srgbClr val="00B0F0"/>
                </a:solidFill>
              </a:rPr>
              <a:t>тиждень</a:t>
            </a:r>
            <a:r>
              <a:rPr lang="ru-RU" sz="2200" b="1" dirty="0" smtClean="0">
                <a:solidFill>
                  <a:srgbClr val="00B0F0"/>
                </a:solidFill>
              </a:rPr>
              <a:t> </a:t>
            </a:r>
            <a:r>
              <a:rPr lang="ru-RU" sz="2200" b="1" dirty="0" err="1" smtClean="0">
                <a:solidFill>
                  <a:srgbClr val="00B0F0"/>
                </a:solidFill>
              </a:rPr>
              <a:t>достатньо</a:t>
            </a:r>
            <a:r>
              <a:rPr lang="ru-RU" sz="2200" b="1" dirty="0" smtClean="0">
                <a:solidFill>
                  <a:srgbClr val="00B0F0"/>
                </a:solidFill>
              </a:rPr>
              <a:t>. Полив у </a:t>
            </a:r>
            <a:r>
              <a:rPr lang="ru-RU" sz="2200" b="1" dirty="0" err="1" smtClean="0">
                <a:solidFill>
                  <a:srgbClr val="00B0F0"/>
                </a:solidFill>
              </a:rPr>
              <a:t>прохолодну</a:t>
            </a:r>
            <a:r>
              <a:rPr lang="ru-RU" sz="2200" b="1" dirty="0" smtClean="0">
                <a:solidFill>
                  <a:srgbClr val="00B0F0"/>
                </a:solidFill>
              </a:rPr>
              <a:t> пору року </a:t>
            </a:r>
            <a:r>
              <a:rPr lang="ru-RU" sz="2200" b="1" dirty="0" err="1" smtClean="0">
                <a:solidFill>
                  <a:srgbClr val="00B0F0"/>
                </a:solidFill>
              </a:rPr>
              <a:t>має</a:t>
            </a:r>
            <a:r>
              <a:rPr lang="ru-RU" sz="2200" b="1" dirty="0" smtClean="0">
                <a:solidFill>
                  <a:srgbClr val="00B0F0"/>
                </a:solidFill>
              </a:rPr>
              <a:t> бути </a:t>
            </a:r>
            <a:r>
              <a:rPr lang="ru-RU" sz="2200" b="1" dirty="0" err="1" smtClean="0">
                <a:solidFill>
                  <a:srgbClr val="00B0F0"/>
                </a:solidFill>
              </a:rPr>
              <a:t>помірний</a:t>
            </a:r>
            <a:r>
              <a:rPr lang="ru-RU" sz="2200" b="1" dirty="0" smtClean="0">
                <a:solidFill>
                  <a:srgbClr val="00B0F0"/>
                </a:solidFill>
              </a:rPr>
              <a:t>.</a:t>
            </a:r>
          </a:p>
          <a:p>
            <a:r>
              <a:rPr lang="ru-RU" sz="1600" dirty="0" smtClean="0"/>
              <a:t> </a:t>
            </a: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5373216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995937" y="5512492"/>
            <a:ext cx="1008112" cy="114146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131840" y="5733256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067944" y="566124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1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53244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4165675" y="694407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4" action="ppaction://hlinksldjump"/>
          </p:cNvPr>
          <p:cNvSpPr/>
          <p:nvPr/>
        </p:nvSpPr>
        <p:spPr>
          <a:xfrm>
            <a:off x="1071538" y="2571744"/>
            <a:ext cx="1928826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9143999" cy="6898419"/>
          </a:xfrm>
          <a:prstGeom prst="rect">
            <a:avLst/>
          </a:prstGeom>
        </p:spPr>
      </p:pic>
      <p:pic>
        <p:nvPicPr>
          <p:cNvPr id="14" name="Рисунок 13" descr="0_91ca6_14b69d3d_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71472" y="2071678"/>
            <a:ext cx="2927243" cy="2944913"/>
          </a:xfrm>
          <a:prstGeom prst="rect">
            <a:avLst/>
          </a:prstGeom>
        </p:spPr>
      </p:pic>
      <p:pic>
        <p:nvPicPr>
          <p:cNvPr id="17" name="Рисунок 16" descr="0_91ca6_14b69d3d_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00760" y="2214554"/>
            <a:ext cx="2927243" cy="2944913"/>
          </a:xfrm>
          <a:prstGeom prst="rect">
            <a:avLst/>
          </a:prstGeom>
        </p:spPr>
      </p:pic>
      <p:pic>
        <p:nvPicPr>
          <p:cNvPr id="18" name="Рисунок 17" descr="0_91ca6_14b69d3d_L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419872" y="260648"/>
            <a:ext cx="2928958" cy="2946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64938" y="1285860"/>
            <a:ext cx="1984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Давайте</a:t>
            </a:r>
          </a:p>
          <a:p>
            <a:pPr algn="ctr"/>
            <a:r>
              <a:rPr lang="ru-RU" sz="2000" b="1" dirty="0" err="1" smtClean="0"/>
              <a:t>познайомимося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68114" y="3143248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Догляд за</a:t>
            </a:r>
          </a:p>
          <a:p>
            <a:pPr algn="ctr"/>
            <a:r>
              <a:rPr lang="ru-RU" sz="2000" b="1" dirty="0" err="1" smtClean="0"/>
              <a:t>рослинами</a:t>
            </a:r>
            <a:endParaRPr lang="ru-RU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672861" y="3286124"/>
            <a:ext cx="1511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Давайте</a:t>
            </a:r>
          </a:p>
          <a:p>
            <a:pPr algn="ctr"/>
            <a:r>
              <a:rPr lang="ru-RU" sz="2000" b="1" dirty="0" err="1" smtClean="0"/>
              <a:t>пограємося</a:t>
            </a:r>
            <a:endParaRPr lang="ru-RU" sz="2000" b="1" dirty="0"/>
          </a:p>
        </p:txBody>
      </p:sp>
      <p:sp>
        <p:nvSpPr>
          <p:cNvPr id="11" name="Овал 10"/>
          <p:cNvSpPr/>
          <p:nvPr/>
        </p:nvSpPr>
        <p:spPr>
          <a:xfrm>
            <a:off x="-936104" y="188640"/>
            <a:ext cx="1872208" cy="204598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 descr="Нюша говорит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6" y="3784181"/>
            <a:ext cx="2354942" cy="3073819"/>
          </a:xfrm>
          <a:prstGeom prst="rect">
            <a:avLst/>
          </a:prstGeom>
        </p:spPr>
      </p:pic>
      <p:pic>
        <p:nvPicPr>
          <p:cNvPr id="16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-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6898419"/>
          </a:xfrm>
          <a:prstGeom prst="rect">
            <a:avLst/>
          </a:prstGeom>
        </p:spPr>
      </p:pic>
      <p:pic>
        <p:nvPicPr>
          <p:cNvPr id="14" name="Рисунок 13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9552" y="2852936"/>
            <a:ext cx="2927243" cy="2944913"/>
          </a:xfrm>
          <a:prstGeom prst="rect">
            <a:avLst/>
          </a:prstGeom>
        </p:spPr>
      </p:pic>
      <p:pic>
        <p:nvPicPr>
          <p:cNvPr id="17" name="Рисунок 16" descr="0_91ca6_14b69d3d_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12160" y="2348880"/>
            <a:ext cx="2927243" cy="2944913"/>
          </a:xfrm>
          <a:prstGeom prst="rect">
            <a:avLst/>
          </a:prstGeom>
        </p:spPr>
      </p:pic>
      <p:pic>
        <p:nvPicPr>
          <p:cNvPr id="18" name="Рисунок 17" descr="0_91ca6_14b69d3d_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428992" y="214290"/>
            <a:ext cx="2928958" cy="2946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43372" y="1357298"/>
            <a:ext cx="154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Полив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665" y="3857628"/>
            <a:ext cx="2569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 smtClean="0"/>
              <a:t>Розпушування</a:t>
            </a:r>
            <a:endParaRPr lang="ru-RU" sz="28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779161" y="3214686"/>
            <a:ext cx="14077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 smtClean="0"/>
              <a:t>Гігієна</a:t>
            </a:r>
            <a:r>
              <a:rPr lang="ru-RU" sz="2800" b="1" dirty="0" smtClean="0"/>
              <a:t> </a:t>
            </a:r>
          </a:p>
          <a:p>
            <a:pPr algn="ctr"/>
            <a:r>
              <a:rPr lang="ru-RU" sz="2800" b="1" dirty="0" err="1" smtClean="0"/>
              <a:t>рослин</a:t>
            </a:r>
            <a:endParaRPr lang="ru-RU" sz="2800" b="1" dirty="0" smtClean="0"/>
          </a:p>
        </p:txBody>
      </p:sp>
      <p:pic>
        <p:nvPicPr>
          <p:cNvPr id="10" name="Рисунок 9" descr="Tulips1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662" y="428604"/>
            <a:ext cx="2143140" cy="2143140"/>
          </a:xfrm>
          <a:prstGeom prst="rect">
            <a:avLst/>
          </a:prstGeom>
        </p:spPr>
      </p:pic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143900" y="5929330"/>
            <a:ext cx="642942" cy="685226"/>
          </a:xfrm>
          <a:prstGeom prst="actionButtonHom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3929058" y="714356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rId10" action="ppaction://hlinksldjump"/>
          </p:cNvPr>
          <p:cNvSpPr/>
          <p:nvPr/>
        </p:nvSpPr>
        <p:spPr>
          <a:xfrm>
            <a:off x="539552" y="3717032"/>
            <a:ext cx="1928826" cy="198597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</p:txBody>
      </p:sp>
      <p:pic>
        <p:nvPicPr>
          <p:cNvPr id="25" name="Рисунок 24" descr="Нюша говорит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07904" y="3780902"/>
            <a:ext cx="2357454" cy="3077098"/>
          </a:xfrm>
          <a:prstGeom prst="rect">
            <a:avLst/>
          </a:prstGeom>
        </p:spPr>
      </p:pic>
      <p:pic>
        <p:nvPicPr>
          <p:cNvPr id="22" name="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785926"/>
            <a:ext cx="37444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2200" b="1" dirty="0" err="1" smtClean="0">
                <a:solidFill>
                  <a:srgbClr val="002060"/>
                </a:solidFill>
              </a:rPr>
              <a:t>Виростаєм</a:t>
            </a:r>
            <a:r>
              <a:rPr lang="uk-UA" sz="2200" b="1" dirty="0" smtClean="0">
                <a:solidFill>
                  <a:srgbClr val="002060"/>
                </a:solidFill>
              </a:rPr>
              <a:t> на віконці,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Зацвітаємо на сонці.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Від водиці </a:t>
            </a:r>
            <a:r>
              <a:rPr lang="uk-UA" sz="2200" b="1" dirty="0" err="1" smtClean="0">
                <a:solidFill>
                  <a:srgbClr val="002060"/>
                </a:solidFill>
              </a:rPr>
              <a:t>зеленієм</a:t>
            </a:r>
            <a:r>
              <a:rPr lang="uk-UA" sz="2200" b="1" dirty="0" smtClean="0">
                <a:solidFill>
                  <a:srgbClr val="002060"/>
                </a:solidFill>
              </a:rPr>
              <a:t>,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Нашим діточкам радієм.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Ви нас, діти доглядайте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І водою поливайте.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Щоб могли ми воду пити,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Треба землю підпушити.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Любі діти, час не гайте!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Наше листя протирайте.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Для нас квітів, </a:t>
            </a:r>
          </a:p>
          <a:p>
            <a:pPr fontAlgn="base"/>
            <a:r>
              <a:rPr lang="uk-UA" sz="2200" b="1" dirty="0" smtClean="0">
                <a:solidFill>
                  <a:srgbClr val="002060"/>
                </a:solidFill>
              </a:rPr>
              <a:t>найщиріші друзі — діти.</a:t>
            </a:r>
            <a:endParaRPr lang="uk-UA" sz="2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Лена\TE6107i0f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4524375" cy="5905500"/>
          </a:xfrm>
          <a:prstGeom prst="rect">
            <a:avLst/>
          </a:prstGeom>
          <a:noFill/>
        </p:spPr>
      </p:pic>
      <p:pic>
        <p:nvPicPr>
          <p:cNvPr id="4" name="Рисунок 3" descr="66642195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3042" y="3143248"/>
            <a:ext cx="2500330" cy="2500330"/>
          </a:xfrm>
          <a:prstGeom prst="rect">
            <a:avLst/>
          </a:prstGeom>
        </p:spPr>
      </p:pic>
      <p:pic>
        <p:nvPicPr>
          <p:cNvPr id="5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6" name="Рисунок 5" descr="32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60" y="500042"/>
            <a:ext cx="1785950" cy="1315963"/>
          </a:xfrm>
          <a:prstGeom prst="rect">
            <a:avLst/>
          </a:prstGeom>
        </p:spPr>
      </p:pic>
      <p:pic>
        <p:nvPicPr>
          <p:cNvPr id="9" name="2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46043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0_6fdd6_d2beb3a6_L.png"/>
          <p:cNvPicPr>
            <a:picLocks noChangeAspect="1" noChangeArrowheads="1"/>
          </p:cNvPicPr>
          <p:nvPr/>
        </p:nvPicPr>
        <p:blipFill>
          <a:blip r:embed="rId4" cstate="print"/>
          <a:srcRect t="7521" b="11000"/>
          <a:stretch>
            <a:fillRect/>
          </a:stretch>
        </p:blipFill>
        <p:spPr bwMode="auto">
          <a:xfrm>
            <a:off x="3071802" y="857232"/>
            <a:ext cx="5072098" cy="4643470"/>
          </a:xfrm>
          <a:prstGeom prst="rect">
            <a:avLst/>
          </a:prstGeom>
          <a:noFill/>
        </p:spPr>
      </p:pic>
      <p:pic>
        <p:nvPicPr>
          <p:cNvPr id="3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596" y="3034940"/>
            <a:ext cx="2928958" cy="3823060"/>
          </a:xfrm>
          <a:prstGeom prst="rect">
            <a:avLst/>
          </a:prstGeom>
          <a:noFill/>
        </p:spPr>
      </p:pic>
      <p:sp>
        <p:nvSpPr>
          <p:cNvPr id="4" name="Трапеция 3"/>
          <p:cNvSpPr/>
          <p:nvPr/>
        </p:nvSpPr>
        <p:spPr>
          <a:xfrm rot="10800000">
            <a:off x="4500562" y="5000636"/>
            <a:ext cx="2071702" cy="358896"/>
          </a:xfrm>
          <a:prstGeom prst="trapezoi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666421953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89036">
            <a:off x="2889387" y="3675213"/>
            <a:ext cx="1928826" cy="1928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5572140"/>
            <a:ext cx="3980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 </a:t>
            </a:r>
            <a:r>
              <a:rPr lang="ru-RU" sz="2400" b="1" dirty="0" err="1" smtClean="0">
                <a:solidFill>
                  <a:srgbClr val="002060"/>
                </a:solidFill>
              </a:rPr>
              <a:t>фіалку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пожалій</a:t>
            </a:r>
            <a:r>
              <a:rPr lang="ru-RU" sz="2400" b="1" dirty="0" smtClean="0">
                <a:solidFill>
                  <a:srgbClr val="002060"/>
                </a:solidFill>
              </a:rPr>
              <a:t> – 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Їй в піддон води налий!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9" name="Рисунок 8" descr="174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2976" y="785794"/>
            <a:ext cx="1714512" cy="1991046"/>
          </a:xfrm>
          <a:prstGeom prst="rect">
            <a:avLst/>
          </a:prstGeom>
        </p:spPr>
      </p:pic>
      <p:pic>
        <p:nvPicPr>
          <p:cNvPr id="10" name="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2656"/>
            <a:ext cx="3786214" cy="6057900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4340375"/>
            <a:ext cx="1928826" cy="251762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 rot="3872069">
            <a:off x="1918330" y="4281895"/>
            <a:ext cx="1857388" cy="2000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995937" y="2708920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А зараз </a:t>
            </a:r>
            <a:r>
              <a:rPr lang="ru-RU" sz="2200" b="1" dirty="0" err="1" smtClean="0">
                <a:solidFill>
                  <a:srgbClr val="C00000"/>
                </a:solidFill>
              </a:rPr>
              <a:t>почнемо</a:t>
            </a:r>
            <a:r>
              <a:rPr lang="ru-RU" sz="22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2200" b="1" dirty="0" err="1" smtClean="0">
                <a:solidFill>
                  <a:srgbClr val="C00000"/>
                </a:solidFill>
              </a:rPr>
              <a:t>розпушувати</a:t>
            </a:r>
            <a:r>
              <a:rPr lang="ru-RU" sz="2200" b="1" dirty="0" smtClean="0">
                <a:solidFill>
                  <a:srgbClr val="C00000"/>
                </a:solidFill>
              </a:rPr>
              <a:t> землю:</a:t>
            </a:r>
          </a:p>
          <a:p>
            <a:pPr algn="ctr"/>
            <a:endParaRPr lang="ru-RU" sz="2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Краще</a:t>
            </a:r>
            <a:r>
              <a:rPr lang="ru-RU" sz="2200" b="1" dirty="0" smtClean="0">
                <a:solidFill>
                  <a:srgbClr val="002060"/>
                </a:solidFill>
              </a:rPr>
              <a:t> один раз добре </a:t>
            </a:r>
            <a:r>
              <a:rPr lang="ru-RU" sz="2200" b="1" dirty="0" err="1" smtClean="0">
                <a:solidFill>
                  <a:srgbClr val="002060"/>
                </a:solidFill>
              </a:rPr>
              <a:t>розпушити</a:t>
            </a:r>
            <a:r>
              <a:rPr lang="ru-RU" sz="22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Ніж</a:t>
            </a:r>
            <a:r>
              <a:rPr lang="ru-RU" sz="2200" b="1" dirty="0" smtClean="0">
                <a:solidFill>
                  <a:srgbClr val="002060"/>
                </a:solidFill>
              </a:rPr>
              <a:t> два рази погано </a:t>
            </a:r>
            <a:r>
              <a:rPr lang="ru-RU" sz="2200" b="1" dirty="0" err="1" smtClean="0">
                <a:solidFill>
                  <a:srgbClr val="002060"/>
                </a:solidFill>
              </a:rPr>
              <a:t>полити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Адже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розпушування</a:t>
            </a:r>
            <a:r>
              <a:rPr lang="ru-RU" sz="2200" b="1" dirty="0" smtClean="0">
                <a:solidFill>
                  <a:srgbClr val="002060"/>
                </a:solidFill>
              </a:rPr>
              <a:t> – </a:t>
            </a:r>
            <a:r>
              <a:rPr lang="ru-RU" sz="2200" b="1" dirty="0" err="1" smtClean="0">
                <a:solidFill>
                  <a:srgbClr val="002060"/>
                </a:solidFill>
              </a:rPr>
              <a:t>це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сухий</a:t>
            </a:r>
            <a:r>
              <a:rPr lang="ru-RU" sz="2200" b="1" dirty="0" smtClean="0">
                <a:solidFill>
                  <a:srgbClr val="002060"/>
                </a:solidFill>
              </a:rPr>
              <a:t> полив.</a:t>
            </a: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Повітря</a:t>
            </a:r>
            <a:r>
              <a:rPr lang="ru-RU" sz="2200" b="1" dirty="0" smtClean="0">
                <a:solidFill>
                  <a:srgbClr val="002060"/>
                </a:solidFill>
              </a:rPr>
              <a:t> в землю </a:t>
            </a:r>
            <a:r>
              <a:rPr lang="ru-RU" sz="2200" b="1" dirty="0" err="1" smtClean="0">
                <a:solidFill>
                  <a:srgbClr val="002060"/>
                </a:solidFill>
              </a:rPr>
              <a:t>потрапляє</a:t>
            </a:r>
            <a:r>
              <a:rPr lang="ru-RU" sz="22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Корінці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дихати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заставляє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0" name="Рисунок 9" descr="f9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-243408"/>
            <a:ext cx="2643206" cy="2643206"/>
          </a:xfrm>
          <a:prstGeom prst="rect">
            <a:avLst/>
          </a:prstGeom>
        </p:spPr>
      </p:pic>
      <p:pic>
        <p:nvPicPr>
          <p:cNvPr id="11" name="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46043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25 0.00926 C 0.03039 0.01112 0.03837 0.01274 0.04653 0.01274 C 0.05608 0.01274 0.06355 0.01112 0.06875 0.00926 L 0.09428 -4.07407E-6 " pathEditMode="relative" rAng="0" ptsTypes="FffFF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32656"/>
            <a:ext cx="3786214" cy="6057900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4340375"/>
            <a:ext cx="1928826" cy="251762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 rot="3872069">
            <a:off x="1918330" y="4281895"/>
            <a:ext cx="1857388" cy="20002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f9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-531440"/>
            <a:ext cx="2643206" cy="2643206"/>
          </a:xfrm>
          <a:prstGeom prst="rect">
            <a:avLst/>
          </a:prstGeom>
        </p:spPr>
      </p:pic>
      <p:pic>
        <p:nvPicPr>
          <p:cNvPr id="8" name="Picture 7" descr="C:\Лена\7ff720d387b8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55976" y="2132856"/>
            <a:ext cx="41473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При </a:t>
            </a:r>
            <a:r>
              <a:rPr lang="ru-RU" sz="2200" b="1" dirty="0" err="1" smtClean="0">
                <a:solidFill>
                  <a:srgbClr val="C00000"/>
                </a:solidFill>
              </a:rPr>
              <a:t>розпушуванні</a:t>
            </a:r>
            <a:r>
              <a:rPr lang="ru-RU" sz="2200" b="1" dirty="0" smtClean="0">
                <a:solidFill>
                  <a:srgbClr val="C00000"/>
                </a:solidFill>
              </a:rPr>
              <a:t> </a:t>
            </a:r>
            <a:r>
              <a:rPr lang="ru-RU" sz="2200" b="1" dirty="0" err="1" smtClean="0">
                <a:solidFill>
                  <a:srgbClr val="C00000"/>
                </a:solidFill>
              </a:rPr>
              <a:t>дотримуйся</a:t>
            </a:r>
            <a:r>
              <a:rPr lang="ru-RU" sz="2200" b="1" dirty="0" smtClean="0">
                <a:solidFill>
                  <a:srgbClr val="C00000"/>
                </a:solidFill>
              </a:rPr>
              <a:t> таких правил: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розпушувати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верхній</a:t>
            </a:r>
            <a:r>
              <a:rPr lang="ru-RU" sz="2200" b="1" dirty="0" smtClean="0">
                <a:solidFill>
                  <a:srgbClr val="002060"/>
                </a:solidFill>
              </a:rPr>
              <a:t> шар </a:t>
            </a:r>
            <a:r>
              <a:rPr lang="ru-RU" sz="2200" b="1" dirty="0" err="1" smtClean="0">
                <a:solidFill>
                  <a:srgbClr val="002060"/>
                </a:solidFill>
              </a:rPr>
              <a:t>землі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потрібно</a:t>
            </a:r>
            <a:r>
              <a:rPr lang="ru-RU" sz="2200" b="1" dirty="0" smtClean="0">
                <a:solidFill>
                  <a:srgbClr val="002060"/>
                </a:solidFill>
              </a:rPr>
              <a:t> на </a:t>
            </a:r>
            <a:r>
              <a:rPr lang="ru-RU" sz="2200" b="1" dirty="0" err="1" smtClean="0">
                <a:solidFill>
                  <a:srgbClr val="002060"/>
                </a:solidFill>
              </a:rPr>
              <a:t>наступний</a:t>
            </a:r>
            <a:r>
              <a:rPr lang="ru-RU" sz="2200" b="1" dirty="0" smtClean="0">
                <a:solidFill>
                  <a:srgbClr val="002060"/>
                </a:solidFill>
              </a:rPr>
              <a:t> день </a:t>
            </a:r>
            <a:r>
              <a:rPr lang="ru-RU" sz="2200" b="1" dirty="0" err="1" smtClean="0">
                <a:solidFill>
                  <a:srgbClr val="002060"/>
                </a:solidFill>
              </a:rPr>
              <a:t>після</a:t>
            </a:r>
            <a:r>
              <a:rPr lang="ru-RU" sz="2200" b="1" dirty="0" smtClean="0">
                <a:solidFill>
                  <a:srgbClr val="002060"/>
                </a:solidFill>
              </a:rPr>
              <a:t> поливу;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err="1" smtClean="0">
                <a:solidFill>
                  <a:srgbClr val="002060"/>
                </a:solidFill>
              </a:rPr>
              <a:t>Розпушують</a:t>
            </a:r>
            <a:r>
              <a:rPr lang="ru-RU" sz="2200" b="1" dirty="0" smtClean="0">
                <a:solidFill>
                  <a:srgbClr val="002060"/>
                </a:solidFill>
              </a:rPr>
              <a:t> землю на </a:t>
            </a:r>
            <a:r>
              <a:rPr lang="ru-RU" sz="2200" b="1" dirty="0" err="1" smtClean="0">
                <a:solidFill>
                  <a:srgbClr val="002060"/>
                </a:solidFill>
              </a:rPr>
              <a:t>глибину</a:t>
            </a:r>
            <a:r>
              <a:rPr lang="ru-RU" sz="2200" b="1" dirty="0" smtClean="0">
                <a:solidFill>
                  <a:srgbClr val="002060"/>
                </a:solidFill>
              </a:rPr>
              <a:t> не </a:t>
            </a:r>
            <a:r>
              <a:rPr lang="ru-RU" sz="2200" b="1" dirty="0" err="1" smtClean="0">
                <a:solidFill>
                  <a:srgbClr val="002060"/>
                </a:solidFill>
              </a:rPr>
              <a:t>більше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ніж</a:t>
            </a:r>
            <a:r>
              <a:rPr lang="ru-RU" sz="2200" b="1" dirty="0" smtClean="0">
                <a:solidFill>
                  <a:srgbClr val="002060"/>
                </a:solidFill>
              </a:rPr>
              <a:t> 1,5 см;</a:t>
            </a:r>
          </a:p>
          <a:p>
            <a:pPr algn="ctr">
              <a:buFont typeface="Wingdings" pitchFamily="2" charset="2"/>
              <a:buChar char="ü"/>
            </a:pPr>
            <a:r>
              <a:rPr lang="ru-RU" sz="2200" b="1" dirty="0" err="1" smtClean="0">
                <a:solidFill>
                  <a:srgbClr val="002060"/>
                </a:solidFill>
              </a:rPr>
              <a:t>Розпушують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обережно</a:t>
            </a:r>
            <a:r>
              <a:rPr lang="ru-RU" sz="2200" b="1" dirty="0" smtClean="0">
                <a:solidFill>
                  <a:srgbClr val="002060"/>
                </a:solidFill>
              </a:rPr>
              <a:t>, в основному </a:t>
            </a:r>
            <a:r>
              <a:rPr lang="ru-RU" sz="2200" b="1" dirty="0" err="1" smtClean="0">
                <a:solidFill>
                  <a:srgbClr val="002060"/>
                </a:solidFill>
              </a:rPr>
              <a:t>біля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стінок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горщика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  <a:r>
              <a:rPr lang="ru-RU" sz="2200" b="1" dirty="0" err="1" smtClean="0">
                <a:solidFill>
                  <a:srgbClr val="002060"/>
                </a:solidFill>
              </a:rPr>
              <a:t>щоб</a:t>
            </a:r>
            <a:r>
              <a:rPr lang="ru-RU" sz="2200" b="1" dirty="0" smtClean="0">
                <a:solidFill>
                  <a:srgbClr val="002060"/>
                </a:solidFill>
              </a:rPr>
              <a:t> не </a:t>
            </a:r>
            <a:r>
              <a:rPr lang="ru-RU" sz="2200" b="1" dirty="0" err="1" smtClean="0">
                <a:solidFill>
                  <a:srgbClr val="002060"/>
                </a:solidFill>
              </a:rPr>
              <a:t>пошкодити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корінці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11" name="2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460432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25 0.00926 C 0.03039 0.01112 0.03837 0.01274 0.04653 0.01274 C 0.05608 0.01274 0.06355 0.01112 0.06875 0.00926 L 0.09428 -4.07407E-6 " pathEditMode="relative" rAng="0" ptsTypes="FffFF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_________________4d622a8637a7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428604"/>
            <a:ext cx="5643602" cy="4979649"/>
          </a:xfrm>
          <a:prstGeom prst="rect">
            <a:avLst/>
          </a:prstGeom>
          <a:noFill/>
        </p:spPr>
      </p:pic>
      <p:pic>
        <p:nvPicPr>
          <p:cNvPr id="4" name="Рисунок 3" descr="0_7376a_2685627d_X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28860" y="1857364"/>
            <a:ext cx="1285884" cy="1302161"/>
          </a:xfrm>
          <a:prstGeom prst="rect">
            <a:avLst/>
          </a:prstGeom>
        </p:spPr>
      </p:pic>
      <p:pic>
        <p:nvPicPr>
          <p:cNvPr id="5" name="Рисунок 4" descr="0_91974_89d242aa_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3108" y="571480"/>
            <a:ext cx="1360286" cy="1187983"/>
          </a:xfrm>
          <a:prstGeom prst="rect">
            <a:avLst/>
          </a:prstGeom>
        </p:spPr>
      </p:pic>
      <p:pic>
        <p:nvPicPr>
          <p:cNvPr id="6" name="Picture 2" descr="C:\Лена\4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86116" y="571480"/>
            <a:ext cx="2643206" cy="1500198"/>
          </a:xfrm>
          <a:prstGeom prst="rect">
            <a:avLst/>
          </a:prstGeom>
          <a:noFill/>
        </p:spPr>
      </p:pic>
      <p:pic>
        <p:nvPicPr>
          <p:cNvPr id="7" name="Picture 2" descr="C:\Лена\0_6fdd6_d2beb3a6_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5008" y="1785926"/>
            <a:ext cx="1357322" cy="1242619"/>
          </a:xfrm>
          <a:prstGeom prst="rect">
            <a:avLst/>
          </a:prstGeom>
          <a:noFill/>
        </p:spPr>
      </p:pic>
      <p:pic>
        <p:nvPicPr>
          <p:cNvPr id="8" name="Рисунок 7" descr="beg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786446" y="500042"/>
            <a:ext cx="1459652" cy="1179195"/>
          </a:xfrm>
          <a:prstGeom prst="rect">
            <a:avLst/>
          </a:prstGeom>
        </p:spPr>
      </p:pic>
      <p:pic>
        <p:nvPicPr>
          <p:cNvPr id="10" name="Picture 2" descr="C:\Лена\0_5f7ea_835c3a08_L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143372" y="1500174"/>
            <a:ext cx="1164137" cy="1636401"/>
          </a:xfrm>
          <a:prstGeom prst="rect">
            <a:avLst/>
          </a:prstGeom>
          <a:noFill/>
        </p:spPr>
      </p:pic>
      <p:pic>
        <p:nvPicPr>
          <p:cNvPr id="1027" name="Picture 3" descr="C:\Лена\a_plastic_spray_water_bottle_0515-1105-2700-3612_SMU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500298" y="3069348"/>
            <a:ext cx="1143008" cy="1182405"/>
          </a:xfrm>
          <a:prstGeom prst="rect">
            <a:avLst/>
          </a:prstGeom>
          <a:noFill/>
        </p:spPr>
      </p:pic>
      <p:pic>
        <p:nvPicPr>
          <p:cNvPr id="1028" name="Picture 4" descr="C:\Лена\napkin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143636" y="3286124"/>
            <a:ext cx="928694" cy="839776"/>
          </a:xfrm>
          <a:prstGeom prst="rect">
            <a:avLst/>
          </a:prstGeom>
          <a:noFill/>
        </p:spPr>
      </p:pic>
      <p:pic>
        <p:nvPicPr>
          <p:cNvPr id="1029" name="Picture 5" descr="C:\Лена\news_4141_st3638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1300996">
            <a:off x="4798054" y="2776258"/>
            <a:ext cx="1433601" cy="33269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627784" y="5500702"/>
            <a:ext cx="6087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На листках </a:t>
            </a:r>
            <a:r>
              <a:rPr lang="ru-RU" sz="2200" b="1" dirty="0" err="1" smtClean="0">
                <a:solidFill>
                  <a:srgbClr val="002060"/>
                </a:solidFill>
              </a:rPr>
              <a:t>кімнатних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рослин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накопичується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багато</a:t>
            </a:r>
            <a:r>
              <a:rPr lang="ru-RU" sz="2200" b="1" dirty="0" smtClean="0">
                <a:solidFill>
                  <a:srgbClr val="002060"/>
                </a:solidFill>
              </a:rPr>
              <a:t> пилу. </a:t>
            </a:r>
            <a:r>
              <a:rPr lang="ru-RU" sz="2200" b="1" dirty="0" err="1" smtClean="0">
                <a:solidFill>
                  <a:srgbClr val="002060"/>
                </a:solidFill>
              </a:rPr>
              <a:t>Їх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обов’язково</a:t>
            </a:r>
            <a:r>
              <a:rPr lang="ru-RU" sz="2200" b="1" dirty="0" smtClean="0">
                <a:solidFill>
                  <a:srgbClr val="002060"/>
                </a:solidFill>
              </a:rPr>
              <a:t> треба </a:t>
            </a:r>
            <a:r>
              <a:rPr lang="ru-RU" sz="2200" b="1" dirty="0" err="1" smtClean="0">
                <a:solidFill>
                  <a:srgbClr val="002060"/>
                </a:solidFill>
              </a:rPr>
              <a:t>очищати</a:t>
            </a:r>
            <a:r>
              <a:rPr lang="ru-RU" sz="2200" b="1" dirty="0" smtClean="0">
                <a:solidFill>
                  <a:srgbClr val="002060"/>
                </a:solidFill>
              </a:rPr>
              <a:t>.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85f4aed80dcc98abea78636bc85ea0a9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4348" y="785794"/>
            <a:ext cx="1314450" cy="1019175"/>
          </a:xfrm>
          <a:prstGeom prst="rect">
            <a:avLst/>
          </a:prstGeom>
        </p:spPr>
      </p:pic>
      <p:pic>
        <p:nvPicPr>
          <p:cNvPr id="17" name="Рисунок 16" descr="Нюша говорит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1472" y="3786190"/>
            <a:ext cx="2262188" cy="2952751"/>
          </a:xfrm>
          <a:prstGeom prst="rect">
            <a:avLst/>
          </a:prstGeom>
        </p:spPr>
      </p:pic>
      <p:pic>
        <p:nvPicPr>
          <p:cNvPr id="18" name="2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 cstate="print"/>
          <a:stretch>
            <a:fillRect/>
          </a:stretch>
        </p:blipFill>
        <p:spPr>
          <a:xfrm>
            <a:off x="846043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9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689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189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3568" y="260648"/>
            <a:ext cx="2857520" cy="4572001"/>
          </a:xfrm>
          <a:prstGeom prst="rect">
            <a:avLst/>
          </a:prstGeom>
          <a:noFill/>
        </p:spPr>
      </p:pic>
      <p:pic>
        <p:nvPicPr>
          <p:cNvPr id="1026" name="Picture 2" descr="C:\Лена\Diffenbahija_UaitFlyeim7017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6016" y="188640"/>
            <a:ext cx="4098756" cy="4684292"/>
          </a:xfrm>
          <a:prstGeom prst="rect">
            <a:avLst/>
          </a:prstGeom>
          <a:noFill/>
        </p:spPr>
      </p:pic>
      <p:pic>
        <p:nvPicPr>
          <p:cNvPr id="4" name="Picture 2" descr="C:\Лена\TE6107i0fz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2910" y="4433621"/>
            <a:ext cx="1857388" cy="2424379"/>
          </a:xfrm>
          <a:prstGeom prst="rect">
            <a:avLst/>
          </a:prstGeom>
          <a:noFill/>
        </p:spPr>
      </p:pic>
      <p:pic>
        <p:nvPicPr>
          <p:cNvPr id="5" name="Picture 4" descr="C:\Лена\napkin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00298" y="1857364"/>
            <a:ext cx="928694" cy="839776"/>
          </a:xfrm>
          <a:prstGeom prst="rect">
            <a:avLst/>
          </a:prstGeom>
          <a:noFill/>
        </p:spPr>
      </p:pic>
      <p:pic>
        <p:nvPicPr>
          <p:cNvPr id="6" name="Picture 4" descr="C:\Лена\napkin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29454" y="2714620"/>
            <a:ext cx="928694" cy="839776"/>
          </a:xfrm>
          <a:prstGeom prst="rect">
            <a:avLst/>
          </a:prstGeom>
          <a:noFill/>
        </p:spPr>
      </p:pic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95736" y="4725144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Якщо</a:t>
            </a:r>
            <a:r>
              <a:rPr lang="ru-RU" sz="2200" b="1" dirty="0" smtClean="0">
                <a:solidFill>
                  <a:srgbClr val="002060"/>
                </a:solidFill>
              </a:rPr>
              <a:t> у </a:t>
            </a:r>
            <a:r>
              <a:rPr lang="ru-RU" sz="2200" b="1" dirty="0" err="1" smtClean="0">
                <a:solidFill>
                  <a:srgbClr val="002060"/>
                </a:solidFill>
              </a:rPr>
              <a:t>рослини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велике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блискуче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листя</a:t>
            </a:r>
            <a:r>
              <a:rPr lang="ru-RU" sz="22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Знадобиться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м’яка</a:t>
            </a:r>
            <a:r>
              <a:rPr lang="ru-RU" sz="2200" b="1" dirty="0" smtClean="0">
                <a:solidFill>
                  <a:srgbClr val="002060"/>
                </a:solidFill>
              </a:rPr>
              <a:t> тканина. </a:t>
            </a:r>
            <a:r>
              <a:rPr lang="ru-RU" sz="2200" b="1" dirty="0" err="1" smtClean="0">
                <a:solidFill>
                  <a:srgbClr val="002060"/>
                </a:solidFill>
              </a:rPr>
              <a:t>Її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потрібно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трохи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змочити</a:t>
            </a:r>
            <a:r>
              <a:rPr lang="ru-RU" sz="2200" b="1" dirty="0" smtClean="0">
                <a:solidFill>
                  <a:srgbClr val="002060"/>
                </a:solidFill>
              </a:rPr>
              <a:t> водою та </a:t>
            </a:r>
            <a:r>
              <a:rPr lang="ru-RU" sz="2200" b="1" dirty="0" err="1" smtClean="0">
                <a:solidFill>
                  <a:srgbClr val="002060"/>
                </a:solidFill>
              </a:rPr>
              <a:t>протерти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поверхність</a:t>
            </a:r>
            <a:r>
              <a:rPr lang="ru-RU" sz="2200" b="1" dirty="0" smtClean="0">
                <a:solidFill>
                  <a:srgbClr val="002060"/>
                </a:solidFill>
              </a:rPr>
              <a:t> листка </a:t>
            </a:r>
            <a:r>
              <a:rPr lang="ru-RU" sz="2200" b="1" dirty="0" err="1" smtClean="0">
                <a:solidFill>
                  <a:srgbClr val="002060"/>
                </a:solidFill>
              </a:rPr>
              <a:t>з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обох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боків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45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47864" y="2924944"/>
            <a:ext cx="2186047" cy="1662118"/>
          </a:xfrm>
          <a:prstGeom prst="rect">
            <a:avLst/>
          </a:prstGeom>
        </p:spPr>
      </p:pic>
      <p:pic>
        <p:nvPicPr>
          <p:cNvPr id="11" name="2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8460432" y="623731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262"/>
                            </p:stCondLst>
                            <p:childTnLst>
                              <p:par>
                                <p:cTn id="8" presetID="56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16 -0.1050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262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6 -0.10509 L -0.08368 -0.1680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62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68 -0.16805 L -0.04444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8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08507 0.001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262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7 0.00116 L -0.08038 -0.3245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262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038 -0.32453 L -0.07257 -0.145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Лена\gorshok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43702" y="2786058"/>
            <a:ext cx="1533863" cy="1591557"/>
          </a:xfrm>
          <a:prstGeom prst="rect">
            <a:avLst/>
          </a:prstGeom>
          <a:noFill/>
        </p:spPr>
      </p:pic>
      <p:pic>
        <p:nvPicPr>
          <p:cNvPr id="2" name="Picture 2" descr="C:\Лена\TE6107i0fz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10" y="4433621"/>
            <a:ext cx="1857388" cy="2424379"/>
          </a:xfrm>
          <a:prstGeom prst="rect">
            <a:avLst/>
          </a:prstGeom>
          <a:noFill/>
        </p:spPr>
      </p:pic>
      <p:pic>
        <p:nvPicPr>
          <p:cNvPr id="3" name="Рисунок 2" descr="0_91974_89d242aa_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2071678"/>
            <a:ext cx="2715735" cy="2371741"/>
          </a:xfrm>
          <a:prstGeom prst="rect">
            <a:avLst/>
          </a:prstGeom>
        </p:spPr>
      </p:pic>
      <p:pic>
        <p:nvPicPr>
          <p:cNvPr id="4" name="Picture 2" descr="C:\Лена\Hedera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86116" y="714356"/>
            <a:ext cx="2775798" cy="4319142"/>
          </a:xfrm>
          <a:prstGeom prst="rect">
            <a:avLst/>
          </a:prstGeom>
          <a:noFill/>
        </p:spPr>
      </p:pic>
      <p:pic>
        <p:nvPicPr>
          <p:cNvPr id="5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143636" y="1428736"/>
            <a:ext cx="2390559" cy="1849303"/>
          </a:xfrm>
          <a:prstGeom prst="rect">
            <a:avLst/>
          </a:prstGeom>
          <a:noFill/>
        </p:spPr>
      </p:pic>
      <p:pic>
        <p:nvPicPr>
          <p:cNvPr id="7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Рисунок 7" descr="46682445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86050" y="3214686"/>
            <a:ext cx="857256" cy="1515590"/>
          </a:xfrm>
          <a:prstGeom prst="rect">
            <a:avLst/>
          </a:prstGeom>
        </p:spPr>
      </p:pic>
      <p:pic>
        <p:nvPicPr>
          <p:cNvPr id="10" name="Рисунок 9" descr="46682445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43504" y="785794"/>
            <a:ext cx="857256" cy="1515590"/>
          </a:xfrm>
          <a:prstGeom prst="rect">
            <a:avLst/>
          </a:prstGeom>
        </p:spPr>
      </p:pic>
      <p:pic>
        <p:nvPicPr>
          <p:cNvPr id="11" name="Рисунок 10" descr="46682445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29586" y="2571744"/>
            <a:ext cx="857256" cy="1515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55776" y="4797152"/>
            <a:ext cx="56581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У </a:t>
            </a:r>
            <a:r>
              <a:rPr lang="ru-RU" sz="2200" b="1" dirty="0" err="1" smtClean="0">
                <a:solidFill>
                  <a:srgbClr val="002060"/>
                </a:solidFill>
              </a:rPr>
              <a:t>цих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рослин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листя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гладеньке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невеликого </a:t>
            </a:r>
            <a:r>
              <a:rPr lang="ru-RU" sz="2200" b="1" dirty="0" err="1" smtClean="0">
                <a:solidFill>
                  <a:srgbClr val="002060"/>
                </a:solidFill>
              </a:rPr>
              <a:t>розміру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Їх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можна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побризкати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з</a:t>
            </a:r>
            <a:r>
              <a:rPr lang="ru-RU" sz="2200" b="1" dirty="0" smtClean="0">
                <a:solidFill>
                  <a:srgbClr val="002060"/>
                </a:solidFill>
              </a:rPr>
              <a:t> пульверизатора.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85f4aed80dcc98abea78636bc85ea0a9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5852" y="714356"/>
            <a:ext cx="1428760" cy="1107807"/>
          </a:xfrm>
          <a:prstGeom prst="rect">
            <a:avLst/>
          </a:prstGeom>
        </p:spPr>
      </p:pic>
      <p:pic>
        <p:nvPicPr>
          <p:cNvPr id="14" name="27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16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16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-0.0456 C -0.0585 -0.05046 -0.0677 -0.0419 -0.07848 -0.04097 C -0.08872 -0.04005 -0.09913 -0.03981 -0.10938 -0.03935 C -0.11841 -0.03611 -0.12744 -0.03565 -0.13681 -0.03449 C -0.13803 -0.03333 -0.13907 -0.03218 -0.14028 -0.03125 C -0.1415 -0.03056 -0.14289 -0.03079 -0.14393 -0.02986 C -0.14792 -0.02639 -0.14966 -0.01968 -0.15105 -0.01389 C -0.15053 0.00324 -0.15764 0.04028 -0.13907 0.04653 C -0.13872 0.04907 -0.13907 0.05208 -0.13803 0.0544 C -0.13785 0.05486 -0.1283 0.05995 -0.12726 0.06065 C -0.11806 0.0669 -0.10886 0.06852 -0.09862 0.07014 C -0.09357 0.07361 -0.09202 0.07917 -0.08681 0.08125 C -0.08108 0.08634 -0.07448 0.08773 -0.0677 0.08935 C -0.0625 0.09931 -0.05538 0.10139 -0.0474 0.10671 C -0.04584 0.10787 -0.0441 0.10856 -0.0427 0.10995 C -0.04027 0.11204 -0.03559 0.1162 -0.03559 0.1162 C -0.03091 0.12546 -0.03072 0.13542 -0.03315 0.14653 C -0.0342 0.15116 -0.04237 0.15579 -0.04513 0.15764 C -0.04584 0.15926 -0.04635 0.16088 -0.0474 0.16227 C -0.04843 0.16366 -0.05018 0.16412 -0.05105 0.16551 C -0.05173 0.16667 -0.05157 0.16875 -0.05225 0.17014 C -0.05572 0.17593 -0.0644 0.17569 -0.06893 0.17662 C -0.07726 0.18056 -0.08645 0.17986 -0.09513 0.18125 C -0.10313 0.19236 -0.10938 0.19421 -0.12136 0.1956 C -0.12292 0.19606 -0.12466 0.1963 -0.12605 0.19722 C -0.12865 0.19884 -0.13316 0.20347 -0.13316 0.20347 C -0.13473 0.21204 -0.13716 0.22037 -0.13907 0.22894 C -0.14011 0.24236 -0.14462 0.25255 -0.14028 0.26551 C -0.13941 0.26829 -0.1316 0.2713 -0.13073 0.27176 C -0.12101 0.28519 -0.11181 0.28194 -0.0974 0.28287 C -0.0875 0.28356 -0.0776 0.28403 -0.0677 0.28449 C -0.06181 0.28611 -0.05555 0.28657 -0.04983 0.28935 C -0.04843 0.29005 -0.04862 0.29306 -0.0474 0.29398 C -0.0434 0.29722 -0.03698 0.29977 -0.03195 0.30208 C -0.0276 0.31111 -0.03091 0.31782 -0.03803 0.32106 C -0.04288 0.33102 -0.04149 0.33495 -0.05105 0.34005 C -0.05782 0.3537 -0.07709 0.35347 -0.08803 0.35602 C -0.09289 0.36042 -0.09618 0.36088 -0.10226 0.36227 C -0.11754 0.37569 -0.10938 0.37014 -0.11893 0.38287 C -0.1224 0.3875 -0.12969 0.3956 -0.12969 0.3956 C -0.13056 0.39931 -0.13039 0.40347 -0.13195 0.40671 C -0.13316 0.40926 -0.13681 0.41319 -0.13681 0.41319 " pathEditMode="relative" ptsTypes="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616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116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116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5.55556E-6 C -0.00208 -0.0139 -0.00139 -0.02732 -0.00712 -0.03959 C -0.00746 -0.04376 -0.00746 -0.04816 -0.00833 -0.05232 C -0.0092 -0.05718 -0.01163 -0.05927 -0.01319 -0.06343 C -0.01632 -0.07177 -0.01736 -0.0801 -0.02274 -0.08728 C -0.03125 -0.09862 -0.02083 -0.0801 -0.02986 -0.09515 C -0.03299 -0.10024 -0.03524 -0.10579 -0.03819 -0.11112 C -0.04236 -0.11853 -0.05781 -0.12663 -0.06441 -0.12848 C -0.07899 -0.12779 -0.09826 -0.13195 -0.11198 -0.12061 C -0.11354 -0.11413 -0.11493 -0.11158 -0.1191 -0.10788 C -0.12205 -0.09607 -0.11788 -0.11042 -0.12378 -0.09839 C -0.12621 -0.09329 -0.12639 -0.08496 -0.12743 -0.07917 C -0.12691 -0.0639 -0.1276 -0.04792 -0.12378 -0.03334 C -0.125 0.00763 -0.125 -0.00672 -0.125 0.00971 " pathEditMode="relative" ptsTypes="fffffffffffff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Лена\0_6fdd6_d2beb3a6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5786" y="1000108"/>
            <a:ext cx="3929090" cy="3597055"/>
          </a:xfrm>
          <a:prstGeom prst="rect">
            <a:avLst/>
          </a:prstGeom>
          <a:noFill/>
        </p:spPr>
      </p:pic>
      <p:pic>
        <p:nvPicPr>
          <p:cNvPr id="3" name="Picture 2" descr="C:\Лена\TE6107i0fz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7544" y="4433621"/>
            <a:ext cx="1857388" cy="2424379"/>
          </a:xfrm>
          <a:prstGeom prst="rect">
            <a:avLst/>
          </a:prstGeom>
          <a:noFill/>
        </p:spPr>
      </p:pic>
      <p:pic>
        <p:nvPicPr>
          <p:cNvPr id="4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2050" name="Picture 2" descr="C:\Лена\612_9341_12_enl_en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7752" y="928670"/>
            <a:ext cx="3717134" cy="3912773"/>
          </a:xfrm>
          <a:prstGeom prst="rect">
            <a:avLst/>
          </a:prstGeom>
          <a:noFill/>
        </p:spPr>
      </p:pic>
      <p:pic>
        <p:nvPicPr>
          <p:cNvPr id="6" name="Picture 5" descr="C:\Лена\news_4141_st363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7346057">
            <a:off x="2875797" y="1664090"/>
            <a:ext cx="1997327" cy="463516"/>
          </a:xfrm>
          <a:prstGeom prst="rect">
            <a:avLst/>
          </a:prstGeom>
          <a:noFill/>
        </p:spPr>
      </p:pic>
      <p:pic>
        <p:nvPicPr>
          <p:cNvPr id="7" name="Picture 5" descr="C:\Лена\news_4141_st363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7346057">
            <a:off x="4661747" y="1378338"/>
            <a:ext cx="1997327" cy="4635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35696" y="4725144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Рослини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з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оксамитовим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листям</a:t>
            </a:r>
            <a:r>
              <a:rPr lang="ru-RU" sz="2200" b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які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вкриті</a:t>
            </a:r>
            <a:r>
              <a:rPr lang="ru-RU" sz="2200" b="1" dirty="0" smtClean="0">
                <a:solidFill>
                  <a:srgbClr val="002060"/>
                </a:solidFill>
              </a:rPr>
              <a:t> пушком, </a:t>
            </a:r>
          </a:p>
          <a:p>
            <a:pPr algn="ctr"/>
            <a:r>
              <a:rPr lang="ru-RU" sz="2200" b="1" dirty="0" err="1" smtClean="0">
                <a:solidFill>
                  <a:srgbClr val="002060"/>
                </a:solidFill>
              </a:rPr>
              <a:t>Чистять</a:t>
            </a:r>
            <a:r>
              <a:rPr lang="ru-RU" sz="2200" b="1" dirty="0" smtClean="0">
                <a:solidFill>
                  <a:srgbClr val="002060"/>
                </a:solidFill>
              </a:rPr>
              <a:t> сухим способом,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за </a:t>
            </a:r>
            <a:r>
              <a:rPr lang="ru-RU" sz="2200" b="1" dirty="0" err="1" smtClean="0">
                <a:solidFill>
                  <a:srgbClr val="002060"/>
                </a:solidFill>
              </a:rPr>
              <a:t>допомогою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м’якого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 err="1" smtClean="0">
                <a:solidFill>
                  <a:srgbClr val="002060"/>
                </a:solidFill>
              </a:rPr>
              <a:t>пензлика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9" name="2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47"/>
                            </p:stCondLst>
                            <p:childTnLst>
                              <p:par>
                                <p:cTn id="8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7622 0.0030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247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247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247"/>
                            </p:stCondLst>
                            <p:childTnLst>
                              <p:par>
                                <p:cTn id="18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7622 0.0030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357422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429256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929454" y="1785926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714744" y="1785926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noaction">
              <a:snd r:embed="rId5" name="wind.wav"/>
            </a:hlinkClick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42910" y="1785926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Як росте </a:t>
            </a:r>
            <a:r>
              <a:rPr lang="ru-RU" sz="3600" b="1" dirty="0" err="1" smtClean="0">
                <a:solidFill>
                  <a:srgbClr val="C00000"/>
                </a:solidFill>
              </a:rPr>
              <a:t>рослина</a:t>
            </a:r>
            <a:r>
              <a:rPr lang="ru-RU" sz="3600" b="1" dirty="0" smtClean="0">
                <a:solidFill>
                  <a:srgbClr val="C00000"/>
                </a:solidFill>
              </a:rPr>
              <a:t>? </a:t>
            </a:r>
          </a:p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Розставте</a:t>
            </a:r>
            <a:r>
              <a:rPr lang="ru-RU" sz="3600" b="1" dirty="0" smtClean="0">
                <a:solidFill>
                  <a:srgbClr val="C00000"/>
                </a:solidFill>
              </a:rPr>
              <a:t> картинки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2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Лена\gorshok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31640" y="4437112"/>
            <a:ext cx="1510557" cy="1567374"/>
          </a:xfrm>
          <a:prstGeom prst="rect">
            <a:avLst/>
          </a:prstGeom>
          <a:noFill/>
        </p:spPr>
      </p:pic>
      <p:pic>
        <p:nvPicPr>
          <p:cNvPr id="1026" name="Picture 2" descr="C:\Лена\535fd6da71f0604fb6b105db1665d7b1_6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980728"/>
            <a:ext cx="3714776" cy="37147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47864" y="1700808"/>
            <a:ext cx="54006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0070C0"/>
                </a:solidFill>
              </a:rPr>
              <a:t>Алое – к</a:t>
            </a:r>
            <a:r>
              <a:rPr lang="ru-RU" sz="2200" b="1" dirty="0" err="1" smtClean="0">
                <a:solidFill>
                  <a:srgbClr val="0070C0"/>
                </a:solidFill>
              </a:rPr>
              <a:t>імнатна</a:t>
            </a:r>
            <a:r>
              <a:rPr lang="ru-RU" sz="2200" b="1" dirty="0" smtClean="0">
                <a:solidFill>
                  <a:srgbClr val="0070C0"/>
                </a:solidFill>
              </a:rPr>
              <a:t> росли</a:t>
            </a:r>
            <a:r>
              <a:rPr lang="uk-UA" sz="2200" b="1" dirty="0" smtClean="0">
                <a:solidFill>
                  <a:srgbClr val="0070C0"/>
                </a:solidFill>
              </a:rPr>
              <a:t>н</a:t>
            </a:r>
            <a:r>
              <a:rPr lang="ru-RU" sz="2200" b="1" dirty="0" smtClean="0">
                <a:solidFill>
                  <a:srgbClr val="0070C0"/>
                </a:solidFill>
              </a:rPr>
              <a:t>а, </a:t>
            </a:r>
            <a:r>
              <a:rPr lang="ru-RU" sz="2200" b="1" dirty="0" err="1" smtClean="0">
                <a:solidFill>
                  <a:srgbClr val="0070C0"/>
                </a:solidFill>
              </a:rPr>
              <a:t>що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володіє</a:t>
            </a:r>
            <a:r>
              <a:rPr lang="ru-RU" sz="2200" b="1" dirty="0" smtClean="0">
                <a:solidFill>
                  <a:srgbClr val="0070C0"/>
                </a:solidFill>
              </a:rPr>
              <a:t> рядом </a:t>
            </a:r>
            <a:r>
              <a:rPr lang="ru-RU" sz="2200" b="1" dirty="0" err="1" smtClean="0">
                <a:solidFill>
                  <a:srgbClr val="0070C0"/>
                </a:solidFill>
              </a:rPr>
              <a:t>цілющих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властивостей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Листя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сік</a:t>
            </a:r>
            <a:r>
              <a:rPr lang="ru-RU" sz="2200" b="1" dirty="0" smtClean="0">
                <a:solidFill>
                  <a:srgbClr val="0070C0"/>
                </a:solidFill>
              </a:rPr>
              <a:t> алое </a:t>
            </a:r>
            <a:r>
              <a:rPr lang="ru-RU" sz="2200" b="1" dirty="0" err="1" smtClean="0">
                <a:solidFill>
                  <a:srgbClr val="0070C0"/>
                </a:solidFill>
              </a:rPr>
              <a:t>використовуються</a:t>
            </a:r>
            <a:r>
              <a:rPr lang="ru-RU" sz="2200" b="1" dirty="0" smtClean="0">
                <a:solidFill>
                  <a:srgbClr val="0070C0"/>
                </a:solidFill>
              </a:rPr>
              <a:t> в </a:t>
            </a:r>
            <a:r>
              <a:rPr lang="ru-RU" sz="2200" b="1" dirty="0" err="1" smtClean="0">
                <a:solidFill>
                  <a:srgbClr val="0070C0"/>
                </a:solidFill>
              </a:rPr>
              <a:t>народній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медицині</a:t>
            </a:r>
            <a:r>
              <a:rPr lang="ru-RU" sz="2200" b="1" dirty="0" smtClean="0">
                <a:solidFill>
                  <a:srgbClr val="0070C0"/>
                </a:solidFill>
              </a:rPr>
              <a:t>, при </a:t>
            </a:r>
            <a:r>
              <a:rPr lang="ru-RU" sz="2200" b="1" dirty="0" err="1" smtClean="0">
                <a:solidFill>
                  <a:srgbClr val="0070C0"/>
                </a:solidFill>
              </a:rPr>
              <a:t>простудних</a:t>
            </a:r>
            <a:r>
              <a:rPr lang="ru-RU" sz="2200" b="1" dirty="0" smtClean="0">
                <a:solidFill>
                  <a:srgbClr val="0070C0"/>
                </a:solidFill>
              </a:rPr>
              <a:t> за</a:t>
            </a:r>
            <a:r>
              <a:rPr lang="uk-UA" sz="2200" b="1" dirty="0" err="1" smtClean="0">
                <a:solidFill>
                  <a:srgbClr val="0070C0"/>
                </a:solidFill>
              </a:rPr>
              <a:t>хворюваннях</a:t>
            </a:r>
            <a:r>
              <a:rPr lang="ru-RU" sz="2200" b="1" dirty="0" smtClean="0">
                <a:solidFill>
                  <a:srgbClr val="0070C0"/>
                </a:solidFill>
              </a:rPr>
              <a:t>. Росл</a:t>
            </a:r>
            <a:r>
              <a:rPr lang="uk-UA" sz="2200" b="1" dirty="0" err="1" smtClean="0">
                <a:solidFill>
                  <a:srgbClr val="0070C0"/>
                </a:solidFill>
              </a:rPr>
              <a:t>ина</a:t>
            </a:r>
            <a:r>
              <a:rPr lang="ru-RU" sz="2200" b="1" dirty="0" smtClean="0">
                <a:solidFill>
                  <a:srgbClr val="0070C0"/>
                </a:solidFill>
              </a:rPr>
              <a:t> не </a:t>
            </a:r>
            <a:r>
              <a:rPr lang="uk-UA" sz="2200" b="1" dirty="0" smtClean="0">
                <a:solidFill>
                  <a:srgbClr val="0070C0"/>
                </a:solidFill>
              </a:rPr>
              <a:t>вибаглива</a:t>
            </a:r>
            <a:r>
              <a:rPr lang="ru-RU" sz="2200" b="1" dirty="0" smtClean="0">
                <a:solidFill>
                  <a:srgbClr val="0070C0"/>
                </a:solidFill>
              </a:rPr>
              <a:t>, </a:t>
            </a:r>
            <a:r>
              <a:rPr lang="uk-UA" sz="2200" b="1" dirty="0" smtClean="0">
                <a:solidFill>
                  <a:srgbClr val="0070C0"/>
                </a:solidFill>
              </a:rPr>
              <a:t>швидко</a:t>
            </a:r>
            <a:r>
              <a:rPr lang="ru-RU" sz="2200" b="1" dirty="0" smtClean="0">
                <a:solidFill>
                  <a:srgbClr val="0070C0"/>
                </a:solidFill>
              </a:rPr>
              <a:t> рост</a:t>
            </a:r>
            <a:r>
              <a:rPr lang="uk-UA" sz="2200" b="1" dirty="0" smtClean="0">
                <a:solidFill>
                  <a:srgbClr val="0070C0"/>
                </a:solidFill>
              </a:rPr>
              <a:t>е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Ця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рослина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дуже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рідко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цвіте</a:t>
            </a:r>
            <a:r>
              <a:rPr lang="ru-RU" sz="2200" b="1" dirty="0" smtClean="0">
                <a:solidFill>
                  <a:srgbClr val="0070C0"/>
                </a:solidFill>
              </a:rPr>
              <a:t>, тому </a:t>
            </a:r>
            <a:r>
              <a:rPr lang="ru-RU" sz="2200" b="1" dirty="0" err="1" smtClean="0">
                <a:solidFill>
                  <a:srgbClr val="0070C0"/>
                </a:solidFill>
              </a:rPr>
              <a:t>її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називають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столітник</a:t>
            </a:r>
            <a:r>
              <a:rPr lang="ru-RU" sz="2200" b="1" dirty="0" smtClean="0">
                <a:solidFill>
                  <a:srgbClr val="0070C0"/>
                </a:solidFill>
              </a:rPr>
              <a:t>. Є алое </a:t>
            </a:r>
            <a:r>
              <a:rPr lang="ru-RU" sz="2200" b="1" dirty="0" err="1" smtClean="0">
                <a:solidFill>
                  <a:srgbClr val="0070C0"/>
                </a:solidFill>
              </a:rPr>
              <a:t>з</a:t>
            </a:r>
            <a:r>
              <a:rPr lang="ru-RU" sz="2200" b="1" dirty="0" smtClean="0">
                <a:solidFill>
                  <a:srgbClr val="0070C0"/>
                </a:solidFill>
              </a:rPr>
              <a:t> прямостоячим </a:t>
            </a:r>
            <a:r>
              <a:rPr lang="ru-RU" sz="2200" b="1" dirty="0" err="1" smtClean="0">
                <a:solidFill>
                  <a:srgbClr val="0070C0"/>
                </a:solidFill>
              </a:rPr>
              <a:t>високим</a:t>
            </a:r>
            <a:r>
              <a:rPr lang="ru-RU" sz="2200" b="1" dirty="0" smtClean="0">
                <a:solidFill>
                  <a:srgbClr val="0070C0"/>
                </a:solidFill>
              </a:rPr>
              <a:t> стеблом, </a:t>
            </a:r>
            <a:r>
              <a:rPr lang="ru-RU" sz="2200" b="1" dirty="0" err="1" smtClean="0">
                <a:solidFill>
                  <a:srgbClr val="0070C0"/>
                </a:solidFill>
              </a:rPr>
              <a:t>товстим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м’ясистим</a:t>
            </a:r>
            <a:r>
              <a:rPr lang="ru-RU" sz="2200" b="1" dirty="0" smtClean="0">
                <a:solidFill>
                  <a:srgbClr val="0070C0"/>
                </a:solidFill>
              </a:rPr>
              <a:t> сизовато – зеленим </a:t>
            </a:r>
            <a:r>
              <a:rPr lang="ru-RU" sz="2200" b="1" dirty="0" err="1" smtClean="0">
                <a:solidFill>
                  <a:srgbClr val="0070C0"/>
                </a:solidFill>
              </a:rPr>
              <a:t>листям</a:t>
            </a:r>
            <a:r>
              <a:rPr lang="ru-RU" sz="2200" b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/>
            </a:r>
            <a:br>
              <a:rPr lang="uk-UA" sz="2400" b="1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500042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АЛОЕ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столітник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5301208"/>
            <a:ext cx="1143008" cy="1145872"/>
          </a:xfrm>
          <a:prstGeom prst="rect">
            <a:avLst/>
          </a:prstGeom>
          <a:noFill/>
        </p:spPr>
      </p:pic>
      <p:pic>
        <p:nvPicPr>
          <p:cNvPr id="1029" name="Picture 5" descr="C:\Лена\1286725127_max_water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644008" y="5301208"/>
            <a:ext cx="1131117" cy="1280736"/>
          </a:xfrm>
          <a:prstGeom prst="rect">
            <a:avLst/>
          </a:prstGeom>
          <a:noFill/>
        </p:spPr>
      </p:pic>
      <p:pic>
        <p:nvPicPr>
          <p:cNvPr id="1030" name="Picture 6" descr="C:\Лена\0_a0eb5_1cab041d_X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716016" y="566124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Лена\7ff720d387b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3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4348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429256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929454" y="1785926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714744" y="1785926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2143108" y="1785926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Як росте </a:t>
            </a:r>
            <a:r>
              <a:rPr lang="ru-RU" sz="3600" b="1" dirty="0" err="1" smtClean="0">
                <a:solidFill>
                  <a:srgbClr val="C00000"/>
                </a:solidFill>
              </a:rPr>
              <a:t>рослина</a:t>
            </a:r>
            <a:r>
              <a:rPr lang="ru-RU" sz="3600" b="1" dirty="0" smtClean="0">
                <a:solidFill>
                  <a:srgbClr val="C00000"/>
                </a:solidFill>
              </a:rPr>
              <a:t>? </a:t>
            </a:r>
          </a:p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Розставте</a:t>
            </a:r>
            <a:r>
              <a:rPr lang="ru-RU" sz="3600" b="1" dirty="0" smtClean="0">
                <a:solidFill>
                  <a:srgbClr val="C00000"/>
                </a:solidFill>
              </a:rPr>
              <a:t>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53244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0034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928794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929454" y="1785926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214942" y="1857364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3500430" y="1857364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Як росте </a:t>
            </a:r>
            <a:r>
              <a:rPr lang="ru-RU" sz="3600" b="1" dirty="0" err="1" smtClean="0">
                <a:solidFill>
                  <a:srgbClr val="C00000"/>
                </a:solidFill>
              </a:rPr>
              <a:t>рослина</a:t>
            </a:r>
            <a:r>
              <a:rPr lang="ru-RU" sz="3600" b="1" dirty="0" smtClean="0">
                <a:solidFill>
                  <a:srgbClr val="C00000"/>
                </a:solidFill>
              </a:rPr>
              <a:t>? </a:t>
            </a:r>
          </a:p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Розставте</a:t>
            </a:r>
            <a:r>
              <a:rPr lang="ru-RU" sz="3600" b="1" dirty="0" smtClean="0">
                <a:solidFill>
                  <a:srgbClr val="C00000"/>
                </a:solidFill>
              </a:rPr>
              <a:t>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3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4348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071670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286380" y="1857364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500430" y="1785926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000892" y="1857364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Як росте </a:t>
            </a:r>
            <a:r>
              <a:rPr lang="ru-RU" sz="3600" b="1" dirty="0" err="1" smtClean="0">
                <a:solidFill>
                  <a:srgbClr val="C00000"/>
                </a:solidFill>
              </a:rPr>
              <a:t>рослина</a:t>
            </a:r>
            <a:r>
              <a:rPr lang="ru-RU" sz="3600" b="1" dirty="0" smtClean="0">
                <a:solidFill>
                  <a:srgbClr val="C00000"/>
                </a:solidFill>
              </a:rPr>
              <a:t>? </a:t>
            </a:r>
          </a:p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Розставте</a:t>
            </a:r>
            <a:r>
              <a:rPr lang="ru-RU" sz="3600" b="1" dirty="0" smtClean="0">
                <a:solidFill>
                  <a:srgbClr val="C00000"/>
                </a:solidFill>
              </a:rPr>
              <a:t>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3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46043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4348" y="1785926"/>
            <a:ext cx="1341733" cy="3239238"/>
          </a:xfrm>
          <a:prstGeom prst="rect">
            <a:avLst/>
          </a:prstGeom>
        </p:spPr>
      </p:pic>
      <p:pic>
        <p:nvPicPr>
          <p:cNvPr id="4" name="Рисунок 3" descr="f_4c3c33170b86c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071670" y="2000240"/>
            <a:ext cx="1428760" cy="3024924"/>
          </a:xfrm>
          <a:prstGeom prst="rect">
            <a:avLst/>
          </a:prstGeom>
        </p:spPr>
      </p:pic>
      <p:pic>
        <p:nvPicPr>
          <p:cNvPr id="5" name="Рисунок 4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858016" y="1857364"/>
            <a:ext cx="1714512" cy="3239238"/>
          </a:xfrm>
          <a:prstGeom prst="rect">
            <a:avLst/>
          </a:prstGeom>
        </p:spPr>
      </p:pic>
      <p:pic>
        <p:nvPicPr>
          <p:cNvPr id="6" name="Рисунок 5" descr="f_4c3c33170b86c.png">
            <a:hlinkClick r:id="" action="ppaction://noaction">
              <a:snd r:embed="rId4" name="wind.wav"/>
            </a:hlinkClick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500430" y="1785926"/>
            <a:ext cx="1714512" cy="3239238"/>
          </a:xfrm>
          <a:prstGeom prst="rect">
            <a:avLst/>
          </a:prstGeom>
        </p:spPr>
      </p:pic>
      <p:pic>
        <p:nvPicPr>
          <p:cNvPr id="7" name="Рисунок 6" descr="f_4c3c33170b86c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214942" y="1857364"/>
            <a:ext cx="1714512" cy="3239238"/>
          </a:xfrm>
          <a:prstGeom prst="rect">
            <a:avLst/>
          </a:prstGeom>
        </p:spPr>
      </p:pic>
      <p:pic>
        <p:nvPicPr>
          <p:cNvPr id="8" name="Рисунок 7" descr="0_7bcae_9ea2149a_X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428728" y="4714884"/>
            <a:ext cx="1483107" cy="1664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571480"/>
            <a:ext cx="792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Як росте </a:t>
            </a:r>
            <a:r>
              <a:rPr lang="ru-RU" sz="3600" b="1" dirty="0" err="1" smtClean="0">
                <a:solidFill>
                  <a:srgbClr val="C00000"/>
                </a:solidFill>
              </a:rPr>
              <a:t>рослина</a:t>
            </a:r>
            <a:r>
              <a:rPr lang="ru-RU" sz="3600" b="1" dirty="0" smtClean="0">
                <a:solidFill>
                  <a:srgbClr val="C00000"/>
                </a:solidFill>
              </a:rPr>
              <a:t>? </a:t>
            </a:r>
          </a:p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Розставте</a:t>
            </a:r>
            <a:r>
              <a:rPr lang="ru-RU" sz="3600" b="1" dirty="0" smtClean="0">
                <a:solidFill>
                  <a:srgbClr val="C00000"/>
                </a:solidFill>
              </a:rPr>
              <a:t> по порядку.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1" name="Рисунок 10" descr="f90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29058" y="4429132"/>
            <a:ext cx="2071702" cy="2071702"/>
          </a:xfrm>
          <a:prstGeom prst="rect">
            <a:avLst/>
          </a:prstGeom>
        </p:spPr>
      </p:pic>
      <p:pic>
        <p:nvPicPr>
          <p:cNvPr id="12" name="3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73357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1285859"/>
            <a:ext cx="4660870" cy="4824000"/>
          </a:xfrm>
          <a:prstGeom prst="rect">
            <a:avLst/>
          </a:prstGeom>
        </p:spPr>
      </p:pic>
      <p:pic>
        <p:nvPicPr>
          <p:cNvPr id="3" name="Рисунок 2" descr="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472" y="1285860"/>
            <a:ext cx="4660869" cy="4824000"/>
          </a:xfrm>
          <a:prstGeom prst="rect">
            <a:avLst/>
          </a:prstGeom>
        </p:spPr>
      </p:pic>
      <p:pic>
        <p:nvPicPr>
          <p:cNvPr id="4" name="Рисунок 3" descr="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472" y="1285860"/>
            <a:ext cx="4660858" cy="4824000"/>
          </a:xfrm>
          <a:prstGeom prst="rect">
            <a:avLst/>
          </a:prstGeom>
        </p:spPr>
      </p:pic>
      <p:pic>
        <p:nvPicPr>
          <p:cNvPr id="5" name="Рисунок 4" descr="1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472" y="1285860"/>
            <a:ext cx="4660858" cy="4824000"/>
          </a:xfrm>
          <a:prstGeom prst="rect">
            <a:avLst/>
          </a:prstGeom>
        </p:spPr>
      </p:pic>
      <p:pic>
        <p:nvPicPr>
          <p:cNvPr id="6" name="Рисунок 5" descr="0_58733_57739c6c_L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000892" y="1285860"/>
            <a:ext cx="1571636" cy="1679098"/>
          </a:xfrm>
          <a:prstGeom prst="rect">
            <a:avLst/>
          </a:prstGeom>
        </p:spPr>
      </p:pic>
      <p:pic>
        <p:nvPicPr>
          <p:cNvPr id="7" name="Рисунок 6" descr="0_7376a_2685627d_XL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572000" y="4857760"/>
            <a:ext cx="1428760" cy="1446846"/>
          </a:xfrm>
          <a:prstGeom prst="rect">
            <a:avLst/>
          </a:prstGeom>
        </p:spPr>
      </p:pic>
      <p:pic>
        <p:nvPicPr>
          <p:cNvPr id="8" name="Picture 1" descr="C:\Лена\¦д¦¬¦¦TГTБ TН¦¬¦-TБTВ¦¬¦¦ 390TА_enl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000628" y="1142984"/>
            <a:ext cx="1428750" cy="2285985"/>
          </a:xfrm>
          <a:prstGeom prst="rect">
            <a:avLst/>
          </a:prstGeom>
          <a:noFill/>
        </p:spPr>
      </p:pic>
      <p:pic>
        <p:nvPicPr>
          <p:cNvPr id="9" name="Picture 2" descr="C:\Лена\44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786446" y="3071810"/>
            <a:ext cx="2071702" cy="1424295"/>
          </a:xfrm>
          <a:prstGeom prst="rect">
            <a:avLst/>
          </a:prstGeom>
          <a:noFill/>
        </p:spPr>
      </p:pic>
      <p:pic>
        <p:nvPicPr>
          <p:cNvPr id="10" name="Picture 2" descr="C:\Лена\fuchsia[11-25]-500x500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357950" y="4572008"/>
            <a:ext cx="2286016" cy="1657362"/>
          </a:xfrm>
          <a:prstGeom prst="rect">
            <a:avLst/>
          </a:prstGeom>
          <a:noFill/>
        </p:spPr>
      </p:pic>
      <p:pic>
        <p:nvPicPr>
          <p:cNvPr id="11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flipH="1">
            <a:off x="7572396" y="5857892"/>
            <a:ext cx="1071570" cy="7258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43042" y="500042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Знайдіть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кімнатні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рослини</a:t>
            </a:r>
            <a:r>
              <a:rPr lang="ru-RU" b="1" dirty="0" smtClean="0">
                <a:solidFill>
                  <a:srgbClr val="C00000"/>
                </a:solidFill>
              </a:rPr>
              <a:t>, у </a:t>
            </a:r>
            <a:r>
              <a:rPr lang="ru-RU" b="1" dirty="0" err="1" smtClean="0">
                <a:solidFill>
                  <a:srgbClr val="C00000"/>
                </a:solidFill>
              </a:rPr>
              <a:t>яких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листя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очищаються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від</a:t>
            </a:r>
            <a:r>
              <a:rPr lang="ru-RU" b="1" dirty="0" smtClean="0">
                <a:solidFill>
                  <a:srgbClr val="C00000"/>
                </a:solidFill>
              </a:rPr>
              <a:t> пилу за </a:t>
            </a:r>
            <a:r>
              <a:rPr lang="ru-RU" b="1" dirty="0" err="1" smtClean="0">
                <a:solidFill>
                  <a:srgbClr val="C00000"/>
                </a:solidFill>
              </a:rPr>
              <a:t>допомогою</a:t>
            </a:r>
            <a:r>
              <a:rPr lang="ru-RU" b="1" dirty="0" smtClean="0">
                <a:solidFill>
                  <a:srgbClr val="C00000"/>
                </a:solidFill>
              </a:rPr>
              <a:t> пульверизатора.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" name="Picture 3" descr="C:\Лена\a_plastic_spray_water_bottle_0515-1105-2700-3612_SMU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28596" y="428604"/>
            <a:ext cx="1143008" cy="1182405"/>
          </a:xfrm>
          <a:prstGeom prst="rect">
            <a:avLst/>
          </a:prstGeom>
          <a:noFill/>
        </p:spPr>
      </p:pic>
      <p:pic>
        <p:nvPicPr>
          <p:cNvPr id="15" name="Рисунок 14" descr="85f4aed80dcc98abea78636bc85ea0a9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14876" y="1285860"/>
            <a:ext cx="2228861" cy="1728175"/>
          </a:xfrm>
          <a:prstGeom prst="rect">
            <a:avLst/>
          </a:prstGeom>
        </p:spPr>
      </p:pic>
      <p:pic>
        <p:nvPicPr>
          <p:cNvPr id="16" name="3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Лена\gorshok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42976" y="2786058"/>
            <a:ext cx="1533863" cy="1591557"/>
          </a:xfrm>
          <a:prstGeom prst="rect">
            <a:avLst/>
          </a:prstGeom>
          <a:noFill/>
        </p:spPr>
      </p:pic>
      <p:pic>
        <p:nvPicPr>
          <p:cNvPr id="2" name="Рисунок 1" descr="0_7bcae_9ea2149a_XL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85786" y="4643446"/>
            <a:ext cx="1483107" cy="1664812"/>
          </a:xfrm>
          <a:prstGeom prst="rect">
            <a:avLst/>
          </a:prstGeom>
        </p:spPr>
      </p:pic>
      <p:pic>
        <p:nvPicPr>
          <p:cNvPr id="3" name="Picture 2" descr="C:\Лена\0_6fdd6_d2beb3a6_L.png">
            <a:hlinkClick r:id="" action="ppaction://noaction">
              <a:snd r:embed="rId8" name="slide whistle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500694" y="1500174"/>
            <a:ext cx="3214710" cy="2943044"/>
          </a:xfrm>
          <a:prstGeom prst="rect">
            <a:avLst/>
          </a:prstGeom>
          <a:noFill/>
        </p:spPr>
      </p:pic>
      <p:pic>
        <p:nvPicPr>
          <p:cNvPr id="4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42910" y="1643050"/>
            <a:ext cx="2390559" cy="1849303"/>
          </a:xfrm>
          <a:prstGeom prst="rect">
            <a:avLst/>
          </a:prstGeom>
          <a:noFill/>
        </p:spPr>
      </p:pic>
      <p:pic>
        <p:nvPicPr>
          <p:cNvPr id="6" name="Рисунок 5" descr="p6136413.png">
            <a:hlinkClick r:id="" action="ppaction://noaction">
              <a:snd r:embed="rId8" name="slide whistle.wav"/>
            </a:hlinkClick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000364" y="1500174"/>
            <a:ext cx="2571768" cy="2868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8" y="642918"/>
            <a:ext cx="767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 яку </a:t>
            </a:r>
            <a:r>
              <a:rPr lang="ru-RU" sz="2800" b="1" dirty="0" err="1" smtClean="0">
                <a:solidFill>
                  <a:srgbClr val="C00000"/>
                </a:solidFill>
              </a:rPr>
              <a:t>кімнатну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рослину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віршик</a:t>
            </a:r>
            <a:r>
              <a:rPr lang="ru-RU" sz="2800" b="1" dirty="0" smtClean="0">
                <a:solidFill>
                  <a:srgbClr val="C00000"/>
                </a:solidFill>
              </a:rPr>
              <a:t>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C:\Лена\7ff720d387b8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71736" y="4725144"/>
            <a:ext cx="4448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Кругленькі</a:t>
            </a:r>
            <a:r>
              <a:rPr lang="ru-RU" sz="2000" b="1" dirty="0" smtClean="0">
                <a:solidFill>
                  <a:srgbClr val="0070C0"/>
                </a:solidFill>
              </a:rPr>
              <a:t> листочки </a:t>
            </a:r>
            <a:r>
              <a:rPr lang="ru-RU" sz="2000" b="1" dirty="0" err="1" smtClean="0">
                <a:solidFill>
                  <a:srgbClr val="0070C0"/>
                </a:solidFill>
              </a:rPr>
              <a:t>має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sz="2000" b="1" dirty="0" err="1" smtClean="0">
                <a:solidFill>
                  <a:srgbClr val="0070C0"/>
                </a:solidFill>
              </a:rPr>
              <a:t>Їх</a:t>
            </a:r>
            <a:r>
              <a:rPr lang="ru-RU" sz="2000" b="1" dirty="0" smtClean="0">
                <a:solidFill>
                  <a:srgbClr val="0070C0"/>
                </a:solidFill>
              </a:rPr>
              <a:t> пушок </a:t>
            </a:r>
            <a:r>
              <a:rPr lang="ru-RU" sz="2000" b="1" dirty="0" err="1" smtClean="0">
                <a:solidFill>
                  <a:srgbClr val="0070C0"/>
                </a:solidFill>
              </a:rPr>
              <a:t>м’якенький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вкриває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2000" b="1" dirty="0" err="1" smtClean="0">
                <a:solidFill>
                  <a:srgbClr val="0070C0"/>
                </a:solidFill>
              </a:rPr>
              <a:t>Квіти</a:t>
            </a: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неї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невеличкі</a:t>
            </a:r>
            <a:r>
              <a:rPr lang="ru-RU" sz="2000" b="1" dirty="0" smtClean="0">
                <a:solidFill>
                  <a:srgbClr val="0070C0"/>
                </a:solidFill>
              </a:rPr>
              <a:t>,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В </a:t>
            </a:r>
            <a:r>
              <a:rPr lang="ru-RU" sz="2000" b="1" dirty="0" err="1" smtClean="0">
                <a:solidFill>
                  <a:srgbClr val="0070C0"/>
                </a:solidFill>
              </a:rPr>
              <a:t>лісі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є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її</a:t>
            </a:r>
            <a:r>
              <a:rPr lang="ru-RU" sz="2000" b="1" dirty="0" smtClean="0">
                <a:solidFill>
                  <a:srgbClr val="0070C0"/>
                </a:solidFill>
              </a:rPr>
              <a:t> сестрички. 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(</a:t>
            </a:r>
            <a:r>
              <a:rPr lang="ru-RU" sz="2000" b="1" dirty="0" err="1" smtClean="0">
                <a:solidFill>
                  <a:srgbClr val="002060"/>
                </a:solidFill>
              </a:rPr>
              <a:t>Фіалка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12" name="3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kle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~PP26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62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Допоможіть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розставити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рослини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285860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>
            <a:hlinkClick r:id="" action="ppaction://noaction">
              <a:snd r:embed="rId6" name="twinkleup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143768" y="4929198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472" y="4786322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572132" y="4857760"/>
            <a:ext cx="1531623" cy="1720872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7167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000496" y="4429132"/>
            <a:ext cx="1500198" cy="2074741"/>
          </a:xfrm>
          <a:prstGeom prst="rect">
            <a:avLst/>
          </a:prstGeom>
          <a:noFill/>
        </p:spPr>
      </p:pic>
      <p:pic>
        <p:nvPicPr>
          <p:cNvPr id="11" name="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62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Допоможіть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розставити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рослини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>
            <a:hlinkClick r:id="" action="ppaction://noaction">
              <a:snd r:embed="rId6" name="twinkleup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572264" y="4929198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85786" y="4786322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42886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6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6" y="4357694"/>
            <a:ext cx="1500198" cy="2074741"/>
          </a:xfrm>
          <a:prstGeom prst="rect">
            <a:avLst/>
          </a:prstGeom>
          <a:noFill/>
        </p:spPr>
      </p:pic>
      <p:pic>
        <p:nvPicPr>
          <p:cNvPr id="11" name="3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62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Допоможіть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розставити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рослини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72264" y="4929198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5008" y="1071546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42886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6" y="4357694"/>
            <a:ext cx="1500198" cy="2074741"/>
          </a:xfrm>
          <a:prstGeom prst="rect">
            <a:avLst/>
          </a:prstGeom>
          <a:noFill/>
        </p:spPr>
      </p:pic>
      <p:pic>
        <p:nvPicPr>
          <p:cNvPr id="11" name="Picture 2" descr="C:\Лена\44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00034" y="5000636"/>
            <a:ext cx="2071702" cy="1424295"/>
          </a:xfrm>
          <a:prstGeom prst="rect">
            <a:avLst/>
          </a:prstGeom>
          <a:noFill/>
        </p:spPr>
      </p:pic>
      <p:pic>
        <p:nvPicPr>
          <p:cNvPr id="12" name="3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62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Допоможіть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розставити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рослини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28860" y="1142984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5008" y="1071546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42886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9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6" y="4357694"/>
            <a:ext cx="1500198" cy="2074741"/>
          </a:xfrm>
          <a:prstGeom prst="rect">
            <a:avLst/>
          </a:prstGeom>
          <a:noFill/>
        </p:spPr>
      </p:pic>
      <p:pic>
        <p:nvPicPr>
          <p:cNvPr id="11" name="Picture 2" descr="C:\Лена\4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00034" y="5000636"/>
            <a:ext cx="2071702" cy="1424295"/>
          </a:xfrm>
          <a:prstGeom prst="rect">
            <a:avLst/>
          </a:prstGeom>
          <a:noFill/>
        </p:spPr>
      </p:pic>
      <p:pic>
        <p:nvPicPr>
          <p:cNvPr id="12" name="Рисунок 11" descr="p6136413.png">
            <a:hlinkClick r:id="" action="ppaction://noaction">
              <a:snd r:embed="rId9" name="twinkleup.wav"/>
            </a:hlinkClick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429388" y="4599571"/>
            <a:ext cx="1714512" cy="1912513"/>
          </a:xfrm>
          <a:prstGeom prst="rect">
            <a:avLst/>
          </a:prstGeom>
        </p:spPr>
      </p:pic>
      <p:pic>
        <p:nvPicPr>
          <p:cNvPr id="13" name="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1329723410_asparag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4214842" cy="5829036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47864" y="1700808"/>
            <a:ext cx="525658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Аспарагус </a:t>
            </a:r>
            <a:r>
              <a:rPr lang="ru-RU" sz="2200" b="1" dirty="0" err="1" smtClean="0">
                <a:solidFill>
                  <a:srgbClr val="0070C0"/>
                </a:solidFill>
              </a:rPr>
              <a:t>відмінно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прикрашає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будь-який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інтер’єр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від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звичайних</a:t>
            </a:r>
            <a:r>
              <a:rPr lang="ru-RU" sz="2200" b="1" dirty="0" smtClean="0">
                <a:solidFill>
                  <a:srgbClr val="0070C0"/>
                </a:solidFill>
              </a:rPr>
              <a:t> квартир до </a:t>
            </a:r>
            <a:r>
              <a:rPr lang="ru-RU" sz="2200" b="1" dirty="0" err="1" smtClean="0">
                <a:solidFill>
                  <a:srgbClr val="0070C0"/>
                </a:solidFill>
              </a:rPr>
              <a:t>офісів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торгових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павільйонів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Довжина</a:t>
            </a:r>
            <a:r>
              <a:rPr lang="ru-RU" sz="2200" b="1" dirty="0" smtClean="0">
                <a:solidFill>
                  <a:srgbClr val="0070C0"/>
                </a:solidFill>
              </a:rPr>
              <a:t> стебел Аспарагуса в </a:t>
            </a:r>
            <a:r>
              <a:rPr lang="ru-RU" sz="2200" b="1" dirty="0" err="1" smtClean="0">
                <a:solidFill>
                  <a:srgbClr val="0070C0"/>
                </a:solidFill>
              </a:rPr>
              <a:t>кімнатних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умовах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може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досягати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півметра</a:t>
            </a:r>
            <a:r>
              <a:rPr lang="ru-RU" sz="2200" b="1" dirty="0" smtClean="0">
                <a:solidFill>
                  <a:srgbClr val="0070C0"/>
                </a:solidFill>
              </a:rPr>
              <a:t>. </a:t>
            </a:r>
            <a:r>
              <a:rPr lang="ru-RU" sz="2200" b="1" dirty="0" err="1" smtClean="0">
                <a:solidFill>
                  <a:srgbClr val="0070C0"/>
                </a:solidFill>
              </a:rPr>
              <a:t>Саме</a:t>
            </a:r>
            <a:r>
              <a:rPr lang="ru-RU" sz="2200" b="1" dirty="0" smtClean="0">
                <a:solidFill>
                  <a:srgbClr val="0070C0"/>
                </a:solidFill>
              </a:rPr>
              <a:t> стебла </a:t>
            </a:r>
            <a:r>
              <a:rPr lang="ru-RU" sz="2200" b="1" dirty="0" err="1" smtClean="0">
                <a:solidFill>
                  <a:srgbClr val="0070C0"/>
                </a:solidFill>
              </a:rPr>
              <a:t>становлять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особливу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декоративну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цінність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надають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рослині</a:t>
            </a:r>
            <a:r>
              <a:rPr lang="ru-RU" sz="2200" b="1" dirty="0" smtClean="0">
                <a:solidFill>
                  <a:srgbClr val="0070C0"/>
                </a:solidFill>
              </a:rPr>
              <a:t> той </a:t>
            </a:r>
            <a:r>
              <a:rPr lang="ru-RU" sz="2200" b="1" dirty="0" err="1" smtClean="0">
                <a:solidFill>
                  <a:srgbClr val="0070C0"/>
                </a:solidFill>
              </a:rPr>
              <a:t>самий</a:t>
            </a:r>
            <a:r>
              <a:rPr lang="ru-RU" sz="2200" b="1" dirty="0" smtClean="0">
                <a:solidFill>
                  <a:srgbClr val="0070C0"/>
                </a:solidFill>
              </a:rPr>
              <a:t> «</a:t>
            </a:r>
            <a:r>
              <a:rPr lang="ru-RU" sz="2200" b="1" dirty="0" err="1" smtClean="0">
                <a:solidFill>
                  <a:srgbClr val="0070C0"/>
                </a:solidFill>
              </a:rPr>
              <a:t>пухнастий</a:t>
            </a:r>
            <a:r>
              <a:rPr lang="ru-RU" sz="2200" b="1" dirty="0" smtClean="0">
                <a:solidFill>
                  <a:srgbClr val="0070C0"/>
                </a:solidFill>
              </a:rPr>
              <a:t>» </a:t>
            </a:r>
            <a:r>
              <a:rPr lang="ru-RU" sz="2200" b="1" dirty="0" err="1" smtClean="0">
                <a:solidFill>
                  <a:srgbClr val="0070C0"/>
                </a:solidFill>
              </a:rPr>
              <a:t>вигляд</a:t>
            </a:r>
            <a:r>
              <a:rPr lang="ru-RU" sz="2200" b="1" dirty="0" smtClean="0">
                <a:solidFill>
                  <a:srgbClr val="0070C0"/>
                </a:solidFill>
              </a:rPr>
              <a:t>, </a:t>
            </a:r>
            <a:r>
              <a:rPr lang="ru-RU" sz="2200" b="1" dirty="0" err="1" smtClean="0">
                <a:solidFill>
                  <a:srgbClr val="0070C0"/>
                </a:solidFill>
              </a:rPr>
              <a:t>який</a:t>
            </a:r>
            <a:r>
              <a:rPr lang="ru-RU" sz="2200" b="1" dirty="0" smtClean="0">
                <a:solidFill>
                  <a:srgbClr val="0070C0"/>
                </a:solidFill>
              </a:rPr>
              <a:t> так </a:t>
            </a:r>
            <a:r>
              <a:rPr lang="ru-RU" sz="2200" b="1" dirty="0" err="1" smtClean="0">
                <a:solidFill>
                  <a:srgbClr val="0070C0"/>
                </a:solidFill>
              </a:rPr>
              <a:t>приваблює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квітникарів</a:t>
            </a:r>
            <a:r>
              <a:rPr lang="ru-RU" sz="2200" b="1" dirty="0" smtClean="0">
                <a:solidFill>
                  <a:srgbClr val="0070C0"/>
                </a:solidFill>
              </a:rPr>
              <a:t>.</a:t>
            </a:r>
            <a:br>
              <a:rPr lang="ru-RU" sz="2200" b="1" dirty="0" smtClean="0">
                <a:solidFill>
                  <a:srgbClr val="0070C0"/>
                </a:solidFill>
              </a:rPr>
            </a:br>
            <a:r>
              <a:rPr lang="ru-RU" sz="2200" b="1" dirty="0" err="1" smtClean="0">
                <a:solidFill>
                  <a:srgbClr val="0070C0"/>
                </a:solidFill>
              </a:rPr>
              <a:t>Рослина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віддає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перевагу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світлим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місцям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і</a:t>
            </a:r>
            <a:r>
              <a:rPr lang="ru-RU" sz="2200" b="1" dirty="0" smtClean="0">
                <a:solidFill>
                  <a:srgbClr val="0070C0"/>
                </a:solidFill>
              </a:rPr>
              <a:t> добре себе </a:t>
            </a:r>
            <a:r>
              <a:rPr lang="ru-RU" sz="2200" b="1" dirty="0" err="1" smtClean="0">
                <a:solidFill>
                  <a:srgbClr val="0070C0"/>
                </a:solidFill>
              </a:rPr>
              <a:t>почуває</a:t>
            </a:r>
            <a:r>
              <a:rPr lang="ru-RU" sz="2200" b="1" dirty="0" smtClean="0">
                <a:solidFill>
                  <a:srgbClr val="0070C0"/>
                </a:solidFill>
              </a:rPr>
              <a:t> в </a:t>
            </a:r>
            <a:r>
              <a:rPr lang="ru-RU" sz="2200" b="1" dirty="0" err="1" smtClean="0">
                <a:solidFill>
                  <a:srgbClr val="0070C0"/>
                </a:solidFill>
              </a:rPr>
              <a:t>напівтіні</a:t>
            </a:r>
            <a:r>
              <a:rPr lang="ru-RU" sz="2200" b="1" dirty="0" smtClean="0">
                <a:solidFill>
                  <a:srgbClr val="0070C0"/>
                </a:solidFill>
              </a:rPr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14876" y="714356"/>
            <a:ext cx="3756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Аспарагус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7" descr="C:\Лена\7ff720d387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5301208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36096" y="5301208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139952" y="55892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604" y="428604"/>
            <a:ext cx="662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Допоможіть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Нюші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розставити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рослини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1027" name="Picture 3" descr="C:\Лена\0_a0e67_3fd7f654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2571744"/>
            <a:ext cx="2071702" cy="2071702"/>
          </a:xfrm>
          <a:prstGeom prst="rect">
            <a:avLst/>
          </a:prstGeom>
          <a:noFill/>
        </p:spPr>
      </p:pic>
      <p:pic>
        <p:nvPicPr>
          <p:cNvPr id="6" name="Рисунок 5" descr="0_7376a_2685627d_X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28860" y="1142984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15008" y="1071546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28860" y="4500570"/>
            <a:ext cx="1974549" cy="1952609"/>
          </a:xfrm>
          <a:prstGeom prst="rect">
            <a:avLst/>
          </a:prstGeom>
          <a:noFill/>
        </p:spPr>
      </p:pic>
      <p:pic>
        <p:nvPicPr>
          <p:cNvPr id="10" name="Picture 2" descr="C:\Лена\1329723410_asparagus.png">
            <a:hlinkClick r:id="" action="ppaction://noaction">
              <a:snd r:embed="rId10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14876" y="4357694"/>
            <a:ext cx="1500198" cy="2074741"/>
          </a:xfrm>
          <a:prstGeom prst="rect">
            <a:avLst/>
          </a:prstGeom>
          <a:noFill/>
        </p:spPr>
      </p:pic>
      <p:pic>
        <p:nvPicPr>
          <p:cNvPr id="11" name="Picture 2" descr="C:\Лена\44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286248" y="2714620"/>
            <a:ext cx="2318488" cy="1593960"/>
          </a:xfrm>
          <a:prstGeom prst="rect">
            <a:avLst/>
          </a:prstGeom>
          <a:noFill/>
        </p:spPr>
      </p:pic>
      <p:pic>
        <p:nvPicPr>
          <p:cNvPr id="12" name="Рисунок 11" descr="p6136413.png">
            <a:hlinkClick r:id="" action="ppaction://noaction">
              <a:snd r:embed="rId10" name="twinkleup.wav"/>
            </a:hlinkClick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429388" y="4599571"/>
            <a:ext cx="1714512" cy="1912513"/>
          </a:xfrm>
          <a:prstGeom prst="rect">
            <a:avLst/>
          </a:prstGeom>
        </p:spPr>
      </p:pic>
      <p:pic>
        <p:nvPicPr>
          <p:cNvPr id="13" name="Picture 1" descr="C:\Лена\s_1.png">
            <a:hlinkClick r:id="" action="ppaction://noaction">
              <a:snd r:embed="rId10" name="twinkleup.wav"/>
            </a:hlinkClick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85786" y="4357694"/>
            <a:ext cx="1643074" cy="2154836"/>
          </a:xfrm>
          <a:prstGeom prst="rect">
            <a:avLst/>
          </a:prstGeom>
          <a:noFill/>
        </p:spPr>
      </p:pic>
      <p:pic>
        <p:nvPicPr>
          <p:cNvPr id="14" name="4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Лена\502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6143668" cy="3623813"/>
          </a:xfrm>
          <a:prstGeom prst="rect">
            <a:avLst/>
          </a:prstGeom>
          <a:noFill/>
        </p:spPr>
      </p:pic>
      <p:pic>
        <p:nvPicPr>
          <p:cNvPr id="6" name="Рисунок 5" descr="0_7376a_2685627d_X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28860" y="1142984"/>
            <a:ext cx="1428760" cy="1446846"/>
          </a:xfrm>
          <a:prstGeom prst="rect">
            <a:avLst/>
          </a:prstGeom>
        </p:spPr>
      </p:pic>
      <p:pic>
        <p:nvPicPr>
          <p:cNvPr id="7" name="Picture 2" descr="C:\Лена\8251683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5008" y="1071546"/>
            <a:ext cx="1526052" cy="1677857"/>
          </a:xfrm>
          <a:prstGeom prst="rect">
            <a:avLst/>
          </a:prstGeom>
          <a:noFill/>
        </p:spPr>
      </p:pic>
      <p:pic>
        <p:nvPicPr>
          <p:cNvPr id="8" name="Picture 1" descr="C:\Лена\Kalanchoe blossfeldiana 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71934" y="1071546"/>
            <a:ext cx="1428760" cy="1605299"/>
          </a:xfrm>
          <a:prstGeom prst="rect">
            <a:avLst/>
          </a:prstGeom>
          <a:noFill/>
        </p:spPr>
      </p:pic>
      <p:pic>
        <p:nvPicPr>
          <p:cNvPr id="9" name="Picture 1" descr="C:\Лена\аспидистра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571736" y="2285992"/>
            <a:ext cx="1974549" cy="1952609"/>
          </a:xfrm>
          <a:prstGeom prst="rect">
            <a:avLst/>
          </a:prstGeom>
          <a:noFill/>
        </p:spPr>
      </p:pic>
      <p:pic>
        <p:nvPicPr>
          <p:cNvPr id="11" name="Picture 2" descr="C:\Лена\4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286248" y="2714620"/>
            <a:ext cx="2318488" cy="1593960"/>
          </a:xfrm>
          <a:prstGeom prst="rect">
            <a:avLst/>
          </a:prstGeom>
          <a:noFill/>
        </p:spPr>
      </p:pic>
      <p:sp>
        <p:nvSpPr>
          <p:cNvPr id="15" name="Управляющая кнопка: домой 14">
            <a:hlinkClick r:id="rId10" action="ppaction://hlinksldjump" highlightClick="1"/>
          </p:cNvPr>
          <p:cNvSpPr/>
          <p:nvPr/>
        </p:nvSpPr>
        <p:spPr>
          <a:xfrm>
            <a:off x="7858148" y="5786454"/>
            <a:ext cx="714380" cy="685226"/>
          </a:xfrm>
          <a:prstGeom prst="actionButtonHom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Нюша говорит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33" y="3357562"/>
            <a:ext cx="2681787" cy="3500438"/>
          </a:xfrm>
          <a:prstGeom prst="rect">
            <a:avLst/>
          </a:prstGeom>
        </p:spPr>
      </p:pic>
      <p:pic>
        <p:nvPicPr>
          <p:cNvPr id="12" name="4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3-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98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9832" y="5373216"/>
            <a:ext cx="3672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ДЯКУЮ </a:t>
            </a:r>
          </a:p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ЗА  УВАГУ!!!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C:\Лена\TE6107i0fz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3728" y="0"/>
            <a:ext cx="4824536" cy="629728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Лена\gorshok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59632" y="2780928"/>
            <a:ext cx="2428892" cy="2520251"/>
          </a:xfrm>
          <a:prstGeom prst="rect">
            <a:avLst/>
          </a:prstGeom>
          <a:noFill/>
        </p:spPr>
      </p:pic>
      <p:pic>
        <p:nvPicPr>
          <p:cNvPr id="1026" name="Picture 2" descr="C:\Лена\clickandgrow_busy_lizzy_inn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4432634" cy="3429024"/>
          </a:xfrm>
          <a:prstGeom prst="rect">
            <a:avLst/>
          </a:prstGeom>
          <a:noFill/>
        </p:spPr>
      </p:pic>
      <p:pic>
        <p:nvPicPr>
          <p:cNvPr id="4" name="Picture 6" descr="C:\Лена\0_a0eb5_1cab041d_X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pic>
        <p:nvPicPr>
          <p:cNvPr id="5" name="Picture 7" descr="C:\Лена\7ff720d387b8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83968" y="1973111"/>
            <a:ext cx="439248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70C0"/>
                </a:solidFill>
              </a:rPr>
              <a:t> </a:t>
            </a:r>
            <a:r>
              <a:rPr lang="ru-RU" sz="2000" b="1" dirty="0" err="1" smtClean="0">
                <a:solidFill>
                  <a:srgbClr val="0070C0"/>
                </a:solidFill>
              </a:rPr>
              <a:t>Бальзамін</a:t>
            </a:r>
            <a:r>
              <a:rPr lang="ru-RU" sz="2000" b="1" dirty="0" smtClean="0">
                <a:solidFill>
                  <a:srgbClr val="0070C0"/>
                </a:solidFill>
              </a:rPr>
              <a:t> - сильно </a:t>
            </a:r>
            <a:r>
              <a:rPr lang="ru-RU" sz="2000" b="1" dirty="0" err="1" smtClean="0">
                <a:solidFill>
                  <a:srgbClr val="0070C0"/>
                </a:solidFill>
              </a:rPr>
              <a:t>квітуча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рослина</a:t>
            </a:r>
            <a:r>
              <a:rPr lang="ru-RU" sz="2000" b="1" dirty="0" smtClean="0">
                <a:solidFill>
                  <a:srgbClr val="0070C0"/>
                </a:solidFill>
              </a:rPr>
              <a:t> невеликих </a:t>
            </a:r>
            <a:r>
              <a:rPr lang="ru-RU" sz="2000" b="1" dirty="0" err="1" smtClean="0">
                <a:solidFill>
                  <a:srgbClr val="0070C0"/>
                </a:solidFill>
              </a:rPr>
              <a:t>розмірів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</a:rPr>
              <a:t>Ця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квітка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досить</a:t>
            </a:r>
            <a:r>
              <a:rPr lang="ru-RU" sz="2000" b="1" dirty="0" smtClean="0">
                <a:solidFill>
                  <a:srgbClr val="0070C0"/>
                </a:solidFill>
              </a:rPr>
              <a:t> часто </a:t>
            </a:r>
            <a:r>
              <a:rPr lang="ru-RU" sz="2000" b="1" dirty="0" err="1" smtClean="0">
                <a:solidFill>
                  <a:srgbClr val="0070C0"/>
                </a:solidFill>
              </a:rPr>
              <a:t>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довго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цвіте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яскраво</a:t>
            </a:r>
            <a:r>
              <a:rPr lang="ru-RU" sz="2000" b="1" dirty="0" smtClean="0">
                <a:solidFill>
                  <a:srgbClr val="0070C0"/>
                </a:solidFill>
              </a:rPr>
              <a:t> – </a:t>
            </a:r>
            <a:r>
              <a:rPr lang="ru-RU" sz="2000" b="1" dirty="0" err="1" smtClean="0">
                <a:solidFill>
                  <a:srgbClr val="0070C0"/>
                </a:solidFill>
              </a:rPr>
              <a:t>рожевими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малиновими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іноді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білими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квітами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Бальзамін</a:t>
            </a:r>
            <a:r>
              <a:rPr lang="ru-RU" sz="2000" b="1" dirty="0" smtClean="0">
                <a:solidFill>
                  <a:srgbClr val="0070C0"/>
                </a:solidFill>
              </a:rPr>
              <a:t> любить </a:t>
            </a:r>
            <a:r>
              <a:rPr lang="ru-RU" sz="2000" b="1" dirty="0" err="1" smtClean="0">
                <a:solidFill>
                  <a:srgbClr val="0070C0"/>
                </a:solidFill>
              </a:rPr>
              <a:t>світлі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приміщення</a:t>
            </a:r>
            <a:r>
              <a:rPr lang="ru-RU" sz="2000" b="1" dirty="0" smtClean="0">
                <a:solidFill>
                  <a:srgbClr val="0070C0"/>
                </a:solidFill>
              </a:rPr>
              <a:t>. Дана </a:t>
            </a:r>
            <a:r>
              <a:rPr lang="ru-RU" sz="2000" b="1" dirty="0" err="1" smtClean="0">
                <a:solidFill>
                  <a:srgbClr val="0070C0"/>
                </a:solidFill>
              </a:rPr>
              <a:t>рослина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швидко</a:t>
            </a:r>
            <a:r>
              <a:rPr lang="ru-RU" sz="2000" b="1" dirty="0" smtClean="0">
                <a:solidFill>
                  <a:srgbClr val="0070C0"/>
                </a:solidFill>
              </a:rPr>
              <a:t> росте. Зимою </a:t>
            </a:r>
            <a:r>
              <a:rPr lang="ru-RU" sz="2000" b="1" dirty="0" err="1" smtClean="0">
                <a:solidFill>
                  <a:srgbClr val="0070C0"/>
                </a:solidFill>
              </a:rPr>
              <a:t>бальзамін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поливають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помірно</a:t>
            </a:r>
            <a:r>
              <a:rPr lang="ru-RU" sz="2000" b="1" dirty="0" smtClean="0">
                <a:solidFill>
                  <a:srgbClr val="0070C0"/>
                </a:solidFill>
              </a:rPr>
              <a:t>, а </a:t>
            </a:r>
            <a:r>
              <a:rPr lang="ru-RU" sz="2000" b="1" dirty="0" err="1" smtClean="0">
                <a:solidFill>
                  <a:srgbClr val="0070C0"/>
                </a:solidFill>
              </a:rPr>
              <a:t>літом</a:t>
            </a:r>
            <a:r>
              <a:rPr lang="ru-RU" sz="2000" b="1" dirty="0" smtClean="0">
                <a:solidFill>
                  <a:srgbClr val="0070C0"/>
                </a:solidFill>
              </a:rPr>
              <a:t> сильно. </a:t>
            </a:r>
            <a:r>
              <a:rPr lang="ru-RU" sz="2000" b="1" dirty="0" err="1" smtClean="0">
                <a:solidFill>
                  <a:srgbClr val="0070C0"/>
                </a:solidFill>
              </a:rPr>
              <a:t>Ставлять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рослини</a:t>
            </a:r>
            <a:r>
              <a:rPr lang="ru-RU" sz="2000" b="1" dirty="0" smtClean="0">
                <a:solidFill>
                  <a:srgbClr val="0070C0"/>
                </a:solidFill>
              </a:rPr>
              <a:t> так, </a:t>
            </a:r>
            <a:r>
              <a:rPr lang="ru-RU" sz="2000" b="1" dirty="0" err="1" smtClean="0">
                <a:solidFill>
                  <a:srgbClr val="0070C0"/>
                </a:solidFill>
              </a:rPr>
              <a:t>щоб</a:t>
            </a:r>
            <a:r>
              <a:rPr lang="ru-RU" sz="2000" b="1" dirty="0" smtClean="0">
                <a:solidFill>
                  <a:srgbClr val="0070C0"/>
                </a:solidFill>
              </a:rPr>
              <a:t> не попадали </a:t>
            </a:r>
            <a:r>
              <a:rPr lang="ru-RU" sz="2000" b="1" dirty="0" err="1" smtClean="0">
                <a:solidFill>
                  <a:srgbClr val="0070C0"/>
                </a:solidFill>
              </a:rPr>
              <a:t>прямі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сонячні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промені</a:t>
            </a:r>
            <a:r>
              <a:rPr lang="ru-RU" sz="2000" b="1" dirty="0" smtClean="0">
                <a:solidFill>
                  <a:srgbClr val="0070C0"/>
                </a:solidFill>
              </a:rPr>
              <a:t> на </a:t>
            </a:r>
            <a:r>
              <a:rPr lang="ru-RU" sz="2000" b="1" dirty="0" err="1" smtClean="0">
                <a:solidFill>
                  <a:srgbClr val="0070C0"/>
                </a:solidFill>
              </a:rPr>
              <a:t>рослину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500042"/>
            <a:ext cx="355860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Бальзамін</a:t>
            </a: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Мокрий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Ванька)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5301208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19872" y="5229200"/>
            <a:ext cx="1131117" cy="1280736"/>
          </a:xfrm>
          <a:prstGeom prst="rect">
            <a:avLst/>
          </a:prstGeom>
          <a:noFill/>
        </p:spPr>
      </p:pic>
      <p:pic>
        <p:nvPicPr>
          <p:cNvPr id="12" name="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neprihotlivie_cvetushie_komnatnie_rasteniya_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536" y="980728"/>
            <a:ext cx="3995936" cy="4392488"/>
          </a:xfrm>
          <a:prstGeom prst="rect">
            <a:avLst/>
          </a:prstGeom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03956" y="571480"/>
            <a:ext cx="375974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Пеларгонія</a:t>
            </a:r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(Герань)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2132856"/>
            <a:ext cx="47206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0070C0"/>
                </a:solidFill>
              </a:rPr>
              <a:t>Герань належить до лікарських рослин. Пахучі речовини в листочках цієї рослини підвищують працездатність людини, знімають  напругу, нормалізують сон, заспокоюють нервову систему. Листочки можна прикладати до ран. Цю кімнатну рослину можна поставити в кухні, спальні.</a:t>
            </a:r>
            <a:r>
              <a:rPr lang="ru-RU" sz="2000" b="1" dirty="0" smtClean="0">
                <a:solidFill>
                  <a:srgbClr val="0070C0"/>
                </a:solidFill>
              </a:rPr>
              <a:t/>
            </a:r>
            <a:br>
              <a:rPr lang="ru-RU" sz="2000" b="1" dirty="0" smtClean="0">
                <a:solidFill>
                  <a:srgbClr val="0070C0"/>
                </a:solidFill>
              </a:rPr>
            </a:b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" name="Picture 7" descr="C:\Лена\7ff720d387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7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5445224"/>
            <a:ext cx="1143008" cy="1145872"/>
          </a:xfrm>
          <a:prstGeom prst="rect">
            <a:avLst/>
          </a:prstGeom>
          <a:noFill/>
        </p:spPr>
      </p:pic>
      <p:pic>
        <p:nvPicPr>
          <p:cNvPr id="8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79912" y="5373216"/>
            <a:ext cx="1131117" cy="1280736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3851920" y="566124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460432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Лена\147u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332656"/>
            <a:ext cx="3000396" cy="5906494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72330" y="500042"/>
            <a:ext cx="4323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Сансев’єрія</a:t>
            </a:r>
            <a:endParaRPr lang="ru-RU" sz="6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(Щучий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хвіст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8" y="2071678"/>
            <a:ext cx="4071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203848" y="1988732"/>
            <a:ext cx="5400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Сансев’єрія</a:t>
            </a:r>
            <a:r>
              <a:rPr lang="uk-UA" sz="2400" b="1" dirty="0" smtClean="0">
                <a:solidFill>
                  <a:srgbClr val="0070C0"/>
                </a:solidFill>
              </a:rPr>
              <a:t>  – вічнозелена багаторічна рослина з довгим прямим гладеньким листям, що росте вгору. Їй скрізь дуже добре, тільки потрібно трішки світла, трішки тепла і трішки водички. Ця кімнатна рослинка – генератор кисню, сприяє підвищенню імунітету.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7" descr="C:\Лена\7ff720d387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214950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29322" y="5214950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6000760" y="550070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429124" y="5500702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532440" y="6381328"/>
            <a:ext cx="224408" cy="2244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29058" y="642918"/>
            <a:ext cx="4381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Хлорофітум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7" descr="C:\Лена\7ff720d387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10244" name="Picture 4" descr="C:\Лена\chlorophytu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96552" y="836712"/>
            <a:ext cx="4968552" cy="51196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707904" y="1844824"/>
            <a:ext cx="4936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   </a:t>
            </a:r>
            <a:r>
              <a:rPr lang="uk-UA" sz="2400" b="1" dirty="0" err="1" smtClean="0">
                <a:solidFill>
                  <a:srgbClr val="0070C0"/>
                </a:solidFill>
              </a:rPr>
              <a:t>Хлорофі́тум</a:t>
            </a:r>
            <a:r>
              <a:rPr lang="uk-UA" sz="2400" b="1" dirty="0" smtClean="0">
                <a:solidFill>
                  <a:srgbClr val="0070C0"/>
                </a:solidFill>
              </a:rPr>
              <a:t> – трав'яниста рослина. Її довгі лінійні листя зібрані в прикореневі пучки. Квітки у </a:t>
            </a:r>
            <a:r>
              <a:rPr lang="uk-UA" sz="2400" b="1" dirty="0" err="1" smtClean="0">
                <a:solidFill>
                  <a:srgbClr val="0070C0"/>
                </a:solidFill>
              </a:rPr>
              <a:t>хлорофітума</a:t>
            </a:r>
            <a:r>
              <a:rPr lang="uk-UA" sz="2400" b="1" dirty="0" smtClean="0">
                <a:solidFill>
                  <a:srgbClr val="0070C0"/>
                </a:solidFill>
              </a:rPr>
              <a:t> дрібні. Стебла </a:t>
            </a:r>
            <a:r>
              <a:rPr lang="uk-UA" sz="2400" b="1" dirty="0" err="1" smtClean="0">
                <a:solidFill>
                  <a:srgbClr val="0070C0"/>
                </a:solidFill>
              </a:rPr>
              <a:t>дуговидної</a:t>
            </a:r>
            <a:r>
              <a:rPr lang="uk-UA" sz="2400" b="1" dirty="0" smtClean="0">
                <a:solidFill>
                  <a:srgbClr val="0070C0"/>
                </a:solidFill>
              </a:rPr>
              <a:t> форми після цвітіння утворюють на своїх кінцях пучки листків з повітряними коренями.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9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5301208"/>
            <a:ext cx="1143008" cy="1145872"/>
          </a:xfrm>
          <a:prstGeom prst="rect">
            <a:avLst/>
          </a:prstGeom>
          <a:noFill/>
        </p:spPr>
      </p:pic>
      <p:pic>
        <p:nvPicPr>
          <p:cNvPr id="10" name="Picture 5" descr="C:\Лена\1286725127_max_water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995936" y="5301208"/>
            <a:ext cx="1131117" cy="1280736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139952" y="566124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2843808" y="5589240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ена\0_6fdc0_155f8a6d_L.png"/>
          <p:cNvPicPr>
            <a:picLocks noChangeAspect="1" noChangeArrowheads="1"/>
          </p:cNvPicPr>
          <p:nvPr/>
        </p:nvPicPr>
        <p:blipFill>
          <a:blip r:embed="rId4" cstate="print"/>
          <a:srcRect l="10500" t="16500" r="5499" b="12999"/>
          <a:stretch>
            <a:fillRect/>
          </a:stretch>
        </p:blipFill>
        <p:spPr bwMode="auto">
          <a:xfrm>
            <a:off x="0" y="1268760"/>
            <a:ext cx="5021939" cy="4214842"/>
          </a:xfrm>
          <a:prstGeom prst="rect">
            <a:avLst/>
          </a:prstGeom>
          <a:noFill/>
        </p:spPr>
      </p:pic>
      <p:pic>
        <p:nvPicPr>
          <p:cNvPr id="3" name="Picture 6" descr="C:\Лена\0_a0eb5_1cab041d_X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00034" y="4929198"/>
            <a:ext cx="1643074" cy="17247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3504" y="571480"/>
            <a:ext cx="29492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Фіалка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1571612"/>
            <a:ext cx="3429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00300"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99992" y="1844824"/>
            <a:ext cx="417646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0070C0"/>
                </a:solidFill>
              </a:rPr>
              <a:t>Ф</a:t>
            </a:r>
            <a:r>
              <a:rPr lang="ru-RU" sz="2200" b="1" dirty="0" err="1" smtClean="0">
                <a:solidFill>
                  <a:srgbClr val="0070C0"/>
                </a:solidFill>
              </a:rPr>
              <a:t>іалка</a:t>
            </a:r>
            <a:r>
              <a:rPr lang="ru-RU" sz="2200" b="1" dirty="0" smtClean="0">
                <a:solidFill>
                  <a:srgbClr val="0070C0"/>
                </a:solidFill>
              </a:rPr>
              <a:t> – </a:t>
            </a:r>
            <a:r>
              <a:rPr lang="ru-RU" sz="2200" b="1" dirty="0" err="1" smtClean="0">
                <a:solidFill>
                  <a:srgbClr val="0070C0"/>
                </a:solidFill>
              </a:rPr>
              <a:t>квітуча</a:t>
            </a:r>
            <a:r>
              <a:rPr lang="ru-RU" sz="2200" b="1" dirty="0" smtClean="0">
                <a:solidFill>
                  <a:srgbClr val="0070C0"/>
                </a:solidFill>
              </a:rPr>
              <a:t> </a:t>
            </a:r>
            <a:r>
              <a:rPr lang="ru-RU" sz="2200" b="1" dirty="0" err="1" smtClean="0">
                <a:solidFill>
                  <a:srgbClr val="0070C0"/>
                </a:solidFill>
              </a:rPr>
              <a:t>кімнатна</a:t>
            </a:r>
            <a:r>
              <a:rPr lang="ru-RU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рослина</a:t>
            </a:r>
            <a:r>
              <a:rPr lang="uk-UA" sz="2200" b="1" dirty="0" smtClean="0">
                <a:solidFill>
                  <a:srgbClr val="0070C0"/>
                </a:solidFill>
              </a:rPr>
              <a:t>. Її квітка схожа на метелика. Фіалки бувають усіх кольорів веселки. Головна умова успішного догляду за фіалками: багато світла і ніякого сонця. Поливати фіалку потрібно знизу, 2-3 рази на тиждень. Правильно доглянуті фіалки будуть радувати вас квітами     </a:t>
            </a:r>
          </a:p>
          <a:p>
            <a:pPr algn="ctr"/>
            <a:r>
              <a:rPr lang="uk-UA" sz="2200" b="1" dirty="0" smtClean="0">
                <a:solidFill>
                  <a:srgbClr val="0070C0"/>
                </a:solidFill>
              </a:rPr>
              <a:t>       упродовж усього року. </a:t>
            </a:r>
            <a:r>
              <a:rPr lang="uk-UA" sz="2000" dirty="0" smtClean="0"/>
              <a:t>						</a:t>
            </a:r>
            <a:endParaRPr lang="ru-RU" sz="2000" dirty="0" smtClean="0"/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7" descr="C:\Лена\7ff720d387b8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429520" y="5786454"/>
            <a:ext cx="1071570" cy="725840"/>
          </a:xfrm>
          <a:prstGeom prst="rect">
            <a:avLst/>
          </a:prstGeom>
          <a:noFill/>
        </p:spPr>
      </p:pic>
      <p:pic>
        <p:nvPicPr>
          <p:cNvPr id="8" name="Picture 4" descr="C:\Лена\good_morning_glitter_wallot.ru (64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5301208"/>
            <a:ext cx="1143008" cy="1145872"/>
          </a:xfrm>
          <a:prstGeom prst="rect">
            <a:avLst/>
          </a:prstGeom>
          <a:noFill/>
        </p:spPr>
      </p:pic>
      <p:pic>
        <p:nvPicPr>
          <p:cNvPr id="9" name="Picture 5" descr="C:\Лена\1286725127_max_wate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91880" y="5301208"/>
            <a:ext cx="1131117" cy="1280736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635896" y="5661248"/>
            <a:ext cx="714380" cy="7143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</TotalTime>
  <Words>1131</Words>
  <Application>Microsoft Office PowerPoint</Application>
  <PresentationFormat>Экран (4:3)</PresentationFormat>
  <Paragraphs>124</Paragraphs>
  <Slides>42</Slides>
  <Notes>0</Notes>
  <HiddenSlides>0</HiddenSlides>
  <MMClips>42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admin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187</cp:revision>
  <dcterms:created xsi:type="dcterms:W3CDTF">2012-10-07T08:38:12Z</dcterms:created>
  <dcterms:modified xsi:type="dcterms:W3CDTF">2024-10-24T06:33:22Z</dcterms:modified>
</cp:coreProperties>
</file>