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4630400" cy="8229600"/>
  <p:notesSz cx="8229600" cy="14630400"/>
  <p:embeddedFontLst>
    <p:embeddedFont>
      <p:font typeface="Merriweather" pitchFamily="2" charset="0"/>
      <p:regular r:id="rId13"/>
    </p:embeddedFont>
    <p:embeddedFont>
      <p:font typeface="Open Sans" panose="020B0606030504020204" pitchFamily="34" charset="0"/>
      <p:regular r:id="rId14"/>
    </p:embeddedFont>
  </p:embeddedFontLst>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font" Target="fonts/font1.fntdata" /><Relationship Id="rId18"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notesMaster" Target="notesMasters/notesMaster1.xml" /><Relationship Id="rId17" Type="http://schemas.openxmlformats.org/officeDocument/2006/relationships/theme" Target="theme/theme1.xml" /><Relationship Id="rId2" Type="http://schemas.openxmlformats.org/officeDocument/2006/relationships/slide" Target="slides/slide1.xml" /><Relationship Id="rId16"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presProps" Target="pres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font" Target="fonts/font2.fntdata"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3565525" cy="733425"/>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4660900" y="0"/>
            <a:ext cx="3567113" cy="733425"/>
          </a:xfrm>
          <a:prstGeom prst="rect">
            <a:avLst/>
          </a:prstGeom>
        </p:spPr>
        <p:txBody>
          <a:bodyPr vert="horz" lIns="91440" tIns="45720" rIns="91440" bIns="45720" rtlCol="0"/>
          <a:lstStyle>
            <a:lvl1pPr algn="r">
              <a:defRPr sz="1200"/>
            </a:lvl1pPr>
          </a:lstStyle>
          <a:p>
            <a:fld id="{87B4E4EB-977E-B943-8934-87BE30402F5E}" type="datetimeFigureOut">
              <a:rPr lang="uk-UA" smtClean="0"/>
              <a:t>24.03.2025</a:t>
            </a:fld>
            <a:endParaRPr lang="uk-UA"/>
          </a:p>
        </p:txBody>
      </p:sp>
      <p:sp>
        <p:nvSpPr>
          <p:cNvPr id="4" name="Місце для зображення 3"/>
          <p:cNvSpPr>
            <a:spLocks noGrp="1" noRot="1" noChangeAspect="1"/>
          </p:cNvSpPr>
          <p:nvPr>
            <p:ph type="sldImg" idx="2"/>
          </p:nvPr>
        </p:nvSpPr>
        <p:spPr>
          <a:xfrm>
            <a:off x="-273050" y="1828800"/>
            <a:ext cx="8775700" cy="4937125"/>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822325" y="7040563"/>
            <a:ext cx="6584950" cy="5761037"/>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13896975"/>
            <a:ext cx="3565525" cy="733425"/>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4660900" y="13896975"/>
            <a:ext cx="3567113" cy="733425"/>
          </a:xfrm>
          <a:prstGeom prst="rect">
            <a:avLst/>
          </a:prstGeom>
        </p:spPr>
        <p:txBody>
          <a:bodyPr vert="horz" lIns="91440" tIns="45720" rIns="91440" bIns="45720" rtlCol="0" anchor="b"/>
          <a:lstStyle>
            <a:lvl1pPr algn="r">
              <a:defRPr sz="1200"/>
            </a:lvl1pPr>
          </a:lstStyle>
          <a:p>
            <a:fld id="{D5AE7A19-F381-6244-A25D-0808D5F9233D}" type="slidenum">
              <a:rPr lang="uk-UA" smtClean="0"/>
              <a:t>‹№›</a:t>
            </a:fld>
            <a:endParaRPr lang="uk-UA"/>
          </a:p>
        </p:txBody>
      </p:sp>
    </p:spTree>
    <p:extLst>
      <p:ext uri="{BB962C8B-B14F-4D97-AF65-F5344CB8AC3E}">
        <p14:creationId xmlns:p14="http://schemas.microsoft.com/office/powerpoint/2010/main" val="42675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3" Type="http://schemas.openxmlformats.org/officeDocument/2006/relationships/hyperlink" Target="https://gamma.app/?utm_source=made-with-gamma" TargetMode="External" /><Relationship Id="rId2" Type="http://schemas.openxmlformats.org/officeDocument/2006/relationships/image" Target="../media/image1.png" /><Relationship Id="rId1" Type="http://schemas.openxmlformats.org/officeDocument/2006/relationships/slideMaster" Target="../slideMasters/slideMaster1.xml" /><Relationship Id="rId4" Type="http://schemas.openxmlformats.org/officeDocument/2006/relationships/image" Target="../media/image2.png" /></Relationships>
</file>

<file path=ppt/slideLayouts/_rels/slideLayout11.xml.rels><?xml version="1.0" encoding="UTF-8" standalone="yes"?>
<Relationships xmlns="http://schemas.openxmlformats.org/package/2006/relationships"><Relationship Id="rId3" Type="http://schemas.openxmlformats.org/officeDocument/2006/relationships/hyperlink" Target="https://gamma.app/?utm_source=made-with-gamma" TargetMode="External" /><Relationship Id="rId2" Type="http://schemas.openxmlformats.org/officeDocument/2006/relationships/image" Target="../media/image1.png" /><Relationship Id="rId1" Type="http://schemas.openxmlformats.org/officeDocument/2006/relationships/slideMaster" Target="../slideMasters/slideMaster1.xml" /><Relationship Id="rId4" Type="http://schemas.openxmlformats.org/officeDocument/2006/relationships/image" Target="../media/image2.png" /></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s://gamma.app/?utm_source=made-with-gamma" TargetMode="External" /><Relationship Id="rId2" Type="http://schemas.openxmlformats.org/officeDocument/2006/relationships/image" Target="../media/image1.png" /><Relationship Id="rId1" Type="http://schemas.openxmlformats.org/officeDocument/2006/relationships/slideMaster" Target="../slideMasters/slideMaster1.xml" /><Relationship Id="rId4" Type="http://schemas.openxmlformats.org/officeDocument/2006/relationships/image" Target="../media/image2.png" /></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s://gamma.app/?utm_source=made-with-gamma" TargetMode="External" /><Relationship Id="rId2" Type="http://schemas.openxmlformats.org/officeDocument/2006/relationships/image" Target="../media/image1.png" /><Relationship Id="rId1" Type="http://schemas.openxmlformats.org/officeDocument/2006/relationships/slideMaster" Target="../slideMasters/slideMaster1.xml" /><Relationship Id="rId4" Type="http://schemas.openxmlformats.org/officeDocument/2006/relationships/image" Target="../media/image2.png" /></Relationships>
</file>

<file path=ppt/slideLayouts/_rels/slideLayout4.xml.rels><?xml version="1.0" encoding="UTF-8" standalone="yes"?>
<Relationships xmlns="http://schemas.openxmlformats.org/package/2006/relationships"><Relationship Id="rId3" Type="http://schemas.openxmlformats.org/officeDocument/2006/relationships/hyperlink" Target="https://gamma.app/?utm_source=made-with-gamma" TargetMode="External" /><Relationship Id="rId2" Type="http://schemas.openxmlformats.org/officeDocument/2006/relationships/image" Target="../media/image1.png" /><Relationship Id="rId1" Type="http://schemas.openxmlformats.org/officeDocument/2006/relationships/slideMaster" Target="../slideMasters/slideMaster1.xml" /><Relationship Id="rId4" Type="http://schemas.openxmlformats.org/officeDocument/2006/relationships/image" Target="../media/image2.png" /></Relationships>
</file>

<file path=ppt/slideLayouts/_rels/slideLayout5.xml.rels><?xml version="1.0" encoding="UTF-8" standalone="yes"?>
<Relationships xmlns="http://schemas.openxmlformats.org/package/2006/relationships"><Relationship Id="rId3" Type="http://schemas.openxmlformats.org/officeDocument/2006/relationships/hyperlink" Target="https://gamma.app/?utm_source=made-with-gamma" TargetMode="External" /><Relationship Id="rId2" Type="http://schemas.openxmlformats.org/officeDocument/2006/relationships/image" Target="../media/image1.png" /><Relationship Id="rId1" Type="http://schemas.openxmlformats.org/officeDocument/2006/relationships/slideMaster" Target="../slideMasters/slideMaster1.xml" /><Relationship Id="rId4" Type="http://schemas.openxmlformats.org/officeDocument/2006/relationships/image" Target="../media/image2.png" /></Relationships>
</file>

<file path=ppt/slideLayouts/_rels/slideLayout6.xml.rels><?xml version="1.0" encoding="UTF-8" standalone="yes"?>
<Relationships xmlns="http://schemas.openxmlformats.org/package/2006/relationships"><Relationship Id="rId3" Type="http://schemas.openxmlformats.org/officeDocument/2006/relationships/hyperlink" Target="https://gamma.app/?utm_source=made-with-gamma" TargetMode="External" /><Relationship Id="rId2" Type="http://schemas.openxmlformats.org/officeDocument/2006/relationships/image" Target="../media/image1.png" /><Relationship Id="rId1" Type="http://schemas.openxmlformats.org/officeDocument/2006/relationships/slideMaster" Target="../slideMasters/slideMaster1.xml" /><Relationship Id="rId4" Type="http://schemas.openxmlformats.org/officeDocument/2006/relationships/image" Target="../media/image2.png" /></Relationships>
</file>

<file path=ppt/slideLayouts/_rels/slideLayout7.xml.rels><?xml version="1.0" encoding="UTF-8" standalone="yes"?>
<Relationships xmlns="http://schemas.openxmlformats.org/package/2006/relationships"><Relationship Id="rId3" Type="http://schemas.openxmlformats.org/officeDocument/2006/relationships/hyperlink" Target="https://gamma.app/?utm_source=made-with-gamma" TargetMode="External" /><Relationship Id="rId2" Type="http://schemas.openxmlformats.org/officeDocument/2006/relationships/image" Target="../media/image1.png" /><Relationship Id="rId1" Type="http://schemas.openxmlformats.org/officeDocument/2006/relationships/slideMaster" Target="../slideMasters/slideMaster1.xml" /><Relationship Id="rId4" Type="http://schemas.openxmlformats.org/officeDocument/2006/relationships/image" Target="../media/image2.png" /></Relationships>
</file>

<file path=ppt/slideLayouts/_rels/slideLayout8.xml.rels><?xml version="1.0" encoding="UTF-8" standalone="yes"?>
<Relationships xmlns="http://schemas.openxmlformats.org/package/2006/relationships"><Relationship Id="rId3" Type="http://schemas.openxmlformats.org/officeDocument/2006/relationships/hyperlink" Target="https://gamma.app/?utm_source=made-with-gamma" TargetMode="External" /><Relationship Id="rId2" Type="http://schemas.openxmlformats.org/officeDocument/2006/relationships/image" Target="../media/image1.png" /><Relationship Id="rId1" Type="http://schemas.openxmlformats.org/officeDocument/2006/relationships/slideMaster" Target="../slideMasters/slideMaster1.xml" /><Relationship Id="rId4" Type="http://schemas.openxmlformats.org/officeDocument/2006/relationships/image" Target="../media/image2.png" /></Relationships>
</file>

<file path=ppt/slideLayouts/_rels/slideLayout9.xml.rels><?xml version="1.0" encoding="UTF-8" standalone="yes"?>
<Relationships xmlns="http://schemas.openxmlformats.org/package/2006/relationships"><Relationship Id="rId3" Type="http://schemas.openxmlformats.org/officeDocument/2006/relationships/hyperlink" Target="https://gamma.app/?utm_source=made-with-gamma" TargetMode="External" /><Relationship Id="rId2" Type="http://schemas.openxmlformats.org/officeDocument/2006/relationships/image" Target="../media/image1.png" /><Relationship Id="rId1" Type="http://schemas.openxmlformats.org/officeDocument/2006/relationships/slideMaster" Target="../slideMasters/slideMaster1.xml" /><Relationship Id="rId4" Type="http://schemas.openxmlformats.org/officeDocument/2006/relationships/image" Target="../media/image2.png"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FFF"/>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lide 10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FFF"/>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FFF"/>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FFF"/>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FFF"/>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FFF"/>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FFF"/>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FFF"/>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FFF"/>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FFF"/>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11.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3.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4.xml" /></Relationships>
</file>

<file path=ppt/slides/_rels/slide4.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notesSlide" Target="../notesSlides/notesSlide4.xml" /><Relationship Id="rId1" Type="http://schemas.openxmlformats.org/officeDocument/2006/relationships/slideLayout" Target="../slideLayouts/slideLayout5.xml" /><Relationship Id="rId5" Type="http://schemas.openxmlformats.org/officeDocument/2006/relationships/image" Target="../media/image5.png" /><Relationship Id="rId4" Type="http://schemas.openxmlformats.org/officeDocument/2006/relationships/image" Target="../media/image4.png" /></Relationships>
</file>

<file path=ppt/slides/_rels/slide5.xml.rels><?xml version="1.0" encoding="UTF-8" standalone="yes"?>
<Relationships xmlns="http://schemas.openxmlformats.org/package/2006/relationships"><Relationship Id="rId3" Type="http://schemas.openxmlformats.org/officeDocument/2006/relationships/image" Target="../media/image6.png" /><Relationship Id="rId2" Type="http://schemas.openxmlformats.org/officeDocument/2006/relationships/notesSlide" Target="../notesSlides/notesSlide5.xml" /><Relationship Id="rId1" Type="http://schemas.openxmlformats.org/officeDocument/2006/relationships/slideLayout" Target="../slideLayouts/slideLayout6.xml" /><Relationship Id="rId5" Type="http://schemas.openxmlformats.org/officeDocument/2006/relationships/image" Target="../media/image8.png" /><Relationship Id="rId4" Type="http://schemas.openxmlformats.org/officeDocument/2006/relationships/image" Target="../media/image7.png"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8.xml" /></Relationships>
</file>

<file path=ppt/slides/_rels/slide8.xml.rels><?xml version="1.0" encoding="UTF-8" standalone="yes"?>
<Relationships xmlns="http://schemas.openxmlformats.org/package/2006/relationships"><Relationship Id="rId3" Type="http://schemas.openxmlformats.org/officeDocument/2006/relationships/image" Target="../media/image9.png" /><Relationship Id="rId2" Type="http://schemas.openxmlformats.org/officeDocument/2006/relationships/notesSlide" Target="../notesSlides/notesSlide8.xml" /><Relationship Id="rId1" Type="http://schemas.openxmlformats.org/officeDocument/2006/relationships/slideLayout" Target="../slideLayouts/slideLayout9.xml" /><Relationship Id="rId5" Type="http://schemas.openxmlformats.org/officeDocument/2006/relationships/image" Target="../media/image11.png" /><Relationship Id="rId4" Type="http://schemas.openxmlformats.org/officeDocument/2006/relationships/image" Target="../media/image10.png"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10.xml" /></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3" name="Text 0"/>
          <p:cNvSpPr/>
          <p:nvPr/>
        </p:nvSpPr>
        <p:spPr>
          <a:xfrm>
            <a:off x="683657" y="950357"/>
            <a:ext cx="11507442" cy="2369336"/>
          </a:xfrm>
          <a:prstGeom prst="rect">
            <a:avLst/>
          </a:prstGeom>
          <a:noFill/>
          <a:ln/>
        </p:spPr>
        <p:txBody>
          <a:bodyPr wrap="square" lIns="0" tIns="0" rIns="0" bIns="0" rtlCol="0" anchor="t"/>
          <a:lstStyle/>
          <a:p>
            <a:pPr marL="0" indent="0" algn="l">
              <a:lnSpc>
                <a:spcPts val="4800"/>
              </a:lnSpc>
              <a:buNone/>
            </a:pPr>
            <a:r>
              <a:rPr lang="en-US" sz="3800" b="1" dirty="0">
                <a:solidFill>
                  <a:srgbClr val="403C4E"/>
                </a:solidFill>
                <a:latin typeface="Merriweather Bold" pitchFamily="34" charset="0"/>
                <a:ea typeface="Merriweather Bold" pitchFamily="34" charset="-122"/>
                <a:cs typeface="Merriweather Bold" pitchFamily="34" charset="-120"/>
              </a:rPr>
              <a:t>Розробка уроку математики в </a:t>
            </a:r>
            <a:r>
              <a:rPr lang="uk-UA" sz="3800" b="1" dirty="0">
                <a:solidFill>
                  <a:srgbClr val="403C4E"/>
                </a:solidFill>
                <a:latin typeface="Merriweather Bold" pitchFamily="34" charset="0"/>
                <a:ea typeface="Merriweather Bold" pitchFamily="34" charset="-122"/>
                <a:cs typeface="Merriweather Bold" pitchFamily="34" charset="-120"/>
              </a:rPr>
              <a:t>6</a:t>
            </a:r>
            <a:r>
              <a:rPr lang="en-US" sz="3800" b="1" dirty="0">
                <a:solidFill>
                  <a:srgbClr val="403C4E"/>
                </a:solidFill>
                <a:latin typeface="Merriweather Bold" pitchFamily="34" charset="0"/>
                <a:ea typeface="Merriweather Bold" pitchFamily="34" charset="-122"/>
                <a:cs typeface="Merriweather Bold" pitchFamily="34" charset="-120"/>
              </a:rPr>
              <a:t> класі НУШ: Додавання та віднімання раціональних чисел</a:t>
            </a:r>
            <a:endParaRPr lang="en-US" sz="3800" dirty="0"/>
          </a:p>
        </p:txBody>
      </p:sp>
      <p:sp>
        <p:nvSpPr>
          <p:cNvPr id="4" name="Text 1"/>
          <p:cNvSpPr/>
          <p:nvPr/>
        </p:nvSpPr>
        <p:spPr>
          <a:xfrm>
            <a:off x="683657" y="3670459"/>
            <a:ext cx="11151184" cy="1902847"/>
          </a:xfrm>
          <a:prstGeom prst="rect">
            <a:avLst/>
          </a:prstGeom>
          <a:noFill/>
          <a:ln/>
        </p:spPr>
        <p:txBody>
          <a:bodyPr wrap="square" lIns="0" tIns="0" rIns="0" bIns="0" rtlCol="0" anchor="t"/>
          <a:lstStyle/>
          <a:p>
            <a:pPr marL="0" indent="0" algn="l">
              <a:lnSpc>
                <a:spcPts val="2450"/>
              </a:lnSpc>
              <a:buNone/>
            </a:pPr>
            <a:r>
              <a:rPr lang="en-US" sz="2000" dirty="0">
                <a:solidFill>
                  <a:srgbClr val="403C4E"/>
                </a:solidFill>
                <a:latin typeface="Open Sans" pitchFamily="34" charset="0"/>
                <a:ea typeface="Open Sans" pitchFamily="34" charset="-122"/>
                <a:cs typeface="Open Sans" pitchFamily="34" charset="-120"/>
              </a:rPr>
              <a:t>Сьогодні ми розпочинаємо захопливу подорож у світ раціональних чисел! Наш урок присвячений опануванню навичок додавання та віднімання цих чисел, що є важливим етапом у вивченні математики. Ми розглянемо основні поняття, правила та приклади, які допоможуть вам з легкістю розв'язувати різноманітні задачі. Підготуйтеся до активної роботи, цікавих відкриттів та нових знань!</a:t>
            </a:r>
            <a:endParaRPr lang="en-US" sz="2000" dirty="0"/>
          </a:p>
        </p:txBody>
      </p:sp>
      <p:sp>
        <p:nvSpPr>
          <p:cNvPr id="5" name="Text 2"/>
          <p:cNvSpPr/>
          <p:nvPr/>
        </p:nvSpPr>
        <p:spPr>
          <a:xfrm>
            <a:off x="624280" y="6029086"/>
            <a:ext cx="11507443" cy="1784337"/>
          </a:xfrm>
          <a:prstGeom prst="rect">
            <a:avLst/>
          </a:prstGeom>
          <a:noFill/>
          <a:ln/>
        </p:spPr>
        <p:txBody>
          <a:bodyPr wrap="square" lIns="0" tIns="0" rIns="0" bIns="0" rtlCol="0" anchor="t"/>
          <a:lstStyle/>
          <a:p>
            <a:pPr marL="0" indent="0" algn="l">
              <a:lnSpc>
                <a:spcPts val="2450"/>
              </a:lnSpc>
              <a:buNone/>
            </a:pPr>
            <a:r>
              <a:rPr lang="en-US" sz="2000" dirty="0">
                <a:solidFill>
                  <a:srgbClr val="403C4E"/>
                </a:solidFill>
                <a:latin typeface="Open Sans" pitchFamily="34" charset="0"/>
                <a:ea typeface="Open Sans" pitchFamily="34" charset="-122"/>
                <a:cs typeface="Open Sans" pitchFamily="34" charset="-120"/>
              </a:rPr>
              <a:t>Цей урок розроблено відповідно до програми НУШ для </a:t>
            </a:r>
            <a:r>
              <a:rPr lang="uk-UA" sz="2000" dirty="0">
                <a:solidFill>
                  <a:srgbClr val="403C4E"/>
                </a:solidFill>
                <a:latin typeface="Open Sans" pitchFamily="34" charset="0"/>
                <a:ea typeface="Open Sans" pitchFamily="34" charset="-122"/>
                <a:cs typeface="Open Sans" pitchFamily="34" charset="-120"/>
              </a:rPr>
              <a:t>6</a:t>
            </a:r>
            <a:r>
              <a:rPr lang="en-US" sz="2000" dirty="0">
                <a:solidFill>
                  <a:srgbClr val="403C4E"/>
                </a:solidFill>
                <a:latin typeface="Open Sans" pitchFamily="34" charset="0"/>
                <a:ea typeface="Open Sans" pitchFamily="34" charset="-122"/>
                <a:cs typeface="Open Sans" pitchFamily="34" charset="-120"/>
              </a:rPr>
              <a:t> класу і має на меті не лише надати вам теоретичні знання, а й сформувати практичні навички, необхідні для успішного застосування математики в реальному житті. Тож, розпочнемо нашу подорож у світ раціональних чисел!</a:t>
            </a:r>
            <a:endParaRPr lang="en-US" sz="2000" dirty="0"/>
          </a:p>
        </p:txBody>
      </p:sp>
      <p:sp>
        <p:nvSpPr>
          <p:cNvPr id="6" name="Shape 3"/>
          <p:cNvSpPr/>
          <p:nvPr/>
        </p:nvSpPr>
        <p:spPr>
          <a:xfrm>
            <a:off x="683657" y="6951940"/>
            <a:ext cx="312539" cy="312539"/>
          </a:xfrm>
          <a:prstGeom prst="roundRect">
            <a:avLst>
              <a:gd name="adj" fmla="val 29254223"/>
            </a:avLst>
          </a:prstGeom>
          <a:noFill/>
          <a:ln w="7620">
            <a:solidFill>
              <a:srgbClr val="FFFFFF"/>
            </a:solidFill>
            <a:prstDash val="solid"/>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Text 0"/>
          <p:cNvSpPr/>
          <p:nvPr/>
        </p:nvSpPr>
        <p:spPr>
          <a:xfrm>
            <a:off x="793790" y="1488162"/>
            <a:ext cx="11355705" cy="708779"/>
          </a:xfrm>
          <a:prstGeom prst="rect">
            <a:avLst/>
          </a:prstGeom>
          <a:noFill/>
          <a:ln/>
        </p:spPr>
        <p:txBody>
          <a:bodyPr wrap="none" lIns="0" tIns="0" rIns="0" bIns="0" rtlCol="0" anchor="t"/>
          <a:lstStyle/>
          <a:p>
            <a:pPr marL="0" indent="0" algn="l">
              <a:lnSpc>
                <a:spcPts val="5550"/>
              </a:lnSpc>
              <a:buNone/>
            </a:pPr>
            <a:r>
              <a:rPr lang="en-US" sz="4450" b="1" dirty="0">
                <a:solidFill>
                  <a:srgbClr val="403C4E"/>
                </a:solidFill>
                <a:latin typeface="Merriweather Bold" pitchFamily="34" charset="0"/>
                <a:ea typeface="Merriweather Bold" pitchFamily="34" charset="-122"/>
                <a:cs typeface="Merriweather Bold" pitchFamily="34" charset="-120"/>
              </a:rPr>
              <a:t>Підсумки уроку та домашнє завдання</a:t>
            </a:r>
            <a:endParaRPr lang="en-US" sz="4450" dirty="0"/>
          </a:p>
        </p:txBody>
      </p:sp>
      <p:sp>
        <p:nvSpPr>
          <p:cNvPr id="3" name="Text 1"/>
          <p:cNvSpPr/>
          <p:nvPr/>
        </p:nvSpPr>
        <p:spPr>
          <a:xfrm>
            <a:off x="793790" y="2763917"/>
            <a:ext cx="3030974" cy="354330"/>
          </a:xfrm>
          <a:prstGeom prst="rect">
            <a:avLst/>
          </a:prstGeom>
          <a:noFill/>
          <a:ln/>
        </p:spPr>
        <p:txBody>
          <a:bodyPr wrap="none" lIns="0" tIns="0" rIns="0" bIns="0" rtlCol="0" anchor="t"/>
          <a:lstStyle/>
          <a:p>
            <a:pPr marL="0" indent="0" algn="l">
              <a:lnSpc>
                <a:spcPts val="2750"/>
              </a:lnSpc>
              <a:buNone/>
            </a:pPr>
            <a:r>
              <a:rPr lang="en-US" sz="2200" b="1" dirty="0">
                <a:solidFill>
                  <a:srgbClr val="403C4E"/>
                </a:solidFill>
                <a:latin typeface="Merriweather Bold" pitchFamily="34" charset="0"/>
                <a:ea typeface="Merriweather Bold" pitchFamily="34" charset="-122"/>
                <a:cs typeface="Merriweather Bold" pitchFamily="34" charset="-120"/>
              </a:rPr>
              <a:t>Підбиття підсумків:</a:t>
            </a:r>
            <a:endParaRPr lang="en-US" sz="2200" dirty="0"/>
          </a:p>
        </p:txBody>
      </p:sp>
      <p:sp>
        <p:nvSpPr>
          <p:cNvPr id="4" name="Text 2"/>
          <p:cNvSpPr/>
          <p:nvPr/>
        </p:nvSpPr>
        <p:spPr>
          <a:xfrm>
            <a:off x="793790" y="3345061"/>
            <a:ext cx="6244709" cy="362903"/>
          </a:xfrm>
          <a:prstGeom prst="rect">
            <a:avLst/>
          </a:prstGeom>
          <a:noFill/>
          <a:ln/>
        </p:spPr>
        <p:txBody>
          <a:bodyPr wrap="none" lIns="0" tIns="0" rIns="0" bIns="0" rtlCol="0" anchor="t"/>
          <a:lstStyle/>
          <a:p>
            <a:pPr marL="342900" indent="-342900" algn="l">
              <a:lnSpc>
                <a:spcPts val="2850"/>
              </a:lnSpc>
              <a:buSzPct val="100000"/>
              <a:buChar char="•"/>
            </a:pPr>
            <a:r>
              <a:rPr lang="en-US" sz="1750" dirty="0">
                <a:solidFill>
                  <a:srgbClr val="403C4E"/>
                </a:solidFill>
                <a:latin typeface="Open Sans" pitchFamily="34" charset="0"/>
                <a:ea typeface="Open Sans" pitchFamily="34" charset="-122"/>
                <a:cs typeface="Open Sans" pitchFamily="34" charset="-120"/>
              </a:rPr>
              <a:t>Які правила ми сьогодні вивчили?</a:t>
            </a:r>
            <a:endParaRPr lang="en-US" sz="1750" dirty="0"/>
          </a:p>
        </p:txBody>
      </p:sp>
      <p:sp>
        <p:nvSpPr>
          <p:cNvPr id="5" name="Text 3"/>
          <p:cNvSpPr/>
          <p:nvPr/>
        </p:nvSpPr>
        <p:spPr>
          <a:xfrm>
            <a:off x="793790" y="3787259"/>
            <a:ext cx="6244709" cy="362903"/>
          </a:xfrm>
          <a:prstGeom prst="rect">
            <a:avLst/>
          </a:prstGeom>
          <a:noFill/>
          <a:ln/>
        </p:spPr>
        <p:txBody>
          <a:bodyPr wrap="none" lIns="0" tIns="0" rIns="0" bIns="0" rtlCol="0" anchor="t"/>
          <a:lstStyle/>
          <a:p>
            <a:pPr marL="342900" indent="-342900" algn="l">
              <a:lnSpc>
                <a:spcPts val="2850"/>
              </a:lnSpc>
              <a:buSzPct val="100000"/>
              <a:buChar char="•"/>
            </a:pPr>
            <a:r>
              <a:rPr lang="en-US" sz="1750" dirty="0">
                <a:solidFill>
                  <a:srgbClr val="403C4E"/>
                </a:solidFill>
                <a:latin typeface="Open Sans" pitchFamily="34" charset="0"/>
                <a:ea typeface="Open Sans" pitchFamily="34" charset="-122"/>
                <a:cs typeface="Open Sans" pitchFamily="34" charset="-120"/>
              </a:rPr>
              <a:t>Які труднощі виникали?</a:t>
            </a:r>
            <a:endParaRPr lang="en-US" sz="1750" dirty="0"/>
          </a:p>
        </p:txBody>
      </p:sp>
      <p:sp>
        <p:nvSpPr>
          <p:cNvPr id="6" name="Text 4"/>
          <p:cNvSpPr/>
          <p:nvPr/>
        </p:nvSpPr>
        <p:spPr>
          <a:xfrm>
            <a:off x="793790" y="4229457"/>
            <a:ext cx="6244709" cy="362903"/>
          </a:xfrm>
          <a:prstGeom prst="rect">
            <a:avLst/>
          </a:prstGeom>
          <a:noFill/>
          <a:ln/>
        </p:spPr>
        <p:txBody>
          <a:bodyPr wrap="none" lIns="0" tIns="0" rIns="0" bIns="0" rtlCol="0" anchor="t"/>
          <a:lstStyle/>
          <a:p>
            <a:pPr marL="342900" indent="-342900" algn="l">
              <a:lnSpc>
                <a:spcPts val="2850"/>
              </a:lnSpc>
              <a:buSzPct val="100000"/>
              <a:buChar char="•"/>
            </a:pPr>
            <a:r>
              <a:rPr lang="en-US" sz="1750" dirty="0">
                <a:solidFill>
                  <a:srgbClr val="403C4E"/>
                </a:solidFill>
                <a:latin typeface="Open Sans" pitchFamily="34" charset="0"/>
                <a:ea typeface="Open Sans" pitchFamily="34" charset="-122"/>
                <a:cs typeface="Open Sans" pitchFamily="34" charset="-120"/>
              </a:rPr>
              <a:t>Як додавати та віднімати раціональні числа?</a:t>
            </a:r>
            <a:endParaRPr lang="en-US" sz="1750" dirty="0"/>
          </a:p>
        </p:txBody>
      </p:sp>
      <p:sp>
        <p:nvSpPr>
          <p:cNvPr id="7" name="Text 5"/>
          <p:cNvSpPr/>
          <p:nvPr/>
        </p:nvSpPr>
        <p:spPr>
          <a:xfrm>
            <a:off x="7599521" y="2763917"/>
            <a:ext cx="2932390" cy="354330"/>
          </a:xfrm>
          <a:prstGeom prst="rect">
            <a:avLst/>
          </a:prstGeom>
          <a:noFill/>
          <a:ln/>
        </p:spPr>
        <p:txBody>
          <a:bodyPr wrap="none" lIns="0" tIns="0" rIns="0" bIns="0" rtlCol="0" anchor="t"/>
          <a:lstStyle/>
          <a:p>
            <a:pPr marL="0" indent="0" algn="l">
              <a:lnSpc>
                <a:spcPts val="2750"/>
              </a:lnSpc>
              <a:buNone/>
            </a:pPr>
            <a:r>
              <a:rPr lang="en-US" sz="2200" b="1" dirty="0">
                <a:solidFill>
                  <a:srgbClr val="403C4E"/>
                </a:solidFill>
                <a:latin typeface="Merriweather Bold" pitchFamily="34" charset="0"/>
                <a:ea typeface="Merriweather Bold" pitchFamily="34" charset="-122"/>
                <a:cs typeface="Merriweather Bold" pitchFamily="34" charset="-120"/>
              </a:rPr>
              <a:t>Домашнє завдання:</a:t>
            </a:r>
            <a:endParaRPr lang="en-US" sz="2200" dirty="0"/>
          </a:p>
        </p:txBody>
      </p:sp>
      <p:sp>
        <p:nvSpPr>
          <p:cNvPr id="8" name="Text 6"/>
          <p:cNvSpPr/>
          <p:nvPr/>
        </p:nvSpPr>
        <p:spPr>
          <a:xfrm>
            <a:off x="7599521" y="3345061"/>
            <a:ext cx="6244709" cy="362903"/>
          </a:xfrm>
          <a:prstGeom prst="rect">
            <a:avLst/>
          </a:prstGeom>
          <a:noFill/>
          <a:ln/>
        </p:spPr>
        <p:txBody>
          <a:bodyPr wrap="none" lIns="0" tIns="0" rIns="0" bIns="0" rtlCol="0" anchor="t"/>
          <a:lstStyle/>
          <a:p>
            <a:pPr marL="342900" indent="-342900" algn="l">
              <a:lnSpc>
                <a:spcPts val="2850"/>
              </a:lnSpc>
              <a:buSzPct val="100000"/>
              <a:buChar char="•"/>
            </a:pPr>
            <a:r>
              <a:rPr lang="en-US" sz="1750" dirty="0">
                <a:solidFill>
                  <a:srgbClr val="403C4E"/>
                </a:solidFill>
                <a:latin typeface="Open Sans" pitchFamily="34" charset="0"/>
                <a:ea typeface="Open Sans" pitchFamily="34" charset="-122"/>
                <a:cs typeface="Open Sans" pitchFamily="34" charset="-120"/>
              </a:rPr>
              <a:t>Опрацювати параграф [номер параграфу].</a:t>
            </a:r>
            <a:endParaRPr lang="en-US" sz="1750" dirty="0"/>
          </a:p>
        </p:txBody>
      </p:sp>
      <p:sp>
        <p:nvSpPr>
          <p:cNvPr id="9" name="Text 7"/>
          <p:cNvSpPr/>
          <p:nvPr/>
        </p:nvSpPr>
        <p:spPr>
          <a:xfrm>
            <a:off x="7599521" y="3787259"/>
            <a:ext cx="6244709" cy="362903"/>
          </a:xfrm>
          <a:prstGeom prst="rect">
            <a:avLst/>
          </a:prstGeom>
          <a:noFill/>
          <a:ln/>
        </p:spPr>
        <p:txBody>
          <a:bodyPr wrap="none" lIns="0" tIns="0" rIns="0" bIns="0" rtlCol="0" anchor="t"/>
          <a:lstStyle/>
          <a:p>
            <a:pPr marL="342900" indent="-342900" algn="l">
              <a:lnSpc>
                <a:spcPts val="2850"/>
              </a:lnSpc>
              <a:buSzPct val="100000"/>
              <a:buChar char="•"/>
            </a:pPr>
            <a:r>
              <a:rPr lang="en-US" sz="1750" dirty="0">
                <a:solidFill>
                  <a:srgbClr val="403C4E"/>
                </a:solidFill>
                <a:latin typeface="Open Sans" pitchFamily="34" charset="0"/>
                <a:ea typeface="Open Sans" pitchFamily="34" charset="-122"/>
                <a:cs typeface="Open Sans" pitchFamily="34" charset="-120"/>
              </a:rPr>
              <a:t>Виконати вправи [номери вправ].</a:t>
            </a:r>
            <a:endParaRPr lang="en-US" sz="1750" dirty="0"/>
          </a:p>
        </p:txBody>
      </p:sp>
      <p:sp>
        <p:nvSpPr>
          <p:cNvPr id="10" name="Text 8"/>
          <p:cNvSpPr/>
          <p:nvPr/>
        </p:nvSpPr>
        <p:spPr>
          <a:xfrm>
            <a:off x="7599521" y="4229457"/>
            <a:ext cx="6244709" cy="725805"/>
          </a:xfrm>
          <a:prstGeom prst="rect">
            <a:avLst/>
          </a:prstGeom>
          <a:noFill/>
          <a:ln/>
        </p:spPr>
        <p:txBody>
          <a:bodyPr wrap="square" lIns="0" tIns="0" rIns="0" bIns="0" rtlCol="0" anchor="t"/>
          <a:lstStyle/>
          <a:p>
            <a:pPr marL="342900" indent="-342900" algn="l">
              <a:lnSpc>
                <a:spcPts val="2850"/>
              </a:lnSpc>
              <a:buSzPct val="100000"/>
              <a:buChar char="•"/>
            </a:pPr>
            <a:r>
              <a:rPr lang="en-US" sz="1750" dirty="0">
                <a:solidFill>
                  <a:srgbClr val="403C4E"/>
                </a:solidFill>
                <a:latin typeface="Open Sans" pitchFamily="34" charset="0"/>
                <a:ea typeface="Open Sans" pitchFamily="34" charset="-122"/>
                <a:cs typeface="Open Sans" pitchFamily="34" charset="-120"/>
              </a:rPr>
              <a:t>Скласти 3 задачі на додавання та віднімання раціональних чисел з реального життя.</a:t>
            </a:r>
            <a:endParaRPr lang="en-US" sz="1750" dirty="0"/>
          </a:p>
        </p:txBody>
      </p:sp>
      <p:sp>
        <p:nvSpPr>
          <p:cNvPr id="11" name="Text 9"/>
          <p:cNvSpPr/>
          <p:nvPr/>
        </p:nvSpPr>
        <p:spPr>
          <a:xfrm>
            <a:off x="793790" y="5289709"/>
            <a:ext cx="13042821" cy="1451610"/>
          </a:xfrm>
          <a:prstGeom prst="rect">
            <a:avLst/>
          </a:prstGeom>
          <a:noFill/>
          <a:ln/>
        </p:spPr>
        <p:txBody>
          <a:bodyPr wrap="square" lIns="0" tIns="0" rIns="0" bIns="0" rtlCol="0" anchor="t"/>
          <a:lstStyle/>
          <a:p>
            <a:pPr marL="0" indent="0" algn="l">
              <a:lnSpc>
                <a:spcPts val="2850"/>
              </a:lnSpc>
              <a:buNone/>
            </a:pPr>
            <a:r>
              <a:rPr lang="en-US" sz="1750" dirty="0">
                <a:solidFill>
                  <a:srgbClr val="403C4E"/>
                </a:solidFill>
                <a:latin typeface="Open Sans" pitchFamily="34" charset="0"/>
                <a:ea typeface="Open Sans" pitchFamily="34" charset="-122"/>
                <a:cs typeface="Open Sans" pitchFamily="34" charset="-120"/>
              </a:rPr>
              <a:t>Наш урок добігає кінця. Сьогодні ми вивчили важливі правила додавання та віднімання раціональних чисел, розв'язували різноманітні задачі та навіть застосували свої знання в реальному житті. Сподіваємося, що цей урок був для вас цікавим та корисним. Не забувайте повторювати вивчений матеріал та виконувати домашнє завдання, щоб закріпити отримані знання. До зустрічі на наступному уроці!</a:t>
            </a:r>
            <a:endParaRPr lang="en-US" sz="17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3790" y="1146453"/>
            <a:ext cx="11856125" cy="708779"/>
          </a:xfrm>
          <a:prstGeom prst="rect">
            <a:avLst/>
          </a:prstGeom>
          <a:noFill/>
          <a:ln/>
        </p:spPr>
        <p:txBody>
          <a:bodyPr wrap="none" lIns="0" tIns="0" rIns="0" bIns="0" rtlCol="0" anchor="t"/>
          <a:lstStyle/>
          <a:p>
            <a:pPr marL="0" indent="0" algn="l">
              <a:lnSpc>
                <a:spcPts val="5550"/>
              </a:lnSpc>
              <a:buNone/>
            </a:pPr>
            <a:r>
              <a:rPr lang="en-US" sz="4450" b="1" dirty="0">
                <a:solidFill>
                  <a:srgbClr val="403C4E"/>
                </a:solidFill>
                <a:latin typeface="Merriweather Bold" pitchFamily="34" charset="0"/>
                <a:ea typeface="Merriweather Bold" pitchFamily="34" charset="-122"/>
                <a:cs typeface="Merriweather Bold" pitchFamily="34" charset="-120"/>
              </a:rPr>
              <a:t>Актуалізація знань: Що ми вже знаємо?</a:t>
            </a:r>
            <a:endParaRPr lang="en-US" sz="4450" dirty="0"/>
          </a:p>
        </p:txBody>
      </p:sp>
      <p:sp>
        <p:nvSpPr>
          <p:cNvPr id="3" name="Text 1"/>
          <p:cNvSpPr/>
          <p:nvPr/>
        </p:nvSpPr>
        <p:spPr>
          <a:xfrm>
            <a:off x="793790" y="2422208"/>
            <a:ext cx="3978116" cy="708660"/>
          </a:xfrm>
          <a:prstGeom prst="rect">
            <a:avLst/>
          </a:prstGeom>
          <a:noFill/>
          <a:ln/>
        </p:spPr>
        <p:txBody>
          <a:bodyPr wrap="square" lIns="0" tIns="0" rIns="0" bIns="0" rtlCol="0" anchor="t"/>
          <a:lstStyle/>
          <a:p>
            <a:pPr marL="0" indent="0" algn="l">
              <a:lnSpc>
                <a:spcPts val="2750"/>
              </a:lnSpc>
              <a:buNone/>
            </a:pPr>
            <a:r>
              <a:rPr lang="en-US" sz="2200" b="1" dirty="0">
                <a:solidFill>
                  <a:srgbClr val="403C4E"/>
                </a:solidFill>
                <a:latin typeface="Merriweather Bold" pitchFamily="34" charset="0"/>
                <a:ea typeface="Merriweather Bold" pitchFamily="34" charset="-122"/>
                <a:cs typeface="Merriweather Bold" pitchFamily="34" charset="-120"/>
              </a:rPr>
              <a:t>Поняття раціонального числа:</a:t>
            </a:r>
            <a:endParaRPr lang="en-US" sz="2200" dirty="0"/>
          </a:p>
        </p:txBody>
      </p:sp>
      <p:sp>
        <p:nvSpPr>
          <p:cNvPr id="4" name="Text 2"/>
          <p:cNvSpPr/>
          <p:nvPr/>
        </p:nvSpPr>
        <p:spPr>
          <a:xfrm>
            <a:off x="793790" y="3357682"/>
            <a:ext cx="3978116" cy="1814513"/>
          </a:xfrm>
          <a:prstGeom prst="rect">
            <a:avLst/>
          </a:prstGeom>
          <a:noFill/>
          <a:ln/>
        </p:spPr>
        <p:txBody>
          <a:bodyPr wrap="square" lIns="0" tIns="0" rIns="0" bIns="0" rtlCol="0" anchor="t"/>
          <a:lstStyle/>
          <a:p>
            <a:pPr marL="0" indent="0" algn="l">
              <a:lnSpc>
                <a:spcPts val="2850"/>
              </a:lnSpc>
              <a:buNone/>
            </a:pPr>
            <a:r>
              <a:rPr lang="en-US" sz="1750" dirty="0">
                <a:solidFill>
                  <a:srgbClr val="403C4E"/>
                </a:solidFill>
                <a:latin typeface="Open Sans" pitchFamily="34" charset="0"/>
                <a:ea typeface="Open Sans" pitchFamily="34" charset="-122"/>
                <a:cs typeface="Open Sans" pitchFamily="34" charset="-120"/>
              </a:rPr>
              <a:t>Звичайні дроби, десяткові дроби, цілі числа. Наприклад, назвіть кілька раціональних чисел та наведіть приклади звичайних і десяткових дробів.</a:t>
            </a:r>
            <a:endParaRPr lang="en-US" sz="1750" dirty="0"/>
          </a:p>
        </p:txBody>
      </p:sp>
      <p:sp>
        <p:nvSpPr>
          <p:cNvPr id="5" name="Text 3"/>
          <p:cNvSpPr/>
          <p:nvPr/>
        </p:nvSpPr>
        <p:spPr>
          <a:xfrm>
            <a:off x="5332928" y="2422208"/>
            <a:ext cx="3978116" cy="708660"/>
          </a:xfrm>
          <a:prstGeom prst="rect">
            <a:avLst/>
          </a:prstGeom>
          <a:noFill/>
          <a:ln/>
        </p:spPr>
        <p:txBody>
          <a:bodyPr wrap="square" lIns="0" tIns="0" rIns="0" bIns="0" rtlCol="0" anchor="t"/>
          <a:lstStyle/>
          <a:p>
            <a:pPr marL="0" indent="0" algn="l">
              <a:lnSpc>
                <a:spcPts val="2750"/>
              </a:lnSpc>
              <a:buNone/>
            </a:pPr>
            <a:r>
              <a:rPr lang="en-US" sz="2200" b="1" dirty="0">
                <a:solidFill>
                  <a:srgbClr val="403C4E"/>
                </a:solidFill>
                <a:latin typeface="Merriweather Bold" pitchFamily="34" charset="0"/>
                <a:ea typeface="Merriweather Bold" pitchFamily="34" charset="-122"/>
                <a:cs typeface="Merriweather Bold" pitchFamily="34" charset="-120"/>
              </a:rPr>
              <a:t>Правила дій з цілими числами:</a:t>
            </a:r>
            <a:endParaRPr lang="en-US" sz="2200" dirty="0"/>
          </a:p>
        </p:txBody>
      </p:sp>
      <p:sp>
        <p:nvSpPr>
          <p:cNvPr id="6" name="Text 4"/>
          <p:cNvSpPr/>
          <p:nvPr/>
        </p:nvSpPr>
        <p:spPr>
          <a:xfrm>
            <a:off x="5332928" y="3357682"/>
            <a:ext cx="3978116" cy="725805"/>
          </a:xfrm>
          <a:prstGeom prst="rect">
            <a:avLst/>
          </a:prstGeom>
          <a:noFill/>
          <a:ln/>
        </p:spPr>
        <p:txBody>
          <a:bodyPr wrap="square" lIns="0" tIns="0" rIns="0" bIns="0" rtlCol="0" anchor="t"/>
          <a:lstStyle/>
          <a:p>
            <a:pPr marL="0" indent="0" algn="l">
              <a:lnSpc>
                <a:spcPts val="2850"/>
              </a:lnSpc>
              <a:buNone/>
            </a:pPr>
            <a:r>
              <a:rPr lang="en-US" sz="1750" dirty="0">
                <a:solidFill>
                  <a:srgbClr val="403C4E"/>
                </a:solidFill>
                <a:latin typeface="Open Sans" pitchFamily="34" charset="0"/>
                <a:ea typeface="Open Sans" pitchFamily="34" charset="-122"/>
                <a:cs typeface="Open Sans" pitchFamily="34" charset="-120"/>
              </a:rPr>
              <a:t>(додавання, віднімання). Наприклад, обчисліть: -5 + 3; 8 - 12.</a:t>
            </a:r>
            <a:endParaRPr lang="en-US" sz="1750" dirty="0"/>
          </a:p>
        </p:txBody>
      </p:sp>
      <p:sp>
        <p:nvSpPr>
          <p:cNvPr id="7" name="Text 5"/>
          <p:cNvSpPr/>
          <p:nvPr/>
        </p:nvSpPr>
        <p:spPr>
          <a:xfrm>
            <a:off x="9872067" y="2422208"/>
            <a:ext cx="3275409" cy="354330"/>
          </a:xfrm>
          <a:prstGeom prst="rect">
            <a:avLst/>
          </a:prstGeom>
          <a:noFill/>
          <a:ln/>
        </p:spPr>
        <p:txBody>
          <a:bodyPr wrap="none" lIns="0" tIns="0" rIns="0" bIns="0" rtlCol="0" anchor="t"/>
          <a:lstStyle/>
          <a:p>
            <a:pPr marL="0" indent="0" algn="l">
              <a:lnSpc>
                <a:spcPts val="2750"/>
              </a:lnSpc>
              <a:buNone/>
            </a:pPr>
            <a:r>
              <a:rPr lang="en-US" sz="2200" b="1" dirty="0">
                <a:solidFill>
                  <a:srgbClr val="403C4E"/>
                </a:solidFill>
                <a:latin typeface="Merriweather Bold" pitchFamily="34" charset="0"/>
                <a:ea typeface="Merriweather Bold" pitchFamily="34" charset="-122"/>
                <a:cs typeface="Merriweather Bold" pitchFamily="34" charset="-120"/>
              </a:rPr>
              <a:t>Перетворення дробів:</a:t>
            </a:r>
            <a:endParaRPr lang="en-US" sz="2200" dirty="0"/>
          </a:p>
        </p:txBody>
      </p:sp>
      <p:sp>
        <p:nvSpPr>
          <p:cNvPr id="8" name="Text 6"/>
          <p:cNvSpPr/>
          <p:nvPr/>
        </p:nvSpPr>
        <p:spPr>
          <a:xfrm>
            <a:off x="9872067" y="3003352"/>
            <a:ext cx="3978116" cy="1451610"/>
          </a:xfrm>
          <a:prstGeom prst="rect">
            <a:avLst/>
          </a:prstGeom>
          <a:noFill/>
          <a:ln/>
        </p:spPr>
        <p:txBody>
          <a:bodyPr wrap="square" lIns="0" tIns="0" rIns="0" bIns="0" rtlCol="0" anchor="t"/>
          <a:lstStyle/>
          <a:p>
            <a:pPr marL="0" indent="0" algn="l">
              <a:lnSpc>
                <a:spcPts val="2850"/>
              </a:lnSpc>
              <a:buNone/>
            </a:pPr>
            <a:r>
              <a:rPr lang="en-US" sz="1750" dirty="0">
                <a:solidFill>
                  <a:srgbClr val="403C4E"/>
                </a:solidFill>
                <a:latin typeface="Open Sans" pitchFamily="34" charset="0"/>
                <a:ea typeface="Open Sans" pitchFamily="34" charset="-122"/>
                <a:cs typeface="Open Sans" pitchFamily="34" charset="-120"/>
              </a:rPr>
              <a:t>Перетворення звичайних дробів у десяткові та навпаки. Наприклад, перетворіть дріб 1/4 у десятковий, а 0,75 - у звичайний.</a:t>
            </a:r>
            <a:endParaRPr lang="en-US" sz="1750" dirty="0"/>
          </a:p>
        </p:txBody>
      </p:sp>
      <p:sp>
        <p:nvSpPr>
          <p:cNvPr id="9" name="Text 7"/>
          <p:cNvSpPr/>
          <p:nvPr/>
        </p:nvSpPr>
        <p:spPr>
          <a:xfrm>
            <a:off x="793790" y="5631418"/>
            <a:ext cx="13042821" cy="1451610"/>
          </a:xfrm>
          <a:prstGeom prst="rect">
            <a:avLst/>
          </a:prstGeom>
          <a:noFill/>
          <a:ln/>
        </p:spPr>
        <p:txBody>
          <a:bodyPr wrap="square" lIns="0" tIns="0" rIns="0" bIns="0" rtlCol="0" anchor="t"/>
          <a:lstStyle/>
          <a:p>
            <a:pPr marL="0" indent="0" algn="l">
              <a:lnSpc>
                <a:spcPts val="2850"/>
              </a:lnSpc>
              <a:buNone/>
            </a:pPr>
            <a:r>
              <a:rPr lang="en-US" sz="1750" dirty="0">
                <a:solidFill>
                  <a:srgbClr val="403C4E"/>
                </a:solidFill>
                <a:latin typeface="Open Sans" pitchFamily="34" charset="0"/>
                <a:ea typeface="Open Sans" pitchFamily="34" charset="-122"/>
                <a:cs typeface="Open Sans" pitchFamily="34" charset="-120"/>
              </a:rPr>
              <a:t>Перш ніж ми поринемо в додавання та віднімання раціональних чисел, давайте пригадаємо ключові поняття, які нам знадобляться. Важливо пам'ятати, що раціональні числа включають в себе цілі числа, звичайні та десяткові дроби. Також необхідно добре володіти правилами дій з цілими числами та вміти перетворювати дроби з одного виду в інший. Все це стане міцним фундаментом для нашого сьогоднішнього уроку.</a:t>
            </a:r>
            <a:endParaRPr lang="en-US" sz="17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3" name="Text 0"/>
          <p:cNvSpPr/>
          <p:nvPr/>
        </p:nvSpPr>
        <p:spPr>
          <a:xfrm>
            <a:off x="1217221" y="646033"/>
            <a:ext cx="12698566" cy="1613237"/>
          </a:xfrm>
          <a:prstGeom prst="rect">
            <a:avLst/>
          </a:prstGeom>
          <a:noFill/>
          <a:ln/>
        </p:spPr>
        <p:txBody>
          <a:bodyPr wrap="square" lIns="0" tIns="0" rIns="0" bIns="0" rtlCol="0" anchor="t"/>
          <a:lstStyle/>
          <a:p>
            <a:pPr marL="0" indent="0" algn="l">
              <a:lnSpc>
                <a:spcPts val="5000"/>
              </a:lnSpc>
              <a:buNone/>
            </a:pPr>
            <a:r>
              <a:rPr lang="en-US" sz="4000" b="1" dirty="0">
                <a:solidFill>
                  <a:srgbClr val="403C4E"/>
                </a:solidFill>
                <a:latin typeface="Merriweather Bold" pitchFamily="34" charset="0"/>
                <a:ea typeface="Merriweather Bold" pitchFamily="34" charset="-122"/>
                <a:cs typeface="Merriweather Bold" pitchFamily="34" charset="-120"/>
              </a:rPr>
              <a:t>Картка №1: Перевірка домашнього завдання та повторення основ</a:t>
            </a:r>
            <a:endParaRPr lang="en-US" sz="4000" dirty="0"/>
          </a:p>
        </p:txBody>
      </p:sp>
      <p:sp>
        <p:nvSpPr>
          <p:cNvPr id="4" name="Shape 1"/>
          <p:cNvSpPr/>
          <p:nvPr/>
        </p:nvSpPr>
        <p:spPr>
          <a:xfrm>
            <a:off x="1024175" y="2905065"/>
            <a:ext cx="459343" cy="459343"/>
          </a:xfrm>
          <a:prstGeom prst="roundRect">
            <a:avLst>
              <a:gd name="adj" fmla="val 18671"/>
            </a:avLst>
          </a:prstGeom>
          <a:solidFill>
            <a:srgbClr val="FFD8CC"/>
          </a:solidFill>
          <a:ln w="7620">
            <a:solidFill>
              <a:srgbClr val="E5BEB2"/>
            </a:solidFill>
            <a:prstDash val="solid"/>
          </a:ln>
        </p:spPr>
      </p:sp>
      <p:sp>
        <p:nvSpPr>
          <p:cNvPr id="5" name="Text 2"/>
          <p:cNvSpPr/>
          <p:nvPr/>
        </p:nvSpPr>
        <p:spPr>
          <a:xfrm>
            <a:off x="1087471" y="2981622"/>
            <a:ext cx="306229" cy="382786"/>
          </a:xfrm>
          <a:prstGeom prst="rect">
            <a:avLst/>
          </a:prstGeom>
          <a:noFill/>
          <a:ln/>
        </p:spPr>
        <p:txBody>
          <a:bodyPr wrap="none" lIns="0" tIns="0" rIns="0" bIns="0" rtlCol="0" anchor="t"/>
          <a:lstStyle/>
          <a:p>
            <a:pPr marL="0" indent="0" algn="ctr">
              <a:lnSpc>
                <a:spcPts val="2400"/>
              </a:lnSpc>
              <a:buNone/>
            </a:pPr>
            <a:r>
              <a:rPr lang="en-US" sz="2400" b="1" dirty="0">
                <a:solidFill>
                  <a:srgbClr val="403C4E"/>
                </a:solidFill>
                <a:latin typeface="Merriweather Bold" pitchFamily="34" charset="0"/>
                <a:ea typeface="Merriweather Bold" pitchFamily="34" charset="-122"/>
                <a:cs typeface="Merriweather Bold" pitchFamily="34" charset="-120"/>
              </a:rPr>
              <a:t>1</a:t>
            </a:r>
            <a:endParaRPr lang="en-US" sz="2400" dirty="0"/>
          </a:p>
        </p:txBody>
      </p:sp>
      <p:sp>
        <p:nvSpPr>
          <p:cNvPr id="6" name="Text 3"/>
          <p:cNvSpPr/>
          <p:nvPr/>
        </p:nvSpPr>
        <p:spPr>
          <a:xfrm>
            <a:off x="1663450" y="2905065"/>
            <a:ext cx="2552462" cy="319088"/>
          </a:xfrm>
          <a:prstGeom prst="rect">
            <a:avLst/>
          </a:prstGeom>
          <a:noFill/>
          <a:ln/>
        </p:spPr>
        <p:txBody>
          <a:bodyPr wrap="none" lIns="0" tIns="0" rIns="0" bIns="0" rtlCol="0" anchor="t"/>
          <a:lstStyle/>
          <a:p>
            <a:pPr marL="0" indent="0" algn="l">
              <a:lnSpc>
                <a:spcPts val="2500"/>
              </a:lnSpc>
              <a:buNone/>
            </a:pPr>
            <a:r>
              <a:rPr lang="en-US" sz="2000" b="1" dirty="0">
                <a:solidFill>
                  <a:srgbClr val="403C4E"/>
                </a:solidFill>
                <a:latin typeface="Merriweather Bold" pitchFamily="34" charset="0"/>
                <a:ea typeface="Merriweather Bold" pitchFamily="34" charset="-122"/>
                <a:cs typeface="Merriweather Bold" pitchFamily="34" charset="-120"/>
              </a:rPr>
              <a:t>Завдання 1:</a:t>
            </a:r>
            <a:endParaRPr lang="en-US" sz="2000" dirty="0"/>
          </a:p>
        </p:txBody>
      </p:sp>
      <p:sp>
        <p:nvSpPr>
          <p:cNvPr id="7" name="Text 4"/>
          <p:cNvSpPr/>
          <p:nvPr/>
        </p:nvSpPr>
        <p:spPr>
          <a:xfrm>
            <a:off x="1560075" y="3211353"/>
            <a:ext cx="3091815" cy="653415"/>
          </a:xfrm>
          <a:prstGeom prst="rect">
            <a:avLst/>
          </a:prstGeom>
          <a:noFill/>
          <a:ln/>
        </p:spPr>
        <p:txBody>
          <a:bodyPr wrap="square" lIns="0" tIns="0" rIns="0" bIns="0" rtlCol="0" anchor="t"/>
          <a:lstStyle/>
          <a:p>
            <a:pPr marL="0" indent="0" algn="l">
              <a:lnSpc>
                <a:spcPts val="2550"/>
              </a:lnSpc>
              <a:buNone/>
            </a:pPr>
            <a:r>
              <a:rPr lang="en-US" sz="1600" dirty="0">
                <a:solidFill>
                  <a:srgbClr val="403C4E"/>
                </a:solidFill>
                <a:latin typeface="Open Sans" pitchFamily="34" charset="0"/>
                <a:ea typeface="Open Sans" pitchFamily="34" charset="-122"/>
                <a:cs typeface="Open Sans" pitchFamily="34" charset="-120"/>
              </a:rPr>
              <a:t>Запишіть числа у порядку зростання: -2,5; 1,3; -0,7; 0; 2.</a:t>
            </a:r>
            <a:endParaRPr lang="en-US" sz="1600" dirty="0"/>
          </a:p>
        </p:txBody>
      </p:sp>
      <p:sp>
        <p:nvSpPr>
          <p:cNvPr id="8" name="Shape 5"/>
          <p:cNvSpPr/>
          <p:nvPr/>
        </p:nvSpPr>
        <p:spPr>
          <a:xfrm>
            <a:off x="7562125" y="2956203"/>
            <a:ext cx="459343" cy="459343"/>
          </a:xfrm>
          <a:prstGeom prst="roundRect">
            <a:avLst>
              <a:gd name="adj" fmla="val 18671"/>
            </a:avLst>
          </a:prstGeom>
          <a:solidFill>
            <a:srgbClr val="FFD8CC"/>
          </a:solidFill>
          <a:ln w="7620">
            <a:solidFill>
              <a:srgbClr val="E5BEB2"/>
            </a:solidFill>
            <a:prstDash val="solid"/>
          </a:ln>
        </p:spPr>
      </p:sp>
      <p:sp>
        <p:nvSpPr>
          <p:cNvPr id="9" name="Text 6"/>
          <p:cNvSpPr/>
          <p:nvPr/>
        </p:nvSpPr>
        <p:spPr>
          <a:xfrm>
            <a:off x="7631755" y="3044448"/>
            <a:ext cx="306229" cy="382786"/>
          </a:xfrm>
          <a:prstGeom prst="rect">
            <a:avLst/>
          </a:prstGeom>
          <a:noFill/>
          <a:ln/>
        </p:spPr>
        <p:txBody>
          <a:bodyPr wrap="none" lIns="0" tIns="0" rIns="0" bIns="0" rtlCol="0" anchor="t"/>
          <a:lstStyle/>
          <a:p>
            <a:pPr marL="0" indent="0" algn="ctr">
              <a:lnSpc>
                <a:spcPts val="2400"/>
              </a:lnSpc>
              <a:buNone/>
            </a:pPr>
            <a:r>
              <a:rPr lang="en-US" sz="2400" b="1" dirty="0">
                <a:solidFill>
                  <a:srgbClr val="403C4E"/>
                </a:solidFill>
                <a:latin typeface="Merriweather Bold" pitchFamily="34" charset="0"/>
                <a:ea typeface="Merriweather Bold" pitchFamily="34" charset="-122"/>
                <a:cs typeface="Merriweather Bold" pitchFamily="34" charset="-120"/>
              </a:rPr>
              <a:t>2</a:t>
            </a:r>
            <a:endParaRPr lang="en-US" sz="2400" dirty="0"/>
          </a:p>
        </p:txBody>
      </p:sp>
      <p:sp>
        <p:nvSpPr>
          <p:cNvPr id="10" name="Text 7"/>
          <p:cNvSpPr/>
          <p:nvPr/>
        </p:nvSpPr>
        <p:spPr>
          <a:xfrm>
            <a:off x="8140779" y="2975192"/>
            <a:ext cx="2552462" cy="319088"/>
          </a:xfrm>
          <a:prstGeom prst="rect">
            <a:avLst/>
          </a:prstGeom>
          <a:noFill/>
          <a:ln/>
        </p:spPr>
        <p:txBody>
          <a:bodyPr wrap="none" lIns="0" tIns="0" rIns="0" bIns="0" rtlCol="0" anchor="t"/>
          <a:lstStyle/>
          <a:p>
            <a:pPr marL="0" indent="0" algn="l">
              <a:lnSpc>
                <a:spcPts val="2500"/>
              </a:lnSpc>
              <a:buNone/>
            </a:pPr>
            <a:r>
              <a:rPr lang="en-US" sz="2000" b="1" dirty="0">
                <a:solidFill>
                  <a:srgbClr val="403C4E"/>
                </a:solidFill>
                <a:latin typeface="Merriweather Bold" pitchFamily="34" charset="0"/>
                <a:ea typeface="Merriweather Bold" pitchFamily="34" charset="-122"/>
                <a:cs typeface="Merriweather Bold" pitchFamily="34" charset="-120"/>
              </a:rPr>
              <a:t>Завдання 2:</a:t>
            </a:r>
            <a:endParaRPr lang="en-US" sz="2000" dirty="0"/>
          </a:p>
        </p:txBody>
      </p:sp>
      <p:sp>
        <p:nvSpPr>
          <p:cNvPr id="11" name="Text 8"/>
          <p:cNvSpPr/>
          <p:nvPr/>
        </p:nvSpPr>
        <p:spPr>
          <a:xfrm>
            <a:off x="8140779" y="3250513"/>
            <a:ext cx="3091815" cy="653415"/>
          </a:xfrm>
          <a:prstGeom prst="rect">
            <a:avLst/>
          </a:prstGeom>
          <a:noFill/>
          <a:ln/>
        </p:spPr>
        <p:txBody>
          <a:bodyPr wrap="square" lIns="0" tIns="0" rIns="0" bIns="0" rtlCol="0" anchor="t"/>
          <a:lstStyle/>
          <a:p>
            <a:pPr marL="0" indent="0" algn="l">
              <a:lnSpc>
                <a:spcPts val="2550"/>
              </a:lnSpc>
              <a:buNone/>
            </a:pPr>
            <a:r>
              <a:rPr lang="en-US" sz="1600" dirty="0">
                <a:solidFill>
                  <a:srgbClr val="403C4E"/>
                </a:solidFill>
                <a:latin typeface="Open Sans" pitchFamily="34" charset="0"/>
                <a:ea typeface="Open Sans" pitchFamily="34" charset="-122"/>
                <a:cs typeface="Open Sans" pitchFamily="34" charset="-120"/>
              </a:rPr>
              <a:t>Обчисліть: а) -8 + 5; б) 12 - 15; в) -3 - 7; г) -4 + (-6).</a:t>
            </a:r>
            <a:endParaRPr lang="en-US" sz="1600" dirty="0"/>
          </a:p>
        </p:txBody>
      </p:sp>
      <p:sp>
        <p:nvSpPr>
          <p:cNvPr id="12" name="Shape 9"/>
          <p:cNvSpPr/>
          <p:nvPr/>
        </p:nvSpPr>
        <p:spPr>
          <a:xfrm>
            <a:off x="4820506" y="4395668"/>
            <a:ext cx="459343" cy="459343"/>
          </a:xfrm>
          <a:prstGeom prst="roundRect">
            <a:avLst>
              <a:gd name="adj" fmla="val 18671"/>
            </a:avLst>
          </a:prstGeom>
          <a:solidFill>
            <a:srgbClr val="FFD8CC"/>
          </a:solidFill>
          <a:ln w="7620">
            <a:solidFill>
              <a:srgbClr val="E5BEB2"/>
            </a:solidFill>
            <a:prstDash val="solid"/>
          </a:ln>
        </p:spPr>
      </p:sp>
      <p:sp>
        <p:nvSpPr>
          <p:cNvPr id="13" name="Text 10"/>
          <p:cNvSpPr/>
          <p:nvPr/>
        </p:nvSpPr>
        <p:spPr>
          <a:xfrm>
            <a:off x="4897062" y="4433946"/>
            <a:ext cx="306229" cy="382786"/>
          </a:xfrm>
          <a:prstGeom prst="rect">
            <a:avLst/>
          </a:prstGeom>
          <a:noFill/>
          <a:ln/>
        </p:spPr>
        <p:txBody>
          <a:bodyPr wrap="none" lIns="0" tIns="0" rIns="0" bIns="0" rtlCol="0" anchor="t"/>
          <a:lstStyle/>
          <a:p>
            <a:pPr marL="0" indent="0" algn="ctr">
              <a:lnSpc>
                <a:spcPts val="2400"/>
              </a:lnSpc>
              <a:buNone/>
            </a:pPr>
            <a:r>
              <a:rPr lang="en-US" sz="2400" b="1" dirty="0">
                <a:solidFill>
                  <a:srgbClr val="403C4E"/>
                </a:solidFill>
                <a:latin typeface="Merriweather Bold" pitchFamily="34" charset="0"/>
                <a:ea typeface="Merriweather Bold" pitchFamily="34" charset="-122"/>
                <a:cs typeface="Merriweather Bold" pitchFamily="34" charset="-120"/>
              </a:rPr>
              <a:t>3</a:t>
            </a:r>
            <a:endParaRPr lang="en-US" sz="2400" dirty="0"/>
          </a:p>
        </p:txBody>
      </p:sp>
      <p:sp>
        <p:nvSpPr>
          <p:cNvPr id="14" name="Text 11"/>
          <p:cNvSpPr/>
          <p:nvPr/>
        </p:nvSpPr>
        <p:spPr>
          <a:xfrm>
            <a:off x="5385522" y="4391217"/>
            <a:ext cx="2552462" cy="319088"/>
          </a:xfrm>
          <a:prstGeom prst="rect">
            <a:avLst/>
          </a:prstGeom>
          <a:noFill/>
          <a:ln/>
        </p:spPr>
        <p:txBody>
          <a:bodyPr wrap="none" lIns="0" tIns="0" rIns="0" bIns="0" rtlCol="0" anchor="t"/>
          <a:lstStyle/>
          <a:p>
            <a:pPr marL="0" indent="0" algn="l">
              <a:lnSpc>
                <a:spcPts val="2500"/>
              </a:lnSpc>
              <a:buNone/>
            </a:pPr>
            <a:r>
              <a:rPr lang="en-US" sz="2000" b="1" dirty="0">
                <a:solidFill>
                  <a:srgbClr val="403C4E"/>
                </a:solidFill>
                <a:latin typeface="Merriweather Bold" pitchFamily="34" charset="0"/>
                <a:ea typeface="Merriweather Bold" pitchFamily="34" charset="-122"/>
                <a:cs typeface="Merriweather Bold" pitchFamily="34" charset="-120"/>
              </a:rPr>
              <a:t>Завдання 3:</a:t>
            </a:r>
            <a:endParaRPr lang="en-US" sz="2000" dirty="0"/>
          </a:p>
        </p:txBody>
      </p:sp>
      <p:sp>
        <p:nvSpPr>
          <p:cNvPr id="15" name="Text 12"/>
          <p:cNvSpPr/>
          <p:nvPr/>
        </p:nvSpPr>
        <p:spPr>
          <a:xfrm>
            <a:off x="5385522" y="4710305"/>
            <a:ext cx="7051238" cy="326708"/>
          </a:xfrm>
          <a:prstGeom prst="rect">
            <a:avLst/>
          </a:prstGeom>
          <a:noFill/>
          <a:ln/>
        </p:spPr>
        <p:txBody>
          <a:bodyPr wrap="none" lIns="0" tIns="0" rIns="0" bIns="0" rtlCol="0" anchor="t"/>
          <a:lstStyle/>
          <a:p>
            <a:pPr marL="0" indent="0" algn="l">
              <a:lnSpc>
                <a:spcPts val="2550"/>
              </a:lnSpc>
              <a:buNone/>
            </a:pPr>
            <a:r>
              <a:rPr lang="en-US" sz="1600" dirty="0">
                <a:solidFill>
                  <a:srgbClr val="403C4E"/>
                </a:solidFill>
                <a:latin typeface="Open Sans" pitchFamily="34" charset="0"/>
                <a:ea typeface="Open Sans" pitchFamily="34" charset="-122"/>
                <a:cs typeface="Open Sans" pitchFamily="34" charset="-120"/>
              </a:rPr>
              <a:t>Перетворіть: а) 3/5 у десятковий дріб; б) 0,6 у звичайний дріб.</a:t>
            </a:r>
            <a:endParaRPr lang="en-US" sz="1600" dirty="0"/>
          </a:p>
        </p:txBody>
      </p:sp>
      <p:sp>
        <p:nvSpPr>
          <p:cNvPr id="16" name="Text 13"/>
          <p:cNvSpPr/>
          <p:nvPr/>
        </p:nvSpPr>
        <p:spPr>
          <a:xfrm>
            <a:off x="1024176" y="5623322"/>
            <a:ext cx="12891612" cy="1960245"/>
          </a:xfrm>
          <a:prstGeom prst="rect">
            <a:avLst/>
          </a:prstGeom>
          <a:noFill/>
          <a:ln/>
        </p:spPr>
        <p:txBody>
          <a:bodyPr wrap="square" lIns="0" tIns="0" rIns="0" bIns="0" rtlCol="0" anchor="t"/>
          <a:lstStyle/>
          <a:p>
            <a:pPr marL="0" indent="0" algn="l">
              <a:lnSpc>
                <a:spcPts val="2550"/>
              </a:lnSpc>
              <a:buNone/>
            </a:pPr>
            <a:r>
              <a:rPr lang="en-US" sz="2400" dirty="0">
                <a:solidFill>
                  <a:srgbClr val="403C4E"/>
                </a:solidFill>
                <a:latin typeface="Open Sans" pitchFamily="34" charset="0"/>
                <a:ea typeface="Open Sans" pitchFamily="34" charset="-122"/>
                <a:cs typeface="Open Sans" pitchFamily="34" charset="-120"/>
              </a:rPr>
              <a:t>Для того, щоб переконатися, що ми готові до вивчення нової теми, виконаємо невеличку перевірку знань. На цій картці ви знайдете три завдання, які допоможуть вам пригадати основні поняття та правила. Після виконання завдань, проведіть взаємоперевірку в парах, щоб обговорити результати та виправити можливі помилки. Це чудова можливість переконатися, що всі готові рухатися далі!</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708422" y="768906"/>
            <a:ext cx="13213556" cy="1264920"/>
          </a:xfrm>
          <a:prstGeom prst="rect">
            <a:avLst/>
          </a:prstGeom>
          <a:noFill/>
          <a:ln/>
        </p:spPr>
        <p:txBody>
          <a:bodyPr wrap="square" lIns="0" tIns="0" rIns="0" bIns="0" rtlCol="0" anchor="t"/>
          <a:lstStyle/>
          <a:p>
            <a:pPr marL="0" indent="0" algn="l">
              <a:lnSpc>
                <a:spcPts val="4950"/>
              </a:lnSpc>
              <a:buNone/>
            </a:pPr>
            <a:r>
              <a:rPr lang="en-US" sz="3950" b="1" dirty="0">
                <a:solidFill>
                  <a:srgbClr val="403C4E"/>
                </a:solidFill>
                <a:latin typeface="Merriweather Bold" pitchFamily="34" charset="0"/>
                <a:ea typeface="Merriweather Bold" pitchFamily="34" charset="-122"/>
                <a:cs typeface="Merriweather Bold" pitchFamily="34" charset="-120"/>
              </a:rPr>
              <a:t>Вивчення нового матеріалу: Правила додавання та віднімання раціональних чисел</a:t>
            </a:r>
            <a:endParaRPr lang="en-US" sz="3950" dirty="0"/>
          </a:p>
        </p:txBody>
      </p:sp>
      <p:pic>
        <p:nvPicPr>
          <p:cNvPr id="3" name="Image 0" descr="preencoded.png"/>
          <p:cNvPicPr>
            <a:picLocks noChangeAspect="1"/>
          </p:cNvPicPr>
          <p:nvPr/>
        </p:nvPicPr>
        <p:blipFill>
          <a:blip r:embed="rId3"/>
          <a:stretch>
            <a:fillRect/>
          </a:stretch>
        </p:blipFill>
        <p:spPr>
          <a:xfrm>
            <a:off x="708422" y="2474000"/>
            <a:ext cx="506016" cy="506016"/>
          </a:xfrm>
          <a:prstGeom prst="rect">
            <a:avLst/>
          </a:prstGeom>
        </p:spPr>
      </p:pic>
      <p:sp>
        <p:nvSpPr>
          <p:cNvPr id="4" name="Text 1"/>
          <p:cNvSpPr/>
          <p:nvPr/>
        </p:nvSpPr>
        <p:spPr>
          <a:xfrm>
            <a:off x="1416844" y="2438638"/>
            <a:ext cx="4622721" cy="316230"/>
          </a:xfrm>
          <a:prstGeom prst="rect">
            <a:avLst/>
          </a:prstGeom>
          <a:noFill/>
          <a:ln/>
        </p:spPr>
        <p:txBody>
          <a:bodyPr wrap="none" lIns="0" tIns="0" rIns="0" bIns="0" rtlCol="0" anchor="t"/>
          <a:lstStyle/>
          <a:p>
            <a:pPr marL="0" indent="0" algn="l">
              <a:lnSpc>
                <a:spcPts val="2450"/>
              </a:lnSpc>
              <a:buNone/>
            </a:pPr>
            <a:r>
              <a:rPr lang="en-US" sz="1950" b="1" dirty="0">
                <a:solidFill>
                  <a:srgbClr val="403C4E"/>
                </a:solidFill>
                <a:latin typeface="Merriweather Bold" pitchFamily="34" charset="0"/>
                <a:ea typeface="Merriweather Bold" pitchFamily="34" charset="-122"/>
                <a:cs typeface="Merriweather Bold" pitchFamily="34" charset="-120"/>
              </a:rPr>
              <a:t>Додавання з однаковими знаками:</a:t>
            </a:r>
            <a:endParaRPr lang="en-US" sz="1950" dirty="0"/>
          </a:p>
        </p:txBody>
      </p:sp>
      <p:sp>
        <p:nvSpPr>
          <p:cNvPr id="5" name="Text 2"/>
          <p:cNvSpPr/>
          <p:nvPr/>
        </p:nvSpPr>
        <p:spPr>
          <a:xfrm>
            <a:off x="1416844" y="2876312"/>
            <a:ext cx="12505134" cy="323850"/>
          </a:xfrm>
          <a:prstGeom prst="rect">
            <a:avLst/>
          </a:prstGeom>
          <a:noFill/>
          <a:ln/>
        </p:spPr>
        <p:txBody>
          <a:bodyPr wrap="none" lIns="0" tIns="0" rIns="0" bIns="0" rtlCol="0" anchor="t"/>
          <a:lstStyle/>
          <a:p>
            <a:pPr marL="0" indent="0" algn="l">
              <a:lnSpc>
                <a:spcPts val="2550"/>
              </a:lnSpc>
              <a:buNone/>
            </a:pPr>
            <a:r>
              <a:rPr lang="en-US" sz="1550" dirty="0">
                <a:solidFill>
                  <a:srgbClr val="403C4E"/>
                </a:solidFill>
                <a:latin typeface="Open Sans" pitchFamily="34" charset="0"/>
                <a:ea typeface="Open Sans" pitchFamily="34" charset="-122"/>
                <a:cs typeface="Open Sans" pitchFamily="34" charset="-120"/>
              </a:rPr>
              <a:t>Додати модулі та поставити спільний знак. Наприклад: -2,5 + (-3,7) = -6,2.</a:t>
            </a:r>
            <a:endParaRPr lang="en-US" sz="1550" dirty="0"/>
          </a:p>
        </p:txBody>
      </p:sp>
      <p:pic>
        <p:nvPicPr>
          <p:cNvPr id="6" name="Image 1" descr="preencoded.png"/>
          <p:cNvPicPr>
            <a:picLocks noChangeAspect="1"/>
          </p:cNvPicPr>
          <p:nvPr/>
        </p:nvPicPr>
        <p:blipFill>
          <a:blip r:embed="rId4"/>
          <a:stretch>
            <a:fillRect/>
          </a:stretch>
        </p:blipFill>
        <p:spPr>
          <a:xfrm>
            <a:off x="708422" y="3842742"/>
            <a:ext cx="506016" cy="506016"/>
          </a:xfrm>
          <a:prstGeom prst="rect">
            <a:avLst/>
          </a:prstGeom>
        </p:spPr>
      </p:pic>
      <p:sp>
        <p:nvSpPr>
          <p:cNvPr id="7" name="Text 3"/>
          <p:cNvSpPr/>
          <p:nvPr/>
        </p:nvSpPr>
        <p:spPr>
          <a:xfrm>
            <a:off x="1416844" y="3807381"/>
            <a:ext cx="4086939" cy="316230"/>
          </a:xfrm>
          <a:prstGeom prst="rect">
            <a:avLst/>
          </a:prstGeom>
          <a:noFill/>
          <a:ln/>
        </p:spPr>
        <p:txBody>
          <a:bodyPr wrap="none" lIns="0" tIns="0" rIns="0" bIns="0" rtlCol="0" anchor="t"/>
          <a:lstStyle/>
          <a:p>
            <a:pPr marL="0" indent="0" algn="l">
              <a:lnSpc>
                <a:spcPts val="2450"/>
              </a:lnSpc>
              <a:buNone/>
            </a:pPr>
            <a:r>
              <a:rPr lang="en-US" sz="1950" b="1" dirty="0">
                <a:solidFill>
                  <a:srgbClr val="403C4E"/>
                </a:solidFill>
                <a:latin typeface="Merriweather Bold" pitchFamily="34" charset="0"/>
                <a:ea typeface="Merriweather Bold" pitchFamily="34" charset="-122"/>
                <a:cs typeface="Merriweather Bold" pitchFamily="34" charset="-120"/>
              </a:rPr>
              <a:t>Додавання з різними знаками:</a:t>
            </a:r>
            <a:endParaRPr lang="en-US" sz="1950" dirty="0"/>
          </a:p>
        </p:txBody>
      </p:sp>
      <p:sp>
        <p:nvSpPr>
          <p:cNvPr id="8" name="Text 4"/>
          <p:cNvSpPr/>
          <p:nvPr/>
        </p:nvSpPr>
        <p:spPr>
          <a:xfrm>
            <a:off x="1416844" y="4245054"/>
            <a:ext cx="12505134" cy="323850"/>
          </a:xfrm>
          <a:prstGeom prst="rect">
            <a:avLst/>
          </a:prstGeom>
          <a:noFill/>
          <a:ln/>
        </p:spPr>
        <p:txBody>
          <a:bodyPr wrap="none" lIns="0" tIns="0" rIns="0" bIns="0" rtlCol="0" anchor="t"/>
          <a:lstStyle/>
          <a:p>
            <a:pPr marL="0" indent="0" algn="l">
              <a:lnSpc>
                <a:spcPts val="2550"/>
              </a:lnSpc>
              <a:buNone/>
            </a:pPr>
            <a:r>
              <a:rPr lang="en-US" sz="1550" dirty="0">
                <a:solidFill>
                  <a:srgbClr val="403C4E"/>
                </a:solidFill>
                <a:latin typeface="Open Sans" pitchFamily="34" charset="0"/>
                <a:ea typeface="Open Sans" pitchFamily="34" charset="-122"/>
                <a:cs typeface="Open Sans" pitchFamily="34" charset="-120"/>
              </a:rPr>
              <a:t>Від більшого модуля відняти менший та поставити знак числа з більшим модулем. Наприклад: 4,8 + (-2,1) = 2,7.</a:t>
            </a:r>
            <a:endParaRPr lang="en-US" sz="1550" dirty="0"/>
          </a:p>
        </p:txBody>
      </p:sp>
      <p:pic>
        <p:nvPicPr>
          <p:cNvPr id="9" name="Image 2" descr="preencoded.png"/>
          <p:cNvPicPr>
            <a:picLocks noChangeAspect="1"/>
          </p:cNvPicPr>
          <p:nvPr/>
        </p:nvPicPr>
        <p:blipFill>
          <a:blip r:embed="rId5"/>
          <a:stretch>
            <a:fillRect/>
          </a:stretch>
        </p:blipFill>
        <p:spPr>
          <a:xfrm>
            <a:off x="708422" y="5211485"/>
            <a:ext cx="506016" cy="506016"/>
          </a:xfrm>
          <a:prstGeom prst="rect">
            <a:avLst/>
          </a:prstGeom>
        </p:spPr>
      </p:pic>
      <p:sp>
        <p:nvSpPr>
          <p:cNvPr id="10" name="Text 5"/>
          <p:cNvSpPr/>
          <p:nvPr/>
        </p:nvSpPr>
        <p:spPr>
          <a:xfrm>
            <a:off x="1416844" y="5176123"/>
            <a:ext cx="2530078" cy="316230"/>
          </a:xfrm>
          <a:prstGeom prst="rect">
            <a:avLst/>
          </a:prstGeom>
          <a:noFill/>
          <a:ln/>
        </p:spPr>
        <p:txBody>
          <a:bodyPr wrap="none" lIns="0" tIns="0" rIns="0" bIns="0" rtlCol="0" anchor="t"/>
          <a:lstStyle/>
          <a:p>
            <a:pPr marL="0" indent="0" algn="l">
              <a:lnSpc>
                <a:spcPts val="2450"/>
              </a:lnSpc>
              <a:buNone/>
            </a:pPr>
            <a:r>
              <a:rPr lang="en-US" sz="1950" b="1" dirty="0">
                <a:solidFill>
                  <a:srgbClr val="403C4E"/>
                </a:solidFill>
                <a:latin typeface="Merriweather Bold" pitchFamily="34" charset="0"/>
                <a:ea typeface="Merriweather Bold" pitchFamily="34" charset="-122"/>
                <a:cs typeface="Merriweather Bold" pitchFamily="34" charset="-120"/>
              </a:rPr>
              <a:t>Віднімання:</a:t>
            </a:r>
            <a:endParaRPr lang="en-US" sz="1950" dirty="0"/>
          </a:p>
        </p:txBody>
      </p:sp>
      <p:sp>
        <p:nvSpPr>
          <p:cNvPr id="11" name="Text 6"/>
          <p:cNvSpPr/>
          <p:nvPr/>
        </p:nvSpPr>
        <p:spPr>
          <a:xfrm>
            <a:off x="1416844" y="5613797"/>
            <a:ext cx="12505134" cy="323850"/>
          </a:xfrm>
          <a:prstGeom prst="rect">
            <a:avLst/>
          </a:prstGeom>
          <a:noFill/>
          <a:ln/>
        </p:spPr>
        <p:txBody>
          <a:bodyPr wrap="none" lIns="0" tIns="0" rIns="0" bIns="0" rtlCol="0" anchor="t"/>
          <a:lstStyle/>
          <a:p>
            <a:pPr marL="0" indent="0" algn="l">
              <a:lnSpc>
                <a:spcPts val="2550"/>
              </a:lnSpc>
              <a:buNone/>
            </a:pPr>
            <a:r>
              <a:rPr lang="en-US" sz="1550" dirty="0">
                <a:solidFill>
                  <a:srgbClr val="403C4E"/>
                </a:solidFill>
                <a:latin typeface="Open Sans" pitchFamily="34" charset="0"/>
                <a:ea typeface="Open Sans" pitchFamily="34" charset="-122"/>
                <a:cs typeface="Open Sans" pitchFamily="34" charset="-120"/>
              </a:rPr>
              <a:t>Замінити віднімання додаванням протилежного числа. Наприклад: 3,2 - 5,9 = 3,2 + (-5,9) = -2,7.</a:t>
            </a:r>
            <a:endParaRPr lang="en-US" sz="1550" dirty="0"/>
          </a:p>
        </p:txBody>
      </p:sp>
      <p:sp>
        <p:nvSpPr>
          <p:cNvPr id="12" name="Text 7"/>
          <p:cNvSpPr/>
          <p:nvPr/>
        </p:nvSpPr>
        <p:spPr>
          <a:xfrm>
            <a:off x="708422" y="6165294"/>
            <a:ext cx="13213556" cy="1295400"/>
          </a:xfrm>
          <a:prstGeom prst="rect">
            <a:avLst/>
          </a:prstGeom>
          <a:noFill/>
          <a:ln/>
        </p:spPr>
        <p:txBody>
          <a:bodyPr wrap="square" lIns="0" tIns="0" rIns="0" bIns="0" rtlCol="0" anchor="t"/>
          <a:lstStyle/>
          <a:p>
            <a:pPr marL="0" indent="0" algn="l">
              <a:lnSpc>
                <a:spcPts val="2550"/>
              </a:lnSpc>
              <a:buNone/>
            </a:pPr>
            <a:r>
              <a:rPr lang="en-US" sz="1550" dirty="0">
                <a:solidFill>
                  <a:srgbClr val="403C4E"/>
                </a:solidFill>
                <a:latin typeface="Open Sans" pitchFamily="34" charset="0"/>
                <a:ea typeface="Open Sans" pitchFamily="34" charset="-122"/>
                <a:cs typeface="Open Sans" pitchFamily="34" charset="-120"/>
              </a:rPr>
              <a:t>Отже, ми підійшли до головної частини нашого уроку - правил додавання та віднімання раціональних чисел. Запам'ятайте, що при додаванні чисел з однаковими знаками, ми додаємо їх модулі та ставимо спільний знак. Якщо ж знаки різні, то від більшого модуля віднімаємо менший і ставимо знак числа з більшим модулем. А щоб відняти раціональне число, достатньо замінити віднімання додаванням протилежного числа. Звучить просто, чи не так?</a:t>
            </a:r>
            <a:endParaRPr lang="en-US" sz="15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3" name="Text 0"/>
          <p:cNvSpPr/>
          <p:nvPr/>
        </p:nvSpPr>
        <p:spPr>
          <a:xfrm>
            <a:off x="1469571" y="539116"/>
            <a:ext cx="12474553" cy="1056204"/>
          </a:xfrm>
          <a:prstGeom prst="rect">
            <a:avLst/>
          </a:prstGeom>
          <a:noFill/>
          <a:ln/>
        </p:spPr>
        <p:txBody>
          <a:bodyPr wrap="square" lIns="0" tIns="0" rIns="0" bIns="0" rtlCol="0" anchor="t"/>
          <a:lstStyle/>
          <a:p>
            <a:pPr marL="0" indent="0" algn="l">
              <a:lnSpc>
                <a:spcPts val="4800"/>
              </a:lnSpc>
              <a:buNone/>
            </a:pPr>
            <a:r>
              <a:rPr lang="en-US" sz="3850" b="1" dirty="0">
                <a:solidFill>
                  <a:srgbClr val="403C4E"/>
                </a:solidFill>
                <a:latin typeface="Merriweather Bold" pitchFamily="34" charset="0"/>
                <a:ea typeface="Merriweather Bold" pitchFamily="34" charset="-122"/>
                <a:cs typeface="Merriweather Bold" pitchFamily="34" charset="-120"/>
              </a:rPr>
              <a:t>Приклади розв'язування задач з поясненнями</a:t>
            </a:r>
            <a:endParaRPr lang="en-US" sz="3850" dirty="0"/>
          </a:p>
        </p:txBody>
      </p:sp>
      <p:pic>
        <p:nvPicPr>
          <p:cNvPr id="4" name="Image 1" descr="preencoded.png"/>
          <p:cNvPicPr>
            <a:picLocks noChangeAspect="1"/>
          </p:cNvPicPr>
          <p:nvPr/>
        </p:nvPicPr>
        <p:blipFill>
          <a:blip r:embed="rId3"/>
          <a:stretch>
            <a:fillRect/>
          </a:stretch>
        </p:blipFill>
        <p:spPr>
          <a:xfrm>
            <a:off x="1469571" y="2090320"/>
            <a:ext cx="980361" cy="1176457"/>
          </a:xfrm>
          <a:prstGeom prst="rect">
            <a:avLst/>
          </a:prstGeom>
        </p:spPr>
      </p:pic>
      <p:sp>
        <p:nvSpPr>
          <p:cNvPr id="5" name="Text 1"/>
          <p:cNvSpPr/>
          <p:nvPr/>
        </p:nvSpPr>
        <p:spPr>
          <a:xfrm>
            <a:off x="2726679" y="2108835"/>
            <a:ext cx="2450902" cy="306348"/>
          </a:xfrm>
          <a:prstGeom prst="rect">
            <a:avLst/>
          </a:prstGeom>
          <a:noFill/>
          <a:ln/>
        </p:spPr>
        <p:txBody>
          <a:bodyPr wrap="none" lIns="0" tIns="0" rIns="0" bIns="0" rtlCol="0" anchor="t"/>
          <a:lstStyle/>
          <a:p>
            <a:pPr marL="0" indent="0" algn="l">
              <a:lnSpc>
                <a:spcPts val="2400"/>
              </a:lnSpc>
              <a:buNone/>
            </a:pPr>
            <a:r>
              <a:rPr lang="en-US" sz="1900" b="1" dirty="0">
                <a:solidFill>
                  <a:srgbClr val="403C4E"/>
                </a:solidFill>
                <a:latin typeface="Merriweather Bold" pitchFamily="34" charset="0"/>
                <a:ea typeface="Merriweather Bold" pitchFamily="34" charset="-122"/>
                <a:cs typeface="Merriweather Bold" pitchFamily="34" charset="-120"/>
              </a:rPr>
              <a:t>Приклад 1:</a:t>
            </a:r>
            <a:endParaRPr lang="en-US" sz="1900" dirty="0"/>
          </a:p>
        </p:txBody>
      </p:sp>
      <p:sp>
        <p:nvSpPr>
          <p:cNvPr id="6" name="Text 2"/>
          <p:cNvSpPr/>
          <p:nvPr/>
        </p:nvSpPr>
        <p:spPr>
          <a:xfrm>
            <a:off x="2689976" y="2575679"/>
            <a:ext cx="6497003" cy="313730"/>
          </a:xfrm>
          <a:prstGeom prst="rect">
            <a:avLst/>
          </a:prstGeom>
          <a:noFill/>
          <a:ln/>
        </p:spPr>
        <p:txBody>
          <a:bodyPr wrap="none" lIns="0" tIns="0" rIns="0" bIns="0" rtlCol="0" anchor="t"/>
          <a:lstStyle/>
          <a:p>
            <a:pPr marL="0" indent="0" algn="l">
              <a:lnSpc>
                <a:spcPts val="2450"/>
              </a:lnSpc>
              <a:buNone/>
            </a:pPr>
            <a:r>
              <a:rPr lang="en-US" sz="1500" dirty="0">
                <a:solidFill>
                  <a:srgbClr val="403C4E"/>
                </a:solidFill>
                <a:latin typeface="Open Sans" pitchFamily="34" charset="0"/>
                <a:ea typeface="Open Sans" pitchFamily="34" charset="-122"/>
                <a:cs typeface="Open Sans" pitchFamily="34" charset="-120"/>
              </a:rPr>
              <a:t>-1/2 + 3/4 = -2/4 + 3/4 = 1/4</a:t>
            </a:r>
            <a:endParaRPr lang="en-US" sz="1500" dirty="0"/>
          </a:p>
        </p:txBody>
      </p:sp>
      <p:pic>
        <p:nvPicPr>
          <p:cNvPr id="7" name="Image 2" descr="preencoded.png"/>
          <p:cNvPicPr>
            <a:picLocks noChangeAspect="1"/>
          </p:cNvPicPr>
          <p:nvPr/>
        </p:nvPicPr>
        <p:blipFill>
          <a:blip r:embed="rId4"/>
          <a:stretch>
            <a:fillRect/>
          </a:stretch>
        </p:blipFill>
        <p:spPr>
          <a:xfrm>
            <a:off x="1469570" y="3484688"/>
            <a:ext cx="980361" cy="1176457"/>
          </a:xfrm>
          <a:prstGeom prst="rect">
            <a:avLst/>
          </a:prstGeom>
        </p:spPr>
      </p:pic>
      <p:sp>
        <p:nvSpPr>
          <p:cNvPr id="8" name="Text 3"/>
          <p:cNvSpPr/>
          <p:nvPr/>
        </p:nvSpPr>
        <p:spPr>
          <a:xfrm>
            <a:off x="2689976" y="3443130"/>
            <a:ext cx="2450902" cy="306348"/>
          </a:xfrm>
          <a:prstGeom prst="rect">
            <a:avLst/>
          </a:prstGeom>
          <a:noFill/>
          <a:ln/>
        </p:spPr>
        <p:txBody>
          <a:bodyPr wrap="none" lIns="0" tIns="0" rIns="0" bIns="0" rtlCol="0" anchor="t"/>
          <a:lstStyle/>
          <a:p>
            <a:pPr marL="0" indent="0" algn="l">
              <a:lnSpc>
                <a:spcPts val="2400"/>
              </a:lnSpc>
              <a:buNone/>
            </a:pPr>
            <a:r>
              <a:rPr lang="en-US" sz="1900" b="1" dirty="0">
                <a:solidFill>
                  <a:srgbClr val="403C4E"/>
                </a:solidFill>
                <a:latin typeface="Merriweather Bold" pitchFamily="34" charset="0"/>
                <a:ea typeface="Merriweather Bold" pitchFamily="34" charset="-122"/>
                <a:cs typeface="Merriweather Bold" pitchFamily="34" charset="-120"/>
              </a:rPr>
              <a:t>Приклад 2:</a:t>
            </a:r>
            <a:endParaRPr lang="en-US" sz="1900" dirty="0"/>
          </a:p>
        </p:txBody>
      </p:sp>
      <p:sp>
        <p:nvSpPr>
          <p:cNvPr id="9" name="Text 4"/>
          <p:cNvSpPr/>
          <p:nvPr/>
        </p:nvSpPr>
        <p:spPr>
          <a:xfrm>
            <a:off x="2726679" y="4034136"/>
            <a:ext cx="6497003" cy="313730"/>
          </a:xfrm>
          <a:prstGeom prst="rect">
            <a:avLst/>
          </a:prstGeom>
          <a:noFill/>
          <a:ln/>
        </p:spPr>
        <p:txBody>
          <a:bodyPr wrap="none" lIns="0" tIns="0" rIns="0" bIns="0" rtlCol="0" anchor="t"/>
          <a:lstStyle/>
          <a:p>
            <a:pPr marL="0" indent="0" algn="l">
              <a:lnSpc>
                <a:spcPts val="2450"/>
              </a:lnSpc>
              <a:buNone/>
            </a:pPr>
            <a:r>
              <a:rPr lang="en-US" sz="1500" dirty="0">
                <a:solidFill>
                  <a:srgbClr val="403C4E"/>
                </a:solidFill>
                <a:latin typeface="Open Sans" pitchFamily="34" charset="0"/>
                <a:ea typeface="Open Sans" pitchFamily="34" charset="-122"/>
                <a:cs typeface="Open Sans" pitchFamily="34" charset="-120"/>
              </a:rPr>
              <a:t>2,8 - (-1,5) = 2,8 + 1,5 = 4,3</a:t>
            </a:r>
            <a:endParaRPr lang="en-US" sz="1500" dirty="0"/>
          </a:p>
        </p:txBody>
      </p:sp>
      <p:pic>
        <p:nvPicPr>
          <p:cNvPr id="10" name="Image 3" descr="preencoded.png"/>
          <p:cNvPicPr>
            <a:picLocks noChangeAspect="1"/>
          </p:cNvPicPr>
          <p:nvPr/>
        </p:nvPicPr>
        <p:blipFill>
          <a:blip r:embed="rId5"/>
          <a:stretch>
            <a:fillRect/>
          </a:stretch>
        </p:blipFill>
        <p:spPr>
          <a:xfrm>
            <a:off x="1469569" y="4913829"/>
            <a:ext cx="980361" cy="1176457"/>
          </a:xfrm>
          <a:prstGeom prst="rect">
            <a:avLst/>
          </a:prstGeom>
        </p:spPr>
      </p:pic>
      <p:sp>
        <p:nvSpPr>
          <p:cNvPr id="11" name="Text 5"/>
          <p:cNvSpPr/>
          <p:nvPr/>
        </p:nvSpPr>
        <p:spPr>
          <a:xfrm>
            <a:off x="2726679" y="4741031"/>
            <a:ext cx="2450902" cy="306348"/>
          </a:xfrm>
          <a:prstGeom prst="rect">
            <a:avLst/>
          </a:prstGeom>
          <a:noFill/>
          <a:ln/>
        </p:spPr>
        <p:txBody>
          <a:bodyPr wrap="none" lIns="0" tIns="0" rIns="0" bIns="0" rtlCol="0" anchor="t"/>
          <a:lstStyle/>
          <a:p>
            <a:pPr marL="0" indent="0" algn="l">
              <a:lnSpc>
                <a:spcPts val="2400"/>
              </a:lnSpc>
              <a:buNone/>
            </a:pPr>
            <a:r>
              <a:rPr lang="en-US" sz="1900" b="1" dirty="0">
                <a:solidFill>
                  <a:srgbClr val="403C4E"/>
                </a:solidFill>
                <a:latin typeface="Merriweather Bold" pitchFamily="34" charset="0"/>
                <a:ea typeface="Merriweather Bold" pitchFamily="34" charset="-122"/>
                <a:cs typeface="Merriweather Bold" pitchFamily="34" charset="-120"/>
              </a:rPr>
              <a:t>Приклад 3:</a:t>
            </a:r>
            <a:endParaRPr lang="en-US" sz="1900" dirty="0"/>
          </a:p>
        </p:txBody>
      </p:sp>
      <p:sp>
        <p:nvSpPr>
          <p:cNvPr id="12" name="Text 6"/>
          <p:cNvSpPr/>
          <p:nvPr/>
        </p:nvSpPr>
        <p:spPr>
          <a:xfrm>
            <a:off x="2689975" y="5345192"/>
            <a:ext cx="6497003" cy="313730"/>
          </a:xfrm>
          <a:prstGeom prst="rect">
            <a:avLst/>
          </a:prstGeom>
          <a:noFill/>
          <a:ln/>
        </p:spPr>
        <p:txBody>
          <a:bodyPr wrap="none" lIns="0" tIns="0" rIns="0" bIns="0" rtlCol="0" anchor="t"/>
          <a:lstStyle/>
          <a:p>
            <a:pPr marL="0" indent="0" algn="l">
              <a:lnSpc>
                <a:spcPts val="2450"/>
              </a:lnSpc>
              <a:buNone/>
            </a:pPr>
            <a:r>
              <a:rPr lang="en-US" sz="1500" dirty="0">
                <a:solidFill>
                  <a:srgbClr val="403C4E"/>
                </a:solidFill>
                <a:latin typeface="Open Sans" pitchFamily="34" charset="0"/>
                <a:ea typeface="Open Sans" pitchFamily="34" charset="-122"/>
                <a:cs typeface="Open Sans" pitchFamily="34" charset="-120"/>
              </a:rPr>
              <a:t>-3/5 - 1/2 = -6/10 - 5/10 = -11/10 = -1,1</a:t>
            </a:r>
            <a:endParaRPr lang="en-US" sz="1500" dirty="0"/>
          </a:p>
        </p:txBody>
      </p:sp>
      <p:sp>
        <p:nvSpPr>
          <p:cNvPr id="13" name="Text 7"/>
          <p:cNvSpPr/>
          <p:nvPr/>
        </p:nvSpPr>
        <p:spPr>
          <a:xfrm>
            <a:off x="7706847" y="1944059"/>
            <a:ext cx="6628924" cy="5434172"/>
          </a:xfrm>
          <a:prstGeom prst="rect">
            <a:avLst/>
          </a:prstGeom>
          <a:noFill/>
          <a:ln/>
        </p:spPr>
        <p:txBody>
          <a:bodyPr wrap="square" lIns="0" tIns="0" rIns="0" bIns="0" rtlCol="0" anchor="t"/>
          <a:lstStyle/>
          <a:p>
            <a:pPr marL="0" indent="0" algn="l">
              <a:lnSpc>
                <a:spcPts val="2450"/>
              </a:lnSpc>
              <a:buNone/>
            </a:pPr>
            <a:r>
              <a:rPr lang="en-US" sz="3200" i="1" dirty="0">
                <a:solidFill>
                  <a:srgbClr val="403C4E"/>
                </a:solidFill>
                <a:latin typeface="Open Sans" pitchFamily="34" charset="0"/>
                <a:ea typeface="Open Sans" pitchFamily="34" charset="-122"/>
                <a:cs typeface="Open Sans" pitchFamily="34" charset="-120"/>
              </a:rPr>
              <a:t>Тепер, коли ми знаємо правила, давайте розглянемо декілька прикладів розв'язування задач. Уважно слідкуйте за кожним кроком, щоб зрозуміти, як правильно застосовувати правила. Зверніть увагу, як ми зводимо дроби до спільного знаменника, як змінюємо знак при відніманні та як знаходимо остаточний результат. Пам'ятайте, що практика - ключ до успіху, тому не бійтеся розв'язувати більше задач самостійно!</a:t>
            </a:r>
            <a:endParaRPr lang="en-US" sz="3200" i="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3" name="Text 0"/>
          <p:cNvSpPr/>
          <p:nvPr/>
        </p:nvSpPr>
        <p:spPr>
          <a:xfrm>
            <a:off x="724257" y="569238"/>
            <a:ext cx="7695486" cy="1939885"/>
          </a:xfrm>
          <a:prstGeom prst="rect">
            <a:avLst/>
          </a:prstGeom>
          <a:noFill/>
          <a:ln/>
        </p:spPr>
        <p:txBody>
          <a:bodyPr wrap="square" lIns="0" tIns="0" rIns="0" bIns="0" rtlCol="0" anchor="t"/>
          <a:lstStyle/>
          <a:p>
            <a:pPr marL="0" indent="0" algn="l">
              <a:lnSpc>
                <a:spcPts val="5050"/>
              </a:lnSpc>
              <a:buNone/>
            </a:pPr>
            <a:r>
              <a:rPr lang="en-US" sz="4050" b="1" dirty="0">
                <a:solidFill>
                  <a:srgbClr val="403C4E"/>
                </a:solidFill>
                <a:latin typeface="Merriweather Bold" pitchFamily="34" charset="0"/>
                <a:ea typeface="Merriweather Bold" pitchFamily="34" charset="-122"/>
                <a:cs typeface="Merriweather Bold" pitchFamily="34" charset="-120"/>
              </a:rPr>
              <a:t>Картка №2: Розв'язування вправ на застосування правил</a:t>
            </a:r>
            <a:endParaRPr lang="en-US" sz="4050" dirty="0"/>
          </a:p>
        </p:txBody>
      </p:sp>
      <p:sp>
        <p:nvSpPr>
          <p:cNvPr id="4" name="Shape 1"/>
          <p:cNvSpPr/>
          <p:nvPr/>
        </p:nvSpPr>
        <p:spPr>
          <a:xfrm>
            <a:off x="724257" y="2819519"/>
            <a:ext cx="3744278" cy="1538526"/>
          </a:xfrm>
          <a:prstGeom prst="roundRect">
            <a:avLst>
              <a:gd name="adj" fmla="val 5649"/>
            </a:avLst>
          </a:prstGeom>
          <a:solidFill>
            <a:srgbClr val="FFD8CC"/>
          </a:solidFill>
          <a:ln w="7620">
            <a:solidFill>
              <a:srgbClr val="E5BEB2"/>
            </a:solidFill>
            <a:prstDash val="solid"/>
          </a:ln>
        </p:spPr>
      </p:sp>
      <p:sp>
        <p:nvSpPr>
          <p:cNvPr id="5" name="Text 2"/>
          <p:cNvSpPr/>
          <p:nvPr/>
        </p:nvSpPr>
        <p:spPr>
          <a:xfrm>
            <a:off x="938808" y="3034070"/>
            <a:ext cx="2586633" cy="323374"/>
          </a:xfrm>
          <a:prstGeom prst="rect">
            <a:avLst/>
          </a:prstGeom>
          <a:noFill/>
          <a:ln/>
        </p:spPr>
        <p:txBody>
          <a:bodyPr wrap="none" lIns="0" tIns="0" rIns="0" bIns="0" rtlCol="0" anchor="t"/>
          <a:lstStyle/>
          <a:p>
            <a:pPr marL="0" indent="0" algn="l">
              <a:lnSpc>
                <a:spcPts val="2500"/>
              </a:lnSpc>
              <a:buNone/>
            </a:pPr>
            <a:r>
              <a:rPr lang="en-US" sz="2000" b="1" dirty="0">
                <a:solidFill>
                  <a:srgbClr val="403C4E"/>
                </a:solidFill>
                <a:latin typeface="Merriweather Bold" pitchFamily="34" charset="0"/>
                <a:ea typeface="Merriweather Bold" pitchFamily="34" charset="-122"/>
                <a:cs typeface="Merriweather Bold" pitchFamily="34" charset="-120"/>
              </a:rPr>
              <a:t>Завдання 1:</a:t>
            </a:r>
            <a:endParaRPr lang="en-US" sz="2000" dirty="0"/>
          </a:p>
        </p:txBody>
      </p:sp>
      <p:sp>
        <p:nvSpPr>
          <p:cNvPr id="6" name="Text 3"/>
          <p:cNvSpPr/>
          <p:nvPr/>
        </p:nvSpPr>
        <p:spPr>
          <a:xfrm>
            <a:off x="938808" y="3481507"/>
            <a:ext cx="3315176" cy="661988"/>
          </a:xfrm>
          <a:prstGeom prst="rect">
            <a:avLst/>
          </a:prstGeom>
          <a:noFill/>
          <a:ln/>
        </p:spPr>
        <p:txBody>
          <a:bodyPr wrap="square" lIns="0" tIns="0" rIns="0" bIns="0" rtlCol="0" anchor="t"/>
          <a:lstStyle/>
          <a:p>
            <a:pPr marL="0" indent="0" algn="l">
              <a:lnSpc>
                <a:spcPts val="2600"/>
              </a:lnSpc>
              <a:buNone/>
            </a:pPr>
            <a:r>
              <a:rPr lang="en-US" sz="1600" dirty="0">
                <a:solidFill>
                  <a:srgbClr val="403C4E"/>
                </a:solidFill>
                <a:latin typeface="Open Sans" pitchFamily="34" charset="0"/>
                <a:ea typeface="Open Sans" pitchFamily="34" charset="-122"/>
                <a:cs typeface="Open Sans" pitchFamily="34" charset="-120"/>
              </a:rPr>
              <a:t>Обчисліть: а) -3,2 + 1,8; б) 5/6 - 1/3; в) -2/3 + (-1/6).</a:t>
            </a:r>
            <a:endParaRPr lang="en-US" sz="1600" dirty="0"/>
          </a:p>
        </p:txBody>
      </p:sp>
      <p:sp>
        <p:nvSpPr>
          <p:cNvPr id="7" name="Shape 4"/>
          <p:cNvSpPr/>
          <p:nvPr/>
        </p:nvSpPr>
        <p:spPr>
          <a:xfrm>
            <a:off x="7898130" y="2821075"/>
            <a:ext cx="3744278" cy="1538526"/>
          </a:xfrm>
          <a:prstGeom prst="roundRect">
            <a:avLst>
              <a:gd name="adj" fmla="val 5649"/>
            </a:avLst>
          </a:prstGeom>
          <a:solidFill>
            <a:srgbClr val="FFD8CC"/>
          </a:solidFill>
          <a:ln w="7620">
            <a:solidFill>
              <a:srgbClr val="E5BEB2"/>
            </a:solidFill>
            <a:prstDash val="solid"/>
          </a:ln>
        </p:spPr>
      </p:sp>
      <p:sp>
        <p:nvSpPr>
          <p:cNvPr id="8" name="Text 5"/>
          <p:cNvSpPr/>
          <p:nvPr/>
        </p:nvSpPr>
        <p:spPr>
          <a:xfrm>
            <a:off x="8205192" y="3002157"/>
            <a:ext cx="2586633" cy="323374"/>
          </a:xfrm>
          <a:prstGeom prst="rect">
            <a:avLst/>
          </a:prstGeom>
          <a:noFill/>
          <a:ln/>
        </p:spPr>
        <p:txBody>
          <a:bodyPr wrap="none" lIns="0" tIns="0" rIns="0" bIns="0" rtlCol="0" anchor="t"/>
          <a:lstStyle/>
          <a:p>
            <a:pPr marL="0" indent="0" algn="l">
              <a:lnSpc>
                <a:spcPts val="2500"/>
              </a:lnSpc>
              <a:buNone/>
            </a:pPr>
            <a:r>
              <a:rPr lang="en-US" sz="2000" b="1" dirty="0">
                <a:solidFill>
                  <a:srgbClr val="403C4E"/>
                </a:solidFill>
                <a:latin typeface="Merriweather Bold" pitchFamily="34" charset="0"/>
                <a:ea typeface="Merriweather Bold" pitchFamily="34" charset="-122"/>
                <a:cs typeface="Merriweather Bold" pitchFamily="34" charset="-120"/>
              </a:rPr>
              <a:t>Завдання 2:</a:t>
            </a:r>
            <a:endParaRPr lang="en-US" sz="2000" dirty="0"/>
          </a:p>
        </p:txBody>
      </p:sp>
      <p:sp>
        <p:nvSpPr>
          <p:cNvPr id="9" name="Text 6"/>
          <p:cNvSpPr/>
          <p:nvPr/>
        </p:nvSpPr>
        <p:spPr>
          <a:xfrm>
            <a:off x="8112681" y="3357444"/>
            <a:ext cx="3315176" cy="661988"/>
          </a:xfrm>
          <a:prstGeom prst="rect">
            <a:avLst/>
          </a:prstGeom>
          <a:noFill/>
          <a:ln/>
        </p:spPr>
        <p:txBody>
          <a:bodyPr wrap="square" lIns="0" tIns="0" rIns="0" bIns="0" rtlCol="0" anchor="t"/>
          <a:lstStyle/>
          <a:p>
            <a:pPr marL="0" indent="0" algn="l">
              <a:lnSpc>
                <a:spcPts val="2600"/>
              </a:lnSpc>
              <a:buNone/>
            </a:pPr>
            <a:r>
              <a:rPr lang="en-US" sz="1600" dirty="0">
                <a:solidFill>
                  <a:srgbClr val="403C4E"/>
                </a:solidFill>
                <a:latin typeface="Open Sans" pitchFamily="34" charset="0"/>
                <a:ea typeface="Open Sans" pitchFamily="34" charset="-122"/>
                <a:cs typeface="Open Sans" pitchFamily="34" charset="-120"/>
              </a:rPr>
              <a:t>Розв'яжіть рівняння: х + 2,5 = -1,7.</a:t>
            </a:r>
            <a:endParaRPr lang="en-US" sz="1600" dirty="0"/>
          </a:p>
        </p:txBody>
      </p:sp>
      <p:sp>
        <p:nvSpPr>
          <p:cNvPr id="10" name="Shape 7"/>
          <p:cNvSpPr/>
          <p:nvPr/>
        </p:nvSpPr>
        <p:spPr>
          <a:xfrm>
            <a:off x="1943253" y="4609688"/>
            <a:ext cx="7695486" cy="1207532"/>
          </a:xfrm>
          <a:prstGeom prst="roundRect">
            <a:avLst>
              <a:gd name="adj" fmla="val 7198"/>
            </a:avLst>
          </a:prstGeom>
          <a:solidFill>
            <a:srgbClr val="FFD8CC"/>
          </a:solidFill>
          <a:ln w="7620">
            <a:solidFill>
              <a:srgbClr val="E5BEB2"/>
            </a:solidFill>
            <a:prstDash val="solid"/>
          </a:ln>
        </p:spPr>
      </p:sp>
      <p:sp>
        <p:nvSpPr>
          <p:cNvPr id="11" name="Text 8"/>
          <p:cNvSpPr/>
          <p:nvPr/>
        </p:nvSpPr>
        <p:spPr>
          <a:xfrm>
            <a:off x="2232124" y="4748063"/>
            <a:ext cx="2586633" cy="323374"/>
          </a:xfrm>
          <a:prstGeom prst="rect">
            <a:avLst/>
          </a:prstGeom>
          <a:noFill/>
          <a:ln/>
        </p:spPr>
        <p:txBody>
          <a:bodyPr wrap="none" lIns="0" tIns="0" rIns="0" bIns="0" rtlCol="0" anchor="t"/>
          <a:lstStyle/>
          <a:p>
            <a:pPr marL="0" indent="0" algn="l">
              <a:lnSpc>
                <a:spcPts val="2500"/>
              </a:lnSpc>
              <a:buNone/>
            </a:pPr>
            <a:r>
              <a:rPr lang="en-US" sz="2000" b="1" dirty="0">
                <a:solidFill>
                  <a:srgbClr val="403C4E"/>
                </a:solidFill>
                <a:latin typeface="Merriweather Bold" pitchFamily="34" charset="0"/>
                <a:ea typeface="Merriweather Bold" pitchFamily="34" charset="-122"/>
                <a:cs typeface="Merriweather Bold" pitchFamily="34" charset="-120"/>
              </a:rPr>
              <a:t>Завдання 3:</a:t>
            </a:r>
            <a:endParaRPr lang="en-US" sz="2000" dirty="0"/>
          </a:p>
        </p:txBody>
      </p:sp>
      <p:sp>
        <p:nvSpPr>
          <p:cNvPr id="12" name="Text 9"/>
          <p:cNvSpPr/>
          <p:nvPr/>
        </p:nvSpPr>
        <p:spPr>
          <a:xfrm>
            <a:off x="2232124" y="5195474"/>
            <a:ext cx="7266384" cy="330994"/>
          </a:xfrm>
          <a:prstGeom prst="rect">
            <a:avLst/>
          </a:prstGeom>
          <a:noFill/>
          <a:ln/>
        </p:spPr>
        <p:txBody>
          <a:bodyPr wrap="none" lIns="0" tIns="0" rIns="0" bIns="0" rtlCol="0" anchor="t"/>
          <a:lstStyle/>
          <a:p>
            <a:pPr marL="0" indent="0" algn="l">
              <a:lnSpc>
                <a:spcPts val="2600"/>
              </a:lnSpc>
              <a:buNone/>
            </a:pPr>
            <a:r>
              <a:rPr lang="en-US" sz="1600" dirty="0">
                <a:solidFill>
                  <a:srgbClr val="403C4E"/>
                </a:solidFill>
                <a:latin typeface="Open Sans" pitchFamily="34" charset="0"/>
                <a:ea typeface="Open Sans" pitchFamily="34" charset="-122"/>
                <a:cs typeface="Open Sans" pitchFamily="34" charset="-120"/>
              </a:rPr>
              <a:t>Знайдіть значення виразу: -4,5 - у, якщо у = -2,1.</a:t>
            </a:r>
            <a:endParaRPr lang="en-US" sz="1600" dirty="0"/>
          </a:p>
        </p:txBody>
      </p:sp>
      <p:sp>
        <p:nvSpPr>
          <p:cNvPr id="13" name="Text 10"/>
          <p:cNvSpPr/>
          <p:nvPr/>
        </p:nvSpPr>
        <p:spPr>
          <a:xfrm>
            <a:off x="724257" y="6005274"/>
            <a:ext cx="12472198" cy="1655088"/>
          </a:xfrm>
          <a:prstGeom prst="rect">
            <a:avLst/>
          </a:prstGeom>
          <a:noFill/>
          <a:ln/>
        </p:spPr>
        <p:txBody>
          <a:bodyPr wrap="square" lIns="0" tIns="0" rIns="0" bIns="0" rtlCol="0" anchor="t"/>
          <a:lstStyle/>
          <a:p>
            <a:pPr marL="0" indent="0" algn="l">
              <a:lnSpc>
                <a:spcPts val="2600"/>
              </a:lnSpc>
              <a:buNone/>
            </a:pPr>
            <a:r>
              <a:rPr lang="en-US" sz="2400" dirty="0">
                <a:solidFill>
                  <a:srgbClr val="403C4E"/>
                </a:solidFill>
                <a:latin typeface="Open Sans" pitchFamily="34" charset="0"/>
                <a:ea typeface="Open Sans" pitchFamily="34" charset="-122"/>
                <a:cs typeface="Open Sans" pitchFamily="34" charset="-120"/>
              </a:rPr>
              <a:t>Настав час застосувати отримані знання на практиці! На цій картці ви знайдете три завдання, які допоможуть вам закріпити вивчені правила. Розв'яжіть їх самостійно, а потім ми разом перевіримо ваші відповіді. Не хвилюйтеся, якщо у вас виникнуть труднощі - це нормально. Головне - не здаватися та намагатися розібратися в кожному кроці розв'язання. Успіхів!</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793790" y="1259919"/>
            <a:ext cx="13042821" cy="1417558"/>
          </a:xfrm>
          <a:prstGeom prst="rect">
            <a:avLst/>
          </a:prstGeom>
          <a:noFill/>
          <a:ln/>
        </p:spPr>
        <p:txBody>
          <a:bodyPr wrap="square" lIns="0" tIns="0" rIns="0" bIns="0" rtlCol="0" anchor="t"/>
          <a:lstStyle/>
          <a:p>
            <a:pPr marL="0" indent="0" algn="l">
              <a:lnSpc>
                <a:spcPts val="5550"/>
              </a:lnSpc>
              <a:buNone/>
            </a:pPr>
            <a:r>
              <a:rPr lang="en-US" sz="4450" b="1" dirty="0">
                <a:solidFill>
                  <a:srgbClr val="403C4E"/>
                </a:solidFill>
                <a:latin typeface="Merriweather Bold" pitchFamily="34" charset="0"/>
                <a:ea typeface="Merriweather Bold" pitchFamily="34" charset="-122"/>
                <a:cs typeface="Merriweather Bold" pitchFamily="34" charset="-120"/>
              </a:rPr>
              <a:t>Інтерактивна вправа: "Математичний потяг"</a:t>
            </a:r>
            <a:endParaRPr lang="en-US" sz="4450" dirty="0"/>
          </a:p>
        </p:txBody>
      </p:sp>
      <p:sp>
        <p:nvSpPr>
          <p:cNvPr id="3" name="Text 1"/>
          <p:cNvSpPr/>
          <p:nvPr/>
        </p:nvSpPr>
        <p:spPr>
          <a:xfrm>
            <a:off x="793789" y="2768203"/>
            <a:ext cx="13042821" cy="1797154"/>
          </a:xfrm>
          <a:prstGeom prst="rect">
            <a:avLst/>
          </a:prstGeom>
          <a:noFill/>
          <a:ln/>
        </p:spPr>
        <p:txBody>
          <a:bodyPr wrap="square" lIns="0" tIns="0" rIns="0" bIns="0" rtlCol="0" anchor="t"/>
          <a:lstStyle/>
          <a:p>
            <a:pPr marL="0" indent="0" algn="l">
              <a:lnSpc>
                <a:spcPts val="2850"/>
              </a:lnSpc>
              <a:buNone/>
            </a:pPr>
            <a:r>
              <a:rPr lang="en-US" sz="2400" dirty="0">
                <a:solidFill>
                  <a:srgbClr val="403C4E"/>
                </a:solidFill>
                <a:latin typeface="Open Sans" pitchFamily="34" charset="0"/>
                <a:ea typeface="Open Sans" pitchFamily="34" charset="-122"/>
                <a:cs typeface="Open Sans" pitchFamily="34" charset="-120"/>
              </a:rPr>
              <a:t>Уявіть, що ми вирушаємо в захопливу подорож на "Математичному потязі"! На кожному вагоні цього потяга написано математичний вираз, який вам потрібно розв'язати. По черзі виходьте до дошки, розв'язуйте вираз та "відправляйте" вагон у путь. Це чудовий спосіб закріпити навички додавання та віднімання раціональних чисел у ігровій формі. Готові до подорожі?</a:t>
            </a:r>
            <a:endParaRPr lang="en-US" sz="2400" dirty="0"/>
          </a:p>
        </p:txBody>
      </p:sp>
      <p:sp>
        <p:nvSpPr>
          <p:cNvPr id="4" name="Text 2"/>
          <p:cNvSpPr/>
          <p:nvPr/>
        </p:nvSpPr>
        <p:spPr>
          <a:xfrm>
            <a:off x="793790" y="4837867"/>
            <a:ext cx="13042821" cy="362903"/>
          </a:xfrm>
          <a:prstGeom prst="rect">
            <a:avLst/>
          </a:prstGeom>
          <a:noFill/>
          <a:ln/>
        </p:spPr>
        <p:txBody>
          <a:bodyPr wrap="none" lIns="0" tIns="0" rIns="0" bIns="0" rtlCol="0" anchor="t"/>
          <a:lstStyle/>
          <a:p>
            <a:pPr marL="342900" indent="-342900" algn="l">
              <a:lnSpc>
                <a:spcPts val="2850"/>
              </a:lnSpc>
              <a:buSzPct val="100000"/>
              <a:buChar char="•"/>
            </a:pPr>
            <a:r>
              <a:rPr lang="en-US" sz="1750" dirty="0">
                <a:solidFill>
                  <a:srgbClr val="403C4E"/>
                </a:solidFill>
                <a:latin typeface="Open Sans" pitchFamily="34" charset="0"/>
                <a:ea typeface="Open Sans" pitchFamily="34" charset="-122"/>
                <a:cs typeface="Open Sans" pitchFamily="34" charset="-120"/>
              </a:rPr>
              <a:t>-1,5 + 0,7</a:t>
            </a:r>
            <a:endParaRPr lang="en-US" sz="1750" dirty="0"/>
          </a:p>
        </p:txBody>
      </p:sp>
      <p:sp>
        <p:nvSpPr>
          <p:cNvPr id="5" name="Text 3"/>
          <p:cNvSpPr/>
          <p:nvPr/>
        </p:nvSpPr>
        <p:spPr>
          <a:xfrm>
            <a:off x="793790" y="5280065"/>
            <a:ext cx="13042821" cy="362903"/>
          </a:xfrm>
          <a:prstGeom prst="rect">
            <a:avLst/>
          </a:prstGeom>
          <a:noFill/>
          <a:ln/>
        </p:spPr>
        <p:txBody>
          <a:bodyPr wrap="none" lIns="0" tIns="0" rIns="0" bIns="0" rtlCol="0" anchor="t"/>
          <a:lstStyle/>
          <a:p>
            <a:pPr marL="342900" indent="-342900" algn="l">
              <a:lnSpc>
                <a:spcPts val="2850"/>
              </a:lnSpc>
              <a:buSzPct val="100000"/>
              <a:buChar char="•"/>
            </a:pPr>
            <a:r>
              <a:rPr lang="en-US" sz="1750" dirty="0">
                <a:solidFill>
                  <a:srgbClr val="403C4E"/>
                </a:solidFill>
                <a:latin typeface="Open Sans" pitchFamily="34" charset="0"/>
                <a:ea typeface="Open Sans" pitchFamily="34" charset="-122"/>
                <a:cs typeface="Open Sans" pitchFamily="34" charset="-120"/>
              </a:rPr>
              <a:t>2/5 - 1/2</a:t>
            </a:r>
            <a:endParaRPr lang="en-US" sz="1750" dirty="0"/>
          </a:p>
        </p:txBody>
      </p:sp>
      <p:sp>
        <p:nvSpPr>
          <p:cNvPr id="6" name="Text 4"/>
          <p:cNvSpPr/>
          <p:nvPr/>
        </p:nvSpPr>
        <p:spPr>
          <a:xfrm>
            <a:off x="793790" y="5722263"/>
            <a:ext cx="13042821" cy="362903"/>
          </a:xfrm>
          <a:prstGeom prst="rect">
            <a:avLst/>
          </a:prstGeom>
          <a:noFill/>
          <a:ln/>
        </p:spPr>
        <p:txBody>
          <a:bodyPr wrap="none" lIns="0" tIns="0" rIns="0" bIns="0" rtlCol="0" anchor="t"/>
          <a:lstStyle/>
          <a:p>
            <a:pPr marL="342900" indent="-342900" algn="l">
              <a:lnSpc>
                <a:spcPts val="2850"/>
              </a:lnSpc>
              <a:buSzPct val="100000"/>
              <a:buChar char="•"/>
            </a:pPr>
            <a:r>
              <a:rPr lang="en-US" sz="1750" dirty="0">
                <a:solidFill>
                  <a:srgbClr val="403C4E"/>
                </a:solidFill>
                <a:latin typeface="Open Sans" pitchFamily="34" charset="0"/>
                <a:ea typeface="Open Sans" pitchFamily="34" charset="-122"/>
                <a:cs typeface="Open Sans" pitchFamily="34" charset="-120"/>
              </a:rPr>
              <a:t>-3/4 - (-1/8)</a:t>
            </a:r>
            <a:endParaRPr lang="en-US" sz="1750" dirty="0"/>
          </a:p>
        </p:txBody>
      </p:sp>
      <p:sp>
        <p:nvSpPr>
          <p:cNvPr id="7" name="Text 5"/>
          <p:cNvSpPr/>
          <p:nvPr/>
        </p:nvSpPr>
        <p:spPr>
          <a:xfrm>
            <a:off x="793790" y="6164461"/>
            <a:ext cx="13042821" cy="362903"/>
          </a:xfrm>
          <a:prstGeom prst="rect">
            <a:avLst/>
          </a:prstGeom>
          <a:noFill/>
          <a:ln/>
        </p:spPr>
        <p:txBody>
          <a:bodyPr wrap="none" lIns="0" tIns="0" rIns="0" bIns="0" rtlCol="0" anchor="t"/>
          <a:lstStyle/>
          <a:p>
            <a:pPr marL="342900" indent="-342900" algn="l">
              <a:lnSpc>
                <a:spcPts val="2850"/>
              </a:lnSpc>
              <a:buSzPct val="100000"/>
              <a:buChar char="•"/>
            </a:pPr>
            <a:r>
              <a:rPr lang="en-US" sz="1750" dirty="0">
                <a:solidFill>
                  <a:srgbClr val="403C4E"/>
                </a:solidFill>
                <a:latin typeface="Open Sans" pitchFamily="34" charset="0"/>
                <a:ea typeface="Open Sans" pitchFamily="34" charset="-122"/>
                <a:cs typeface="Open Sans" pitchFamily="34" charset="-120"/>
              </a:rPr>
              <a:t>1,2 - 2,5</a:t>
            </a:r>
            <a:endParaRPr lang="en-US" sz="1750" dirty="0"/>
          </a:p>
        </p:txBody>
      </p:sp>
      <p:sp>
        <p:nvSpPr>
          <p:cNvPr id="8" name="Text 6"/>
          <p:cNvSpPr/>
          <p:nvPr/>
        </p:nvSpPr>
        <p:spPr>
          <a:xfrm>
            <a:off x="793790" y="6606659"/>
            <a:ext cx="13042821" cy="362903"/>
          </a:xfrm>
          <a:prstGeom prst="rect">
            <a:avLst/>
          </a:prstGeom>
          <a:noFill/>
          <a:ln/>
        </p:spPr>
        <p:txBody>
          <a:bodyPr wrap="none" lIns="0" tIns="0" rIns="0" bIns="0" rtlCol="0" anchor="t"/>
          <a:lstStyle/>
          <a:p>
            <a:pPr marL="342900" indent="-342900" algn="l">
              <a:lnSpc>
                <a:spcPts val="2850"/>
              </a:lnSpc>
              <a:buSzPct val="100000"/>
              <a:buChar char="•"/>
            </a:pPr>
            <a:r>
              <a:rPr lang="en-US" sz="1750" dirty="0">
                <a:solidFill>
                  <a:srgbClr val="403C4E"/>
                </a:solidFill>
                <a:latin typeface="Open Sans" pitchFamily="34" charset="0"/>
                <a:ea typeface="Open Sans" pitchFamily="34" charset="-122"/>
                <a:cs typeface="Open Sans" pitchFamily="34" charset="-120"/>
              </a:rPr>
              <a:t>-0,8 + (-0,3)</a:t>
            </a:r>
            <a:endParaRPr lang="en-US" sz="17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663416" y="587812"/>
            <a:ext cx="12334637" cy="592336"/>
          </a:xfrm>
          <a:prstGeom prst="rect">
            <a:avLst/>
          </a:prstGeom>
          <a:noFill/>
          <a:ln/>
        </p:spPr>
        <p:txBody>
          <a:bodyPr wrap="none" lIns="0" tIns="0" rIns="0" bIns="0" rtlCol="0" anchor="t"/>
          <a:lstStyle/>
          <a:p>
            <a:pPr marL="0" indent="0" algn="l">
              <a:lnSpc>
                <a:spcPts val="4650"/>
              </a:lnSpc>
              <a:buNone/>
            </a:pPr>
            <a:r>
              <a:rPr lang="en-US" sz="3700" b="1" dirty="0">
                <a:solidFill>
                  <a:srgbClr val="403C4E"/>
                </a:solidFill>
                <a:latin typeface="Merriweather Bold" pitchFamily="34" charset="0"/>
                <a:ea typeface="Merriweather Bold" pitchFamily="34" charset="-122"/>
                <a:cs typeface="Merriweather Bold" pitchFamily="34" charset="-120"/>
              </a:rPr>
              <a:t>Задача з реального життя: Бюджетні розрахунки</a:t>
            </a:r>
            <a:endParaRPr lang="en-US" sz="3700" dirty="0"/>
          </a:p>
        </p:txBody>
      </p:sp>
      <p:sp>
        <p:nvSpPr>
          <p:cNvPr id="3" name="Text 1"/>
          <p:cNvSpPr/>
          <p:nvPr/>
        </p:nvSpPr>
        <p:spPr>
          <a:xfrm>
            <a:off x="2238494" y="3379113"/>
            <a:ext cx="2369463" cy="296108"/>
          </a:xfrm>
          <a:prstGeom prst="rect">
            <a:avLst/>
          </a:prstGeom>
          <a:noFill/>
          <a:ln/>
        </p:spPr>
        <p:txBody>
          <a:bodyPr wrap="none" lIns="0" tIns="0" rIns="0" bIns="0" rtlCol="0" anchor="t"/>
          <a:lstStyle/>
          <a:p>
            <a:pPr marL="0" indent="0" algn="r">
              <a:lnSpc>
                <a:spcPts val="2300"/>
              </a:lnSpc>
              <a:buNone/>
            </a:pPr>
            <a:r>
              <a:rPr lang="en-US" sz="1850" b="1" dirty="0">
                <a:solidFill>
                  <a:srgbClr val="403C4E"/>
                </a:solidFill>
                <a:latin typeface="Merriweather Bold" pitchFamily="34" charset="0"/>
                <a:ea typeface="Merriweather Bold" pitchFamily="34" charset="-122"/>
                <a:cs typeface="Merriweather Bold" pitchFamily="34" charset="-120"/>
              </a:rPr>
              <a:t>Доходи:</a:t>
            </a:r>
            <a:endParaRPr lang="en-US" sz="1850" dirty="0"/>
          </a:p>
        </p:txBody>
      </p:sp>
      <p:sp>
        <p:nvSpPr>
          <p:cNvPr id="4" name="Text 2"/>
          <p:cNvSpPr/>
          <p:nvPr/>
        </p:nvSpPr>
        <p:spPr>
          <a:xfrm>
            <a:off x="663416" y="3788926"/>
            <a:ext cx="3944541" cy="606504"/>
          </a:xfrm>
          <a:prstGeom prst="rect">
            <a:avLst/>
          </a:prstGeom>
          <a:noFill/>
          <a:ln/>
        </p:spPr>
        <p:txBody>
          <a:bodyPr wrap="square" lIns="0" tIns="0" rIns="0" bIns="0" rtlCol="0" anchor="t"/>
          <a:lstStyle/>
          <a:p>
            <a:pPr marL="0" indent="0" algn="r">
              <a:lnSpc>
                <a:spcPts val="2350"/>
              </a:lnSpc>
              <a:buNone/>
            </a:pPr>
            <a:r>
              <a:rPr lang="en-US" sz="1450" dirty="0">
                <a:solidFill>
                  <a:srgbClr val="403C4E"/>
                </a:solidFill>
                <a:latin typeface="Open Sans" pitchFamily="34" charset="0"/>
                <a:ea typeface="Open Sans" pitchFamily="34" charset="-122"/>
                <a:cs typeface="Open Sans" pitchFamily="34" charset="-120"/>
              </a:rPr>
              <a:t>150 грн (допомога від батьків), 50 грн (підробіток).</a:t>
            </a:r>
            <a:endParaRPr lang="en-US" sz="1450" dirty="0"/>
          </a:p>
        </p:txBody>
      </p:sp>
      <p:pic>
        <p:nvPicPr>
          <p:cNvPr id="5" name="Image 0" descr="preencoded.png"/>
          <p:cNvPicPr>
            <a:picLocks noChangeAspect="1"/>
          </p:cNvPicPr>
          <p:nvPr/>
        </p:nvPicPr>
        <p:blipFill>
          <a:blip r:embed="rId3"/>
          <a:stretch>
            <a:fillRect/>
          </a:stretch>
        </p:blipFill>
        <p:spPr>
          <a:xfrm>
            <a:off x="4987052" y="1559243"/>
            <a:ext cx="4656177" cy="4656177"/>
          </a:xfrm>
          <a:prstGeom prst="rect">
            <a:avLst/>
          </a:prstGeom>
        </p:spPr>
      </p:pic>
      <p:sp>
        <p:nvSpPr>
          <p:cNvPr id="6" name="Text 3"/>
          <p:cNvSpPr/>
          <p:nvPr/>
        </p:nvSpPr>
        <p:spPr>
          <a:xfrm>
            <a:off x="5982891" y="3720703"/>
            <a:ext cx="266462" cy="333137"/>
          </a:xfrm>
          <a:prstGeom prst="rect">
            <a:avLst/>
          </a:prstGeom>
          <a:noFill/>
          <a:ln/>
        </p:spPr>
        <p:txBody>
          <a:bodyPr wrap="none" lIns="0" tIns="0" rIns="0" bIns="0" rtlCol="0" anchor="t"/>
          <a:lstStyle/>
          <a:p>
            <a:pPr marL="0" indent="0" algn="l">
              <a:lnSpc>
                <a:spcPts val="3350"/>
              </a:lnSpc>
              <a:buNone/>
            </a:pPr>
            <a:r>
              <a:rPr lang="en-US" sz="2050" b="1" dirty="0">
                <a:solidFill>
                  <a:srgbClr val="403C4E"/>
                </a:solidFill>
                <a:latin typeface="Merriweather Bold" pitchFamily="34" charset="0"/>
                <a:ea typeface="Merriweather Bold" pitchFamily="34" charset="-122"/>
                <a:cs typeface="Merriweather Bold" pitchFamily="34" charset="-120"/>
              </a:rPr>
              <a:t>1</a:t>
            </a:r>
            <a:endParaRPr lang="en-US" sz="2050" dirty="0"/>
          </a:p>
        </p:txBody>
      </p:sp>
      <p:sp>
        <p:nvSpPr>
          <p:cNvPr id="7" name="Text 4"/>
          <p:cNvSpPr/>
          <p:nvPr/>
        </p:nvSpPr>
        <p:spPr>
          <a:xfrm>
            <a:off x="9643229" y="2219801"/>
            <a:ext cx="2369463" cy="296108"/>
          </a:xfrm>
          <a:prstGeom prst="rect">
            <a:avLst/>
          </a:prstGeom>
          <a:noFill/>
          <a:ln/>
        </p:spPr>
        <p:txBody>
          <a:bodyPr wrap="none" lIns="0" tIns="0" rIns="0" bIns="0" rtlCol="0" anchor="t"/>
          <a:lstStyle/>
          <a:p>
            <a:pPr marL="0" indent="0" algn="l">
              <a:lnSpc>
                <a:spcPts val="2300"/>
              </a:lnSpc>
              <a:buNone/>
            </a:pPr>
            <a:r>
              <a:rPr lang="en-US" sz="1850" b="1" dirty="0">
                <a:solidFill>
                  <a:srgbClr val="403C4E"/>
                </a:solidFill>
                <a:latin typeface="Merriweather Bold" pitchFamily="34" charset="0"/>
                <a:ea typeface="Merriweather Bold" pitchFamily="34" charset="-122"/>
                <a:cs typeface="Merriweather Bold" pitchFamily="34" charset="-120"/>
              </a:rPr>
              <a:t>Витрати:</a:t>
            </a:r>
            <a:endParaRPr lang="en-US" sz="1850" dirty="0"/>
          </a:p>
        </p:txBody>
      </p:sp>
      <p:sp>
        <p:nvSpPr>
          <p:cNvPr id="8" name="Text 5"/>
          <p:cNvSpPr/>
          <p:nvPr/>
        </p:nvSpPr>
        <p:spPr>
          <a:xfrm>
            <a:off x="9643229" y="2629614"/>
            <a:ext cx="4323755" cy="303252"/>
          </a:xfrm>
          <a:prstGeom prst="rect">
            <a:avLst/>
          </a:prstGeom>
          <a:noFill/>
          <a:ln/>
        </p:spPr>
        <p:txBody>
          <a:bodyPr wrap="none" lIns="0" tIns="0" rIns="0" bIns="0" rtlCol="0" anchor="t"/>
          <a:lstStyle/>
          <a:p>
            <a:pPr marL="0" indent="0" algn="l">
              <a:lnSpc>
                <a:spcPts val="2350"/>
              </a:lnSpc>
              <a:buNone/>
            </a:pPr>
            <a:r>
              <a:rPr lang="en-US" sz="1450" dirty="0">
                <a:solidFill>
                  <a:srgbClr val="403C4E"/>
                </a:solidFill>
                <a:latin typeface="Open Sans" pitchFamily="34" charset="0"/>
                <a:ea typeface="Open Sans" pitchFamily="34" charset="-122"/>
                <a:cs typeface="Open Sans" pitchFamily="34" charset="-120"/>
              </a:rPr>
              <a:t>75 грн (обід), 25 грн (проїзд), 40 грн (розваги).</a:t>
            </a:r>
            <a:endParaRPr lang="en-US" sz="1450" dirty="0"/>
          </a:p>
        </p:txBody>
      </p:sp>
      <p:pic>
        <p:nvPicPr>
          <p:cNvPr id="9" name="Image 1" descr="preencoded.png"/>
          <p:cNvPicPr>
            <a:picLocks noChangeAspect="1"/>
          </p:cNvPicPr>
          <p:nvPr/>
        </p:nvPicPr>
        <p:blipFill>
          <a:blip r:embed="rId4"/>
          <a:stretch>
            <a:fillRect/>
          </a:stretch>
        </p:blipFill>
        <p:spPr>
          <a:xfrm>
            <a:off x="4987052" y="1559243"/>
            <a:ext cx="4656177" cy="4656177"/>
          </a:xfrm>
          <a:prstGeom prst="rect">
            <a:avLst/>
          </a:prstGeom>
        </p:spPr>
      </p:pic>
      <p:sp>
        <p:nvSpPr>
          <p:cNvPr id="10" name="Text 6"/>
          <p:cNvSpPr/>
          <p:nvPr/>
        </p:nvSpPr>
        <p:spPr>
          <a:xfrm>
            <a:off x="7781330" y="2682359"/>
            <a:ext cx="266462" cy="333137"/>
          </a:xfrm>
          <a:prstGeom prst="rect">
            <a:avLst/>
          </a:prstGeom>
          <a:noFill/>
          <a:ln/>
        </p:spPr>
        <p:txBody>
          <a:bodyPr wrap="none" lIns="0" tIns="0" rIns="0" bIns="0" rtlCol="0" anchor="t"/>
          <a:lstStyle/>
          <a:p>
            <a:pPr marL="0" indent="0" algn="l">
              <a:lnSpc>
                <a:spcPts val="3350"/>
              </a:lnSpc>
              <a:buNone/>
            </a:pPr>
            <a:r>
              <a:rPr lang="en-US" sz="2050" b="1" dirty="0">
                <a:solidFill>
                  <a:srgbClr val="403C4E"/>
                </a:solidFill>
                <a:latin typeface="Merriweather Bold" pitchFamily="34" charset="0"/>
                <a:ea typeface="Merriweather Bold" pitchFamily="34" charset="-122"/>
                <a:cs typeface="Merriweather Bold" pitchFamily="34" charset="-120"/>
              </a:rPr>
              <a:t>2</a:t>
            </a:r>
            <a:endParaRPr lang="en-US" sz="2050" dirty="0"/>
          </a:p>
        </p:txBody>
      </p:sp>
      <p:sp>
        <p:nvSpPr>
          <p:cNvPr id="11" name="Text 7"/>
          <p:cNvSpPr/>
          <p:nvPr/>
        </p:nvSpPr>
        <p:spPr>
          <a:xfrm>
            <a:off x="9643229" y="4538424"/>
            <a:ext cx="2369463" cy="296108"/>
          </a:xfrm>
          <a:prstGeom prst="rect">
            <a:avLst/>
          </a:prstGeom>
          <a:noFill/>
          <a:ln/>
        </p:spPr>
        <p:txBody>
          <a:bodyPr wrap="none" lIns="0" tIns="0" rIns="0" bIns="0" rtlCol="0" anchor="t"/>
          <a:lstStyle/>
          <a:p>
            <a:pPr marL="0" indent="0" algn="l">
              <a:lnSpc>
                <a:spcPts val="2300"/>
              </a:lnSpc>
              <a:buNone/>
            </a:pPr>
            <a:r>
              <a:rPr lang="en-US" sz="1850" b="1" dirty="0">
                <a:solidFill>
                  <a:srgbClr val="403C4E"/>
                </a:solidFill>
                <a:latin typeface="Merriweather Bold" pitchFamily="34" charset="0"/>
                <a:ea typeface="Merriweather Bold" pitchFamily="34" charset="-122"/>
                <a:cs typeface="Merriweather Bold" pitchFamily="34" charset="-120"/>
              </a:rPr>
              <a:t>Завдання:</a:t>
            </a:r>
            <a:endParaRPr lang="en-US" sz="1850" dirty="0"/>
          </a:p>
        </p:txBody>
      </p:sp>
      <p:sp>
        <p:nvSpPr>
          <p:cNvPr id="12" name="Text 8"/>
          <p:cNvSpPr/>
          <p:nvPr/>
        </p:nvSpPr>
        <p:spPr>
          <a:xfrm>
            <a:off x="9643229" y="4948238"/>
            <a:ext cx="4323755" cy="606504"/>
          </a:xfrm>
          <a:prstGeom prst="rect">
            <a:avLst/>
          </a:prstGeom>
          <a:noFill/>
          <a:ln/>
        </p:spPr>
        <p:txBody>
          <a:bodyPr wrap="square" lIns="0" tIns="0" rIns="0" bIns="0" rtlCol="0" anchor="t"/>
          <a:lstStyle/>
          <a:p>
            <a:pPr marL="0" indent="0" algn="l">
              <a:lnSpc>
                <a:spcPts val="2350"/>
              </a:lnSpc>
              <a:buNone/>
            </a:pPr>
            <a:r>
              <a:rPr lang="en-US" sz="1450" dirty="0">
                <a:solidFill>
                  <a:srgbClr val="403C4E"/>
                </a:solidFill>
                <a:latin typeface="Open Sans" pitchFamily="34" charset="0"/>
                <a:ea typeface="Open Sans" pitchFamily="34" charset="-122"/>
                <a:cs typeface="Open Sans" pitchFamily="34" charset="-120"/>
              </a:rPr>
              <a:t>Обчисліть, скільки грошей у вас залишиться на кінець тижня.</a:t>
            </a:r>
            <a:endParaRPr lang="en-US" sz="1450" dirty="0"/>
          </a:p>
        </p:txBody>
      </p:sp>
      <p:pic>
        <p:nvPicPr>
          <p:cNvPr id="13" name="Image 2" descr="preencoded.png"/>
          <p:cNvPicPr>
            <a:picLocks noChangeAspect="1"/>
          </p:cNvPicPr>
          <p:nvPr/>
        </p:nvPicPr>
        <p:blipFill>
          <a:blip r:embed="rId5"/>
          <a:stretch>
            <a:fillRect/>
          </a:stretch>
        </p:blipFill>
        <p:spPr>
          <a:xfrm>
            <a:off x="4987052" y="1559243"/>
            <a:ext cx="4656177" cy="4656177"/>
          </a:xfrm>
          <a:prstGeom prst="rect">
            <a:avLst/>
          </a:prstGeom>
        </p:spPr>
      </p:pic>
      <p:sp>
        <p:nvSpPr>
          <p:cNvPr id="14" name="Text 9"/>
          <p:cNvSpPr/>
          <p:nvPr/>
        </p:nvSpPr>
        <p:spPr>
          <a:xfrm>
            <a:off x="7781330" y="4759047"/>
            <a:ext cx="266462" cy="333137"/>
          </a:xfrm>
          <a:prstGeom prst="rect">
            <a:avLst/>
          </a:prstGeom>
          <a:noFill/>
          <a:ln/>
        </p:spPr>
        <p:txBody>
          <a:bodyPr wrap="none" lIns="0" tIns="0" rIns="0" bIns="0" rtlCol="0" anchor="t"/>
          <a:lstStyle/>
          <a:p>
            <a:pPr marL="0" indent="0" algn="l">
              <a:lnSpc>
                <a:spcPts val="3350"/>
              </a:lnSpc>
              <a:buNone/>
            </a:pPr>
            <a:r>
              <a:rPr lang="en-US" sz="2050" b="1" dirty="0">
                <a:solidFill>
                  <a:srgbClr val="403C4E"/>
                </a:solidFill>
                <a:latin typeface="Merriweather Bold" pitchFamily="34" charset="0"/>
                <a:ea typeface="Merriweather Bold" pitchFamily="34" charset="-122"/>
                <a:cs typeface="Merriweather Bold" pitchFamily="34" charset="-120"/>
              </a:rPr>
              <a:t>3</a:t>
            </a:r>
            <a:endParaRPr lang="en-US" sz="2050" dirty="0"/>
          </a:p>
        </p:txBody>
      </p:sp>
      <p:sp>
        <p:nvSpPr>
          <p:cNvPr id="15" name="Text 10"/>
          <p:cNvSpPr/>
          <p:nvPr/>
        </p:nvSpPr>
        <p:spPr>
          <a:xfrm>
            <a:off x="663416" y="6428661"/>
            <a:ext cx="13303568" cy="1213009"/>
          </a:xfrm>
          <a:prstGeom prst="rect">
            <a:avLst/>
          </a:prstGeom>
          <a:noFill/>
          <a:ln/>
        </p:spPr>
        <p:txBody>
          <a:bodyPr wrap="square" lIns="0" tIns="0" rIns="0" bIns="0" rtlCol="0" anchor="t"/>
          <a:lstStyle/>
          <a:p>
            <a:pPr marL="0" indent="0" algn="l">
              <a:lnSpc>
                <a:spcPts val="2350"/>
              </a:lnSpc>
              <a:buNone/>
            </a:pPr>
            <a:r>
              <a:rPr lang="en-US" sz="1450" dirty="0">
                <a:solidFill>
                  <a:srgbClr val="403C4E"/>
                </a:solidFill>
                <a:latin typeface="Open Sans" pitchFamily="34" charset="0"/>
                <a:ea typeface="Open Sans" pitchFamily="34" charset="-122"/>
                <a:cs typeface="Open Sans" pitchFamily="34" charset="-120"/>
              </a:rPr>
              <a:t>Математика - це не лише абстрактні числа та формули, але й важливий інструмент для вирішення реальних життєвих задач. Уявіть, що ви ведете облік своїх витрат та доходів за тиждень. Вам потрібно обчислити, скільки грошей у вас залишиться на кінець тижня, щоб спланувати свої майбутні витрати. Чи зможете ви впоратися з цим завданням, використовуючи знання про додавання та віднімання раціональних чисел? Давайте спробуємо!</a:t>
            </a:r>
            <a:endParaRPr lang="en-US" sz="14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727829" y="573524"/>
            <a:ext cx="13174742" cy="1299686"/>
          </a:xfrm>
          <a:prstGeom prst="rect">
            <a:avLst/>
          </a:prstGeom>
          <a:noFill/>
          <a:ln/>
        </p:spPr>
        <p:txBody>
          <a:bodyPr wrap="square" lIns="0" tIns="0" rIns="0" bIns="0" rtlCol="0" anchor="t"/>
          <a:lstStyle/>
          <a:p>
            <a:pPr marL="0" indent="0" algn="l">
              <a:lnSpc>
                <a:spcPts val="5100"/>
              </a:lnSpc>
              <a:buNone/>
            </a:pPr>
            <a:r>
              <a:rPr lang="en-US" sz="4050" b="1" dirty="0">
                <a:solidFill>
                  <a:srgbClr val="403C4E"/>
                </a:solidFill>
                <a:latin typeface="Merriweather Bold" pitchFamily="34" charset="0"/>
                <a:ea typeface="Merriweather Bold" pitchFamily="34" charset="-122"/>
                <a:cs typeface="Merriweather Bold" pitchFamily="34" charset="-120"/>
              </a:rPr>
              <a:t>Картка №3: Додаткові завдання для поглибленого вивчення</a:t>
            </a:r>
            <a:endParaRPr lang="en-US" sz="4050" dirty="0"/>
          </a:p>
        </p:txBody>
      </p:sp>
      <p:sp>
        <p:nvSpPr>
          <p:cNvPr id="3" name="Shape 1"/>
          <p:cNvSpPr/>
          <p:nvPr/>
        </p:nvSpPr>
        <p:spPr>
          <a:xfrm>
            <a:off x="727829" y="2289096"/>
            <a:ext cx="2195751" cy="1198007"/>
          </a:xfrm>
          <a:prstGeom prst="roundRect">
            <a:avLst>
              <a:gd name="adj" fmla="val 7291"/>
            </a:avLst>
          </a:prstGeom>
          <a:solidFill>
            <a:srgbClr val="FFD8CC"/>
          </a:solidFill>
          <a:ln w="7620">
            <a:solidFill>
              <a:srgbClr val="E5BEB2"/>
            </a:solidFill>
            <a:prstDash val="solid"/>
          </a:ln>
        </p:spPr>
      </p:sp>
      <p:sp>
        <p:nvSpPr>
          <p:cNvPr id="4" name="Text 2"/>
          <p:cNvSpPr/>
          <p:nvPr/>
        </p:nvSpPr>
        <p:spPr>
          <a:xfrm>
            <a:off x="1679496" y="2705338"/>
            <a:ext cx="292418" cy="365522"/>
          </a:xfrm>
          <a:prstGeom prst="rect">
            <a:avLst/>
          </a:prstGeom>
          <a:noFill/>
          <a:ln/>
        </p:spPr>
        <p:txBody>
          <a:bodyPr wrap="none" lIns="0" tIns="0" rIns="0" bIns="0" rtlCol="0" anchor="t"/>
          <a:lstStyle/>
          <a:p>
            <a:pPr marL="0" indent="0" algn="ctr">
              <a:lnSpc>
                <a:spcPts val="3650"/>
              </a:lnSpc>
              <a:buNone/>
            </a:pPr>
            <a:r>
              <a:rPr lang="en-US" sz="2300" b="1" dirty="0">
                <a:solidFill>
                  <a:srgbClr val="403C4E"/>
                </a:solidFill>
                <a:latin typeface="Merriweather Bold" pitchFamily="34" charset="0"/>
                <a:ea typeface="Merriweather Bold" pitchFamily="34" charset="-122"/>
                <a:cs typeface="Merriweather Bold" pitchFamily="34" charset="-120"/>
              </a:rPr>
              <a:t>1</a:t>
            </a:r>
            <a:endParaRPr lang="en-US" sz="2300" dirty="0"/>
          </a:p>
        </p:txBody>
      </p:sp>
      <p:sp>
        <p:nvSpPr>
          <p:cNvPr id="5" name="Text 3"/>
          <p:cNvSpPr/>
          <p:nvPr/>
        </p:nvSpPr>
        <p:spPr>
          <a:xfrm>
            <a:off x="3131463" y="2496979"/>
            <a:ext cx="2263497" cy="324802"/>
          </a:xfrm>
          <a:prstGeom prst="rect">
            <a:avLst/>
          </a:prstGeom>
          <a:noFill/>
          <a:ln/>
        </p:spPr>
        <p:txBody>
          <a:bodyPr wrap="none" lIns="0" tIns="0" rIns="0" bIns="0" rtlCol="0" anchor="t"/>
          <a:lstStyle/>
          <a:p>
            <a:pPr marL="0" indent="0" algn="l">
              <a:lnSpc>
                <a:spcPts val="2550"/>
              </a:lnSpc>
              <a:buNone/>
            </a:pPr>
            <a:r>
              <a:rPr lang="en-US" sz="2000" b="1" dirty="0">
                <a:solidFill>
                  <a:srgbClr val="403C4E"/>
                </a:solidFill>
                <a:latin typeface="Merriweather Bold" pitchFamily="34" charset="0"/>
                <a:ea typeface="Merriweather Bold" pitchFamily="34" charset="-122"/>
                <a:cs typeface="Merriweather Bold" pitchFamily="34" charset="-120"/>
              </a:rPr>
              <a:t>Завдання 1:</a:t>
            </a:r>
            <a:endParaRPr lang="en-US" sz="2000" dirty="0"/>
          </a:p>
        </p:txBody>
      </p:sp>
      <p:sp>
        <p:nvSpPr>
          <p:cNvPr id="6" name="Text 4"/>
          <p:cNvSpPr/>
          <p:nvPr/>
        </p:nvSpPr>
        <p:spPr>
          <a:xfrm>
            <a:off x="3131463" y="2946440"/>
            <a:ext cx="2263497" cy="332780"/>
          </a:xfrm>
          <a:prstGeom prst="rect">
            <a:avLst/>
          </a:prstGeom>
          <a:noFill/>
          <a:ln/>
        </p:spPr>
        <p:txBody>
          <a:bodyPr wrap="none" lIns="0" tIns="0" rIns="0" bIns="0" rtlCol="0" anchor="t"/>
          <a:lstStyle/>
          <a:p>
            <a:pPr marL="0" indent="0" algn="l">
              <a:lnSpc>
                <a:spcPts val="2600"/>
              </a:lnSpc>
              <a:buNone/>
            </a:pPr>
            <a:r>
              <a:rPr lang="en-US" sz="1600" dirty="0">
                <a:solidFill>
                  <a:srgbClr val="403C4E"/>
                </a:solidFill>
                <a:latin typeface="Open Sans" pitchFamily="34" charset="0"/>
                <a:ea typeface="Open Sans" pitchFamily="34" charset="-122"/>
                <a:cs typeface="Open Sans" pitchFamily="34" charset="-120"/>
              </a:rPr>
              <a:t>(-2/5 + 1/4) - (3/10 - 1/2)</a:t>
            </a:r>
            <a:endParaRPr lang="en-US" sz="1600" dirty="0"/>
          </a:p>
        </p:txBody>
      </p:sp>
      <p:sp>
        <p:nvSpPr>
          <p:cNvPr id="7" name="Shape 5"/>
          <p:cNvSpPr/>
          <p:nvPr/>
        </p:nvSpPr>
        <p:spPr>
          <a:xfrm>
            <a:off x="3027521" y="3477578"/>
            <a:ext cx="10771108" cy="11430"/>
          </a:xfrm>
          <a:prstGeom prst="roundRect">
            <a:avLst>
              <a:gd name="adj" fmla="val 764149"/>
            </a:avLst>
          </a:prstGeom>
          <a:solidFill>
            <a:srgbClr val="E5BEB2"/>
          </a:solidFill>
          <a:ln/>
        </p:spPr>
      </p:sp>
      <p:sp>
        <p:nvSpPr>
          <p:cNvPr id="8" name="Shape 6"/>
          <p:cNvSpPr/>
          <p:nvPr/>
        </p:nvSpPr>
        <p:spPr>
          <a:xfrm>
            <a:off x="727829" y="3591044"/>
            <a:ext cx="4391501" cy="1198007"/>
          </a:xfrm>
          <a:prstGeom prst="roundRect">
            <a:avLst>
              <a:gd name="adj" fmla="val 7291"/>
            </a:avLst>
          </a:prstGeom>
          <a:solidFill>
            <a:srgbClr val="FFD8CC"/>
          </a:solidFill>
          <a:ln w="7620">
            <a:solidFill>
              <a:srgbClr val="E5BEB2"/>
            </a:solidFill>
            <a:prstDash val="solid"/>
          </a:ln>
        </p:spPr>
      </p:sp>
      <p:sp>
        <p:nvSpPr>
          <p:cNvPr id="9" name="Text 7"/>
          <p:cNvSpPr/>
          <p:nvPr/>
        </p:nvSpPr>
        <p:spPr>
          <a:xfrm>
            <a:off x="2777371" y="4007287"/>
            <a:ext cx="292418" cy="365522"/>
          </a:xfrm>
          <a:prstGeom prst="rect">
            <a:avLst/>
          </a:prstGeom>
          <a:noFill/>
          <a:ln/>
        </p:spPr>
        <p:txBody>
          <a:bodyPr wrap="none" lIns="0" tIns="0" rIns="0" bIns="0" rtlCol="0" anchor="t"/>
          <a:lstStyle/>
          <a:p>
            <a:pPr marL="0" indent="0" algn="ctr">
              <a:lnSpc>
                <a:spcPts val="3650"/>
              </a:lnSpc>
              <a:buNone/>
            </a:pPr>
            <a:r>
              <a:rPr lang="en-US" sz="2300" b="1" dirty="0">
                <a:solidFill>
                  <a:srgbClr val="403C4E"/>
                </a:solidFill>
                <a:latin typeface="Merriweather Bold" pitchFamily="34" charset="0"/>
                <a:ea typeface="Merriweather Bold" pitchFamily="34" charset="-122"/>
                <a:cs typeface="Merriweather Bold" pitchFamily="34" charset="-120"/>
              </a:rPr>
              <a:t>2</a:t>
            </a:r>
            <a:endParaRPr lang="en-US" sz="2300" dirty="0"/>
          </a:p>
        </p:txBody>
      </p:sp>
      <p:sp>
        <p:nvSpPr>
          <p:cNvPr id="10" name="Text 8"/>
          <p:cNvSpPr/>
          <p:nvPr/>
        </p:nvSpPr>
        <p:spPr>
          <a:xfrm>
            <a:off x="5327213" y="3798927"/>
            <a:ext cx="1582579" cy="324802"/>
          </a:xfrm>
          <a:prstGeom prst="rect">
            <a:avLst/>
          </a:prstGeom>
          <a:noFill/>
          <a:ln/>
        </p:spPr>
        <p:txBody>
          <a:bodyPr wrap="none" lIns="0" tIns="0" rIns="0" bIns="0" rtlCol="0" anchor="t"/>
          <a:lstStyle/>
          <a:p>
            <a:pPr marL="0" indent="0" algn="l">
              <a:lnSpc>
                <a:spcPts val="2550"/>
              </a:lnSpc>
              <a:buNone/>
            </a:pPr>
            <a:r>
              <a:rPr lang="en-US" sz="2000" b="1" dirty="0">
                <a:solidFill>
                  <a:srgbClr val="403C4E"/>
                </a:solidFill>
                <a:latin typeface="Merriweather Bold" pitchFamily="34" charset="0"/>
                <a:ea typeface="Merriweather Bold" pitchFamily="34" charset="-122"/>
                <a:cs typeface="Merriweather Bold" pitchFamily="34" charset="-120"/>
              </a:rPr>
              <a:t>Завдання 2:</a:t>
            </a:r>
            <a:endParaRPr lang="en-US" sz="2000" dirty="0"/>
          </a:p>
        </p:txBody>
      </p:sp>
      <p:sp>
        <p:nvSpPr>
          <p:cNvPr id="11" name="Text 9"/>
          <p:cNvSpPr/>
          <p:nvPr/>
        </p:nvSpPr>
        <p:spPr>
          <a:xfrm>
            <a:off x="5327213" y="4248388"/>
            <a:ext cx="1582579" cy="332780"/>
          </a:xfrm>
          <a:prstGeom prst="rect">
            <a:avLst/>
          </a:prstGeom>
          <a:noFill/>
          <a:ln/>
        </p:spPr>
        <p:txBody>
          <a:bodyPr wrap="none" lIns="0" tIns="0" rIns="0" bIns="0" rtlCol="0" anchor="t"/>
          <a:lstStyle/>
          <a:p>
            <a:pPr marL="0" indent="0" algn="l">
              <a:lnSpc>
                <a:spcPts val="2600"/>
              </a:lnSpc>
              <a:buNone/>
            </a:pPr>
            <a:r>
              <a:rPr lang="en-US" sz="1600" dirty="0">
                <a:solidFill>
                  <a:srgbClr val="403C4E"/>
                </a:solidFill>
                <a:latin typeface="Open Sans" pitchFamily="34" charset="0"/>
                <a:ea typeface="Open Sans" pitchFamily="34" charset="-122"/>
                <a:cs typeface="Open Sans" pitchFamily="34" charset="-120"/>
              </a:rPr>
              <a:t>|x| + 1,8 = 3,2</a:t>
            </a:r>
            <a:endParaRPr lang="en-US" sz="1600" dirty="0"/>
          </a:p>
        </p:txBody>
      </p:sp>
      <p:sp>
        <p:nvSpPr>
          <p:cNvPr id="12" name="Shape 10"/>
          <p:cNvSpPr/>
          <p:nvPr/>
        </p:nvSpPr>
        <p:spPr>
          <a:xfrm>
            <a:off x="5223272" y="4779526"/>
            <a:ext cx="8575358" cy="11430"/>
          </a:xfrm>
          <a:prstGeom prst="roundRect">
            <a:avLst>
              <a:gd name="adj" fmla="val 764149"/>
            </a:avLst>
          </a:prstGeom>
          <a:solidFill>
            <a:srgbClr val="E5BEB2"/>
          </a:solidFill>
          <a:ln/>
        </p:spPr>
      </p:sp>
      <p:sp>
        <p:nvSpPr>
          <p:cNvPr id="13" name="Shape 11"/>
          <p:cNvSpPr/>
          <p:nvPr/>
        </p:nvSpPr>
        <p:spPr>
          <a:xfrm>
            <a:off x="727829" y="4892993"/>
            <a:ext cx="6587371" cy="1198007"/>
          </a:xfrm>
          <a:prstGeom prst="roundRect">
            <a:avLst>
              <a:gd name="adj" fmla="val 7291"/>
            </a:avLst>
          </a:prstGeom>
          <a:solidFill>
            <a:srgbClr val="FFD8CC"/>
          </a:solidFill>
          <a:ln w="7620">
            <a:solidFill>
              <a:srgbClr val="E5BEB2"/>
            </a:solidFill>
            <a:prstDash val="solid"/>
          </a:ln>
        </p:spPr>
      </p:sp>
      <p:sp>
        <p:nvSpPr>
          <p:cNvPr id="14" name="Text 12"/>
          <p:cNvSpPr/>
          <p:nvPr/>
        </p:nvSpPr>
        <p:spPr>
          <a:xfrm>
            <a:off x="3875246" y="5309235"/>
            <a:ext cx="292418" cy="365522"/>
          </a:xfrm>
          <a:prstGeom prst="rect">
            <a:avLst/>
          </a:prstGeom>
          <a:noFill/>
          <a:ln/>
        </p:spPr>
        <p:txBody>
          <a:bodyPr wrap="none" lIns="0" tIns="0" rIns="0" bIns="0" rtlCol="0" anchor="t"/>
          <a:lstStyle/>
          <a:p>
            <a:pPr marL="0" indent="0" algn="ctr">
              <a:lnSpc>
                <a:spcPts val="3650"/>
              </a:lnSpc>
              <a:buNone/>
            </a:pPr>
            <a:r>
              <a:rPr lang="en-US" sz="2300" b="1" dirty="0">
                <a:solidFill>
                  <a:srgbClr val="403C4E"/>
                </a:solidFill>
                <a:latin typeface="Merriweather Bold" pitchFamily="34" charset="0"/>
                <a:ea typeface="Merriweather Bold" pitchFamily="34" charset="-122"/>
                <a:cs typeface="Merriweather Bold" pitchFamily="34" charset="-120"/>
              </a:rPr>
              <a:t>3</a:t>
            </a:r>
            <a:endParaRPr lang="en-US" sz="2300" dirty="0"/>
          </a:p>
        </p:txBody>
      </p:sp>
      <p:sp>
        <p:nvSpPr>
          <p:cNvPr id="15" name="Text 13"/>
          <p:cNvSpPr/>
          <p:nvPr/>
        </p:nvSpPr>
        <p:spPr>
          <a:xfrm>
            <a:off x="7523083" y="5100876"/>
            <a:ext cx="2599372" cy="324802"/>
          </a:xfrm>
          <a:prstGeom prst="rect">
            <a:avLst/>
          </a:prstGeom>
          <a:noFill/>
          <a:ln/>
        </p:spPr>
        <p:txBody>
          <a:bodyPr wrap="none" lIns="0" tIns="0" rIns="0" bIns="0" rtlCol="0" anchor="t"/>
          <a:lstStyle/>
          <a:p>
            <a:pPr marL="0" indent="0" algn="l">
              <a:lnSpc>
                <a:spcPts val="2550"/>
              </a:lnSpc>
              <a:buNone/>
            </a:pPr>
            <a:r>
              <a:rPr lang="en-US" sz="2000" b="1" dirty="0">
                <a:solidFill>
                  <a:srgbClr val="403C4E"/>
                </a:solidFill>
                <a:latin typeface="Merriweather Bold" pitchFamily="34" charset="0"/>
                <a:ea typeface="Merriweather Bold" pitchFamily="34" charset="-122"/>
                <a:cs typeface="Merriweather Bold" pitchFamily="34" charset="-120"/>
              </a:rPr>
              <a:t>Завдання 3:</a:t>
            </a:r>
            <a:endParaRPr lang="en-US" sz="2000" dirty="0"/>
          </a:p>
        </p:txBody>
      </p:sp>
      <p:sp>
        <p:nvSpPr>
          <p:cNvPr id="16" name="Text 14"/>
          <p:cNvSpPr/>
          <p:nvPr/>
        </p:nvSpPr>
        <p:spPr>
          <a:xfrm>
            <a:off x="7523083" y="5550337"/>
            <a:ext cx="3688437" cy="332780"/>
          </a:xfrm>
          <a:prstGeom prst="rect">
            <a:avLst/>
          </a:prstGeom>
          <a:noFill/>
          <a:ln/>
        </p:spPr>
        <p:txBody>
          <a:bodyPr wrap="none" lIns="0" tIns="0" rIns="0" bIns="0" rtlCol="0" anchor="t"/>
          <a:lstStyle/>
          <a:p>
            <a:pPr marL="0" indent="0" algn="l">
              <a:lnSpc>
                <a:spcPts val="2600"/>
              </a:lnSpc>
              <a:buNone/>
            </a:pPr>
            <a:r>
              <a:rPr lang="en-US" sz="1600" dirty="0">
                <a:solidFill>
                  <a:srgbClr val="403C4E"/>
                </a:solidFill>
                <a:latin typeface="Open Sans" pitchFamily="34" charset="0"/>
                <a:ea typeface="Open Sans" pitchFamily="34" charset="-122"/>
                <a:cs typeface="Open Sans" pitchFamily="34" charset="-120"/>
              </a:rPr>
              <a:t>a - b + c, якщо a = -2,4; b = 1,5; c = -0,6</a:t>
            </a:r>
            <a:endParaRPr lang="en-US" sz="1600" dirty="0"/>
          </a:p>
        </p:txBody>
      </p:sp>
      <p:sp>
        <p:nvSpPr>
          <p:cNvPr id="17" name="Text 15"/>
          <p:cNvSpPr/>
          <p:nvPr/>
        </p:nvSpPr>
        <p:spPr>
          <a:xfrm>
            <a:off x="727829" y="6324838"/>
            <a:ext cx="13174742" cy="1331119"/>
          </a:xfrm>
          <a:prstGeom prst="rect">
            <a:avLst/>
          </a:prstGeom>
          <a:noFill/>
          <a:ln/>
        </p:spPr>
        <p:txBody>
          <a:bodyPr wrap="square" lIns="0" tIns="0" rIns="0" bIns="0" rtlCol="0" anchor="t"/>
          <a:lstStyle/>
          <a:p>
            <a:pPr marL="0" indent="0" algn="l">
              <a:lnSpc>
                <a:spcPts val="2600"/>
              </a:lnSpc>
              <a:buNone/>
            </a:pPr>
            <a:r>
              <a:rPr lang="en-US" sz="1600" dirty="0">
                <a:solidFill>
                  <a:srgbClr val="403C4E"/>
                </a:solidFill>
                <a:latin typeface="Open Sans" pitchFamily="34" charset="0"/>
                <a:ea typeface="Open Sans" pitchFamily="34" charset="-122"/>
                <a:cs typeface="Open Sans" pitchFamily="34" charset="-120"/>
              </a:rPr>
              <a:t>Для тих, хто прагне поглибити свої знання та відчуває в собі сили розв'язувати більш складні задачі, пропонуємо додаткові завдання. Ці вправи вимагають не лише знання правил, але й вміння логічно мислити та застосовувати їх у нестандартних ситуаціях. Розв'язуйте їх біля дошки з поясненнями, діліться своїми думками та підходами. Разом ми зможемо подолати будь-які математичні вершини!</a:t>
            </a:r>
            <a:endParaRPr lang="en-US"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Офіс">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Довільний</PresentationFormat>
  <Paragraphs>0</Paragraphs>
  <Slides>10</Slides>
  <Notes>10</Notes>
  <HiddenSlides>0</HiddenSlides>
  <MMClips>0</MMClips>
  <ScaleCrop>false</ScaleCrop>
  <HeadingPairs>
    <vt:vector size="4" baseType="variant">
      <vt:variant>
        <vt:lpstr>Тема</vt:lpstr>
      </vt:variant>
      <vt:variant>
        <vt:i4>1</vt:i4>
      </vt:variant>
      <vt:variant>
        <vt:lpstr>Заголовки слайдів</vt:lpstr>
      </vt:variant>
      <vt:variant>
        <vt:i4>10</vt:i4>
      </vt:variant>
    </vt:vector>
  </HeadingPairs>
  <TitlesOfParts>
    <vt:vector size="11" baseType="lpstr">
      <vt:lpstr>Office Theme</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linaprekrasna668@gmail.com</cp:lastModifiedBy>
  <cp:revision>2</cp:revision>
  <dcterms:created xsi:type="dcterms:W3CDTF">2025-03-24T17:30:37Z</dcterms:created>
  <dcterms:modified xsi:type="dcterms:W3CDTF">2025-03-24T17:56:27Z</dcterms:modified>
</cp:coreProperties>
</file>