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2b0a815dc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2b0a815d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2b0a815dc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2b0a815dc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42b0a815dc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42b0a815dc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42b0a815dc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42b0a815dc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42b0a815dc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42b0a815dc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42b0a815dc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42b0a815dc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1e59e7c1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41e59e7c1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41e59e7c17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41e59e7c17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41e59e7c17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41e59e7c17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1e59e7c17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1e59e7c1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1e59e7c17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1e59e7c17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41e59e7c17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41e59e7c17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41e59e7c17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41e59e7c17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41e59e7c17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41e59e7c17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42b0a815d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42b0a815d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4225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Вироблення правильної дикції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9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r>
              <a:rPr lang="ru" sz="2340">
                <a:solidFill>
                  <a:schemeClr val="dk1"/>
                </a:solidFill>
              </a:rPr>
              <a:t>КРВ для корекції темпо-ритмічної та ритміко-інтонаційної сторони мовлення підлітків</a:t>
            </a:r>
            <a:endParaRPr sz="234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54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650025" y="596350"/>
            <a:ext cx="7925400" cy="43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Промовляємо складові рядки із приголосними звуками,  різними за дзвінкістю/глухістю,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спочатку по 2 склади: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па-ба 		та-да 		по-бо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ка-га 		пу-бу 		фа-ва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пи-би 		са-за 		ша-жа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Теж саме із голосними О, У, И.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650025" y="515850"/>
            <a:ext cx="7925400" cy="44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Тепер із трьома складами: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па-ба-па 		та-да-та 		ва-фа-ва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по-бо-по 		да-та-да 		фа-ва-фа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пу-бу-пу 		ка-га-ка 		са-за-са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пи-би-пи 		га-ка-га 		за-са-за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Теж саме із голосними О, У, И.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idx="1" type="body"/>
          </p:nvPr>
        </p:nvSpPr>
        <p:spPr>
          <a:xfrm>
            <a:off x="650025" y="372725"/>
            <a:ext cx="7925400" cy="454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Промовляємо складові рядки із приголосними звуками, різними за м’якістю/твердістю: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па-пя 			пу-пю 			пи-пі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ма-мя 		му-мю 		ми-мі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ва-вя 			ву-вю 			ви-ві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та-тя 			ту-тю 			ти-ті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ба-бя 			бу-бю 	           би-бі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да-дя 			ду-дю 		ди-ді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фа-фя 		фу-фю 		фи-фі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/>
          <p:nvPr>
            <p:ph idx="1" type="body"/>
          </p:nvPr>
        </p:nvSpPr>
        <p:spPr>
          <a:xfrm>
            <a:off x="650025" y="551625"/>
            <a:ext cx="7925400" cy="43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Промовляємо складові рядки з нарощуванням збігу приголосних звуків: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па-тпа 		на-нпа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та-пта 		ка-фка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фа-тфа 		ка-тка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та-фта 		ка-пка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ма-кма 		та-кта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на-нфа 		на-кна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Теж саме з голосними О, У, И.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650025" y="730525"/>
            <a:ext cx="7925400" cy="41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Промовляємо складові рядки із загальним збігом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двох приголосних звуків і різними голосними: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пта-пто-пту-пти  		тма-тмо-тму-тми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кта-кто-кту-кти 		      кна-кно-кну-кни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фта-фто-фту-фти 		фка-фко-фку-фки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тпа-тпо-тпу-тпи 		      пна-пно-пну-пни 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/>
          <p:nvPr>
            <p:ph idx="1" type="body"/>
          </p:nvPr>
        </p:nvSpPr>
        <p:spPr>
          <a:xfrm>
            <a:off x="650025" y="658975"/>
            <a:ext cx="7925400" cy="425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Промовляємо складові рядки зі зміною позиції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приголосних звуків при їх збігу: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пта-тпа 		кта-тка 		фта-тфа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пка-пка 		фка-кфа 		хта-тха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фпа-пфа 		гда-дга 		вба-бва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>
            <p:ph idx="1" type="body"/>
          </p:nvPr>
        </p:nvSpPr>
        <p:spPr>
          <a:xfrm>
            <a:off x="524775" y="542675"/>
            <a:ext cx="7925400" cy="437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Література: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Підручник «Мовленнєва комунікація»                                       С. Д. Абрамович, М. Ю. Чікарькова;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Навчальний посібник «Етика ділового спілкування»                Г. Л. Чайка, Т. К. Чмут;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“Логопедичний зошит” Т. Ткаченко.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Фото https://jawliner.de/pages/8-moves-for-a-better-jawline-copy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З любов’ю до дефектології - пані Наталя.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846825" y="551625"/>
            <a:ext cx="7326000" cy="43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Кожна вправа (1-8) виконується 5-6 разів.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1</a:t>
            </a:r>
            <a:r>
              <a:rPr lang="ru" sz="2400">
                <a:solidFill>
                  <a:schemeClr val="dk1"/>
                </a:solidFill>
              </a:rPr>
              <a:t>. Спробуйте "проковтнути" свій язик.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2</a:t>
            </a:r>
            <a:r>
              <a:rPr lang="ru" sz="2400">
                <a:solidFill>
                  <a:schemeClr val="dk1"/>
                </a:solidFill>
              </a:rPr>
              <a:t>. Доторкніться язиком (звичайно, всередині рота) до лівої щоки, до правої щоки, до верхніх та нижніх альвеол.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3. Складіть губи ніби для поцілунку “хоботком”, поверніть їх у попереднє положення.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66300" y="542675"/>
            <a:ext cx="8066100" cy="437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4</a:t>
            </a:r>
            <a:r>
              <a:rPr lang="ru" sz="2400">
                <a:solidFill>
                  <a:schemeClr val="dk1"/>
                </a:solidFill>
              </a:rPr>
              <a:t>. Рвучко відкрийте рот, опускаючи нижню щелепу і поверніть її в попереднє положення.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4575" y="1707125"/>
            <a:ext cx="2914650" cy="283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1588" y="1688063"/>
            <a:ext cx="3057525" cy="287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811025" y="596350"/>
            <a:ext cx="8021400" cy="43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5</a:t>
            </a:r>
            <a:r>
              <a:rPr lang="ru" sz="2400">
                <a:solidFill>
                  <a:schemeClr val="dk1"/>
                </a:solidFill>
              </a:rPr>
              <a:t>. Спробуйте рухати нижньою щелепою вправо-вліво.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3063" y="1573863"/>
            <a:ext cx="30956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9550" y="1578613"/>
            <a:ext cx="3048000" cy="284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775250" y="632125"/>
            <a:ext cx="8057100" cy="42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6</a:t>
            </a:r>
            <a:r>
              <a:rPr lang="ru" sz="2400">
                <a:solidFill>
                  <a:schemeClr val="dk1"/>
                </a:solidFill>
              </a:rPr>
              <a:t>. Висуньте вперед нижню щелепу та поверніть назад.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0150" y="1652300"/>
            <a:ext cx="2990850" cy="283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8938" y="1633238"/>
            <a:ext cx="3057525" cy="287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846825" y="560575"/>
            <a:ext cx="7985400" cy="435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7</a:t>
            </a:r>
            <a:r>
              <a:rPr lang="ru" sz="2400">
                <a:solidFill>
                  <a:schemeClr val="dk1"/>
                </a:solidFill>
              </a:rPr>
              <a:t>. Стуліть губи, потім розтягніть їх, знову стуліть.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4113" y="1630238"/>
            <a:ext cx="3076575" cy="28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5475" y="1644538"/>
            <a:ext cx="3048000" cy="283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idx="1" type="body"/>
          </p:nvPr>
        </p:nvSpPr>
        <p:spPr>
          <a:xfrm>
            <a:off x="846825" y="578450"/>
            <a:ext cx="7985400" cy="43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8</a:t>
            </a:r>
            <a:r>
              <a:rPr lang="ru" sz="2400">
                <a:solidFill>
                  <a:schemeClr val="dk1"/>
                </a:solidFill>
              </a:rPr>
              <a:t>. Розтягніть губи у посмішці якомога ширше - намагайтесь начебто дотягнути кінці рота до вух.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0525" y="1744350"/>
            <a:ext cx="3048000" cy="283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7863" y="1706238"/>
            <a:ext cx="3057525" cy="287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650025" y="551625"/>
            <a:ext cx="7925400" cy="43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Промовляємо складові рядки з одним приголосним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і різними голосними звуками: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та-то-ту 		ну-ни-на 		бо-ба-би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ти-та-то 		но-на-ну 		бу-бо-ба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му-ми-ма 	да-ди-до 		па-пу-по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мо-ма-му 	ду-ди-да 		ку-ко-ка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ва-ву-во 		фа-фу-фи 	гу-ги-го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650025" y="614250"/>
            <a:ext cx="7925400" cy="430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Промовляємо складові рядки із загальним голосним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і різними приголосними звуками: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та-ка-па 		па-ка-та 		ма-на-ва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ка-на-па 		га-ба-да 		фа-ха-ка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ка-фа-ха 		ба-да-га 		ва-ма-на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Теж саме з голосними О, У, И.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