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42f93ca910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42f93ca910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43077258e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43077258e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2f93ca91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42f93ca91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2f93ca910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2f93ca910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f93ca91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f93ca91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2f93ca910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2f93ca910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2f93ca910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2f93ca910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2f93ca910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2f93ca910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2f93ca910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2f93ca910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2f93ca910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2f93ca910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Розвиток сили та висоти голосу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5"/>
              <a:buFont typeface="Arial"/>
              <a:buNone/>
            </a:pPr>
            <a:r>
              <a:rPr lang="ru" sz="2340">
                <a:solidFill>
                  <a:schemeClr val="dk1"/>
                </a:solidFill>
              </a:rPr>
              <a:t>КРВ для корекції темпо-ритмічної та ритміко-інтонаційної сторони мовлення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2"/>
          <p:cNvSpPr txBox="1"/>
          <p:nvPr>
            <p:ph idx="1" type="body"/>
          </p:nvPr>
        </p:nvSpPr>
        <p:spPr>
          <a:xfrm>
            <a:off x="444275" y="837875"/>
            <a:ext cx="8388000" cy="373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chemeClr val="dk1"/>
                </a:solidFill>
              </a:rPr>
              <a:t>«Ми веселі піаністи»</a:t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Голосно-тихо-зовсім тихо: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 До-ре-мі-фа-соль-ля-сі-до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             	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I навпаки: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До-сі-ля-соль-фа-мі-ре-до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38650" y="613000"/>
            <a:ext cx="3917499" cy="391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3"/>
          <p:cNvSpPr txBox="1"/>
          <p:nvPr>
            <p:ph idx="1" type="body"/>
          </p:nvPr>
        </p:nvSpPr>
        <p:spPr>
          <a:xfrm>
            <a:off x="542675" y="954150"/>
            <a:ext cx="4401000" cy="361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Реве велика корова: м-м-у-у-у,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реве маленьке теля: м-м-у-у-у.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8" name="Google Shape;10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1225" y="632512"/>
            <a:ext cx="3753226" cy="375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471125" y="632125"/>
            <a:ext cx="8346000" cy="424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</a:rPr>
              <a:t>Своєчасна допомога дітям в корекції голосу дає можливість усувати й інші порушення мовлення.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</a:rPr>
              <a:t> 	Порушення голосу впливає на загальний розвиток дітей, їх нервово - психічний стан, формування вимови, так як голос має велике значення в процесі спілкування. Велика роль голосу в передачі інтонації, яка визначає смислову та емоційну сторону висловлювань.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</a:rPr>
              <a:t> 	Уміння змінювати силу голосу - одне з важливих його виразних засобів. Потрібно навчити дитину говорити голосно, але не «крикливо», чітко, поступово змінюючи силу голосу - від гучного проголошення до середнього і тихого, і навпаки.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</a:rPr>
              <a:t> 	Ці вправи рекомендується проводити перед артикуляційною гімнастикою.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</a:rPr>
              <a:t>Малюнки створені мною за допомогою ШІ.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</a:rPr>
              <a:t>З любов’ю до дефектології - пані Наталя.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1329850" y="1052550"/>
            <a:ext cx="7371000" cy="351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Прямий рахунок із поступовим підсиленням голосу: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2000">
                <a:solidFill>
                  <a:schemeClr val="dk1"/>
                </a:solidFill>
              </a:rPr>
              <a:t>1,2,3,4,5.</a:t>
            </a:r>
            <a:endParaRPr sz="12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1159900" y="1195675"/>
            <a:ext cx="7672500" cy="33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Зворотний рахунок із поступовим послабленням голосу: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0">
                <a:solidFill>
                  <a:schemeClr val="dk1"/>
                </a:solidFill>
              </a:rPr>
              <a:t>5,4,3,2,1.</a:t>
            </a:r>
            <a:endParaRPr sz="1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882600" y="623175"/>
            <a:ext cx="7710900" cy="418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Посилення сили голосу зі збільшенням довготи звучання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А-а-а-а-а	     	 УI-уі- уі-уі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У-у-у-у-у  	   	 ОА-оа-оа-оа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О-о-о-о-о        	 АУI-ауі-ауі-ауі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I-і-і-і-і              	 ЕОА-еао-еао-еао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Е-е-е-е-е          	ОУI-оуі-оуі-оуі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</a:rPr>
              <a:t>П</a:t>
            </a:r>
            <a:r>
              <a:rPr lang="ru">
                <a:solidFill>
                  <a:schemeClr val="dk1"/>
                </a:solidFill>
              </a:rPr>
              <a:t>ослаблення голосу зі збільшенням довготи звучання. Ті ж самі звукові доріжки.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802100" y="882600"/>
            <a:ext cx="7773300" cy="368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Подовження вимови останнього звука (при середній силі голосу)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 У-У       	А-У        	А-У-I	  	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О-О       	А-I	    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	О-У-I 	 	I-I  	     	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У-А        	 У-Е-I     	Е-Е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9"/>
          <p:cNvSpPr txBox="1"/>
          <p:nvPr>
            <p:ph idx="1" type="body"/>
          </p:nvPr>
        </p:nvSpPr>
        <p:spPr>
          <a:xfrm>
            <a:off x="667900" y="757350"/>
            <a:ext cx="8164500" cy="381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Називати дні тижня з поступовим посиленням та наступним послабленням голосу: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Понеділок, вівторок</a:t>
            </a:r>
            <a:r>
              <a:rPr lang="ru">
                <a:solidFill>
                  <a:schemeClr val="dk1"/>
                </a:solidFill>
              </a:rPr>
              <a:t> – беззвучна артикуляція,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середа, четвер</a:t>
            </a:r>
            <a:r>
              <a:rPr lang="ru">
                <a:solidFill>
                  <a:schemeClr val="dk1"/>
                </a:solidFill>
              </a:rPr>
              <a:t> – тихо,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п·ятниця, субота</a:t>
            </a:r>
            <a:r>
              <a:rPr lang="ru">
                <a:solidFill>
                  <a:schemeClr val="dk1"/>
                </a:solidFill>
              </a:rPr>
              <a:t> </a:t>
            </a:r>
            <a:r>
              <a:rPr i="1" lang="ru">
                <a:solidFill>
                  <a:schemeClr val="dk1"/>
                </a:solidFill>
              </a:rPr>
              <a:t>-</a:t>
            </a:r>
            <a:r>
              <a:rPr lang="ru">
                <a:solidFill>
                  <a:schemeClr val="dk1"/>
                </a:solidFill>
              </a:rPr>
              <a:t> голосом середньої сили,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неділя</a:t>
            </a:r>
            <a:r>
              <a:rPr lang="ru">
                <a:solidFill>
                  <a:schemeClr val="dk1"/>
                </a:solidFill>
              </a:rPr>
              <a:t> – голосно.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Неділя </a:t>
            </a:r>
            <a:r>
              <a:rPr lang="ru">
                <a:solidFill>
                  <a:schemeClr val="dk1"/>
                </a:solidFill>
              </a:rPr>
              <a:t>– голосно,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субота, п·ятниця</a:t>
            </a:r>
            <a:r>
              <a:rPr lang="ru">
                <a:solidFill>
                  <a:schemeClr val="dk1"/>
                </a:solidFill>
              </a:rPr>
              <a:t> – голосом середньої сили,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четвер, середа</a:t>
            </a:r>
            <a:r>
              <a:rPr lang="ru">
                <a:solidFill>
                  <a:schemeClr val="dk1"/>
                </a:solidFill>
              </a:rPr>
              <a:t> – тихо,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вівторок, понеділок</a:t>
            </a:r>
            <a:r>
              <a:rPr lang="ru">
                <a:solidFill>
                  <a:schemeClr val="dk1"/>
                </a:solidFill>
              </a:rPr>
              <a:t> – беззвучна артикуляція.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idx="1" type="body"/>
          </p:nvPr>
        </p:nvSpPr>
        <p:spPr>
          <a:xfrm>
            <a:off x="658975" y="1016775"/>
            <a:ext cx="8077500" cy="355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Послаблення голосу (голосно-тихо-шепіт-беззвукова артикуляція)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У…… В…… О…… З…… А……. Ж…… I…….. Е……..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Ускладнюємо: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Оуоуоуоуоу    	аіаіаіаіаі 	 оіоіоіоіоі   	еуеуеуеу    	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ужіужіужі      	оуі оуі оуі 	азаазаазааза   	еуі еуі еуі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560575" y="811025"/>
            <a:ext cx="8271600" cy="375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>
                <a:solidFill>
                  <a:schemeClr val="dk1"/>
                </a:solidFill>
              </a:rPr>
              <a:t>«Ехо»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>
                <a:solidFill>
                  <a:schemeClr val="dk1"/>
                </a:solidFill>
              </a:rPr>
              <a:t>Заблукали в лісі: «А-а-а-у-у»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>
                <a:solidFill>
                  <a:schemeClr val="dk1"/>
                </a:solidFill>
              </a:rPr>
              <a:t>(</a:t>
            </a:r>
            <a:r>
              <a:rPr lang="ru">
                <a:solidFill>
                  <a:schemeClr val="dk1"/>
                </a:solidFill>
              </a:rPr>
              <a:t>голосно, середньо, тихо).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6" name="Google Shape;9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76025" y="546925"/>
            <a:ext cx="4021901" cy="4021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