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4264c9d722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4264c9d722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4264c9d72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4264c9d72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4264c9d722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4264c9d722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4264c9d722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4264c9d722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264c9d722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264c9d722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4264c9d722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4264c9d722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744575"/>
            <a:ext cx="8520600" cy="117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Робота над тембром 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70"/>
              <a:buFont typeface="Arial"/>
              <a:buNone/>
            </a:pPr>
            <a:r>
              <a:rPr lang="ru" sz="2438">
                <a:solidFill>
                  <a:schemeClr val="dk1"/>
                </a:solidFill>
              </a:rPr>
              <a:t>КРВ для корекції темпо-ритмічної та ритміко-інтонаційної сторони мовлення молодших школярів</a:t>
            </a:r>
            <a:endParaRPr sz="2438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sz="196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1490875" y="372725"/>
            <a:ext cx="5930700" cy="419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>
                <a:solidFill>
                  <a:schemeClr val="dk1"/>
                </a:solidFill>
              </a:rPr>
              <a:t>Зміна одного звукокомплексу за висотою та силою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>
                <a:solidFill>
                  <a:schemeClr val="dk1"/>
                </a:solidFill>
              </a:rPr>
              <a:t>Дорослий пропонує дитині сказати МЯУ: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>
                <a:solidFill>
                  <a:schemeClr val="dk1"/>
                </a:solidFill>
              </a:rPr>
              <a:t>голосно (кіт поруч і просить їсти); 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>
                <a:solidFill>
                  <a:schemeClr val="dk1"/>
                </a:solidFill>
              </a:rPr>
              <a:t>тихо (кіт за дверима);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>
                <a:solidFill>
                  <a:schemeClr val="dk1"/>
                </a:solidFill>
              </a:rPr>
              <a:t>високим голосом (маленьке кошеня); 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>
                <a:solidFill>
                  <a:schemeClr val="dk1"/>
                </a:solidFill>
              </a:rPr>
              <a:t>низьким голосом (старий кіт).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10875" y="2635850"/>
            <a:ext cx="4989326" cy="2335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489025" y="1007825"/>
            <a:ext cx="3354300" cy="418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>
                <a:solidFill>
                  <a:schemeClr val="dk1"/>
                </a:solidFill>
              </a:rPr>
              <a:t>Попросіть дитину вимовити фразу 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>
                <a:solidFill>
                  <a:schemeClr val="dk1"/>
                </a:solidFill>
              </a:rPr>
              <a:t>“Хочу меда!” за ведмедя, ведмедицю та ведмежа голосом, що змінюється за висотою.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7" name="Google Shape;6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74450" y="605325"/>
            <a:ext cx="3719450" cy="3719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1311975" y="542675"/>
            <a:ext cx="6619500" cy="402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>
                <a:solidFill>
                  <a:schemeClr val="dk1"/>
                </a:solidFill>
              </a:rPr>
              <a:t>Дорослий пропонує дитині визначити, далеко чи близько знаходиться об'єкт, що звучить, а потім відтворит звукокомплекси різним за силою голосом (гучно, тихо).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>
                <a:solidFill>
                  <a:schemeClr val="dk1"/>
                </a:solidFill>
              </a:rPr>
              <a:t>Кричать діти: 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>
                <a:solidFill>
                  <a:schemeClr val="dk1"/>
                </a:solidFill>
              </a:rPr>
              <a:t>АУ (гучно), 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>
                <a:solidFill>
                  <a:schemeClr val="dk1"/>
                </a:solidFill>
              </a:rPr>
              <a:t>АУ (тихо).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>
                <a:solidFill>
                  <a:schemeClr val="dk1"/>
                </a:solidFill>
              </a:rPr>
              <a:t>Собага лає: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>
                <a:solidFill>
                  <a:schemeClr val="dk1"/>
                </a:solidFill>
              </a:rPr>
              <a:t>АВ (голосно), 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>
                <a:solidFill>
                  <a:schemeClr val="dk1"/>
                </a:solidFill>
              </a:rPr>
              <a:t>АВ-АВ (тихо).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>
                <a:solidFill>
                  <a:schemeClr val="dk1"/>
                </a:solidFill>
              </a:rPr>
              <a:t>Кукурікає півень, кудахче курка, квакають жаби, каркає ворона в т.п.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idx="1" type="body"/>
          </p:nvPr>
        </p:nvSpPr>
        <p:spPr>
          <a:xfrm>
            <a:off x="1553475" y="515850"/>
            <a:ext cx="6225900" cy="43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marR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200">
                <a:solidFill>
                  <a:srgbClr val="1F1F1F"/>
                </a:solidFill>
              </a:rPr>
              <a:t>Дорослий показує, а потім просить дитину відтворити зміни характеру, тембру та емоційного забарвлення одного й того ж звуку.</a:t>
            </a:r>
            <a:endParaRPr sz="7200">
              <a:solidFill>
                <a:srgbClr val="1F1F1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rgbClr val="1F1F1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200">
                <a:solidFill>
                  <a:srgbClr val="1F1F1F"/>
                </a:solidFill>
              </a:rPr>
              <a:t>А - плаче, кричить дівчинка</a:t>
            </a:r>
            <a:endParaRPr sz="7200">
              <a:solidFill>
                <a:srgbClr val="1F1F1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200">
                <a:solidFill>
                  <a:srgbClr val="1F1F1F"/>
                </a:solidFill>
              </a:rPr>
              <a:t>А - показують горло лікарю</a:t>
            </a:r>
            <a:endParaRPr sz="7200">
              <a:solidFill>
                <a:srgbClr val="1F1F1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200">
                <a:solidFill>
                  <a:srgbClr val="1F1F1F"/>
                </a:solidFill>
              </a:rPr>
              <a:t>А - співає співачка</a:t>
            </a:r>
            <a:endParaRPr sz="7200">
              <a:solidFill>
                <a:srgbClr val="1F1F1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200">
                <a:solidFill>
                  <a:srgbClr val="1F1F1F"/>
                </a:solidFill>
              </a:rPr>
              <a:t>А - качаємо малюка</a:t>
            </a:r>
            <a:endParaRPr sz="7200">
              <a:solidFill>
                <a:srgbClr val="1F1F1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200">
                <a:solidFill>
                  <a:srgbClr val="1F1F1F"/>
                </a:solidFill>
              </a:rPr>
              <a:t>А - дівчинка вкололася голкою</a:t>
            </a:r>
            <a:endParaRPr sz="7200">
              <a:solidFill>
                <a:srgbClr val="1F1F1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rgbClr val="1F1F1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200">
                <a:solidFill>
                  <a:srgbClr val="1F1F1F"/>
                </a:solidFill>
              </a:rPr>
              <a:t>О - здивувалася мама</a:t>
            </a:r>
            <a:endParaRPr sz="7200">
              <a:solidFill>
                <a:srgbClr val="1F1F1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200">
                <a:solidFill>
                  <a:srgbClr val="1F1F1F"/>
                </a:solidFill>
              </a:rPr>
              <a:t>О - стогне бабуся</a:t>
            </a:r>
            <a:endParaRPr sz="7200">
              <a:solidFill>
                <a:srgbClr val="1F1F1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200">
                <a:solidFill>
                  <a:srgbClr val="1F1F1F"/>
                </a:solidFill>
              </a:rPr>
              <a:t>О - співає співачка</a:t>
            </a:r>
            <a:endParaRPr sz="7200">
              <a:solidFill>
                <a:srgbClr val="1F1F1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200">
                <a:solidFill>
                  <a:srgbClr val="1F1F1F"/>
                </a:solidFill>
              </a:rPr>
              <a:t>О - потягується тато</a:t>
            </a:r>
            <a:endParaRPr sz="7200">
              <a:solidFill>
                <a:srgbClr val="1F1F1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200">
                <a:solidFill>
                  <a:srgbClr val="1F1F1F"/>
                </a:solidFill>
              </a:rPr>
              <a:t>О - кричить мисливець у лісі</a:t>
            </a:r>
            <a:endParaRPr sz="7200">
              <a:solidFill>
                <a:srgbClr val="1F1F1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rgbClr val="1F1F1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200">
                <a:solidFill>
                  <a:srgbClr val="1F1F1F"/>
                </a:solidFill>
              </a:rPr>
              <a:t>У - гуде пароплав</a:t>
            </a:r>
            <a:endParaRPr sz="7200">
              <a:solidFill>
                <a:srgbClr val="1F1F1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200">
                <a:solidFill>
                  <a:srgbClr val="1F1F1F"/>
                </a:solidFill>
              </a:rPr>
              <a:t>У - звучить дудочка</a:t>
            </a:r>
            <a:endParaRPr sz="7200">
              <a:solidFill>
                <a:srgbClr val="1F1F1F"/>
              </a:solidFill>
            </a:endParaRPr>
          </a:p>
          <a:p>
            <a:pPr indent="0" lvl="0" marL="0" marR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ru" sz="7200">
                <a:solidFill>
                  <a:srgbClr val="1F1F1F"/>
                </a:solidFill>
              </a:rPr>
              <a:t>У - плаче хлопчик</a:t>
            </a:r>
            <a:endParaRPr sz="7200">
              <a:solidFill>
                <a:srgbClr val="1F1F1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/>
          <p:nvPr>
            <p:ph idx="1" type="body"/>
          </p:nvPr>
        </p:nvSpPr>
        <p:spPr>
          <a:xfrm>
            <a:off x="435325" y="399550"/>
            <a:ext cx="8319000" cy="438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</a:rPr>
              <a:t>Промовляємо складові рядки зі зміною наголосу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</a:rPr>
              <a:t>(наголошений склад великими літерами):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</a:rPr>
              <a:t>та-та-ТА					</a:t>
            </a:r>
            <a:r>
              <a:rPr lang="ru">
                <a:solidFill>
                  <a:srgbClr val="FF0000"/>
                </a:solidFill>
              </a:rPr>
              <a:t>ка-ка-КА	</a:t>
            </a:r>
            <a:r>
              <a:rPr lang="ru">
                <a:solidFill>
                  <a:schemeClr val="dk1"/>
                </a:solidFill>
              </a:rPr>
              <a:t>				</a:t>
            </a:r>
            <a:r>
              <a:rPr lang="ru">
                <a:solidFill>
                  <a:srgbClr val="0000FF"/>
                </a:solidFill>
              </a:rPr>
              <a:t>БА-ба-ба</a:t>
            </a:r>
            <a:endParaRPr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</a:rPr>
              <a:t>та-ТА-та					</a:t>
            </a:r>
            <a:r>
              <a:rPr lang="ru">
                <a:solidFill>
                  <a:srgbClr val="FF0000"/>
                </a:solidFill>
              </a:rPr>
              <a:t>ка-КА-ка</a:t>
            </a:r>
            <a:r>
              <a:rPr lang="ru">
                <a:solidFill>
                  <a:schemeClr val="dk1"/>
                </a:solidFill>
              </a:rPr>
              <a:t>					</a:t>
            </a:r>
            <a:r>
              <a:rPr lang="ru">
                <a:solidFill>
                  <a:srgbClr val="0000FF"/>
                </a:solidFill>
              </a:rPr>
              <a:t>ба-ба-БА</a:t>
            </a:r>
            <a:endParaRPr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</a:rPr>
              <a:t>ТА-та-та					</a:t>
            </a:r>
            <a:r>
              <a:rPr lang="ru">
                <a:solidFill>
                  <a:srgbClr val="FF0000"/>
                </a:solidFill>
              </a:rPr>
              <a:t>КА-ка-ка	</a:t>
            </a:r>
            <a:r>
              <a:rPr lang="ru">
                <a:solidFill>
                  <a:schemeClr val="dk1"/>
                </a:solidFill>
              </a:rPr>
              <a:t>				</a:t>
            </a:r>
            <a:r>
              <a:rPr lang="ru">
                <a:solidFill>
                  <a:srgbClr val="0000FF"/>
                </a:solidFill>
              </a:rPr>
              <a:t>ба-БА-ба</a:t>
            </a:r>
            <a:endParaRPr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45720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>
                <a:solidFill>
                  <a:srgbClr val="FF9900"/>
                </a:solidFill>
              </a:rPr>
              <a:t>па-па-ПА</a:t>
            </a:r>
            <a:r>
              <a:rPr lang="ru">
                <a:solidFill>
                  <a:schemeClr val="dk1"/>
                </a:solidFill>
              </a:rPr>
              <a:t>				</a:t>
            </a:r>
            <a:r>
              <a:rPr lang="ru">
                <a:solidFill>
                  <a:srgbClr val="00FF00"/>
                </a:solidFill>
              </a:rPr>
              <a:t>на-НА-на</a:t>
            </a:r>
            <a:r>
              <a:rPr lang="ru">
                <a:solidFill>
                  <a:schemeClr val="dk1"/>
                </a:solidFill>
              </a:rPr>
              <a:t>			</a:t>
            </a:r>
            <a:r>
              <a:rPr lang="ru">
                <a:solidFill>
                  <a:srgbClr val="FF00FF"/>
                </a:solidFill>
              </a:rPr>
              <a:t>ФА-фа-фа</a:t>
            </a:r>
            <a:endParaRPr>
              <a:solidFill>
                <a:srgbClr val="FF00FF"/>
              </a:solidFill>
            </a:endParaRPr>
          </a:p>
          <a:p>
            <a:pPr indent="45720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>
                <a:solidFill>
                  <a:srgbClr val="FF9900"/>
                </a:solidFill>
              </a:rPr>
              <a:t>па-ПА-па</a:t>
            </a:r>
            <a:r>
              <a:rPr lang="ru">
                <a:solidFill>
                  <a:schemeClr val="dk1"/>
                </a:solidFill>
              </a:rPr>
              <a:t>				</a:t>
            </a:r>
            <a:r>
              <a:rPr lang="ru">
                <a:solidFill>
                  <a:srgbClr val="00FF00"/>
                </a:solidFill>
              </a:rPr>
              <a:t>НА-на-на</a:t>
            </a:r>
            <a:r>
              <a:rPr lang="ru">
                <a:solidFill>
                  <a:schemeClr val="dk1"/>
                </a:solidFill>
              </a:rPr>
              <a:t>			</a:t>
            </a:r>
            <a:r>
              <a:rPr lang="ru">
                <a:solidFill>
                  <a:srgbClr val="5B0F00"/>
                </a:solidFill>
              </a:rPr>
              <a:t>ма-МА-ма</a:t>
            </a:r>
            <a:endParaRPr>
              <a:solidFill>
                <a:srgbClr val="5B0F00"/>
              </a:solidFill>
            </a:endParaRPr>
          </a:p>
          <a:p>
            <a:pPr indent="457200" lvl="0" marL="9144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>
                <a:solidFill>
                  <a:srgbClr val="FF9900"/>
                </a:solidFill>
              </a:rPr>
              <a:t>ПА-па-па</a:t>
            </a:r>
            <a:r>
              <a:rPr lang="ru">
                <a:solidFill>
                  <a:schemeClr val="dk1"/>
                </a:solidFill>
              </a:rPr>
              <a:t>				</a:t>
            </a:r>
            <a:r>
              <a:rPr lang="ru">
                <a:solidFill>
                  <a:srgbClr val="00FF00"/>
                </a:solidFill>
              </a:rPr>
              <a:t>на-на-НА</a:t>
            </a:r>
            <a:r>
              <a:rPr lang="ru">
                <a:solidFill>
                  <a:schemeClr val="dk1"/>
                </a:solidFill>
              </a:rPr>
              <a:t>			</a:t>
            </a:r>
            <a:r>
              <a:rPr lang="ru">
                <a:solidFill>
                  <a:srgbClr val="9900FF"/>
                </a:solidFill>
              </a:rPr>
              <a:t>ва-ва-ВА</a:t>
            </a:r>
            <a:endParaRPr>
              <a:solidFill>
                <a:srgbClr val="9900FF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9"/>
          <p:cNvSpPr txBox="1"/>
          <p:nvPr>
            <p:ph idx="1" type="body"/>
          </p:nvPr>
        </p:nvSpPr>
        <p:spPr>
          <a:xfrm>
            <a:off x="694750" y="551625"/>
            <a:ext cx="7701900" cy="432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</a:rPr>
              <a:t>Література:</a:t>
            </a:r>
            <a:endParaRPr sz="22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</a:rPr>
              <a:t>“Логопедичний зошит” Т. Ткаченко;</a:t>
            </a:r>
            <a:endParaRPr sz="22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</a:rPr>
              <a:t>Навчальний посібник “Хрестоматія з логопедії” </a:t>
            </a:r>
            <a:endParaRPr sz="22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</a:rPr>
              <a:t>за загальною редакцією Шеремет М. К., Мартиненко І. В.</a:t>
            </a:r>
            <a:endParaRPr sz="22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</a:rPr>
              <a:t>Малюнки створені мною за допомогою ШІ.</a:t>
            </a:r>
            <a:endParaRPr sz="22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200">
                <a:solidFill>
                  <a:schemeClr val="dk1"/>
                </a:solidFill>
              </a:rPr>
              <a:t>З любов’ю до дефектології - пані Наталя.</a:t>
            </a:r>
            <a:endParaRPr sz="2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