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8" r:id="rId3"/>
    <p:sldId id="269" r:id="rId4"/>
    <p:sldId id="264" r:id="rId5"/>
    <p:sldId id="268" r:id="rId6"/>
    <p:sldId id="267" r:id="rId7"/>
    <p:sldId id="266" r:id="rId8"/>
    <p:sldId id="276" r:id="rId9"/>
    <p:sldId id="270" r:id="rId10"/>
    <p:sldId id="275" r:id="rId11"/>
    <p:sldId id="274" r:id="rId12"/>
    <p:sldId id="273" r:id="rId13"/>
    <p:sldId id="272" r:id="rId14"/>
    <p:sldId id="281" r:id="rId15"/>
    <p:sldId id="280" r:id="rId16"/>
    <p:sldId id="279" r:id="rId17"/>
    <p:sldId id="278" r:id="rId18"/>
    <p:sldId id="277" r:id="rId19"/>
    <p:sldId id="282" r:id="rId20"/>
    <p:sldId id="283" r:id="rId21"/>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kyta Morozov" initials="MM" lastIdx="1" clrIdx="0">
    <p:extLst>
      <p:ext uri="{19B8F6BF-5375-455C-9EA6-DF929625EA0E}">
        <p15:presenceInfo xmlns:p15="http://schemas.microsoft.com/office/powerpoint/2012/main" userId="c42cc409b701ab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A2BF"/>
    <a:srgbClr val="EB1DB5"/>
    <a:srgbClr val="CCE109"/>
    <a:srgbClr val="0804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p:cViewPr varScale="1">
        <p:scale>
          <a:sx n="81" d="100"/>
          <a:sy n="81" d="100"/>
        </p:scale>
        <p:origin x="74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UA"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4EA5F0-C744-4C42-91AE-72F59149874E}" type="datetimeFigureOut">
              <a:rPr lang="ru-UA" smtClean="0"/>
              <a:t>24.10.2024</a:t>
            </a:fld>
            <a:endParaRPr lang="ru-UA"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UA"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UA"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B4CA71-C77C-4420-B873-37C5E0FC881C}" type="slidenum">
              <a:rPr lang="ru-UA" smtClean="0"/>
              <a:t>‹#›</a:t>
            </a:fld>
            <a:endParaRPr lang="ru-UA" dirty="0"/>
          </a:p>
        </p:txBody>
      </p:sp>
    </p:spTree>
    <p:extLst>
      <p:ext uri="{BB962C8B-B14F-4D97-AF65-F5344CB8AC3E}">
        <p14:creationId xmlns:p14="http://schemas.microsoft.com/office/powerpoint/2010/main" val="2769133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7E60B3-445E-3EF6-30DB-3779D76EE662}"/>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UA"/>
          </a:p>
        </p:txBody>
      </p:sp>
      <p:sp>
        <p:nvSpPr>
          <p:cNvPr id="3" name="Подзаголовок 2">
            <a:extLst>
              <a:ext uri="{FF2B5EF4-FFF2-40B4-BE49-F238E27FC236}">
                <a16:creationId xmlns:a16="http://schemas.microsoft.com/office/drawing/2014/main" id="{0B7BEDF0-C723-9D1E-8623-EC4C69FEEA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UA"/>
          </a:p>
        </p:txBody>
      </p:sp>
      <p:sp>
        <p:nvSpPr>
          <p:cNvPr id="4" name="Дата 3">
            <a:extLst>
              <a:ext uri="{FF2B5EF4-FFF2-40B4-BE49-F238E27FC236}">
                <a16:creationId xmlns:a16="http://schemas.microsoft.com/office/drawing/2014/main" id="{EA212AE4-FCAD-D0EC-3198-46D2862070C9}"/>
              </a:ext>
            </a:extLst>
          </p:cNvPr>
          <p:cNvSpPr>
            <a:spLocks noGrp="1"/>
          </p:cNvSpPr>
          <p:nvPr>
            <p:ph type="dt" sz="half" idx="10"/>
          </p:nvPr>
        </p:nvSpPr>
        <p:spPr/>
        <p:txBody>
          <a:bodyPr/>
          <a:lstStyle/>
          <a:p>
            <a:fld id="{0F8117BC-2C0F-4FD1-933A-1218D87044B7}" type="datetimeFigureOut">
              <a:rPr lang="ru-UA" smtClean="0"/>
              <a:t>24.10.2024</a:t>
            </a:fld>
            <a:endParaRPr lang="ru-UA" dirty="0"/>
          </a:p>
        </p:txBody>
      </p:sp>
      <p:sp>
        <p:nvSpPr>
          <p:cNvPr id="5" name="Нижний колонтитул 4">
            <a:extLst>
              <a:ext uri="{FF2B5EF4-FFF2-40B4-BE49-F238E27FC236}">
                <a16:creationId xmlns:a16="http://schemas.microsoft.com/office/drawing/2014/main" id="{6C70E5ED-BCD3-48E7-EFDE-3AB8ECB6E525}"/>
              </a:ext>
            </a:extLst>
          </p:cNvPr>
          <p:cNvSpPr>
            <a:spLocks noGrp="1"/>
          </p:cNvSpPr>
          <p:nvPr>
            <p:ph type="ftr" sz="quarter" idx="11"/>
          </p:nvPr>
        </p:nvSpPr>
        <p:spPr/>
        <p:txBody>
          <a:bodyPr/>
          <a:lstStyle/>
          <a:p>
            <a:endParaRPr lang="ru-UA" dirty="0"/>
          </a:p>
        </p:txBody>
      </p:sp>
      <p:sp>
        <p:nvSpPr>
          <p:cNvPr id="6" name="Номер слайда 5">
            <a:extLst>
              <a:ext uri="{FF2B5EF4-FFF2-40B4-BE49-F238E27FC236}">
                <a16:creationId xmlns:a16="http://schemas.microsoft.com/office/drawing/2014/main" id="{15E102E4-04B8-9E71-C3BC-C46FA9C0BF4F}"/>
              </a:ext>
            </a:extLst>
          </p:cNvPr>
          <p:cNvSpPr>
            <a:spLocks noGrp="1"/>
          </p:cNvSpPr>
          <p:nvPr>
            <p:ph type="sldNum" sz="quarter" idx="12"/>
          </p:nvPr>
        </p:nvSpPr>
        <p:spPr/>
        <p:txBody>
          <a:bodyPr/>
          <a:lstStyle/>
          <a:p>
            <a:fld id="{37BF5D34-1994-4A2E-AD04-1651442D1D53}" type="slidenum">
              <a:rPr lang="ru-UA" smtClean="0"/>
              <a:t>‹#›</a:t>
            </a:fld>
            <a:endParaRPr lang="ru-UA" dirty="0"/>
          </a:p>
        </p:txBody>
      </p:sp>
    </p:spTree>
    <p:extLst>
      <p:ext uri="{BB962C8B-B14F-4D97-AF65-F5344CB8AC3E}">
        <p14:creationId xmlns:p14="http://schemas.microsoft.com/office/powerpoint/2010/main" val="980339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4EAA54-237E-C48A-1D60-4477B5C8681D}"/>
              </a:ext>
            </a:extLst>
          </p:cNvPr>
          <p:cNvSpPr>
            <a:spLocks noGrp="1"/>
          </p:cNvSpPr>
          <p:nvPr>
            <p:ph type="title"/>
          </p:nvPr>
        </p:nvSpPr>
        <p:spPr/>
        <p:txBody>
          <a:bodyPr/>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D46F4CA9-216F-2F8D-77FF-219A0F2BDFE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89760B55-6B63-9CC2-DFDC-1786F2712BAA}"/>
              </a:ext>
            </a:extLst>
          </p:cNvPr>
          <p:cNvSpPr>
            <a:spLocks noGrp="1"/>
          </p:cNvSpPr>
          <p:nvPr>
            <p:ph type="dt" sz="half" idx="10"/>
          </p:nvPr>
        </p:nvSpPr>
        <p:spPr/>
        <p:txBody>
          <a:bodyPr/>
          <a:lstStyle/>
          <a:p>
            <a:fld id="{0F8117BC-2C0F-4FD1-933A-1218D87044B7}" type="datetimeFigureOut">
              <a:rPr lang="ru-UA" smtClean="0"/>
              <a:t>24.10.2024</a:t>
            </a:fld>
            <a:endParaRPr lang="ru-UA" dirty="0"/>
          </a:p>
        </p:txBody>
      </p:sp>
      <p:sp>
        <p:nvSpPr>
          <p:cNvPr id="5" name="Нижний колонтитул 4">
            <a:extLst>
              <a:ext uri="{FF2B5EF4-FFF2-40B4-BE49-F238E27FC236}">
                <a16:creationId xmlns:a16="http://schemas.microsoft.com/office/drawing/2014/main" id="{341076B0-A764-9DDE-4A3B-FA1F8B6A3EAC}"/>
              </a:ext>
            </a:extLst>
          </p:cNvPr>
          <p:cNvSpPr>
            <a:spLocks noGrp="1"/>
          </p:cNvSpPr>
          <p:nvPr>
            <p:ph type="ftr" sz="quarter" idx="11"/>
          </p:nvPr>
        </p:nvSpPr>
        <p:spPr/>
        <p:txBody>
          <a:bodyPr/>
          <a:lstStyle/>
          <a:p>
            <a:endParaRPr lang="ru-UA" dirty="0"/>
          </a:p>
        </p:txBody>
      </p:sp>
      <p:sp>
        <p:nvSpPr>
          <p:cNvPr id="6" name="Номер слайда 5">
            <a:extLst>
              <a:ext uri="{FF2B5EF4-FFF2-40B4-BE49-F238E27FC236}">
                <a16:creationId xmlns:a16="http://schemas.microsoft.com/office/drawing/2014/main" id="{8FE45814-A3F3-A8FC-1DE7-0604362B887C}"/>
              </a:ext>
            </a:extLst>
          </p:cNvPr>
          <p:cNvSpPr>
            <a:spLocks noGrp="1"/>
          </p:cNvSpPr>
          <p:nvPr>
            <p:ph type="sldNum" sz="quarter" idx="12"/>
          </p:nvPr>
        </p:nvSpPr>
        <p:spPr/>
        <p:txBody>
          <a:bodyPr/>
          <a:lstStyle/>
          <a:p>
            <a:fld id="{37BF5D34-1994-4A2E-AD04-1651442D1D53}" type="slidenum">
              <a:rPr lang="ru-UA" smtClean="0"/>
              <a:t>‹#›</a:t>
            </a:fld>
            <a:endParaRPr lang="ru-UA" dirty="0"/>
          </a:p>
        </p:txBody>
      </p:sp>
    </p:spTree>
    <p:extLst>
      <p:ext uri="{BB962C8B-B14F-4D97-AF65-F5344CB8AC3E}">
        <p14:creationId xmlns:p14="http://schemas.microsoft.com/office/powerpoint/2010/main" val="7090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33223A9-F0D0-FAE2-ACC9-5015E4A4824A}"/>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30B4DF47-59F9-966A-DC5B-E77C58978C9A}"/>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E7499A78-62B9-5B4F-A3E8-AEE0757BE517}"/>
              </a:ext>
            </a:extLst>
          </p:cNvPr>
          <p:cNvSpPr>
            <a:spLocks noGrp="1"/>
          </p:cNvSpPr>
          <p:nvPr>
            <p:ph type="dt" sz="half" idx="10"/>
          </p:nvPr>
        </p:nvSpPr>
        <p:spPr/>
        <p:txBody>
          <a:bodyPr/>
          <a:lstStyle/>
          <a:p>
            <a:fld id="{0F8117BC-2C0F-4FD1-933A-1218D87044B7}" type="datetimeFigureOut">
              <a:rPr lang="ru-UA" smtClean="0"/>
              <a:t>24.10.2024</a:t>
            </a:fld>
            <a:endParaRPr lang="ru-UA" dirty="0"/>
          </a:p>
        </p:txBody>
      </p:sp>
      <p:sp>
        <p:nvSpPr>
          <p:cNvPr id="5" name="Нижний колонтитул 4">
            <a:extLst>
              <a:ext uri="{FF2B5EF4-FFF2-40B4-BE49-F238E27FC236}">
                <a16:creationId xmlns:a16="http://schemas.microsoft.com/office/drawing/2014/main" id="{3CC0AB65-925D-287B-56DC-522B38DCB969}"/>
              </a:ext>
            </a:extLst>
          </p:cNvPr>
          <p:cNvSpPr>
            <a:spLocks noGrp="1"/>
          </p:cNvSpPr>
          <p:nvPr>
            <p:ph type="ftr" sz="quarter" idx="11"/>
          </p:nvPr>
        </p:nvSpPr>
        <p:spPr/>
        <p:txBody>
          <a:bodyPr/>
          <a:lstStyle/>
          <a:p>
            <a:endParaRPr lang="ru-UA" dirty="0"/>
          </a:p>
        </p:txBody>
      </p:sp>
      <p:sp>
        <p:nvSpPr>
          <p:cNvPr id="6" name="Номер слайда 5">
            <a:extLst>
              <a:ext uri="{FF2B5EF4-FFF2-40B4-BE49-F238E27FC236}">
                <a16:creationId xmlns:a16="http://schemas.microsoft.com/office/drawing/2014/main" id="{8CD0EFCC-4BD7-207C-B0B4-739012C91331}"/>
              </a:ext>
            </a:extLst>
          </p:cNvPr>
          <p:cNvSpPr>
            <a:spLocks noGrp="1"/>
          </p:cNvSpPr>
          <p:nvPr>
            <p:ph type="sldNum" sz="quarter" idx="12"/>
          </p:nvPr>
        </p:nvSpPr>
        <p:spPr/>
        <p:txBody>
          <a:bodyPr/>
          <a:lstStyle/>
          <a:p>
            <a:fld id="{37BF5D34-1994-4A2E-AD04-1651442D1D53}" type="slidenum">
              <a:rPr lang="ru-UA" smtClean="0"/>
              <a:t>‹#›</a:t>
            </a:fld>
            <a:endParaRPr lang="ru-UA" dirty="0"/>
          </a:p>
        </p:txBody>
      </p:sp>
    </p:spTree>
    <p:extLst>
      <p:ext uri="{BB962C8B-B14F-4D97-AF65-F5344CB8AC3E}">
        <p14:creationId xmlns:p14="http://schemas.microsoft.com/office/powerpoint/2010/main" val="405059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BF3CB2-02A7-F16A-9812-75D053BF5F22}"/>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759E0C10-80DD-5F99-CCE0-D2A682F4D58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3196D7F3-8792-816B-F865-1ECE41F22C4D}"/>
              </a:ext>
            </a:extLst>
          </p:cNvPr>
          <p:cNvSpPr>
            <a:spLocks noGrp="1"/>
          </p:cNvSpPr>
          <p:nvPr>
            <p:ph type="dt" sz="half" idx="10"/>
          </p:nvPr>
        </p:nvSpPr>
        <p:spPr/>
        <p:txBody>
          <a:bodyPr/>
          <a:lstStyle/>
          <a:p>
            <a:fld id="{0F8117BC-2C0F-4FD1-933A-1218D87044B7}" type="datetimeFigureOut">
              <a:rPr lang="ru-UA" smtClean="0"/>
              <a:t>24.10.2024</a:t>
            </a:fld>
            <a:endParaRPr lang="ru-UA" dirty="0"/>
          </a:p>
        </p:txBody>
      </p:sp>
      <p:sp>
        <p:nvSpPr>
          <p:cNvPr id="5" name="Нижний колонтитул 4">
            <a:extLst>
              <a:ext uri="{FF2B5EF4-FFF2-40B4-BE49-F238E27FC236}">
                <a16:creationId xmlns:a16="http://schemas.microsoft.com/office/drawing/2014/main" id="{F74F5FE8-716A-0855-99B4-991554896657}"/>
              </a:ext>
            </a:extLst>
          </p:cNvPr>
          <p:cNvSpPr>
            <a:spLocks noGrp="1"/>
          </p:cNvSpPr>
          <p:nvPr>
            <p:ph type="ftr" sz="quarter" idx="11"/>
          </p:nvPr>
        </p:nvSpPr>
        <p:spPr/>
        <p:txBody>
          <a:bodyPr/>
          <a:lstStyle/>
          <a:p>
            <a:endParaRPr lang="ru-UA" dirty="0"/>
          </a:p>
        </p:txBody>
      </p:sp>
      <p:sp>
        <p:nvSpPr>
          <p:cNvPr id="6" name="Номер слайда 5">
            <a:extLst>
              <a:ext uri="{FF2B5EF4-FFF2-40B4-BE49-F238E27FC236}">
                <a16:creationId xmlns:a16="http://schemas.microsoft.com/office/drawing/2014/main" id="{D9DDBD95-47F2-CC26-296A-5FECA9A538B6}"/>
              </a:ext>
            </a:extLst>
          </p:cNvPr>
          <p:cNvSpPr>
            <a:spLocks noGrp="1"/>
          </p:cNvSpPr>
          <p:nvPr>
            <p:ph type="sldNum" sz="quarter" idx="12"/>
          </p:nvPr>
        </p:nvSpPr>
        <p:spPr/>
        <p:txBody>
          <a:bodyPr/>
          <a:lstStyle/>
          <a:p>
            <a:fld id="{37BF5D34-1994-4A2E-AD04-1651442D1D53}" type="slidenum">
              <a:rPr lang="ru-UA" smtClean="0"/>
              <a:t>‹#›</a:t>
            </a:fld>
            <a:endParaRPr lang="ru-UA" dirty="0"/>
          </a:p>
        </p:txBody>
      </p:sp>
    </p:spTree>
    <p:extLst>
      <p:ext uri="{BB962C8B-B14F-4D97-AF65-F5344CB8AC3E}">
        <p14:creationId xmlns:p14="http://schemas.microsoft.com/office/powerpoint/2010/main" val="404059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560D72-58FC-4A15-9A3C-906C346C624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UA"/>
          </a:p>
        </p:txBody>
      </p:sp>
      <p:sp>
        <p:nvSpPr>
          <p:cNvPr id="3" name="Текст 2">
            <a:extLst>
              <a:ext uri="{FF2B5EF4-FFF2-40B4-BE49-F238E27FC236}">
                <a16:creationId xmlns:a16="http://schemas.microsoft.com/office/drawing/2014/main" id="{FC445125-8A55-3FB4-5C6E-C41F0C9B85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E7613A19-50D1-8393-3C74-51751A559712}"/>
              </a:ext>
            </a:extLst>
          </p:cNvPr>
          <p:cNvSpPr>
            <a:spLocks noGrp="1"/>
          </p:cNvSpPr>
          <p:nvPr>
            <p:ph type="dt" sz="half" idx="10"/>
          </p:nvPr>
        </p:nvSpPr>
        <p:spPr/>
        <p:txBody>
          <a:bodyPr/>
          <a:lstStyle/>
          <a:p>
            <a:fld id="{0F8117BC-2C0F-4FD1-933A-1218D87044B7}" type="datetimeFigureOut">
              <a:rPr lang="ru-UA" smtClean="0"/>
              <a:t>24.10.2024</a:t>
            </a:fld>
            <a:endParaRPr lang="ru-UA" dirty="0"/>
          </a:p>
        </p:txBody>
      </p:sp>
      <p:sp>
        <p:nvSpPr>
          <p:cNvPr id="5" name="Нижний колонтитул 4">
            <a:extLst>
              <a:ext uri="{FF2B5EF4-FFF2-40B4-BE49-F238E27FC236}">
                <a16:creationId xmlns:a16="http://schemas.microsoft.com/office/drawing/2014/main" id="{95699AB4-238E-7713-692B-5D69B2D71ABA}"/>
              </a:ext>
            </a:extLst>
          </p:cNvPr>
          <p:cNvSpPr>
            <a:spLocks noGrp="1"/>
          </p:cNvSpPr>
          <p:nvPr>
            <p:ph type="ftr" sz="quarter" idx="11"/>
          </p:nvPr>
        </p:nvSpPr>
        <p:spPr/>
        <p:txBody>
          <a:bodyPr/>
          <a:lstStyle/>
          <a:p>
            <a:endParaRPr lang="ru-UA" dirty="0"/>
          </a:p>
        </p:txBody>
      </p:sp>
      <p:sp>
        <p:nvSpPr>
          <p:cNvPr id="6" name="Номер слайда 5">
            <a:extLst>
              <a:ext uri="{FF2B5EF4-FFF2-40B4-BE49-F238E27FC236}">
                <a16:creationId xmlns:a16="http://schemas.microsoft.com/office/drawing/2014/main" id="{0F670AC2-F379-4892-BEFD-0E29264974CF}"/>
              </a:ext>
            </a:extLst>
          </p:cNvPr>
          <p:cNvSpPr>
            <a:spLocks noGrp="1"/>
          </p:cNvSpPr>
          <p:nvPr>
            <p:ph type="sldNum" sz="quarter" idx="12"/>
          </p:nvPr>
        </p:nvSpPr>
        <p:spPr/>
        <p:txBody>
          <a:bodyPr/>
          <a:lstStyle/>
          <a:p>
            <a:fld id="{37BF5D34-1994-4A2E-AD04-1651442D1D53}" type="slidenum">
              <a:rPr lang="ru-UA" smtClean="0"/>
              <a:t>‹#›</a:t>
            </a:fld>
            <a:endParaRPr lang="ru-UA" dirty="0"/>
          </a:p>
        </p:txBody>
      </p:sp>
    </p:spTree>
    <p:extLst>
      <p:ext uri="{BB962C8B-B14F-4D97-AF65-F5344CB8AC3E}">
        <p14:creationId xmlns:p14="http://schemas.microsoft.com/office/powerpoint/2010/main" val="4029103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C33A46-5D47-F4BC-EADE-A9D32FCA03BE}"/>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641DAEAF-0A33-DEFB-2441-7022F6C0184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Объект 3">
            <a:extLst>
              <a:ext uri="{FF2B5EF4-FFF2-40B4-BE49-F238E27FC236}">
                <a16:creationId xmlns:a16="http://schemas.microsoft.com/office/drawing/2014/main" id="{B1C1BB12-E646-3E60-9E74-E3C695261F3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Дата 4">
            <a:extLst>
              <a:ext uri="{FF2B5EF4-FFF2-40B4-BE49-F238E27FC236}">
                <a16:creationId xmlns:a16="http://schemas.microsoft.com/office/drawing/2014/main" id="{495F9B9A-DDED-884E-2EBA-9D4786B205C0}"/>
              </a:ext>
            </a:extLst>
          </p:cNvPr>
          <p:cNvSpPr>
            <a:spLocks noGrp="1"/>
          </p:cNvSpPr>
          <p:nvPr>
            <p:ph type="dt" sz="half" idx="10"/>
          </p:nvPr>
        </p:nvSpPr>
        <p:spPr/>
        <p:txBody>
          <a:bodyPr/>
          <a:lstStyle/>
          <a:p>
            <a:fld id="{0F8117BC-2C0F-4FD1-933A-1218D87044B7}" type="datetimeFigureOut">
              <a:rPr lang="ru-UA" smtClean="0"/>
              <a:t>24.10.2024</a:t>
            </a:fld>
            <a:endParaRPr lang="ru-UA" dirty="0"/>
          </a:p>
        </p:txBody>
      </p:sp>
      <p:sp>
        <p:nvSpPr>
          <p:cNvPr id="6" name="Нижний колонтитул 5">
            <a:extLst>
              <a:ext uri="{FF2B5EF4-FFF2-40B4-BE49-F238E27FC236}">
                <a16:creationId xmlns:a16="http://schemas.microsoft.com/office/drawing/2014/main" id="{951215AA-3124-AB02-07CB-CCB079E30EDE}"/>
              </a:ext>
            </a:extLst>
          </p:cNvPr>
          <p:cNvSpPr>
            <a:spLocks noGrp="1"/>
          </p:cNvSpPr>
          <p:nvPr>
            <p:ph type="ftr" sz="quarter" idx="11"/>
          </p:nvPr>
        </p:nvSpPr>
        <p:spPr/>
        <p:txBody>
          <a:bodyPr/>
          <a:lstStyle/>
          <a:p>
            <a:endParaRPr lang="ru-UA" dirty="0"/>
          </a:p>
        </p:txBody>
      </p:sp>
      <p:sp>
        <p:nvSpPr>
          <p:cNvPr id="7" name="Номер слайда 6">
            <a:extLst>
              <a:ext uri="{FF2B5EF4-FFF2-40B4-BE49-F238E27FC236}">
                <a16:creationId xmlns:a16="http://schemas.microsoft.com/office/drawing/2014/main" id="{F935551B-3963-1CD5-F48F-AB3D55FBD303}"/>
              </a:ext>
            </a:extLst>
          </p:cNvPr>
          <p:cNvSpPr>
            <a:spLocks noGrp="1"/>
          </p:cNvSpPr>
          <p:nvPr>
            <p:ph type="sldNum" sz="quarter" idx="12"/>
          </p:nvPr>
        </p:nvSpPr>
        <p:spPr/>
        <p:txBody>
          <a:bodyPr/>
          <a:lstStyle/>
          <a:p>
            <a:fld id="{37BF5D34-1994-4A2E-AD04-1651442D1D53}" type="slidenum">
              <a:rPr lang="ru-UA" smtClean="0"/>
              <a:t>‹#›</a:t>
            </a:fld>
            <a:endParaRPr lang="ru-UA" dirty="0"/>
          </a:p>
        </p:txBody>
      </p:sp>
    </p:spTree>
    <p:extLst>
      <p:ext uri="{BB962C8B-B14F-4D97-AF65-F5344CB8AC3E}">
        <p14:creationId xmlns:p14="http://schemas.microsoft.com/office/powerpoint/2010/main" val="2302677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2FF5A8-5261-D930-4A30-2AD97306E4D8}"/>
              </a:ext>
            </a:extLst>
          </p:cNvPr>
          <p:cNvSpPr>
            <a:spLocks noGrp="1"/>
          </p:cNvSpPr>
          <p:nvPr>
            <p:ph type="title"/>
          </p:nvPr>
        </p:nvSpPr>
        <p:spPr>
          <a:xfrm>
            <a:off x="839788" y="365125"/>
            <a:ext cx="10515600" cy="1325563"/>
          </a:xfrm>
        </p:spPr>
        <p:txBody>
          <a:bodyPr/>
          <a:lstStyle/>
          <a:p>
            <a:r>
              <a:rPr lang="ru-RU"/>
              <a:t>Образец заголовка</a:t>
            </a:r>
            <a:endParaRPr lang="ru-UA"/>
          </a:p>
        </p:txBody>
      </p:sp>
      <p:sp>
        <p:nvSpPr>
          <p:cNvPr id="3" name="Текст 2">
            <a:extLst>
              <a:ext uri="{FF2B5EF4-FFF2-40B4-BE49-F238E27FC236}">
                <a16:creationId xmlns:a16="http://schemas.microsoft.com/office/drawing/2014/main" id="{6C4C5483-4DD1-033D-11DC-FF728076B1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EF96ACB-B9B3-B274-7EE6-B51BBE14D33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Текст 4">
            <a:extLst>
              <a:ext uri="{FF2B5EF4-FFF2-40B4-BE49-F238E27FC236}">
                <a16:creationId xmlns:a16="http://schemas.microsoft.com/office/drawing/2014/main" id="{78BC68A7-17B1-8B56-8B49-CCD9929B1D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AF29D50-7234-0763-DA84-2FFE829A82A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7" name="Дата 6">
            <a:extLst>
              <a:ext uri="{FF2B5EF4-FFF2-40B4-BE49-F238E27FC236}">
                <a16:creationId xmlns:a16="http://schemas.microsoft.com/office/drawing/2014/main" id="{3BE77C15-E346-EE43-B4DF-65D89AF5F919}"/>
              </a:ext>
            </a:extLst>
          </p:cNvPr>
          <p:cNvSpPr>
            <a:spLocks noGrp="1"/>
          </p:cNvSpPr>
          <p:nvPr>
            <p:ph type="dt" sz="half" idx="10"/>
          </p:nvPr>
        </p:nvSpPr>
        <p:spPr/>
        <p:txBody>
          <a:bodyPr/>
          <a:lstStyle/>
          <a:p>
            <a:fld id="{0F8117BC-2C0F-4FD1-933A-1218D87044B7}" type="datetimeFigureOut">
              <a:rPr lang="ru-UA" smtClean="0"/>
              <a:t>24.10.2024</a:t>
            </a:fld>
            <a:endParaRPr lang="ru-UA" dirty="0"/>
          </a:p>
        </p:txBody>
      </p:sp>
      <p:sp>
        <p:nvSpPr>
          <p:cNvPr id="8" name="Нижний колонтитул 7">
            <a:extLst>
              <a:ext uri="{FF2B5EF4-FFF2-40B4-BE49-F238E27FC236}">
                <a16:creationId xmlns:a16="http://schemas.microsoft.com/office/drawing/2014/main" id="{3FDBF794-E6D7-F4BD-6019-3A7141CC38D5}"/>
              </a:ext>
            </a:extLst>
          </p:cNvPr>
          <p:cNvSpPr>
            <a:spLocks noGrp="1"/>
          </p:cNvSpPr>
          <p:nvPr>
            <p:ph type="ftr" sz="quarter" idx="11"/>
          </p:nvPr>
        </p:nvSpPr>
        <p:spPr/>
        <p:txBody>
          <a:bodyPr/>
          <a:lstStyle/>
          <a:p>
            <a:endParaRPr lang="ru-UA" dirty="0"/>
          </a:p>
        </p:txBody>
      </p:sp>
      <p:sp>
        <p:nvSpPr>
          <p:cNvPr id="9" name="Номер слайда 8">
            <a:extLst>
              <a:ext uri="{FF2B5EF4-FFF2-40B4-BE49-F238E27FC236}">
                <a16:creationId xmlns:a16="http://schemas.microsoft.com/office/drawing/2014/main" id="{65949988-5BD3-4965-7B7E-2D75557715A4}"/>
              </a:ext>
            </a:extLst>
          </p:cNvPr>
          <p:cNvSpPr>
            <a:spLocks noGrp="1"/>
          </p:cNvSpPr>
          <p:nvPr>
            <p:ph type="sldNum" sz="quarter" idx="12"/>
          </p:nvPr>
        </p:nvSpPr>
        <p:spPr/>
        <p:txBody>
          <a:bodyPr/>
          <a:lstStyle/>
          <a:p>
            <a:fld id="{37BF5D34-1994-4A2E-AD04-1651442D1D53}" type="slidenum">
              <a:rPr lang="ru-UA" smtClean="0"/>
              <a:t>‹#›</a:t>
            </a:fld>
            <a:endParaRPr lang="ru-UA" dirty="0"/>
          </a:p>
        </p:txBody>
      </p:sp>
    </p:spTree>
    <p:extLst>
      <p:ext uri="{BB962C8B-B14F-4D97-AF65-F5344CB8AC3E}">
        <p14:creationId xmlns:p14="http://schemas.microsoft.com/office/powerpoint/2010/main" val="3202251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43301B-7896-617D-D381-6413DA7CF329}"/>
              </a:ext>
            </a:extLst>
          </p:cNvPr>
          <p:cNvSpPr>
            <a:spLocks noGrp="1"/>
          </p:cNvSpPr>
          <p:nvPr>
            <p:ph type="title"/>
          </p:nvPr>
        </p:nvSpPr>
        <p:spPr/>
        <p:txBody>
          <a:bodyPr/>
          <a:lstStyle/>
          <a:p>
            <a:r>
              <a:rPr lang="ru-RU"/>
              <a:t>Образец заголовка</a:t>
            </a:r>
            <a:endParaRPr lang="ru-UA"/>
          </a:p>
        </p:txBody>
      </p:sp>
      <p:sp>
        <p:nvSpPr>
          <p:cNvPr id="3" name="Дата 2">
            <a:extLst>
              <a:ext uri="{FF2B5EF4-FFF2-40B4-BE49-F238E27FC236}">
                <a16:creationId xmlns:a16="http://schemas.microsoft.com/office/drawing/2014/main" id="{6057FC08-FB71-62F5-47E8-46758DA59E39}"/>
              </a:ext>
            </a:extLst>
          </p:cNvPr>
          <p:cNvSpPr>
            <a:spLocks noGrp="1"/>
          </p:cNvSpPr>
          <p:nvPr>
            <p:ph type="dt" sz="half" idx="10"/>
          </p:nvPr>
        </p:nvSpPr>
        <p:spPr/>
        <p:txBody>
          <a:bodyPr/>
          <a:lstStyle/>
          <a:p>
            <a:fld id="{0F8117BC-2C0F-4FD1-933A-1218D87044B7}" type="datetimeFigureOut">
              <a:rPr lang="ru-UA" smtClean="0"/>
              <a:t>24.10.2024</a:t>
            </a:fld>
            <a:endParaRPr lang="ru-UA" dirty="0"/>
          </a:p>
        </p:txBody>
      </p:sp>
      <p:sp>
        <p:nvSpPr>
          <p:cNvPr id="4" name="Нижний колонтитул 3">
            <a:extLst>
              <a:ext uri="{FF2B5EF4-FFF2-40B4-BE49-F238E27FC236}">
                <a16:creationId xmlns:a16="http://schemas.microsoft.com/office/drawing/2014/main" id="{7CDBCD0B-E0F2-C41F-968C-60D10D8C50BC}"/>
              </a:ext>
            </a:extLst>
          </p:cNvPr>
          <p:cNvSpPr>
            <a:spLocks noGrp="1"/>
          </p:cNvSpPr>
          <p:nvPr>
            <p:ph type="ftr" sz="quarter" idx="11"/>
          </p:nvPr>
        </p:nvSpPr>
        <p:spPr/>
        <p:txBody>
          <a:bodyPr/>
          <a:lstStyle/>
          <a:p>
            <a:endParaRPr lang="ru-UA" dirty="0"/>
          </a:p>
        </p:txBody>
      </p:sp>
      <p:sp>
        <p:nvSpPr>
          <p:cNvPr id="5" name="Номер слайда 4">
            <a:extLst>
              <a:ext uri="{FF2B5EF4-FFF2-40B4-BE49-F238E27FC236}">
                <a16:creationId xmlns:a16="http://schemas.microsoft.com/office/drawing/2014/main" id="{F101F628-FE7D-1431-52A8-27C7901B0B67}"/>
              </a:ext>
            </a:extLst>
          </p:cNvPr>
          <p:cNvSpPr>
            <a:spLocks noGrp="1"/>
          </p:cNvSpPr>
          <p:nvPr>
            <p:ph type="sldNum" sz="quarter" idx="12"/>
          </p:nvPr>
        </p:nvSpPr>
        <p:spPr/>
        <p:txBody>
          <a:bodyPr/>
          <a:lstStyle/>
          <a:p>
            <a:fld id="{37BF5D34-1994-4A2E-AD04-1651442D1D53}" type="slidenum">
              <a:rPr lang="ru-UA" smtClean="0"/>
              <a:t>‹#›</a:t>
            </a:fld>
            <a:endParaRPr lang="ru-UA" dirty="0"/>
          </a:p>
        </p:txBody>
      </p:sp>
    </p:spTree>
    <p:extLst>
      <p:ext uri="{BB962C8B-B14F-4D97-AF65-F5344CB8AC3E}">
        <p14:creationId xmlns:p14="http://schemas.microsoft.com/office/powerpoint/2010/main" val="332373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E38B810-B5D2-B42B-9082-55344892D0ED}"/>
              </a:ext>
            </a:extLst>
          </p:cNvPr>
          <p:cNvSpPr>
            <a:spLocks noGrp="1"/>
          </p:cNvSpPr>
          <p:nvPr>
            <p:ph type="dt" sz="half" idx="10"/>
          </p:nvPr>
        </p:nvSpPr>
        <p:spPr/>
        <p:txBody>
          <a:bodyPr/>
          <a:lstStyle/>
          <a:p>
            <a:fld id="{0F8117BC-2C0F-4FD1-933A-1218D87044B7}" type="datetimeFigureOut">
              <a:rPr lang="ru-UA" smtClean="0"/>
              <a:t>24.10.2024</a:t>
            </a:fld>
            <a:endParaRPr lang="ru-UA" dirty="0"/>
          </a:p>
        </p:txBody>
      </p:sp>
      <p:sp>
        <p:nvSpPr>
          <p:cNvPr id="3" name="Нижний колонтитул 2">
            <a:extLst>
              <a:ext uri="{FF2B5EF4-FFF2-40B4-BE49-F238E27FC236}">
                <a16:creationId xmlns:a16="http://schemas.microsoft.com/office/drawing/2014/main" id="{A9503B1B-3D1E-A741-7A1A-B4A40E8F6B22}"/>
              </a:ext>
            </a:extLst>
          </p:cNvPr>
          <p:cNvSpPr>
            <a:spLocks noGrp="1"/>
          </p:cNvSpPr>
          <p:nvPr>
            <p:ph type="ftr" sz="quarter" idx="11"/>
          </p:nvPr>
        </p:nvSpPr>
        <p:spPr/>
        <p:txBody>
          <a:bodyPr/>
          <a:lstStyle/>
          <a:p>
            <a:endParaRPr lang="ru-UA" dirty="0"/>
          </a:p>
        </p:txBody>
      </p:sp>
      <p:sp>
        <p:nvSpPr>
          <p:cNvPr id="4" name="Номер слайда 3">
            <a:extLst>
              <a:ext uri="{FF2B5EF4-FFF2-40B4-BE49-F238E27FC236}">
                <a16:creationId xmlns:a16="http://schemas.microsoft.com/office/drawing/2014/main" id="{0F2F4197-6AA9-BDCD-1D61-186617227F86}"/>
              </a:ext>
            </a:extLst>
          </p:cNvPr>
          <p:cNvSpPr>
            <a:spLocks noGrp="1"/>
          </p:cNvSpPr>
          <p:nvPr>
            <p:ph type="sldNum" sz="quarter" idx="12"/>
          </p:nvPr>
        </p:nvSpPr>
        <p:spPr/>
        <p:txBody>
          <a:bodyPr/>
          <a:lstStyle/>
          <a:p>
            <a:fld id="{37BF5D34-1994-4A2E-AD04-1651442D1D53}" type="slidenum">
              <a:rPr lang="ru-UA" smtClean="0"/>
              <a:t>‹#›</a:t>
            </a:fld>
            <a:endParaRPr lang="ru-UA" dirty="0"/>
          </a:p>
        </p:txBody>
      </p:sp>
    </p:spTree>
    <p:extLst>
      <p:ext uri="{BB962C8B-B14F-4D97-AF65-F5344CB8AC3E}">
        <p14:creationId xmlns:p14="http://schemas.microsoft.com/office/powerpoint/2010/main" val="1071062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E02F33-EAB1-1999-7C89-59F92FAA582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UA"/>
          </a:p>
        </p:txBody>
      </p:sp>
      <p:sp>
        <p:nvSpPr>
          <p:cNvPr id="3" name="Объект 2">
            <a:extLst>
              <a:ext uri="{FF2B5EF4-FFF2-40B4-BE49-F238E27FC236}">
                <a16:creationId xmlns:a16="http://schemas.microsoft.com/office/drawing/2014/main" id="{A6750788-5A0E-8880-43A1-06DDADD86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Текст 3">
            <a:extLst>
              <a:ext uri="{FF2B5EF4-FFF2-40B4-BE49-F238E27FC236}">
                <a16:creationId xmlns:a16="http://schemas.microsoft.com/office/drawing/2014/main" id="{20D65BD3-4307-F86B-AB01-A6FA3349D8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0E13093-5987-8952-FADA-0D9BBA44CFA2}"/>
              </a:ext>
            </a:extLst>
          </p:cNvPr>
          <p:cNvSpPr>
            <a:spLocks noGrp="1"/>
          </p:cNvSpPr>
          <p:nvPr>
            <p:ph type="dt" sz="half" idx="10"/>
          </p:nvPr>
        </p:nvSpPr>
        <p:spPr/>
        <p:txBody>
          <a:bodyPr/>
          <a:lstStyle/>
          <a:p>
            <a:fld id="{0F8117BC-2C0F-4FD1-933A-1218D87044B7}" type="datetimeFigureOut">
              <a:rPr lang="ru-UA" smtClean="0"/>
              <a:t>24.10.2024</a:t>
            </a:fld>
            <a:endParaRPr lang="ru-UA" dirty="0"/>
          </a:p>
        </p:txBody>
      </p:sp>
      <p:sp>
        <p:nvSpPr>
          <p:cNvPr id="6" name="Нижний колонтитул 5">
            <a:extLst>
              <a:ext uri="{FF2B5EF4-FFF2-40B4-BE49-F238E27FC236}">
                <a16:creationId xmlns:a16="http://schemas.microsoft.com/office/drawing/2014/main" id="{B45DAE98-2A42-B617-8F1A-9BD4EA13D8D1}"/>
              </a:ext>
            </a:extLst>
          </p:cNvPr>
          <p:cNvSpPr>
            <a:spLocks noGrp="1"/>
          </p:cNvSpPr>
          <p:nvPr>
            <p:ph type="ftr" sz="quarter" idx="11"/>
          </p:nvPr>
        </p:nvSpPr>
        <p:spPr/>
        <p:txBody>
          <a:bodyPr/>
          <a:lstStyle/>
          <a:p>
            <a:endParaRPr lang="ru-UA" dirty="0"/>
          </a:p>
        </p:txBody>
      </p:sp>
      <p:sp>
        <p:nvSpPr>
          <p:cNvPr id="7" name="Номер слайда 6">
            <a:extLst>
              <a:ext uri="{FF2B5EF4-FFF2-40B4-BE49-F238E27FC236}">
                <a16:creationId xmlns:a16="http://schemas.microsoft.com/office/drawing/2014/main" id="{A4F73D9F-D8CB-8724-38C6-5EEBBB1A4B1C}"/>
              </a:ext>
            </a:extLst>
          </p:cNvPr>
          <p:cNvSpPr>
            <a:spLocks noGrp="1"/>
          </p:cNvSpPr>
          <p:nvPr>
            <p:ph type="sldNum" sz="quarter" idx="12"/>
          </p:nvPr>
        </p:nvSpPr>
        <p:spPr/>
        <p:txBody>
          <a:bodyPr/>
          <a:lstStyle/>
          <a:p>
            <a:fld id="{37BF5D34-1994-4A2E-AD04-1651442D1D53}" type="slidenum">
              <a:rPr lang="ru-UA" smtClean="0"/>
              <a:t>‹#›</a:t>
            </a:fld>
            <a:endParaRPr lang="ru-UA" dirty="0"/>
          </a:p>
        </p:txBody>
      </p:sp>
    </p:spTree>
    <p:extLst>
      <p:ext uri="{BB962C8B-B14F-4D97-AF65-F5344CB8AC3E}">
        <p14:creationId xmlns:p14="http://schemas.microsoft.com/office/powerpoint/2010/main" val="2420659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D8CC39-21AA-E916-5C85-9F13652B775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UA"/>
          </a:p>
        </p:txBody>
      </p:sp>
      <p:sp>
        <p:nvSpPr>
          <p:cNvPr id="3" name="Рисунок 2">
            <a:extLst>
              <a:ext uri="{FF2B5EF4-FFF2-40B4-BE49-F238E27FC236}">
                <a16:creationId xmlns:a16="http://schemas.microsoft.com/office/drawing/2014/main" id="{6A6D0F4D-51F6-07DA-1DB4-F141524F98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UA" dirty="0"/>
          </a:p>
        </p:txBody>
      </p:sp>
      <p:sp>
        <p:nvSpPr>
          <p:cNvPr id="4" name="Текст 3">
            <a:extLst>
              <a:ext uri="{FF2B5EF4-FFF2-40B4-BE49-F238E27FC236}">
                <a16:creationId xmlns:a16="http://schemas.microsoft.com/office/drawing/2014/main" id="{F1C45317-3B0F-86D0-C2F7-B6B1AFA6A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CB3AA31-E8A0-34DD-6CB8-AB5C51D4E6C0}"/>
              </a:ext>
            </a:extLst>
          </p:cNvPr>
          <p:cNvSpPr>
            <a:spLocks noGrp="1"/>
          </p:cNvSpPr>
          <p:nvPr>
            <p:ph type="dt" sz="half" idx="10"/>
          </p:nvPr>
        </p:nvSpPr>
        <p:spPr/>
        <p:txBody>
          <a:bodyPr/>
          <a:lstStyle/>
          <a:p>
            <a:fld id="{0F8117BC-2C0F-4FD1-933A-1218D87044B7}" type="datetimeFigureOut">
              <a:rPr lang="ru-UA" smtClean="0"/>
              <a:t>24.10.2024</a:t>
            </a:fld>
            <a:endParaRPr lang="ru-UA" dirty="0"/>
          </a:p>
        </p:txBody>
      </p:sp>
      <p:sp>
        <p:nvSpPr>
          <p:cNvPr id="6" name="Нижний колонтитул 5">
            <a:extLst>
              <a:ext uri="{FF2B5EF4-FFF2-40B4-BE49-F238E27FC236}">
                <a16:creationId xmlns:a16="http://schemas.microsoft.com/office/drawing/2014/main" id="{987DB103-C6C6-BC17-52C9-1ACEAA3E206B}"/>
              </a:ext>
            </a:extLst>
          </p:cNvPr>
          <p:cNvSpPr>
            <a:spLocks noGrp="1"/>
          </p:cNvSpPr>
          <p:nvPr>
            <p:ph type="ftr" sz="quarter" idx="11"/>
          </p:nvPr>
        </p:nvSpPr>
        <p:spPr/>
        <p:txBody>
          <a:bodyPr/>
          <a:lstStyle/>
          <a:p>
            <a:endParaRPr lang="ru-UA" dirty="0"/>
          </a:p>
        </p:txBody>
      </p:sp>
      <p:sp>
        <p:nvSpPr>
          <p:cNvPr id="7" name="Номер слайда 6">
            <a:extLst>
              <a:ext uri="{FF2B5EF4-FFF2-40B4-BE49-F238E27FC236}">
                <a16:creationId xmlns:a16="http://schemas.microsoft.com/office/drawing/2014/main" id="{87BFC7BA-63A6-F64C-343F-42CCDF5C5E0D}"/>
              </a:ext>
            </a:extLst>
          </p:cNvPr>
          <p:cNvSpPr>
            <a:spLocks noGrp="1"/>
          </p:cNvSpPr>
          <p:nvPr>
            <p:ph type="sldNum" sz="quarter" idx="12"/>
          </p:nvPr>
        </p:nvSpPr>
        <p:spPr/>
        <p:txBody>
          <a:bodyPr/>
          <a:lstStyle/>
          <a:p>
            <a:fld id="{37BF5D34-1994-4A2E-AD04-1651442D1D53}" type="slidenum">
              <a:rPr lang="ru-UA" smtClean="0"/>
              <a:t>‹#›</a:t>
            </a:fld>
            <a:endParaRPr lang="ru-UA" dirty="0"/>
          </a:p>
        </p:txBody>
      </p:sp>
    </p:spTree>
    <p:extLst>
      <p:ext uri="{BB962C8B-B14F-4D97-AF65-F5344CB8AC3E}">
        <p14:creationId xmlns:p14="http://schemas.microsoft.com/office/powerpoint/2010/main" val="242055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FEF803-9CFB-E77F-5756-7850589ACB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UA"/>
          </a:p>
        </p:txBody>
      </p:sp>
      <p:sp>
        <p:nvSpPr>
          <p:cNvPr id="3" name="Текст 2">
            <a:extLst>
              <a:ext uri="{FF2B5EF4-FFF2-40B4-BE49-F238E27FC236}">
                <a16:creationId xmlns:a16="http://schemas.microsoft.com/office/drawing/2014/main" id="{6377BAA6-B728-AF42-B825-0F9EEBDFD6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1CC0AFDF-544D-1AB5-2FBF-98B5975AA7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8117BC-2C0F-4FD1-933A-1218D87044B7}" type="datetimeFigureOut">
              <a:rPr lang="ru-UA" smtClean="0"/>
              <a:t>24.10.2024</a:t>
            </a:fld>
            <a:endParaRPr lang="ru-UA" dirty="0"/>
          </a:p>
        </p:txBody>
      </p:sp>
      <p:sp>
        <p:nvSpPr>
          <p:cNvPr id="5" name="Нижний колонтитул 4">
            <a:extLst>
              <a:ext uri="{FF2B5EF4-FFF2-40B4-BE49-F238E27FC236}">
                <a16:creationId xmlns:a16="http://schemas.microsoft.com/office/drawing/2014/main" id="{42705CE6-81F1-178E-2353-614CB3FAFB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UA" dirty="0"/>
          </a:p>
        </p:txBody>
      </p:sp>
      <p:sp>
        <p:nvSpPr>
          <p:cNvPr id="6" name="Номер слайда 5">
            <a:extLst>
              <a:ext uri="{FF2B5EF4-FFF2-40B4-BE49-F238E27FC236}">
                <a16:creationId xmlns:a16="http://schemas.microsoft.com/office/drawing/2014/main" id="{69EEC588-1293-F3D2-4D0C-64875872B0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BF5D34-1994-4A2E-AD04-1651442D1D53}" type="slidenum">
              <a:rPr lang="ru-UA" smtClean="0"/>
              <a:t>‹#›</a:t>
            </a:fld>
            <a:endParaRPr lang="ru-UA" dirty="0"/>
          </a:p>
        </p:txBody>
      </p:sp>
    </p:spTree>
    <p:extLst>
      <p:ext uri="{BB962C8B-B14F-4D97-AF65-F5344CB8AC3E}">
        <p14:creationId xmlns:p14="http://schemas.microsoft.com/office/powerpoint/2010/main" val="2940924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a:off x="754144" y="84841"/>
            <a:ext cx="10737130" cy="2539002"/>
          </a:xfrm>
          <a:noFill/>
        </p:spPr>
        <p:txBody>
          <a:bodyPr>
            <a:normAutofit/>
          </a:bodyPr>
          <a:lstStyle/>
          <a:p>
            <a:r>
              <a:rPr lang="ru-RU" sz="5400" dirty="0">
                <a:latin typeface="Times New Roman" panose="02020603050405020304" pitchFamily="18" charset="0"/>
                <a:cs typeface="Times New Roman" panose="02020603050405020304" pitchFamily="18" charset="0"/>
              </a:rPr>
              <a:t>ПРОБЛЕМА АКАДЕМІЧНОЇ ДОБРОЧЕСНОСТІ </a:t>
            </a:r>
            <a:br>
              <a:rPr lang="ru-RU" sz="5400" dirty="0">
                <a:latin typeface="Times New Roman" panose="02020603050405020304" pitchFamily="18" charset="0"/>
                <a:cs typeface="Times New Roman" panose="02020603050405020304" pitchFamily="18" charset="0"/>
              </a:rPr>
            </a:br>
            <a:r>
              <a:rPr lang="ru-RU" sz="5400" dirty="0">
                <a:latin typeface="Times New Roman" panose="02020603050405020304" pitchFamily="18" charset="0"/>
                <a:cs typeface="Times New Roman" panose="02020603050405020304" pitchFamily="18" charset="0"/>
              </a:rPr>
              <a:t>В ОСВІТНЬОМУ СЕРЕДОВИЩІ</a:t>
            </a:r>
            <a:endParaRPr lang="ru-UA" sz="5400"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527900" y="3252248"/>
            <a:ext cx="10963374" cy="3209826"/>
          </a:xfrm>
        </p:spPr>
        <p:txBody>
          <a:bodyPr/>
          <a:lstStyle/>
          <a:p>
            <a:pPr algn="r">
              <a:lnSpc>
                <a:spcPct val="107000"/>
              </a:lnSpc>
              <a:spcAft>
                <a:spcPts val="800"/>
              </a:spcAft>
            </a:pPr>
            <a:r>
              <a:rPr lang="uk-UA" sz="2000" b="1" i="1" kern="100" dirty="0">
                <a:effectLst/>
                <a:latin typeface="Times New Roman" panose="02020603050405020304" pitchFamily="18" charset="0"/>
                <a:ea typeface="Calibri" panose="020F0502020204030204" pitchFamily="34" charset="0"/>
                <a:cs typeface="Times New Roman" panose="02020603050405020304" pitchFamily="18" charset="0"/>
              </a:rPr>
              <a:t>Микита Косий</a:t>
            </a:r>
            <a:endParaRPr lang="ru-UA" sz="2000" b="1" i="1"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800"/>
              </a:spcAft>
            </a:pPr>
            <a:r>
              <a:rPr lang="uk-UA" sz="2000" b="1" i="1" kern="100" dirty="0">
                <a:effectLst/>
                <a:latin typeface="Times New Roman" panose="02020603050405020304" pitchFamily="18" charset="0"/>
                <a:ea typeface="Calibri" panose="020F0502020204030204" pitchFamily="34" charset="0"/>
                <a:cs typeface="Times New Roman" panose="02020603050405020304" pitchFamily="18" charset="0"/>
              </a:rPr>
              <a:t>Відокремлений структурний підрозділ</a:t>
            </a:r>
            <a:endParaRPr lang="ru-UA" sz="2000" b="1" i="1"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800"/>
              </a:spcAft>
            </a:pPr>
            <a:r>
              <a:rPr lang="uk-UA" sz="2000" b="1" i="1" kern="100" dirty="0">
                <a:effectLst/>
                <a:latin typeface="Times New Roman" panose="02020603050405020304" pitchFamily="18" charset="0"/>
                <a:ea typeface="Calibri" panose="020F0502020204030204" pitchFamily="34" charset="0"/>
                <a:cs typeface="Times New Roman" panose="02020603050405020304" pitchFamily="18" charset="0"/>
              </a:rPr>
              <a:t>«Одеський автомобільно-дорожній фаховий коледж</a:t>
            </a:r>
            <a:endParaRPr lang="ru-UA" sz="2000" b="1" i="1"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800"/>
              </a:spcAft>
            </a:pPr>
            <a:r>
              <a:rPr lang="uk-UA" sz="2000" b="1" i="1" kern="100" dirty="0">
                <a:effectLst/>
                <a:latin typeface="Times New Roman" panose="02020603050405020304" pitchFamily="18" charset="0"/>
                <a:ea typeface="Calibri" panose="020F0502020204030204" pitchFamily="34" charset="0"/>
                <a:cs typeface="Times New Roman" panose="02020603050405020304" pitchFamily="18" charset="0"/>
              </a:rPr>
              <a:t> Національного університету «Одеська політехніка»;</a:t>
            </a:r>
            <a:endParaRPr lang="ru-UA" sz="2000" b="1" i="1"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800"/>
              </a:spcAft>
            </a:pPr>
            <a:r>
              <a:rPr lang="uk-UA" sz="2000" b="1" i="1" kern="100" dirty="0">
                <a:effectLst/>
                <a:latin typeface="Times New Roman" panose="02020603050405020304" pitchFamily="18" charset="0"/>
                <a:ea typeface="Calibri" panose="020F0502020204030204" pitchFamily="34" charset="0"/>
                <a:cs typeface="Times New Roman" panose="02020603050405020304" pitchFamily="18" charset="0"/>
              </a:rPr>
              <a:t>Наталія Веліксар, викладач</a:t>
            </a:r>
            <a:endParaRPr lang="ru-UA" sz="2000" b="1" i="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UA" dirty="0"/>
          </a:p>
        </p:txBody>
      </p:sp>
    </p:spTree>
    <p:extLst>
      <p:ext uri="{BB962C8B-B14F-4D97-AF65-F5344CB8AC3E}">
        <p14:creationId xmlns:p14="http://schemas.microsoft.com/office/powerpoint/2010/main" val="30286103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221530" y="1206630"/>
            <a:ext cx="6777872" cy="5811624"/>
          </a:xfrm>
        </p:spPr>
        <p:txBody>
          <a:bodyPr>
            <a:normAutofit/>
          </a:bodyPr>
          <a:lstStyle/>
          <a:p>
            <a:r>
              <a:rPr lang="ru-RU" noProof="1">
                <a:solidFill>
                  <a:schemeClr val="accent1">
                    <a:lumMod val="50000"/>
                  </a:schemeClr>
                </a:solidFill>
                <a:latin typeface="Sitka Small" pitchFamily="2" charset="0"/>
                <a:cs typeface="Times New Roman" panose="02020603050405020304" pitchFamily="18" charset="0"/>
              </a:rPr>
              <a:t>Також варто звернути увагу і на тексти, які перекладені на іншу мову, тобто, якщо взяти текст якогось автора і перекласти його на іншу мову, то від цього стати автором цього тексту неможливо. Також потрібно звернути увагу, чи можна використовувати цей текст, здійснити його переклад без дозволу автора. Ті джерела які використовувалися, обов’язково слід вказувати в списку використаних джерел, навіть якщо прямих посилань на ці джерела, на ідеї, що в них містяться чи цитувань у роботі нема. </a:t>
            </a:r>
            <a:endParaRPr lang="uk-UA" noProof="1">
              <a:solidFill>
                <a:schemeClr val="accent1">
                  <a:lumMod val="50000"/>
                </a:schemeClr>
              </a:solidFill>
              <a:latin typeface="Sitka Small" pitchFamily="2" charset="0"/>
              <a:cs typeface="Times New Roman" panose="02020603050405020304" pitchFamily="18" charset="0"/>
            </a:endParaRPr>
          </a:p>
        </p:txBody>
      </p:sp>
      <p:pic>
        <p:nvPicPr>
          <p:cNvPr id="4" name="Рисунок 3">
            <a:extLst>
              <a:ext uri="{FF2B5EF4-FFF2-40B4-BE49-F238E27FC236}">
                <a16:creationId xmlns:a16="http://schemas.microsoft.com/office/drawing/2014/main" id="{53CC9F1F-557D-810D-BCB5-837830531D4F}"/>
              </a:ext>
            </a:extLst>
          </p:cNvPr>
          <p:cNvPicPr>
            <a:picLocks noChangeAspect="1"/>
          </p:cNvPicPr>
          <p:nvPr/>
        </p:nvPicPr>
        <p:blipFill>
          <a:blip r:embed="rId3"/>
          <a:stretch>
            <a:fillRect/>
          </a:stretch>
        </p:blipFill>
        <p:spPr>
          <a:xfrm>
            <a:off x="7484824" y="216816"/>
            <a:ext cx="4399725" cy="2941164"/>
          </a:xfrm>
          <a:prstGeom prst="roundRect">
            <a:avLst>
              <a:gd name="adj" fmla="val 4167"/>
            </a:avLst>
          </a:prstGeom>
          <a:solidFill>
            <a:srgbClr val="FFFFFF"/>
          </a:solidFill>
          <a:ln w="76200" cap="sq">
            <a:solidFill>
              <a:schemeClr val="bg1">
                <a:lumMod val="65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Рисунок 4">
            <a:extLst>
              <a:ext uri="{FF2B5EF4-FFF2-40B4-BE49-F238E27FC236}">
                <a16:creationId xmlns:a16="http://schemas.microsoft.com/office/drawing/2014/main" id="{7FE76005-E6D2-C497-2E02-34C59A0C2262}"/>
              </a:ext>
            </a:extLst>
          </p:cNvPr>
          <p:cNvPicPr>
            <a:picLocks noChangeAspect="1"/>
          </p:cNvPicPr>
          <p:nvPr/>
        </p:nvPicPr>
        <p:blipFill>
          <a:blip r:embed="rId4"/>
          <a:stretch>
            <a:fillRect/>
          </a:stretch>
        </p:blipFill>
        <p:spPr>
          <a:xfrm>
            <a:off x="7865389" y="3782504"/>
            <a:ext cx="3798708" cy="2719875"/>
          </a:xfrm>
          <a:prstGeom prst="rect">
            <a:avLst/>
          </a:prstGeom>
          <a:effectLst/>
          <a:scene3d>
            <a:camera prst="perspectiveLeft"/>
            <a:lightRig rig="threePt" dir="t"/>
          </a:scene3d>
        </p:spPr>
      </p:pic>
    </p:spTree>
    <p:extLst>
      <p:ext uri="{BB962C8B-B14F-4D97-AF65-F5344CB8AC3E}">
        <p14:creationId xmlns:p14="http://schemas.microsoft.com/office/powerpoint/2010/main" val="17449126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cxnSp>
        <p:nvCxnSpPr>
          <p:cNvPr id="19" name="Прямая соединительная линия 18">
            <a:extLst>
              <a:ext uri="{FF2B5EF4-FFF2-40B4-BE49-F238E27FC236}">
                <a16:creationId xmlns:a16="http://schemas.microsoft.com/office/drawing/2014/main" id="{E097AFA2-6C86-477F-445B-F703C514C55C}"/>
              </a:ext>
            </a:extLst>
          </p:cNvPr>
          <p:cNvCxnSpPr>
            <a:cxnSpLocks/>
          </p:cNvCxnSpPr>
          <p:nvPr/>
        </p:nvCxnSpPr>
        <p:spPr>
          <a:xfrm flipH="1">
            <a:off x="5263299" y="2796064"/>
            <a:ext cx="2108462" cy="1511985"/>
          </a:xfrm>
          <a:prstGeom prst="line">
            <a:avLst/>
          </a:prstGeom>
        </p:spPr>
        <p:style>
          <a:lnRef idx="1">
            <a:schemeClr val="dk1"/>
          </a:lnRef>
          <a:fillRef idx="0">
            <a:schemeClr val="dk1"/>
          </a:fillRef>
          <a:effectRef idx="0">
            <a:schemeClr val="dk1"/>
          </a:effectRef>
          <a:fontRef idx="minor">
            <a:schemeClr val="tx1"/>
          </a:fontRef>
        </p:style>
      </p:cxnSp>
      <p:cxnSp>
        <p:nvCxnSpPr>
          <p:cNvPr id="9" name="Прямая соединительная линия 8">
            <a:extLst>
              <a:ext uri="{FF2B5EF4-FFF2-40B4-BE49-F238E27FC236}">
                <a16:creationId xmlns:a16="http://schemas.microsoft.com/office/drawing/2014/main" id="{14089D77-3098-76ED-0388-FE93E91F9E48}"/>
              </a:ext>
            </a:extLst>
          </p:cNvPr>
          <p:cNvCxnSpPr>
            <a:cxnSpLocks/>
          </p:cNvCxnSpPr>
          <p:nvPr/>
        </p:nvCxnSpPr>
        <p:spPr>
          <a:xfrm>
            <a:off x="5373277" y="2676888"/>
            <a:ext cx="1640265" cy="1433199"/>
          </a:xfrm>
          <a:prstGeom prst="line">
            <a:avLst/>
          </a:prstGeom>
        </p:spPr>
        <p:style>
          <a:lnRef idx="1">
            <a:schemeClr val="dk1"/>
          </a:lnRef>
          <a:fillRef idx="0">
            <a:schemeClr val="dk1"/>
          </a:fillRef>
          <a:effectRef idx="0">
            <a:schemeClr val="dk1"/>
          </a:effectRef>
          <a:fontRef idx="minor">
            <a:schemeClr val="tx1"/>
          </a:fontRef>
        </p:style>
      </p:cxnSp>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131975" y="153954"/>
            <a:ext cx="11566689" cy="603314"/>
          </a:xfrm>
        </p:spPr>
        <p:txBody>
          <a:bodyPr>
            <a:normAutofit/>
          </a:bodyPr>
          <a:lstStyle/>
          <a:p>
            <a:r>
              <a:rPr lang="uk-UA" noProof="1">
                <a:solidFill>
                  <a:srgbClr val="002060"/>
                </a:solidFill>
                <a:latin typeface="Sitka Small" pitchFamily="2" charset="0"/>
                <a:cs typeface="Times New Roman" panose="02020603050405020304" pitchFamily="18" charset="0"/>
              </a:rPr>
              <a:t> Види Академічної Недоброчесності</a:t>
            </a:r>
          </a:p>
        </p:txBody>
      </p:sp>
      <p:sp>
        <p:nvSpPr>
          <p:cNvPr id="4" name="TextBox 3">
            <a:extLst>
              <a:ext uri="{FF2B5EF4-FFF2-40B4-BE49-F238E27FC236}">
                <a16:creationId xmlns:a16="http://schemas.microsoft.com/office/drawing/2014/main" id="{4EB08EE8-A4D1-ED6C-F9D8-A3BE6D8BDCD3}"/>
              </a:ext>
            </a:extLst>
          </p:cNvPr>
          <p:cNvSpPr txBox="1"/>
          <p:nvPr/>
        </p:nvSpPr>
        <p:spPr>
          <a:xfrm>
            <a:off x="221530" y="1432873"/>
            <a:ext cx="5420413" cy="1477328"/>
          </a:xfrm>
          <a:prstGeom prst="rect">
            <a:avLst/>
          </a:prstGeom>
          <a:solidFill>
            <a:srgbClr val="CCE109"/>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ru-RU" noProof="1">
                <a:solidFill>
                  <a:schemeClr val="accent1">
                    <a:lumMod val="50000"/>
                  </a:schemeClr>
                </a:solidFill>
                <a:latin typeface="Sitka Small" pitchFamily="2" charset="0"/>
              </a:rPr>
              <a:t>Самоплагіат - це оприлюднення частково або повністю власних раніше опублікованих наукових результатів, як нових. Це явище також трапляється досить часто</a:t>
            </a:r>
          </a:p>
        </p:txBody>
      </p:sp>
      <p:sp>
        <p:nvSpPr>
          <p:cNvPr id="7" name="TextBox 6">
            <a:extLst>
              <a:ext uri="{FF2B5EF4-FFF2-40B4-BE49-F238E27FC236}">
                <a16:creationId xmlns:a16="http://schemas.microsoft.com/office/drawing/2014/main" id="{5BDE9783-9C32-C312-F622-A2BF51A3B297}"/>
              </a:ext>
            </a:extLst>
          </p:cNvPr>
          <p:cNvSpPr txBox="1"/>
          <p:nvPr/>
        </p:nvSpPr>
        <p:spPr>
          <a:xfrm>
            <a:off x="6870572" y="3962615"/>
            <a:ext cx="4901939" cy="203132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ru-RU" noProof="1">
                <a:solidFill>
                  <a:schemeClr val="accent1">
                    <a:lumMod val="50000"/>
                  </a:schemeClr>
                </a:solidFill>
                <a:latin typeface="Sitka Small" pitchFamily="2" charset="0"/>
              </a:rPr>
              <a:t>Дублікація публікацій - публікація однієї і тієї ж самої наукової роботи повністю або з несуттєвими змінами в декількох виданнях, а також повторна публікація повністю або з несуттєвими змінами раніше оприлюднених статей, як нових</a:t>
            </a:r>
          </a:p>
        </p:txBody>
      </p:sp>
      <p:sp>
        <p:nvSpPr>
          <p:cNvPr id="17" name="TextBox 16">
            <a:extLst>
              <a:ext uri="{FF2B5EF4-FFF2-40B4-BE49-F238E27FC236}">
                <a16:creationId xmlns:a16="http://schemas.microsoft.com/office/drawing/2014/main" id="{9E8A8BBA-0D41-B8D3-8D50-02E48226AA5B}"/>
              </a:ext>
            </a:extLst>
          </p:cNvPr>
          <p:cNvSpPr txBox="1"/>
          <p:nvPr/>
        </p:nvSpPr>
        <p:spPr>
          <a:xfrm>
            <a:off x="7002548" y="1327121"/>
            <a:ext cx="4864231" cy="175432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ru-RU" noProof="1">
                <a:solidFill>
                  <a:srgbClr val="002060"/>
                </a:solidFill>
                <a:latin typeface="Sitka Small" pitchFamily="2" charset="0"/>
              </a:rPr>
              <a:t>Дублювання наукових результатів, публікація одних і тих самих наукових результатів в різних статтях, монографіях, інших наукових працях як таких, що публікуються вперше. </a:t>
            </a:r>
          </a:p>
        </p:txBody>
      </p:sp>
      <p:sp>
        <p:nvSpPr>
          <p:cNvPr id="22" name="TextBox 21">
            <a:extLst>
              <a:ext uri="{FF2B5EF4-FFF2-40B4-BE49-F238E27FC236}">
                <a16:creationId xmlns:a16="http://schemas.microsoft.com/office/drawing/2014/main" id="{27048E8F-B68A-8853-A2B1-27B5F4D120B5}"/>
              </a:ext>
            </a:extLst>
          </p:cNvPr>
          <p:cNvSpPr txBox="1"/>
          <p:nvPr/>
        </p:nvSpPr>
        <p:spPr>
          <a:xfrm>
            <a:off x="593888" y="4229263"/>
            <a:ext cx="4779389" cy="147732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ru-RU" noProof="1">
                <a:solidFill>
                  <a:srgbClr val="002060"/>
                </a:solidFill>
                <a:latin typeface="Sitka Small" pitchFamily="2" charset="0"/>
              </a:rPr>
              <a:t>Подання у звітах з виконання наукових проектів результатів, що містилися у попередніх роботах, як отриманих під час виконання відповідного проекту. </a:t>
            </a:r>
          </a:p>
        </p:txBody>
      </p:sp>
    </p:spTree>
    <p:extLst>
      <p:ext uri="{BB962C8B-B14F-4D97-AF65-F5344CB8AC3E}">
        <p14:creationId xmlns:p14="http://schemas.microsoft.com/office/powerpoint/2010/main" val="1009466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131975" y="1027522"/>
            <a:ext cx="6777872" cy="5755064"/>
          </a:xfrm>
        </p:spPr>
        <p:txBody>
          <a:bodyPr>
            <a:normAutofit/>
          </a:bodyPr>
          <a:lstStyle/>
          <a:p>
            <a:r>
              <a:rPr lang="uk-UA" b="1" i="1" noProof="1">
                <a:solidFill>
                  <a:srgbClr val="002060"/>
                </a:solidFill>
                <a:latin typeface="Sitka Small" pitchFamily="2" charset="0"/>
                <a:cs typeface="Times New Roman" panose="02020603050405020304" pitchFamily="18" charset="0"/>
              </a:rPr>
              <a:t>Фабрикація</a:t>
            </a:r>
            <a:r>
              <a:rPr lang="uk-UA" noProof="1">
                <a:solidFill>
                  <a:srgbClr val="002060"/>
                </a:solidFill>
                <a:latin typeface="Sitka Small" pitchFamily="2" charset="0"/>
                <a:cs typeface="Times New Roman" panose="02020603050405020304" pitchFamily="18" charset="0"/>
              </a:rPr>
              <a:t> – це вигадування даних чи фактів, що використовуються в освітньому процесі або наукових дослідженнях. Фабрикуватися можуть статистичні дані досліджень у випадках, коли насправді дослідження не проводилося взагалі або проводилося, але його результати не фіксувалися належним чином. Сфабрикованими можуть бути дані цілого дослідження або якоїсь його частини.</a:t>
            </a:r>
          </a:p>
        </p:txBody>
      </p:sp>
      <p:pic>
        <p:nvPicPr>
          <p:cNvPr id="4" name="Рисунок 3">
            <a:extLst>
              <a:ext uri="{FF2B5EF4-FFF2-40B4-BE49-F238E27FC236}">
                <a16:creationId xmlns:a16="http://schemas.microsoft.com/office/drawing/2014/main" id="{6D0D89B3-3704-867B-4AD7-4B1A6BFE239D}"/>
              </a:ext>
            </a:extLst>
          </p:cNvPr>
          <p:cNvPicPr>
            <a:picLocks noChangeAspect="1"/>
          </p:cNvPicPr>
          <p:nvPr/>
        </p:nvPicPr>
        <p:blipFill>
          <a:blip r:embed="rId3"/>
          <a:stretch>
            <a:fillRect/>
          </a:stretch>
        </p:blipFill>
        <p:spPr>
          <a:xfrm>
            <a:off x="7432649" y="188535"/>
            <a:ext cx="4627376" cy="2852492"/>
          </a:xfrm>
          <a:prstGeom prst="rect">
            <a:avLst/>
          </a:prstGeom>
          <a:effectLst>
            <a:glow rad="101600">
              <a:srgbClr val="FF0000">
                <a:alpha val="60000"/>
              </a:srgbClr>
            </a:glow>
          </a:effectLst>
        </p:spPr>
      </p:pic>
      <p:pic>
        <p:nvPicPr>
          <p:cNvPr id="5" name="Рисунок 4">
            <a:extLst>
              <a:ext uri="{FF2B5EF4-FFF2-40B4-BE49-F238E27FC236}">
                <a16:creationId xmlns:a16="http://schemas.microsoft.com/office/drawing/2014/main" id="{1C29FD64-C1AF-C793-D7A9-AF666CF1F864}"/>
              </a:ext>
            </a:extLst>
          </p:cNvPr>
          <p:cNvPicPr>
            <a:picLocks noChangeAspect="1"/>
          </p:cNvPicPr>
          <p:nvPr/>
        </p:nvPicPr>
        <p:blipFill>
          <a:blip r:embed="rId4"/>
          <a:stretch>
            <a:fillRect/>
          </a:stretch>
        </p:blipFill>
        <p:spPr>
          <a:xfrm>
            <a:off x="7041822" y="3816974"/>
            <a:ext cx="4713403" cy="2692715"/>
          </a:xfrm>
          <a:prstGeom prst="rect">
            <a:avLst/>
          </a:prstGeom>
          <a:ln>
            <a:noFill/>
          </a:ln>
          <a:effectLst>
            <a:softEdge rad="112500"/>
          </a:effectLst>
        </p:spPr>
      </p:pic>
    </p:spTree>
    <p:extLst>
      <p:ext uri="{BB962C8B-B14F-4D97-AF65-F5344CB8AC3E}">
        <p14:creationId xmlns:p14="http://schemas.microsoft.com/office/powerpoint/2010/main" val="989738652"/>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197963" y="1404593"/>
            <a:ext cx="6777872" cy="4590853"/>
          </a:xfrm>
        </p:spPr>
        <p:txBody>
          <a:bodyPr>
            <a:normAutofit lnSpcReduction="10000"/>
          </a:bodyPr>
          <a:lstStyle/>
          <a:p>
            <a:r>
              <a:rPr lang="uk-UA" b="1" i="1" noProof="1">
                <a:solidFill>
                  <a:srgbClr val="002060"/>
                </a:solidFill>
                <a:latin typeface="Sitka Small" pitchFamily="2" charset="0"/>
                <a:cs typeface="Times New Roman" panose="02020603050405020304" pitchFamily="18" charset="0"/>
              </a:rPr>
              <a:t>Фальсифікація -</a:t>
            </a:r>
            <a:r>
              <a:rPr lang="uk-UA" noProof="1">
                <a:solidFill>
                  <a:srgbClr val="002060"/>
                </a:solidFill>
                <a:latin typeface="Sitka Small" pitchFamily="2" charset="0"/>
                <a:cs typeface="Times New Roman" panose="02020603050405020304" pitchFamily="18" charset="0"/>
              </a:rPr>
              <a:t> це свідома зміна чи модифікація вже наявних даних, що стосуються освітнього процесу чи наукових досліджень. </a:t>
            </a:r>
          </a:p>
          <a:p>
            <a:r>
              <a:rPr lang="uk-UA" noProof="1">
                <a:solidFill>
                  <a:srgbClr val="002060"/>
                </a:solidFill>
                <a:latin typeface="Sitka Small" pitchFamily="2" charset="0"/>
                <a:cs typeface="Times New Roman" panose="02020603050405020304" pitchFamily="18" charset="0"/>
              </a:rPr>
              <a:t>Фальсифікацією можна назвати викривлення інформації про матеріали й методи дослідження, через застарілість і неадекватність обладнання, невідповідність програмного забезпечення, тощо, або занадто загальне подання інформації, яка оманливо натякає на наявність певних даних або застосування певних методів. </a:t>
            </a:r>
          </a:p>
        </p:txBody>
      </p:sp>
      <p:pic>
        <p:nvPicPr>
          <p:cNvPr id="4" name="Рисунок 3">
            <a:extLst>
              <a:ext uri="{FF2B5EF4-FFF2-40B4-BE49-F238E27FC236}">
                <a16:creationId xmlns:a16="http://schemas.microsoft.com/office/drawing/2014/main" id="{512422CC-A36F-3F6B-2542-066E4AACF47F}"/>
              </a:ext>
            </a:extLst>
          </p:cNvPr>
          <p:cNvPicPr>
            <a:picLocks noChangeAspect="1"/>
          </p:cNvPicPr>
          <p:nvPr/>
        </p:nvPicPr>
        <p:blipFill>
          <a:blip r:embed="rId3"/>
          <a:stretch>
            <a:fillRect/>
          </a:stretch>
        </p:blipFill>
        <p:spPr>
          <a:xfrm>
            <a:off x="7323954" y="188535"/>
            <a:ext cx="4670083" cy="2667785"/>
          </a:xfrm>
          <a:prstGeom prst="rect">
            <a:avLst/>
          </a:prstGeom>
          <a:noFill/>
          <a:effectLst>
            <a:glow rad="101600">
              <a:srgbClr val="FFFF00">
                <a:alpha val="60000"/>
              </a:srgbClr>
            </a:glow>
          </a:effectLst>
        </p:spPr>
      </p:pic>
      <p:pic>
        <p:nvPicPr>
          <p:cNvPr id="5" name="Рисунок 4">
            <a:extLst>
              <a:ext uri="{FF2B5EF4-FFF2-40B4-BE49-F238E27FC236}">
                <a16:creationId xmlns:a16="http://schemas.microsoft.com/office/drawing/2014/main" id="{746D65B0-0D28-8F09-130E-E9DA652A9C42}"/>
              </a:ext>
            </a:extLst>
          </p:cNvPr>
          <p:cNvPicPr>
            <a:picLocks noChangeAspect="1"/>
          </p:cNvPicPr>
          <p:nvPr/>
        </p:nvPicPr>
        <p:blipFill>
          <a:blip r:embed="rId4"/>
          <a:stretch>
            <a:fillRect/>
          </a:stretch>
        </p:blipFill>
        <p:spPr>
          <a:xfrm>
            <a:off x="7077313" y="3523268"/>
            <a:ext cx="4406886" cy="299301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2058417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131975" y="1026345"/>
            <a:ext cx="8446417" cy="4185501"/>
          </a:xfrm>
        </p:spPr>
        <p:txBody>
          <a:bodyPr>
            <a:normAutofit/>
          </a:bodyPr>
          <a:lstStyle/>
          <a:p>
            <a:r>
              <a:rPr lang="uk-UA" b="1" i="1" noProof="1">
                <a:latin typeface="Sitka Small" pitchFamily="2" charset="0"/>
                <a:cs typeface="Times New Roman" panose="02020603050405020304" pitchFamily="18" charset="0"/>
              </a:rPr>
              <a:t>Списування</a:t>
            </a:r>
            <a:r>
              <a:rPr lang="uk-UA" noProof="1">
                <a:latin typeface="Sitka Small" pitchFamily="2" charset="0"/>
                <a:cs typeface="Times New Roman" panose="02020603050405020304" pitchFamily="18" charset="0"/>
              </a:rPr>
              <a:t> </a:t>
            </a:r>
            <a:r>
              <a:rPr lang="uk-UA" noProof="1">
                <a:solidFill>
                  <a:srgbClr val="002060"/>
                </a:solidFill>
                <a:latin typeface="Sitka Small" pitchFamily="2" charset="0"/>
                <a:cs typeface="Times New Roman" panose="02020603050405020304" pitchFamily="18" charset="0"/>
              </a:rPr>
              <a:t>– це виконання письмових робіт із залученням  зовнішніх джерел інформації, крім дозволених для використання, зокрема під час оцінювання результатів навчання. </a:t>
            </a:r>
          </a:p>
          <a:p>
            <a:endParaRPr lang="uk-UA" noProof="1">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a16="http://schemas.microsoft.com/office/drawing/2014/main" id="{D5364927-71E5-88CF-E9CA-85142ED37574}"/>
              </a:ext>
            </a:extLst>
          </p:cNvPr>
          <p:cNvPicPr>
            <a:picLocks noChangeAspect="1"/>
          </p:cNvPicPr>
          <p:nvPr/>
        </p:nvPicPr>
        <p:blipFill>
          <a:blip r:embed="rId3"/>
          <a:stretch>
            <a:fillRect/>
          </a:stretch>
        </p:blipFill>
        <p:spPr>
          <a:xfrm>
            <a:off x="7927942" y="2435653"/>
            <a:ext cx="3992274" cy="266543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Рисунок 13">
            <a:extLst>
              <a:ext uri="{FF2B5EF4-FFF2-40B4-BE49-F238E27FC236}">
                <a16:creationId xmlns:a16="http://schemas.microsoft.com/office/drawing/2014/main" id="{711034B2-AC2C-98ED-4798-238D84241E3A}"/>
              </a:ext>
            </a:extLst>
          </p:cNvPr>
          <p:cNvPicPr>
            <a:picLocks noChangeAspect="1"/>
          </p:cNvPicPr>
          <p:nvPr/>
        </p:nvPicPr>
        <p:blipFill>
          <a:blip r:embed="rId4"/>
          <a:stretch>
            <a:fillRect/>
          </a:stretch>
        </p:blipFill>
        <p:spPr>
          <a:xfrm>
            <a:off x="2147882" y="3768368"/>
            <a:ext cx="4314214" cy="288695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74721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2187019" y="428918"/>
            <a:ext cx="6970099" cy="4081807"/>
          </a:xfrm>
        </p:spPr>
        <p:txBody>
          <a:bodyPr>
            <a:normAutofit/>
          </a:bodyPr>
          <a:lstStyle/>
          <a:p>
            <a:r>
              <a:rPr lang="uk-UA" b="1" i="1" noProof="1">
                <a:latin typeface="Sitka Small" pitchFamily="2" charset="0"/>
                <a:cs typeface="Times New Roman" panose="02020603050405020304" pitchFamily="18" charset="0"/>
              </a:rPr>
              <a:t>Обман</a:t>
            </a:r>
            <a:r>
              <a:rPr lang="uk-UA" noProof="1">
                <a:latin typeface="Sitka Small" pitchFamily="2" charset="0"/>
                <a:cs typeface="Times New Roman" panose="02020603050405020304" pitchFamily="18" charset="0"/>
              </a:rPr>
              <a:t> - це надання завідомо неправдивої інформації щодо власної освітньої, наукової, творчої діяльності чи організації освітнього процесу. </a:t>
            </a:r>
          </a:p>
          <a:p>
            <a:r>
              <a:rPr lang="uk-UA" noProof="1">
                <a:latin typeface="Sitka Small" pitchFamily="2" charset="0"/>
                <a:cs typeface="Times New Roman" panose="02020603050405020304" pitchFamily="18" charset="0"/>
              </a:rPr>
              <a:t>Формами обману є:</a:t>
            </a:r>
            <a:endParaRPr lang="uk-UA" i="1" u="sng" noProof="1">
              <a:latin typeface="Sitka Small" pitchFamily="2" charset="0"/>
              <a:cs typeface="Times New Roman" panose="02020603050405020304" pitchFamily="18" charset="0"/>
            </a:endParaRPr>
          </a:p>
        </p:txBody>
      </p:sp>
      <p:sp>
        <p:nvSpPr>
          <p:cNvPr id="14" name="Овал 13">
            <a:extLst>
              <a:ext uri="{FF2B5EF4-FFF2-40B4-BE49-F238E27FC236}">
                <a16:creationId xmlns:a16="http://schemas.microsoft.com/office/drawing/2014/main" id="{98C9A95A-95BB-662A-7B26-D887EB055D76}"/>
              </a:ext>
            </a:extLst>
          </p:cNvPr>
          <p:cNvSpPr/>
          <p:nvPr/>
        </p:nvSpPr>
        <p:spPr>
          <a:xfrm>
            <a:off x="355965" y="3638746"/>
            <a:ext cx="2611225" cy="1197204"/>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ru-RU" dirty="0">
                <a:solidFill>
                  <a:srgbClr val="002060"/>
                </a:solidFill>
                <a:latin typeface="Sitka Small" pitchFamily="2" charset="0"/>
              </a:rPr>
              <a:t>Акад</a:t>
            </a:r>
            <a:r>
              <a:rPr lang="uk-UA" dirty="0">
                <a:solidFill>
                  <a:srgbClr val="002060"/>
                </a:solidFill>
                <a:latin typeface="Sitka Small" pitchFamily="2" charset="0"/>
              </a:rPr>
              <a:t>емічний плагіат</a:t>
            </a:r>
            <a:endParaRPr lang="ru-UA" dirty="0">
              <a:solidFill>
                <a:srgbClr val="002060"/>
              </a:solidFill>
              <a:latin typeface="Sitka Small" pitchFamily="2" charset="0"/>
            </a:endParaRPr>
          </a:p>
        </p:txBody>
      </p:sp>
      <p:cxnSp>
        <p:nvCxnSpPr>
          <p:cNvPr id="10" name="Прямая со стрелкой 9">
            <a:extLst>
              <a:ext uri="{FF2B5EF4-FFF2-40B4-BE49-F238E27FC236}">
                <a16:creationId xmlns:a16="http://schemas.microsoft.com/office/drawing/2014/main" id="{5DDB24D5-F93A-D9A9-9D42-23FB53677271}"/>
              </a:ext>
            </a:extLst>
          </p:cNvPr>
          <p:cNvCxnSpPr>
            <a:cxnSpLocks/>
            <a:endCxn id="14" idx="7"/>
          </p:cNvCxnSpPr>
          <p:nvPr/>
        </p:nvCxnSpPr>
        <p:spPr>
          <a:xfrm flipH="1">
            <a:off x="2584785" y="2250650"/>
            <a:ext cx="1801450" cy="15634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Прямая со стрелкой 19">
            <a:extLst>
              <a:ext uri="{FF2B5EF4-FFF2-40B4-BE49-F238E27FC236}">
                <a16:creationId xmlns:a16="http://schemas.microsoft.com/office/drawing/2014/main" id="{C0806937-942F-3A0C-03B7-3B87857B99A3}"/>
              </a:ext>
            </a:extLst>
          </p:cNvPr>
          <p:cNvCxnSpPr>
            <a:cxnSpLocks/>
            <a:endCxn id="21" idx="0"/>
          </p:cNvCxnSpPr>
          <p:nvPr/>
        </p:nvCxnSpPr>
        <p:spPr>
          <a:xfrm flipH="1">
            <a:off x="3900505" y="2250650"/>
            <a:ext cx="1238647" cy="29091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Прямоугольник 20">
            <a:extLst>
              <a:ext uri="{FF2B5EF4-FFF2-40B4-BE49-F238E27FC236}">
                <a16:creationId xmlns:a16="http://schemas.microsoft.com/office/drawing/2014/main" id="{4B96E781-CDD1-0A36-A4FB-80DBF3D31F7A}"/>
              </a:ext>
            </a:extLst>
          </p:cNvPr>
          <p:cNvSpPr/>
          <p:nvPr/>
        </p:nvSpPr>
        <p:spPr>
          <a:xfrm>
            <a:off x="2938973" y="5159750"/>
            <a:ext cx="1923063" cy="119720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dirty="0">
                <a:solidFill>
                  <a:schemeClr val="tx1"/>
                </a:solidFill>
                <a:latin typeface="Sitka Small" pitchFamily="2" charset="0"/>
              </a:rPr>
              <a:t>Фабрикація</a:t>
            </a:r>
            <a:endParaRPr lang="ru-UA" dirty="0">
              <a:solidFill>
                <a:schemeClr val="tx1"/>
              </a:solidFill>
              <a:latin typeface="Sitka Small" pitchFamily="2" charset="0"/>
            </a:endParaRPr>
          </a:p>
        </p:txBody>
      </p:sp>
      <p:sp>
        <p:nvSpPr>
          <p:cNvPr id="23" name="Прямоугольник: скругленные углы 22">
            <a:extLst>
              <a:ext uri="{FF2B5EF4-FFF2-40B4-BE49-F238E27FC236}">
                <a16:creationId xmlns:a16="http://schemas.microsoft.com/office/drawing/2014/main" id="{F62DDC45-136A-75BE-F529-D99AF6B1F276}"/>
              </a:ext>
            </a:extLst>
          </p:cNvPr>
          <p:cNvSpPr/>
          <p:nvPr/>
        </p:nvSpPr>
        <p:spPr>
          <a:xfrm>
            <a:off x="9157118" y="4657306"/>
            <a:ext cx="2859465" cy="151771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solidFill>
                  <a:srgbClr val="002060"/>
                </a:solidFill>
                <a:latin typeface="Sitka Small" pitchFamily="2" charset="0"/>
              </a:rPr>
              <a:t>Фальсифікація</a:t>
            </a:r>
            <a:endParaRPr lang="ru-UA" dirty="0">
              <a:solidFill>
                <a:srgbClr val="002060"/>
              </a:solidFill>
              <a:latin typeface="Sitka Small" pitchFamily="2" charset="0"/>
            </a:endParaRPr>
          </a:p>
        </p:txBody>
      </p:sp>
      <p:cxnSp>
        <p:nvCxnSpPr>
          <p:cNvPr id="25" name="Прямая со стрелкой 24">
            <a:extLst>
              <a:ext uri="{FF2B5EF4-FFF2-40B4-BE49-F238E27FC236}">
                <a16:creationId xmlns:a16="http://schemas.microsoft.com/office/drawing/2014/main" id="{A913D304-9875-280C-0F91-C31A210BCBE2}"/>
              </a:ext>
            </a:extLst>
          </p:cNvPr>
          <p:cNvCxnSpPr>
            <a:cxnSpLocks/>
            <a:endCxn id="23" idx="0"/>
          </p:cNvCxnSpPr>
          <p:nvPr/>
        </p:nvCxnSpPr>
        <p:spPr>
          <a:xfrm>
            <a:off x="7183225" y="2250650"/>
            <a:ext cx="3403626" cy="24066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Прямая со стрелкой 35">
            <a:extLst>
              <a:ext uri="{FF2B5EF4-FFF2-40B4-BE49-F238E27FC236}">
                <a16:creationId xmlns:a16="http://schemas.microsoft.com/office/drawing/2014/main" id="{CC167EFD-EED4-AA01-15F0-3B731C0B76AA}"/>
              </a:ext>
            </a:extLst>
          </p:cNvPr>
          <p:cNvCxnSpPr>
            <a:cxnSpLocks/>
          </p:cNvCxnSpPr>
          <p:nvPr/>
        </p:nvCxnSpPr>
        <p:spPr>
          <a:xfrm>
            <a:off x="6266646" y="2250650"/>
            <a:ext cx="369796" cy="15634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Взрыв: 8 точек 39">
            <a:extLst>
              <a:ext uri="{FF2B5EF4-FFF2-40B4-BE49-F238E27FC236}">
                <a16:creationId xmlns:a16="http://schemas.microsoft.com/office/drawing/2014/main" id="{2DE64474-C012-5759-1503-6D86CB57CCFA}"/>
              </a:ext>
            </a:extLst>
          </p:cNvPr>
          <p:cNvSpPr/>
          <p:nvPr/>
        </p:nvSpPr>
        <p:spPr>
          <a:xfrm>
            <a:off x="5139152" y="3442314"/>
            <a:ext cx="2994581" cy="2136821"/>
          </a:xfrm>
          <a:prstGeom prst="irregularSeal1">
            <a:avLst/>
          </a:prstGeom>
          <a:solidFill>
            <a:srgbClr val="7030A0"/>
          </a:solidFill>
        </p:spPr>
        <p:style>
          <a:lnRef idx="0">
            <a:schemeClr val="dk1"/>
          </a:lnRef>
          <a:fillRef idx="3">
            <a:schemeClr val="dk1"/>
          </a:fillRef>
          <a:effectRef idx="3">
            <a:schemeClr val="dk1"/>
          </a:effectRef>
          <a:fontRef idx="minor">
            <a:schemeClr val="lt1"/>
          </a:fontRef>
        </p:style>
        <p:txBody>
          <a:bodyPr rtlCol="0" anchor="ctr"/>
          <a:lstStyle/>
          <a:p>
            <a:pPr algn="ctr"/>
            <a:r>
              <a:rPr lang="uk-UA" dirty="0">
                <a:solidFill>
                  <a:schemeClr val="tx1"/>
                </a:solidFill>
                <a:latin typeface="Sitka Small" pitchFamily="2" charset="0"/>
              </a:rPr>
              <a:t>Списування</a:t>
            </a:r>
            <a:endParaRPr lang="ru-UA" dirty="0">
              <a:solidFill>
                <a:schemeClr val="tx1"/>
              </a:solidFill>
              <a:latin typeface="Sitka Small" pitchFamily="2" charset="0"/>
            </a:endParaRPr>
          </a:p>
        </p:txBody>
      </p:sp>
    </p:spTree>
    <p:extLst>
      <p:ext uri="{BB962C8B-B14F-4D97-AF65-F5344CB8AC3E}">
        <p14:creationId xmlns:p14="http://schemas.microsoft.com/office/powerpoint/2010/main" val="3406491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207389" y="791852"/>
            <a:ext cx="7051250" cy="5780105"/>
          </a:xfrm>
        </p:spPr>
        <p:txBody>
          <a:bodyPr>
            <a:normAutofit fontScale="92500" lnSpcReduction="20000"/>
          </a:bodyPr>
          <a:lstStyle/>
          <a:p>
            <a:pPr>
              <a:lnSpc>
                <a:spcPct val="100000"/>
              </a:lnSpc>
              <a:spcBef>
                <a:spcPts val="1800"/>
              </a:spcBef>
            </a:pPr>
            <a:r>
              <a:rPr lang="uk-UA" b="1" i="1" noProof="1">
                <a:solidFill>
                  <a:srgbClr val="002060"/>
                </a:solidFill>
                <a:latin typeface="Sitka Small" pitchFamily="2" charset="0"/>
                <a:cs typeface="Times New Roman" panose="02020603050405020304" pitchFamily="18" charset="0"/>
              </a:rPr>
              <a:t>Хабарництво</a:t>
            </a:r>
            <a:r>
              <a:rPr lang="uk-UA" noProof="1">
                <a:solidFill>
                  <a:srgbClr val="002060"/>
                </a:solidFill>
                <a:latin typeface="Sitka Small" pitchFamily="2" charset="0"/>
                <a:cs typeface="Times New Roman" panose="02020603050405020304" pitchFamily="18" charset="0"/>
              </a:rPr>
              <a:t> – надання чи отримання учасником освітнього процесу, чи пропозиція щодо надання отримання коштів, майна, послуг, пільг чи будь-яких інших благ матеріального або нематеріального характеру, з метою отримання неправомірної переваги в освітньому процесі. </a:t>
            </a:r>
          </a:p>
          <a:p>
            <a:pPr>
              <a:lnSpc>
                <a:spcPct val="100000"/>
              </a:lnSpc>
              <a:spcBef>
                <a:spcPts val="1800"/>
              </a:spcBef>
            </a:pPr>
            <a:r>
              <a:rPr lang="uk-UA" noProof="1">
                <a:solidFill>
                  <a:srgbClr val="002060"/>
                </a:solidFill>
                <a:latin typeface="Sitka Small" pitchFamily="2" charset="0"/>
                <a:cs typeface="Times New Roman" panose="02020603050405020304" pitchFamily="18" charset="0"/>
              </a:rPr>
              <a:t>Хабарництво є виявом корупції. </a:t>
            </a:r>
          </a:p>
          <a:p>
            <a:pPr>
              <a:lnSpc>
                <a:spcPct val="100000"/>
              </a:lnSpc>
              <a:spcBef>
                <a:spcPts val="1800"/>
              </a:spcBef>
            </a:pPr>
            <a:r>
              <a:rPr lang="uk-UA" noProof="1">
                <a:solidFill>
                  <a:srgbClr val="002060"/>
                </a:solidFill>
                <a:latin typeface="Sitka Small" pitchFamily="2" charset="0"/>
                <a:cs typeface="Times New Roman" panose="02020603050405020304" pitchFamily="18" charset="0"/>
              </a:rPr>
              <a:t>Крім адміністративної відповідальності за хабарництво, передбачається покарання, регламентоване </a:t>
            </a:r>
            <a:r>
              <a:rPr lang="uk-UA" b="1" i="1" noProof="1">
                <a:solidFill>
                  <a:srgbClr val="002060"/>
                </a:solidFill>
                <a:latin typeface="Sitka Small" pitchFamily="2" charset="0"/>
                <a:cs typeface="Times New Roman" panose="02020603050405020304" pitchFamily="18" charset="0"/>
              </a:rPr>
              <a:t>статтями 368, 368-3 та 369 Кримінального кодексу України. </a:t>
            </a:r>
          </a:p>
          <a:p>
            <a:pPr>
              <a:lnSpc>
                <a:spcPct val="100000"/>
              </a:lnSpc>
              <a:spcBef>
                <a:spcPts val="1800"/>
              </a:spcBef>
            </a:pPr>
            <a:r>
              <a:rPr lang="uk-UA" noProof="1">
                <a:solidFill>
                  <a:srgbClr val="002060"/>
                </a:solidFill>
                <a:latin typeface="Sitka Small" pitchFamily="2" charset="0"/>
                <a:cs typeface="Times New Roman" panose="02020603050405020304" pitchFamily="18" charset="0"/>
              </a:rPr>
              <a:t>Хабарництво в освіті є порушенням, за яке карають не тільки тих, хто отримує неправомірну вигоду, а й тих хто її надає або навіть пропонує. </a:t>
            </a:r>
          </a:p>
        </p:txBody>
      </p:sp>
      <p:pic>
        <p:nvPicPr>
          <p:cNvPr id="4" name="Рисунок 3">
            <a:extLst>
              <a:ext uri="{FF2B5EF4-FFF2-40B4-BE49-F238E27FC236}">
                <a16:creationId xmlns:a16="http://schemas.microsoft.com/office/drawing/2014/main" id="{DAECC425-FD24-53D7-E382-7338202F6B2C}"/>
              </a:ext>
            </a:extLst>
          </p:cNvPr>
          <p:cNvPicPr>
            <a:picLocks noChangeAspect="1"/>
          </p:cNvPicPr>
          <p:nvPr/>
        </p:nvPicPr>
        <p:blipFill>
          <a:blip r:embed="rId3"/>
          <a:stretch>
            <a:fillRect/>
          </a:stretch>
        </p:blipFill>
        <p:spPr>
          <a:xfrm>
            <a:off x="7795918" y="141402"/>
            <a:ext cx="4264107" cy="302040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Рисунок 4">
            <a:extLst>
              <a:ext uri="{FF2B5EF4-FFF2-40B4-BE49-F238E27FC236}">
                <a16:creationId xmlns:a16="http://schemas.microsoft.com/office/drawing/2014/main" id="{63762263-DE8F-EC41-41BA-BC72DDAD4B34}"/>
              </a:ext>
            </a:extLst>
          </p:cNvPr>
          <p:cNvPicPr>
            <a:picLocks noChangeAspect="1"/>
          </p:cNvPicPr>
          <p:nvPr/>
        </p:nvPicPr>
        <p:blipFill>
          <a:blip r:embed="rId4"/>
          <a:stretch>
            <a:fillRect/>
          </a:stretch>
        </p:blipFill>
        <p:spPr>
          <a:xfrm>
            <a:off x="7673419" y="3551549"/>
            <a:ext cx="4027210" cy="3020408"/>
          </a:xfrm>
          <a:prstGeom prst="rect">
            <a:avLst/>
          </a:prstGeom>
          <a:effectLst>
            <a:glow rad="101600">
              <a:srgbClr val="FF0000">
                <a:alpha val="60000"/>
              </a:srgbClr>
            </a:glow>
          </a:effectLst>
        </p:spPr>
      </p:pic>
    </p:spTree>
    <p:extLst>
      <p:ext uri="{BB962C8B-B14F-4D97-AF65-F5344CB8AC3E}">
        <p14:creationId xmlns:p14="http://schemas.microsoft.com/office/powerpoint/2010/main" val="3099474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131974" y="188535"/>
            <a:ext cx="11868348" cy="6523350"/>
          </a:xfrm>
        </p:spPr>
        <p:txBody>
          <a:bodyPr>
            <a:normAutofit/>
          </a:bodyPr>
          <a:lstStyle/>
          <a:p>
            <a:r>
              <a:rPr lang="uk-UA" b="1" i="1" noProof="1">
                <a:solidFill>
                  <a:srgbClr val="002060"/>
                </a:solidFill>
                <a:latin typeface="Sitka Small" pitchFamily="2" charset="0"/>
                <a:cs typeface="Times New Roman" panose="02020603050405020304" pitchFamily="18" charset="0"/>
              </a:rPr>
              <a:t>Необ’єктивне оцінювання </a:t>
            </a:r>
            <a:r>
              <a:rPr lang="uk-UA" noProof="1">
                <a:solidFill>
                  <a:srgbClr val="002060"/>
                </a:solidFill>
                <a:latin typeface="Sitka Small" pitchFamily="2" charset="0"/>
                <a:cs typeface="Times New Roman" panose="02020603050405020304" pitchFamily="18" charset="0"/>
              </a:rPr>
              <a:t>- свідоме завищення або заниження оцінки результатів навчання здобувачів освіти. Надання здобувачам освіти під час проходження ними оцінювання результатів навчання, допомоги чи створення перешкод непередбачених умовами та/ або процедурами проходження такого оцінювання.</a:t>
            </a:r>
          </a:p>
          <a:p>
            <a:r>
              <a:rPr lang="uk-UA" b="1" noProof="1">
                <a:solidFill>
                  <a:srgbClr val="002060"/>
                </a:solidFill>
                <a:latin typeface="Sitka Small" pitchFamily="2" charset="0"/>
                <a:cs typeface="Times New Roman" panose="02020603050405020304" pitchFamily="18" charset="0"/>
              </a:rPr>
              <a:t>Свідоме завищення або заниження оцінок</a:t>
            </a:r>
            <a:r>
              <a:rPr lang="uk-UA" noProof="1">
                <a:solidFill>
                  <a:srgbClr val="002060"/>
                </a:solidFill>
                <a:latin typeface="Sitka Small" pitchFamily="2" charset="0"/>
                <a:cs typeface="Times New Roman" panose="02020603050405020304" pitchFamily="18" charset="0"/>
              </a:rPr>
              <a:t>, може набувати різних форм, зокрема таких, як:</a:t>
            </a:r>
            <a:endParaRPr lang="uk-UA" noProof="1">
              <a:latin typeface="Sitka Small" pitchFamily="2" charset="0"/>
              <a:cs typeface="Times New Roman" panose="02020603050405020304" pitchFamily="18" charset="0"/>
            </a:endParaRPr>
          </a:p>
        </p:txBody>
      </p:sp>
      <p:sp>
        <p:nvSpPr>
          <p:cNvPr id="6" name="Облачко с текстом: овальное 5">
            <a:extLst>
              <a:ext uri="{FF2B5EF4-FFF2-40B4-BE49-F238E27FC236}">
                <a16:creationId xmlns:a16="http://schemas.microsoft.com/office/drawing/2014/main" id="{5AF1B680-4526-874B-346D-8ECADEF3FA21}"/>
              </a:ext>
            </a:extLst>
          </p:cNvPr>
          <p:cNvSpPr/>
          <p:nvPr/>
        </p:nvSpPr>
        <p:spPr>
          <a:xfrm>
            <a:off x="460341" y="3016576"/>
            <a:ext cx="4817097" cy="2799762"/>
          </a:xfrm>
          <a:prstGeom prst="wedgeEllipseCallout">
            <a:avLst>
              <a:gd name="adj1" fmla="val -18680"/>
              <a:gd name="adj2" fmla="val 51052"/>
            </a:avLst>
          </a:prstGeom>
          <a:solidFill>
            <a:schemeClr val="tx2">
              <a:lumMod val="75000"/>
            </a:schemeClr>
          </a:solidFill>
          <a:effectLst>
            <a:glow rad="1016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noProof="1">
                <a:latin typeface="Sitka Small" pitchFamily="2" charset="0"/>
              </a:rPr>
              <a:t>застосування дооцінювання рівня підготовки здобувачів освіти різних критеріїв або створення для них різних умов проходження контролю</a:t>
            </a:r>
          </a:p>
        </p:txBody>
      </p:sp>
      <p:sp>
        <p:nvSpPr>
          <p:cNvPr id="8" name="Прямоугольник 7">
            <a:extLst>
              <a:ext uri="{FF2B5EF4-FFF2-40B4-BE49-F238E27FC236}">
                <a16:creationId xmlns:a16="http://schemas.microsoft.com/office/drawing/2014/main" id="{2AB23379-36AD-4228-37D9-894B9E9558BA}"/>
              </a:ext>
            </a:extLst>
          </p:cNvPr>
          <p:cNvSpPr/>
          <p:nvPr/>
        </p:nvSpPr>
        <p:spPr>
          <a:xfrm>
            <a:off x="7838389" y="3214539"/>
            <a:ext cx="3893270" cy="2403835"/>
          </a:xfrm>
          <a:prstGeom prst="rect">
            <a:avLst/>
          </a:prstGeom>
          <a:solidFill>
            <a:schemeClr val="accent6">
              <a:lumMod val="40000"/>
              <a:lumOff val="60000"/>
            </a:schemeClr>
          </a:solidFill>
          <a:ln>
            <a:solidFill>
              <a:srgbClr val="FF0000"/>
            </a:solidFill>
          </a:ln>
          <a:effectLst>
            <a:glow rad="1016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noProof="1">
                <a:solidFill>
                  <a:schemeClr val="tx1"/>
                </a:solidFill>
                <a:latin typeface="Sitka Small" pitchFamily="2" charset="0"/>
              </a:rPr>
              <a:t>використання незрозумілої для здобувачів освіти системи оцінювання або неповне інформування студентів про систему оцінювання результатів навчання.</a:t>
            </a:r>
          </a:p>
        </p:txBody>
      </p:sp>
      <p:cxnSp>
        <p:nvCxnSpPr>
          <p:cNvPr id="10" name="Прямая со стрелкой 9">
            <a:extLst>
              <a:ext uri="{FF2B5EF4-FFF2-40B4-BE49-F238E27FC236}">
                <a16:creationId xmlns:a16="http://schemas.microsoft.com/office/drawing/2014/main" id="{C8FD4E3C-FFED-2A4F-837D-5B756FA7E5BE}"/>
              </a:ext>
            </a:extLst>
          </p:cNvPr>
          <p:cNvCxnSpPr>
            <a:cxnSpLocks/>
            <a:stCxn id="6" idx="6"/>
            <a:endCxn id="8" idx="1"/>
          </p:cNvCxnSpPr>
          <p:nvPr/>
        </p:nvCxnSpPr>
        <p:spPr>
          <a:xfrm>
            <a:off x="5277438" y="4416457"/>
            <a:ext cx="2560951" cy="0"/>
          </a:xfrm>
          <a:prstGeom prst="straightConnector1">
            <a:avLst/>
          </a:prstGeom>
          <a:ln>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26FB4F0F-074A-0B38-803B-8CC905FF9E3F}"/>
              </a:ext>
            </a:extLst>
          </p:cNvPr>
          <p:cNvSpPr txBox="1"/>
          <p:nvPr/>
        </p:nvSpPr>
        <p:spPr>
          <a:xfrm>
            <a:off x="6290036" y="3817260"/>
            <a:ext cx="1121790" cy="646331"/>
          </a:xfrm>
          <a:prstGeom prst="rect">
            <a:avLst/>
          </a:prstGeom>
          <a:noFill/>
        </p:spPr>
        <p:txBody>
          <a:bodyPr wrap="square" rtlCol="0">
            <a:spAutoFit/>
          </a:bodyPr>
          <a:lstStyle/>
          <a:p>
            <a:r>
              <a:rPr lang="uk-UA" sz="3600" dirty="0">
                <a:latin typeface="Sitka Small" pitchFamily="2" charset="0"/>
              </a:rPr>
              <a:t>і</a:t>
            </a:r>
            <a:endParaRPr lang="ru-UA" sz="3600" dirty="0">
              <a:latin typeface="Sitka Small" pitchFamily="2" charset="0"/>
            </a:endParaRPr>
          </a:p>
        </p:txBody>
      </p:sp>
    </p:spTree>
    <p:extLst>
      <p:ext uri="{BB962C8B-B14F-4D97-AF65-F5344CB8AC3E}">
        <p14:creationId xmlns:p14="http://schemas.microsoft.com/office/powerpoint/2010/main" val="16788128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131975" y="141402"/>
            <a:ext cx="7324627" cy="6716597"/>
          </a:xfrm>
        </p:spPr>
        <p:txBody>
          <a:bodyPr>
            <a:normAutofit lnSpcReduction="10000"/>
          </a:bodyPr>
          <a:lstStyle/>
          <a:p>
            <a:r>
              <a:rPr lang="uk-UA" b="1" i="1" noProof="1">
                <a:latin typeface="Sitka Small" pitchFamily="2" charset="0"/>
                <a:cs typeface="Times New Roman" panose="02020603050405020304" pitchFamily="18" charset="0"/>
              </a:rPr>
              <a:t>За порушення академічної доброчесності здобувачі освіти можуть бути притягнені до такої академічної відповідальності</a:t>
            </a:r>
            <a:r>
              <a:rPr lang="uk-UA" noProof="1">
                <a:latin typeface="Sitka Small" pitchFamily="2" charset="0"/>
                <a:cs typeface="Times New Roman" panose="02020603050405020304" pitchFamily="18" charset="0"/>
              </a:rPr>
              <a:t>: </a:t>
            </a:r>
          </a:p>
          <a:p>
            <a:endParaRPr lang="uk-UA" noProof="1">
              <a:latin typeface="Times New Roman" panose="02020603050405020304" pitchFamily="18" charset="0"/>
              <a:cs typeface="Times New Roman" panose="02020603050405020304" pitchFamily="18" charset="0"/>
            </a:endParaRPr>
          </a:p>
          <a:p>
            <a:endParaRPr lang="uk-UA" noProof="1">
              <a:latin typeface="Times New Roman" panose="02020603050405020304" pitchFamily="18" charset="0"/>
              <a:cs typeface="Times New Roman" panose="02020603050405020304" pitchFamily="18" charset="0"/>
            </a:endParaRPr>
          </a:p>
          <a:p>
            <a:endParaRPr lang="uk-UA" noProof="1">
              <a:latin typeface="Times New Roman" panose="02020603050405020304" pitchFamily="18" charset="0"/>
              <a:cs typeface="Times New Roman" panose="02020603050405020304" pitchFamily="18" charset="0"/>
            </a:endParaRPr>
          </a:p>
          <a:p>
            <a:endParaRPr lang="uk-UA" noProof="1">
              <a:latin typeface="Times New Roman" panose="02020603050405020304" pitchFamily="18" charset="0"/>
              <a:cs typeface="Times New Roman" panose="02020603050405020304" pitchFamily="18" charset="0"/>
            </a:endParaRPr>
          </a:p>
          <a:p>
            <a:endParaRPr lang="uk-UA" noProof="1">
              <a:latin typeface="Times New Roman" panose="02020603050405020304" pitchFamily="18" charset="0"/>
              <a:cs typeface="Times New Roman" panose="02020603050405020304" pitchFamily="18" charset="0"/>
            </a:endParaRPr>
          </a:p>
          <a:p>
            <a:endParaRPr lang="uk-UA" noProof="1">
              <a:latin typeface="Times New Roman" panose="02020603050405020304" pitchFamily="18" charset="0"/>
              <a:cs typeface="Times New Roman" panose="02020603050405020304" pitchFamily="18" charset="0"/>
            </a:endParaRPr>
          </a:p>
          <a:p>
            <a:endParaRPr lang="uk-UA" noProof="1">
              <a:latin typeface="Times New Roman" panose="02020603050405020304" pitchFamily="18" charset="0"/>
              <a:cs typeface="Times New Roman" panose="02020603050405020304" pitchFamily="18" charset="0"/>
            </a:endParaRPr>
          </a:p>
          <a:p>
            <a:pPr algn="l"/>
            <a:r>
              <a:rPr lang="uk-UA" sz="2300" noProof="1">
                <a:latin typeface="Times New Roman" panose="02020603050405020304" pitchFamily="18" charset="0"/>
                <a:cs typeface="Times New Roman" panose="02020603050405020304" pitchFamily="18" charset="0"/>
              </a:rPr>
              <a:t>Найважливішим, насамперед, мають бути високі моральні цінності, які не дозволяють навіть подумати про її порушення. Часті випадки академічної нечесності </a:t>
            </a:r>
            <a:r>
              <a:rPr lang="uk-UA" sz="2300" b="1" noProof="1">
                <a:latin typeface="Times New Roman" panose="02020603050405020304" pitchFamily="18" charset="0"/>
                <a:cs typeface="Times New Roman" panose="02020603050405020304" pitchFamily="18" charset="0"/>
              </a:rPr>
              <a:t>підривають репутацію освітнього закладу</a:t>
            </a:r>
            <a:r>
              <a:rPr lang="uk-UA" sz="2300" noProof="1">
                <a:latin typeface="Times New Roman" panose="02020603050405020304" pitchFamily="18" charset="0"/>
                <a:cs typeface="Times New Roman" panose="02020603050405020304" pitchFamily="18" charset="0"/>
              </a:rPr>
              <a:t>. Заклади освіти втягнуті у скандали, у зв’язку з недоброчесною поведінкою членів академічної спільноти, </a:t>
            </a:r>
            <a:r>
              <a:rPr lang="uk-UA" sz="2300" b="1" noProof="1">
                <a:latin typeface="Times New Roman" panose="02020603050405020304" pitchFamily="18" charset="0"/>
                <a:cs typeface="Times New Roman" panose="02020603050405020304" pitchFamily="18" charset="0"/>
              </a:rPr>
              <a:t>менш привабливі для абітурієнтів, грантодавців потенційних партнерів у всіх сферах.</a:t>
            </a:r>
          </a:p>
        </p:txBody>
      </p:sp>
      <p:pic>
        <p:nvPicPr>
          <p:cNvPr id="4" name="Рисунок 3">
            <a:extLst>
              <a:ext uri="{FF2B5EF4-FFF2-40B4-BE49-F238E27FC236}">
                <a16:creationId xmlns:a16="http://schemas.microsoft.com/office/drawing/2014/main" id="{AA5E6E83-1CF1-3D66-100C-A1C3A64F0C24}"/>
              </a:ext>
            </a:extLst>
          </p:cNvPr>
          <p:cNvPicPr>
            <a:picLocks noChangeAspect="1"/>
          </p:cNvPicPr>
          <p:nvPr/>
        </p:nvPicPr>
        <p:blipFill>
          <a:blip r:embed="rId3"/>
          <a:stretch>
            <a:fillRect/>
          </a:stretch>
        </p:blipFill>
        <p:spPr>
          <a:xfrm>
            <a:off x="8947494" y="174390"/>
            <a:ext cx="3112531" cy="2059763"/>
          </a:xfrm>
          <a:prstGeom prst="rect">
            <a:avLst/>
          </a:prstGeom>
          <a:effectLst>
            <a:glow rad="101600">
              <a:srgbClr val="FF0000">
                <a:alpha val="60000"/>
              </a:srgbClr>
            </a:glow>
          </a:effectLst>
        </p:spPr>
      </p:pic>
      <p:sp>
        <p:nvSpPr>
          <p:cNvPr id="6" name="Овал 5">
            <a:extLst>
              <a:ext uri="{FF2B5EF4-FFF2-40B4-BE49-F238E27FC236}">
                <a16:creationId xmlns:a16="http://schemas.microsoft.com/office/drawing/2014/main" id="{A9FF5B75-6886-83BF-2DDB-E66C9B4C3579}"/>
              </a:ext>
            </a:extLst>
          </p:cNvPr>
          <p:cNvSpPr/>
          <p:nvPr/>
        </p:nvSpPr>
        <p:spPr>
          <a:xfrm>
            <a:off x="65988" y="1203095"/>
            <a:ext cx="3233394" cy="1906571"/>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noProof="1">
                <a:latin typeface="Sitka Small" pitchFamily="2" charset="0"/>
              </a:rPr>
              <a:t>повторне проходження оцінювання (контрольна робота, іспит, залік тощо);</a:t>
            </a:r>
          </a:p>
        </p:txBody>
      </p:sp>
      <p:sp>
        <p:nvSpPr>
          <p:cNvPr id="7" name="Овал 6">
            <a:extLst>
              <a:ext uri="{FF2B5EF4-FFF2-40B4-BE49-F238E27FC236}">
                <a16:creationId xmlns:a16="http://schemas.microsoft.com/office/drawing/2014/main" id="{FFD02C1E-EF7E-88E0-01FD-1BF89A785CFD}"/>
              </a:ext>
            </a:extLst>
          </p:cNvPr>
          <p:cNvSpPr/>
          <p:nvPr/>
        </p:nvSpPr>
        <p:spPr>
          <a:xfrm>
            <a:off x="3299382" y="1732175"/>
            <a:ext cx="3233394" cy="208804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noProof="1">
                <a:solidFill>
                  <a:srgbClr val="7030A0"/>
                </a:solidFill>
                <a:latin typeface="Sitka Small" pitchFamily="2" charset="0"/>
              </a:rPr>
              <a:t>повторне проходження відповідного освітнього компонента освітньої програми;</a:t>
            </a:r>
          </a:p>
        </p:txBody>
      </p:sp>
      <p:sp>
        <p:nvSpPr>
          <p:cNvPr id="10" name="Овал 9">
            <a:extLst>
              <a:ext uri="{FF2B5EF4-FFF2-40B4-BE49-F238E27FC236}">
                <a16:creationId xmlns:a16="http://schemas.microsoft.com/office/drawing/2014/main" id="{957A84D4-753B-18DA-3AD0-3E5FBD106C04}"/>
              </a:ext>
            </a:extLst>
          </p:cNvPr>
          <p:cNvSpPr/>
          <p:nvPr/>
        </p:nvSpPr>
        <p:spPr>
          <a:xfrm>
            <a:off x="6617618" y="2156381"/>
            <a:ext cx="3073137" cy="2545237"/>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noProof="1">
                <a:solidFill>
                  <a:schemeClr val="accent6">
                    <a:lumMod val="50000"/>
                  </a:schemeClr>
                </a:solidFill>
                <a:latin typeface="Sitka Small" pitchFamily="2" charset="0"/>
              </a:rPr>
              <a:t>відрахування із закладу освіти (крім осіб, які здобувають загальну середню освіту);</a:t>
            </a:r>
          </a:p>
        </p:txBody>
      </p:sp>
      <p:sp>
        <p:nvSpPr>
          <p:cNvPr id="11" name="Овал 10">
            <a:extLst>
              <a:ext uri="{FF2B5EF4-FFF2-40B4-BE49-F238E27FC236}">
                <a16:creationId xmlns:a16="http://schemas.microsoft.com/office/drawing/2014/main" id="{C0FE6E01-4F90-D1C1-1C40-D7812C65717F}"/>
              </a:ext>
            </a:extLst>
          </p:cNvPr>
          <p:cNvSpPr/>
          <p:nvPr/>
        </p:nvSpPr>
        <p:spPr>
          <a:xfrm>
            <a:off x="9043448" y="3971043"/>
            <a:ext cx="3148552" cy="197962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noProof="1">
                <a:latin typeface="Sitka Small" pitchFamily="2" charset="0"/>
              </a:rPr>
              <a:t>позбавлення наданих закладом освіти пільг з оплати навчання.</a:t>
            </a:r>
          </a:p>
        </p:txBody>
      </p:sp>
    </p:spTree>
    <p:extLst>
      <p:ext uri="{BB962C8B-B14F-4D97-AF65-F5344CB8AC3E}">
        <p14:creationId xmlns:p14="http://schemas.microsoft.com/office/powerpoint/2010/main" val="35865866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pic>
        <p:nvPicPr>
          <p:cNvPr id="46" name="Рисунок 45">
            <a:extLst>
              <a:ext uri="{FF2B5EF4-FFF2-40B4-BE49-F238E27FC236}">
                <a16:creationId xmlns:a16="http://schemas.microsoft.com/office/drawing/2014/main" id="{7B19F517-3259-B92B-AA20-7A10C10E054A}"/>
              </a:ext>
            </a:extLst>
          </p:cNvPr>
          <p:cNvPicPr>
            <a:picLocks noChangeAspect="1"/>
          </p:cNvPicPr>
          <p:nvPr/>
        </p:nvPicPr>
        <p:blipFill>
          <a:blip r:embed="rId3"/>
          <a:stretch>
            <a:fillRect/>
          </a:stretch>
        </p:blipFill>
        <p:spPr>
          <a:xfrm rot="3383591">
            <a:off x="6101919" y="2438236"/>
            <a:ext cx="3523793" cy="3468925"/>
          </a:xfrm>
          <a:prstGeom prst="rect">
            <a:avLst/>
          </a:prstGeom>
        </p:spPr>
      </p:pic>
      <p:pic>
        <p:nvPicPr>
          <p:cNvPr id="44" name="Рисунок 43">
            <a:extLst>
              <a:ext uri="{FF2B5EF4-FFF2-40B4-BE49-F238E27FC236}">
                <a16:creationId xmlns:a16="http://schemas.microsoft.com/office/drawing/2014/main" id="{C7D9FAC1-C2FA-B0C1-19EF-31CE11C58996}"/>
              </a:ext>
            </a:extLst>
          </p:cNvPr>
          <p:cNvPicPr>
            <a:picLocks noChangeAspect="1"/>
          </p:cNvPicPr>
          <p:nvPr/>
        </p:nvPicPr>
        <p:blipFill>
          <a:blip r:embed="rId4"/>
          <a:stretch>
            <a:fillRect/>
          </a:stretch>
        </p:blipFill>
        <p:spPr>
          <a:xfrm rot="3238866">
            <a:off x="6492847" y="1860525"/>
            <a:ext cx="2377646" cy="2621507"/>
          </a:xfrm>
          <a:prstGeom prst="rect">
            <a:avLst/>
          </a:prstGeom>
        </p:spPr>
      </p:pic>
      <p:pic>
        <p:nvPicPr>
          <p:cNvPr id="42" name="Рисунок 41">
            <a:extLst>
              <a:ext uri="{FF2B5EF4-FFF2-40B4-BE49-F238E27FC236}">
                <a16:creationId xmlns:a16="http://schemas.microsoft.com/office/drawing/2014/main" id="{F23CA2FB-B653-6221-9288-C2856F9C0F3A}"/>
              </a:ext>
            </a:extLst>
          </p:cNvPr>
          <p:cNvPicPr>
            <a:picLocks noChangeAspect="1"/>
          </p:cNvPicPr>
          <p:nvPr/>
        </p:nvPicPr>
        <p:blipFill>
          <a:blip r:embed="rId5"/>
          <a:stretch>
            <a:fillRect/>
          </a:stretch>
        </p:blipFill>
        <p:spPr>
          <a:xfrm rot="11224729">
            <a:off x="4704214" y="2278888"/>
            <a:ext cx="2091109" cy="2379806"/>
          </a:xfrm>
          <a:prstGeom prst="rect">
            <a:avLst/>
          </a:prstGeom>
        </p:spPr>
      </p:pic>
      <p:pic>
        <p:nvPicPr>
          <p:cNvPr id="27" name="Рисунок 26">
            <a:extLst>
              <a:ext uri="{FF2B5EF4-FFF2-40B4-BE49-F238E27FC236}">
                <a16:creationId xmlns:a16="http://schemas.microsoft.com/office/drawing/2014/main" id="{351DAE7F-795B-3891-B0E1-5C375939F80B}"/>
              </a:ext>
            </a:extLst>
          </p:cNvPr>
          <p:cNvPicPr>
            <a:picLocks noChangeAspect="1"/>
          </p:cNvPicPr>
          <p:nvPr/>
        </p:nvPicPr>
        <p:blipFill>
          <a:blip r:embed="rId5"/>
          <a:stretch>
            <a:fillRect/>
          </a:stretch>
        </p:blipFill>
        <p:spPr>
          <a:xfrm rot="431171">
            <a:off x="5487680" y="3654236"/>
            <a:ext cx="2091109" cy="2109399"/>
          </a:xfrm>
          <a:prstGeom prst="rect">
            <a:avLst/>
          </a:prstGeom>
        </p:spPr>
      </p:pic>
      <p:pic>
        <p:nvPicPr>
          <p:cNvPr id="24" name="Рисунок 23">
            <a:extLst>
              <a:ext uri="{FF2B5EF4-FFF2-40B4-BE49-F238E27FC236}">
                <a16:creationId xmlns:a16="http://schemas.microsoft.com/office/drawing/2014/main" id="{2FE0DA7F-B39C-DF93-3803-FD4DB494B471}"/>
              </a:ext>
            </a:extLst>
          </p:cNvPr>
          <p:cNvPicPr>
            <a:picLocks noChangeAspect="1"/>
          </p:cNvPicPr>
          <p:nvPr/>
        </p:nvPicPr>
        <p:blipFill>
          <a:blip r:embed="rId6"/>
          <a:stretch>
            <a:fillRect/>
          </a:stretch>
        </p:blipFill>
        <p:spPr>
          <a:xfrm rot="18791384">
            <a:off x="4740354" y="4644714"/>
            <a:ext cx="1646069" cy="1318092"/>
          </a:xfrm>
          <a:prstGeom prst="rect">
            <a:avLst/>
          </a:prstGeom>
        </p:spPr>
      </p:pic>
      <p:pic>
        <p:nvPicPr>
          <p:cNvPr id="22" name="Рисунок 21">
            <a:extLst>
              <a:ext uri="{FF2B5EF4-FFF2-40B4-BE49-F238E27FC236}">
                <a16:creationId xmlns:a16="http://schemas.microsoft.com/office/drawing/2014/main" id="{F2FF0620-C211-77CE-8588-446DB94BC45D}"/>
              </a:ext>
            </a:extLst>
          </p:cNvPr>
          <p:cNvPicPr>
            <a:picLocks noChangeAspect="1"/>
          </p:cNvPicPr>
          <p:nvPr/>
        </p:nvPicPr>
        <p:blipFill>
          <a:blip r:embed="rId7"/>
          <a:stretch>
            <a:fillRect/>
          </a:stretch>
        </p:blipFill>
        <p:spPr>
          <a:xfrm rot="19761843" flipV="1">
            <a:off x="3393811" y="5104362"/>
            <a:ext cx="1522532" cy="597943"/>
          </a:xfrm>
          <a:prstGeom prst="rect">
            <a:avLst/>
          </a:prstGeom>
        </p:spPr>
      </p:pic>
      <p:pic>
        <p:nvPicPr>
          <p:cNvPr id="20" name="Рисунок 19">
            <a:extLst>
              <a:ext uri="{FF2B5EF4-FFF2-40B4-BE49-F238E27FC236}">
                <a16:creationId xmlns:a16="http://schemas.microsoft.com/office/drawing/2014/main" id="{59315659-CF00-BD8C-891D-2D0296E86C99}"/>
              </a:ext>
            </a:extLst>
          </p:cNvPr>
          <p:cNvPicPr>
            <a:picLocks noChangeAspect="1"/>
          </p:cNvPicPr>
          <p:nvPr/>
        </p:nvPicPr>
        <p:blipFill>
          <a:blip r:embed="rId7"/>
          <a:stretch>
            <a:fillRect/>
          </a:stretch>
        </p:blipFill>
        <p:spPr>
          <a:xfrm rot="17958465">
            <a:off x="2785743" y="4633313"/>
            <a:ext cx="1479758" cy="613034"/>
          </a:xfrm>
          <a:prstGeom prst="rect">
            <a:avLst/>
          </a:prstGeom>
        </p:spPr>
      </p:pic>
      <p:pic>
        <p:nvPicPr>
          <p:cNvPr id="15" name="Рисунок 14">
            <a:extLst>
              <a:ext uri="{FF2B5EF4-FFF2-40B4-BE49-F238E27FC236}">
                <a16:creationId xmlns:a16="http://schemas.microsoft.com/office/drawing/2014/main" id="{982670E9-2FF1-4632-F5DD-5303FAEF9397}"/>
              </a:ext>
            </a:extLst>
          </p:cNvPr>
          <p:cNvPicPr>
            <a:picLocks noChangeAspect="1"/>
          </p:cNvPicPr>
          <p:nvPr/>
        </p:nvPicPr>
        <p:blipFill>
          <a:blip r:embed="rId7"/>
          <a:stretch>
            <a:fillRect/>
          </a:stretch>
        </p:blipFill>
        <p:spPr>
          <a:xfrm rot="19913217">
            <a:off x="3056190" y="3697520"/>
            <a:ext cx="938865" cy="499915"/>
          </a:xfrm>
          <a:prstGeom prst="rect">
            <a:avLst/>
          </a:prstGeom>
        </p:spPr>
      </p:pic>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131975" y="377801"/>
            <a:ext cx="11764653" cy="1357460"/>
          </a:xfrm>
        </p:spPr>
        <p:txBody>
          <a:bodyPr>
            <a:normAutofit/>
          </a:bodyPr>
          <a:lstStyle/>
          <a:p>
            <a:r>
              <a:rPr lang="uk-UA" b="1" u="sng" noProof="1">
                <a:latin typeface="Sitka Small" pitchFamily="2" charset="0"/>
                <a:cs typeface="Times New Roman" panose="02020603050405020304" pitchFamily="18" charset="0"/>
              </a:rPr>
              <a:t>Подолання кризи академічної доброчесності має розпочатися саме з кожного з нас!</a:t>
            </a:r>
          </a:p>
          <a:p>
            <a:endParaRPr lang="uk-UA" noProof="1">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BB19240E-1D50-C8AA-3647-9196EFC54F13}"/>
              </a:ext>
            </a:extLst>
          </p:cNvPr>
          <p:cNvSpPr/>
          <p:nvPr/>
        </p:nvSpPr>
        <p:spPr>
          <a:xfrm>
            <a:off x="3987536" y="3214542"/>
            <a:ext cx="3648173" cy="18570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solidFill>
                  <a:srgbClr val="002060"/>
                </a:solidFill>
                <a:latin typeface="Sitka Small" pitchFamily="2" charset="0"/>
              </a:rPr>
              <a:t>Кодекс честі у навчанні</a:t>
            </a:r>
            <a:endParaRPr lang="ru-UA" dirty="0">
              <a:solidFill>
                <a:srgbClr val="002060"/>
              </a:solidFill>
              <a:latin typeface="Sitka Small" pitchFamily="2" charset="0"/>
            </a:endParaRPr>
          </a:p>
        </p:txBody>
      </p:sp>
      <p:cxnSp>
        <p:nvCxnSpPr>
          <p:cNvPr id="7" name="Прямая со стрелкой 6">
            <a:extLst>
              <a:ext uri="{FF2B5EF4-FFF2-40B4-BE49-F238E27FC236}">
                <a16:creationId xmlns:a16="http://schemas.microsoft.com/office/drawing/2014/main" id="{3D516713-9108-7AB4-F73B-F8D9944D46FD}"/>
              </a:ext>
            </a:extLst>
          </p:cNvPr>
          <p:cNvCxnSpPr>
            <a:cxnSpLocks/>
          </p:cNvCxnSpPr>
          <p:nvPr/>
        </p:nvCxnSpPr>
        <p:spPr>
          <a:xfrm flipH="1" flipV="1">
            <a:off x="3063711" y="2724346"/>
            <a:ext cx="923825" cy="485483"/>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Прямоугольник 11">
            <a:extLst>
              <a:ext uri="{FF2B5EF4-FFF2-40B4-BE49-F238E27FC236}">
                <a16:creationId xmlns:a16="http://schemas.microsoft.com/office/drawing/2014/main" id="{851D9D5F-6F5F-EC18-33E8-E9775FBD6F80}"/>
              </a:ext>
            </a:extLst>
          </p:cNvPr>
          <p:cNvSpPr/>
          <p:nvPr/>
        </p:nvSpPr>
        <p:spPr>
          <a:xfrm>
            <a:off x="0" y="1971660"/>
            <a:ext cx="3063711" cy="912942"/>
          </a:xfrm>
          <a:prstGeom prst="rect">
            <a:avLst/>
          </a:prstGeom>
          <a:ln>
            <a:solidFill>
              <a:srgbClr val="FF0000"/>
            </a:solid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003">
            <a:schemeClr val="lt2"/>
          </a:fillRef>
          <a:effectRef idx="0">
            <a:schemeClr val="accent1"/>
          </a:effectRef>
          <a:fontRef idx="minor">
            <a:schemeClr val="lt1"/>
          </a:fontRef>
        </p:style>
        <p:txBody>
          <a:bodyPr rtlCol="0" anchor="ctr"/>
          <a:lstStyle/>
          <a:p>
            <a:pPr algn="ctr"/>
            <a:r>
              <a:rPr lang="uk-UA" dirty="0">
                <a:solidFill>
                  <a:srgbClr val="002060"/>
                </a:solidFill>
                <a:latin typeface="Sitka Small" pitchFamily="2" charset="0"/>
              </a:rPr>
              <a:t>Не бійся визнавати свої помилки</a:t>
            </a:r>
            <a:endParaRPr lang="ru-UA" dirty="0">
              <a:solidFill>
                <a:srgbClr val="002060"/>
              </a:solidFill>
              <a:latin typeface="Sitka Small" pitchFamily="2" charset="0"/>
            </a:endParaRPr>
          </a:p>
        </p:txBody>
      </p:sp>
      <p:sp>
        <p:nvSpPr>
          <p:cNvPr id="19" name="Прямоугольник 18">
            <a:extLst>
              <a:ext uri="{FF2B5EF4-FFF2-40B4-BE49-F238E27FC236}">
                <a16:creationId xmlns:a16="http://schemas.microsoft.com/office/drawing/2014/main" id="{11BC8499-E480-2C60-B1E4-F94520DB4CCD}"/>
              </a:ext>
            </a:extLst>
          </p:cNvPr>
          <p:cNvSpPr/>
          <p:nvPr/>
        </p:nvSpPr>
        <p:spPr>
          <a:xfrm>
            <a:off x="-1" y="3502127"/>
            <a:ext cx="3063711" cy="912942"/>
          </a:xfrm>
          <a:prstGeom prst="rect">
            <a:avLst/>
          </a:prstGeom>
          <a:ln>
            <a:solidFill>
              <a:srgbClr val="00B050"/>
            </a:solidFill>
          </a:ln>
        </p:spPr>
        <p:style>
          <a:lnRef idx="0">
            <a:schemeClr val="accent3"/>
          </a:lnRef>
          <a:fillRef idx="1002">
            <a:schemeClr val="dk2"/>
          </a:fillRef>
          <a:effectRef idx="3">
            <a:schemeClr val="accent3"/>
          </a:effectRef>
          <a:fontRef idx="minor">
            <a:schemeClr val="lt1"/>
          </a:fontRef>
        </p:style>
        <p:txBody>
          <a:bodyPr rtlCol="0" anchor="ctr"/>
          <a:lstStyle/>
          <a:p>
            <a:pPr algn="ctr"/>
            <a:endParaRPr lang="uk-UA" dirty="0">
              <a:latin typeface="Sitka Small" pitchFamily="2" charset="0"/>
            </a:endParaRPr>
          </a:p>
          <a:p>
            <a:pPr algn="ctr"/>
            <a:r>
              <a:rPr lang="uk-UA" dirty="0">
                <a:solidFill>
                  <a:schemeClr val="tx1"/>
                </a:solidFill>
                <a:latin typeface="Sitka Small" pitchFamily="2" charset="0"/>
              </a:rPr>
              <a:t>Не запізнюйся та не змушуй на тебе чекати</a:t>
            </a:r>
            <a:endParaRPr lang="ru-UA" dirty="0">
              <a:solidFill>
                <a:schemeClr val="tx1"/>
              </a:solidFill>
              <a:latin typeface="Sitka Small" pitchFamily="2" charset="0"/>
            </a:endParaRPr>
          </a:p>
          <a:p>
            <a:pPr algn="ctr"/>
            <a:endParaRPr lang="ru-UA" dirty="0">
              <a:ln w="0"/>
              <a:solidFill>
                <a:schemeClr val="tx1"/>
              </a:solidFill>
              <a:effectLst>
                <a:outerShdw blurRad="38100" dist="19050" dir="2700000" algn="tl" rotWithShape="0">
                  <a:schemeClr val="dk1">
                    <a:alpha val="40000"/>
                  </a:schemeClr>
                </a:outerShdw>
              </a:effectLst>
            </a:endParaRPr>
          </a:p>
        </p:txBody>
      </p:sp>
      <p:sp>
        <p:nvSpPr>
          <p:cNvPr id="21" name="Прямоугольник 20">
            <a:extLst>
              <a:ext uri="{FF2B5EF4-FFF2-40B4-BE49-F238E27FC236}">
                <a16:creationId xmlns:a16="http://schemas.microsoft.com/office/drawing/2014/main" id="{DE352D27-37F7-2180-D534-3F62AD7F0E05}"/>
              </a:ext>
            </a:extLst>
          </p:cNvPr>
          <p:cNvSpPr/>
          <p:nvPr/>
        </p:nvSpPr>
        <p:spPr>
          <a:xfrm>
            <a:off x="-2" y="4961759"/>
            <a:ext cx="3063711" cy="635410"/>
          </a:xfrm>
          <a:prstGeom prst="rect">
            <a:avLst/>
          </a:prstGeom>
          <a:solidFill>
            <a:srgbClr val="00B0F0"/>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solidFill>
                  <a:srgbClr val="002060"/>
                </a:solidFill>
                <a:latin typeface="Sitka Small" pitchFamily="2" charset="0"/>
              </a:rPr>
              <a:t>Будь стриманим</a:t>
            </a:r>
            <a:endParaRPr lang="ru-UA" dirty="0">
              <a:solidFill>
                <a:srgbClr val="002060"/>
              </a:solidFill>
              <a:latin typeface="Sitka Small" pitchFamily="2" charset="0"/>
            </a:endParaRPr>
          </a:p>
        </p:txBody>
      </p:sp>
      <p:sp>
        <p:nvSpPr>
          <p:cNvPr id="23" name="Прямоугольник 22">
            <a:extLst>
              <a:ext uri="{FF2B5EF4-FFF2-40B4-BE49-F238E27FC236}">
                <a16:creationId xmlns:a16="http://schemas.microsoft.com/office/drawing/2014/main" id="{53B91ABD-FE10-9929-2D27-88267090C411}"/>
              </a:ext>
            </a:extLst>
          </p:cNvPr>
          <p:cNvSpPr/>
          <p:nvPr/>
        </p:nvSpPr>
        <p:spPr>
          <a:xfrm>
            <a:off x="-1" y="5918407"/>
            <a:ext cx="4037084" cy="682472"/>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solidFill>
                  <a:srgbClr val="002060"/>
                </a:solidFill>
                <a:latin typeface="Sitka Small" pitchFamily="2" charset="0"/>
              </a:rPr>
              <a:t>Уважно слухай, коли інші говорять</a:t>
            </a:r>
            <a:endParaRPr lang="ru-UA" dirty="0">
              <a:solidFill>
                <a:srgbClr val="002060"/>
              </a:solidFill>
              <a:latin typeface="Sitka Small" pitchFamily="2" charset="0"/>
            </a:endParaRPr>
          </a:p>
        </p:txBody>
      </p:sp>
      <p:sp>
        <p:nvSpPr>
          <p:cNvPr id="26" name="Прямоугольник 25">
            <a:extLst>
              <a:ext uri="{FF2B5EF4-FFF2-40B4-BE49-F238E27FC236}">
                <a16:creationId xmlns:a16="http://schemas.microsoft.com/office/drawing/2014/main" id="{57A59EF4-85EC-F27C-56B8-CDC27A50F22C}"/>
              </a:ext>
            </a:extLst>
          </p:cNvPr>
          <p:cNvSpPr/>
          <p:nvPr/>
        </p:nvSpPr>
        <p:spPr>
          <a:xfrm>
            <a:off x="4519585" y="5886143"/>
            <a:ext cx="3116124" cy="802896"/>
          </a:xfrm>
          <a:prstGeom prst="rect">
            <a:avLst/>
          </a:prstGeom>
          <a:solidFill>
            <a:schemeClr val="accent2">
              <a:lumMod val="75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dirty="0">
                <a:latin typeface="Sitka Small" pitchFamily="2" charset="0"/>
              </a:rPr>
              <a:t>Веди здоровий с</a:t>
            </a:r>
            <a:r>
              <a:rPr lang="uk-UA" dirty="0">
                <a:latin typeface="Sitka Small" pitchFamily="2" charset="0"/>
              </a:rPr>
              <a:t>посіб життя</a:t>
            </a:r>
            <a:endParaRPr lang="ru-UA" dirty="0">
              <a:latin typeface="Sitka Small" pitchFamily="2" charset="0"/>
            </a:endParaRPr>
          </a:p>
        </p:txBody>
      </p:sp>
      <p:pic>
        <p:nvPicPr>
          <p:cNvPr id="28" name="Рисунок 27">
            <a:extLst>
              <a:ext uri="{FF2B5EF4-FFF2-40B4-BE49-F238E27FC236}">
                <a16:creationId xmlns:a16="http://schemas.microsoft.com/office/drawing/2014/main" id="{0440E7AC-9529-9A96-1540-BA717B5C923B}"/>
              </a:ext>
            </a:extLst>
          </p:cNvPr>
          <p:cNvPicPr>
            <a:picLocks noChangeAspect="1"/>
          </p:cNvPicPr>
          <p:nvPr/>
        </p:nvPicPr>
        <p:blipFill>
          <a:blip r:embed="rId7"/>
          <a:stretch>
            <a:fillRect/>
          </a:stretch>
        </p:blipFill>
        <p:spPr>
          <a:xfrm rot="19913217">
            <a:off x="6595633" y="5257451"/>
            <a:ext cx="938865" cy="499915"/>
          </a:xfrm>
          <a:prstGeom prst="rect">
            <a:avLst/>
          </a:prstGeom>
        </p:spPr>
      </p:pic>
      <p:pic>
        <p:nvPicPr>
          <p:cNvPr id="29" name="Рисунок 28">
            <a:extLst>
              <a:ext uri="{FF2B5EF4-FFF2-40B4-BE49-F238E27FC236}">
                <a16:creationId xmlns:a16="http://schemas.microsoft.com/office/drawing/2014/main" id="{4A6F370F-41CE-908B-7624-D046050763C9}"/>
              </a:ext>
            </a:extLst>
          </p:cNvPr>
          <p:cNvPicPr>
            <a:picLocks noChangeAspect="1"/>
          </p:cNvPicPr>
          <p:nvPr/>
        </p:nvPicPr>
        <p:blipFill>
          <a:blip r:embed="rId7"/>
          <a:stretch>
            <a:fillRect/>
          </a:stretch>
        </p:blipFill>
        <p:spPr>
          <a:xfrm rot="19913217">
            <a:off x="7634598" y="5247839"/>
            <a:ext cx="938865" cy="499915"/>
          </a:xfrm>
          <a:prstGeom prst="rect">
            <a:avLst/>
          </a:prstGeom>
        </p:spPr>
      </p:pic>
      <p:cxnSp>
        <p:nvCxnSpPr>
          <p:cNvPr id="36" name="Прямая соединительная линия 35">
            <a:extLst>
              <a:ext uri="{FF2B5EF4-FFF2-40B4-BE49-F238E27FC236}">
                <a16:creationId xmlns:a16="http://schemas.microsoft.com/office/drawing/2014/main" id="{3BB5A95B-E069-5DCA-77D1-E2783FB80191}"/>
              </a:ext>
            </a:extLst>
          </p:cNvPr>
          <p:cNvCxnSpPr>
            <a:cxnSpLocks/>
          </p:cNvCxnSpPr>
          <p:nvPr/>
        </p:nvCxnSpPr>
        <p:spPr>
          <a:xfrm>
            <a:off x="8635863" y="5507408"/>
            <a:ext cx="130312" cy="54109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9" name="Прямоугольник 38">
            <a:extLst>
              <a:ext uri="{FF2B5EF4-FFF2-40B4-BE49-F238E27FC236}">
                <a16:creationId xmlns:a16="http://schemas.microsoft.com/office/drawing/2014/main" id="{8685FBCB-8629-71D3-8331-4E1FC12431F3}"/>
              </a:ext>
            </a:extLst>
          </p:cNvPr>
          <p:cNvSpPr/>
          <p:nvPr/>
        </p:nvSpPr>
        <p:spPr>
          <a:xfrm>
            <a:off x="7938597" y="5939467"/>
            <a:ext cx="4253401" cy="730348"/>
          </a:xfrm>
          <a:prstGeom prst="rect">
            <a:avLst/>
          </a:prstGeom>
          <a:solidFill>
            <a:schemeClr val="tx2">
              <a:lumMod val="40000"/>
              <a:lumOff val="60000"/>
            </a:schemeClr>
          </a:solidFill>
          <a:ln>
            <a:solidFill>
              <a:srgbClr val="EB1D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solidFill>
                  <a:srgbClr val="7030A0"/>
                </a:solidFill>
                <a:latin typeface="Sitka Small" pitchFamily="2" charset="0"/>
              </a:rPr>
              <a:t>Розвивай свої здібності</a:t>
            </a:r>
            <a:endParaRPr lang="ru-UA" dirty="0">
              <a:solidFill>
                <a:srgbClr val="7030A0"/>
              </a:solidFill>
              <a:latin typeface="Sitka Small" pitchFamily="2" charset="0"/>
            </a:endParaRPr>
          </a:p>
        </p:txBody>
      </p:sp>
      <p:sp>
        <p:nvSpPr>
          <p:cNvPr id="43" name="Прямоугольник 42">
            <a:extLst>
              <a:ext uri="{FF2B5EF4-FFF2-40B4-BE49-F238E27FC236}">
                <a16:creationId xmlns:a16="http://schemas.microsoft.com/office/drawing/2014/main" id="{5D75723D-057D-F8BD-2CDE-7255C4818741}"/>
              </a:ext>
            </a:extLst>
          </p:cNvPr>
          <p:cNvSpPr/>
          <p:nvPr/>
        </p:nvSpPr>
        <p:spPr>
          <a:xfrm>
            <a:off x="4140321" y="1438939"/>
            <a:ext cx="3214540" cy="1417597"/>
          </a:xfrm>
          <a:prstGeom prst="rect">
            <a:avLst/>
          </a:prstGeom>
        </p:spPr>
        <p:style>
          <a:lnRef idx="2">
            <a:schemeClr val="accent1">
              <a:shade val="15000"/>
            </a:schemeClr>
          </a:lnRef>
          <a:fillRef idx="1002">
            <a:schemeClr val="dk1"/>
          </a:fillRef>
          <a:effectRef idx="0">
            <a:schemeClr val="accent1"/>
          </a:effectRef>
          <a:fontRef idx="minor">
            <a:schemeClr val="lt1"/>
          </a:fontRef>
        </p:style>
        <p:txBody>
          <a:bodyPr rtlCol="0" anchor="ctr"/>
          <a:lstStyle/>
          <a:p>
            <a:pPr algn="ctr"/>
            <a:r>
              <a:rPr lang="uk-UA" dirty="0">
                <a:latin typeface="Sitka Small" pitchFamily="2" charset="0"/>
              </a:rPr>
              <a:t>Поважай інших, їхні ідеї, думки та переконання!</a:t>
            </a:r>
            <a:endParaRPr lang="ru-UA" dirty="0">
              <a:latin typeface="Sitka Small" pitchFamily="2" charset="0"/>
            </a:endParaRPr>
          </a:p>
        </p:txBody>
      </p:sp>
      <p:sp>
        <p:nvSpPr>
          <p:cNvPr id="45" name="Прямоугольник 44">
            <a:extLst>
              <a:ext uri="{FF2B5EF4-FFF2-40B4-BE49-F238E27FC236}">
                <a16:creationId xmlns:a16="http://schemas.microsoft.com/office/drawing/2014/main" id="{806B9556-189A-4F9D-8FE6-71799160DEB8}"/>
              </a:ext>
            </a:extLst>
          </p:cNvPr>
          <p:cNvSpPr/>
          <p:nvPr/>
        </p:nvSpPr>
        <p:spPr>
          <a:xfrm>
            <a:off x="7942512" y="1943602"/>
            <a:ext cx="4249487" cy="78074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solidFill>
                  <a:srgbClr val="002060"/>
                </a:solidFill>
              </a:rPr>
              <a:t>Навчайся старанно та сумлінно</a:t>
            </a:r>
            <a:endParaRPr lang="ru-UA" dirty="0">
              <a:solidFill>
                <a:srgbClr val="002060"/>
              </a:solidFill>
            </a:endParaRPr>
          </a:p>
        </p:txBody>
      </p:sp>
      <p:sp>
        <p:nvSpPr>
          <p:cNvPr id="47" name="Прямоугольник 46">
            <a:extLst>
              <a:ext uri="{FF2B5EF4-FFF2-40B4-BE49-F238E27FC236}">
                <a16:creationId xmlns:a16="http://schemas.microsoft.com/office/drawing/2014/main" id="{8CE941E5-7781-CC3D-F3E8-81AF19097D67}"/>
              </a:ext>
            </a:extLst>
          </p:cNvPr>
          <p:cNvSpPr/>
          <p:nvPr/>
        </p:nvSpPr>
        <p:spPr>
          <a:xfrm>
            <a:off x="8434118" y="3924960"/>
            <a:ext cx="3757881" cy="1036798"/>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solidFill>
                  <a:srgbClr val="002060"/>
                </a:solidFill>
              </a:rPr>
              <a:t>Поважай власність інших</a:t>
            </a:r>
            <a:endParaRPr lang="ru-UA" dirty="0">
              <a:solidFill>
                <a:srgbClr val="002060"/>
              </a:solidFill>
            </a:endParaRPr>
          </a:p>
        </p:txBody>
      </p:sp>
    </p:spTree>
    <p:extLst>
      <p:ext uri="{BB962C8B-B14F-4D97-AF65-F5344CB8AC3E}">
        <p14:creationId xmlns:p14="http://schemas.microsoft.com/office/powerpoint/2010/main" val="3467803819"/>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236250" y="959178"/>
            <a:ext cx="6523349" cy="5175314"/>
          </a:xfrm>
        </p:spPr>
        <p:txBody>
          <a:bodyPr>
            <a:normAutofit lnSpcReduction="10000"/>
          </a:bodyPr>
          <a:lstStyle/>
          <a:p>
            <a:r>
              <a:rPr lang="uk-UA" noProof="1">
                <a:solidFill>
                  <a:srgbClr val="002060"/>
                </a:solidFill>
                <a:latin typeface="Sitka Small" pitchFamily="2" charset="0"/>
                <a:cs typeface="Times New Roman" panose="02020603050405020304" pitchFamily="18" charset="0"/>
              </a:rPr>
              <a:t>Перше поняття «Академічна доброчесність», було визначено у національному законодавстві, в законі України про освіту у 2017 році. </a:t>
            </a:r>
          </a:p>
          <a:p>
            <a:endParaRPr lang="uk-UA" noProof="1">
              <a:solidFill>
                <a:srgbClr val="002060"/>
              </a:solidFill>
              <a:latin typeface="Sitka Small" pitchFamily="2" charset="0"/>
              <a:cs typeface="Times New Roman" panose="02020603050405020304" pitchFamily="18" charset="0"/>
            </a:endParaRPr>
          </a:p>
          <a:p>
            <a:r>
              <a:rPr lang="uk-UA" noProof="1">
                <a:solidFill>
                  <a:srgbClr val="002060"/>
                </a:solidFill>
                <a:latin typeface="Sitka Small" pitchFamily="2" charset="0"/>
                <a:cs typeface="Times New Roman" panose="02020603050405020304" pitchFamily="18" charset="0"/>
              </a:rPr>
              <a:t>Стаття 42 закону України про освіту визначає академічну доброчесність, як сукупність етичних принципів та визначених законом правил, якими мають керуватися учасники освітнього процесу під час навчання, викладання та впровадження наукової чи творчої діяльності, з метою забезпечення довіри до результатів навчання та наукових чи творчих досягнень. </a:t>
            </a:r>
          </a:p>
          <a:p>
            <a:endParaRPr lang="uk-UA" noProof="1">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78B79262-1CF7-177F-EC8C-18F0D0871CDC}"/>
              </a:ext>
            </a:extLst>
          </p:cNvPr>
          <p:cNvPicPr>
            <a:picLocks noChangeAspect="1"/>
          </p:cNvPicPr>
          <p:nvPr/>
        </p:nvPicPr>
        <p:blipFill>
          <a:blip r:embed="rId3"/>
          <a:stretch>
            <a:fillRect/>
          </a:stretch>
        </p:blipFill>
        <p:spPr>
          <a:xfrm>
            <a:off x="8097624" y="141402"/>
            <a:ext cx="3858126" cy="3247831"/>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Рисунок 4">
            <a:extLst>
              <a:ext uri="{FF2B5EF4-FFF2-40B4-BE49-F238E27FC236}">
                <a16:creationId xmlns:a16="http://schemas.microsoft.com/office/drawing/2014/main" id="{9C0BCE0B-874B-00F5-283B-90465DF0AE11}"/>
              </a:ext>
            </a:extLst>
          </p:cNvPr>
          <p:cNvPicPr>
            <a:picLocks noChangeAspect="1"/>
          </p:cNvPicPr>
          <p:nvPr/>
        </p:nvPicPr>
        <p:blipFill>
          <a:blip r:embed="rId4"/>
          <a:stretch>
            <a:fillRect/>
          </a:stretch>
        </p:blipFill>
        <p:spPr>
          <a:xfrm>
            <a:off x="6977735" y="3707090"/>
            <a:ext cx="4704638" cy="290389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32778946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5" name="Подзаголовок 4">
            <a:extLst>
              <a:ext uri="{FF2B5EF4-FFF2-40B4-BE49-F238E27FC236}">
                <a16:creationId xmlns:a16="http://schemas.microsoft.com/office/drawing/2014/main" id="{2961E90E-18F5-EF44-37B7-78087987B6A9}"/>
              </a:ext>
            </a:extLst>
          </p:cNvPr>
          <p:cNvSpPr>
            <a:spLocks noGrp="1"/>
          </p:cNvSpPr>
          <p:nvPr>
            <p:ph type="subTitle" idx="1"/>
          </p:nvPr>
        </p:nvSpPr>
        <p:spPr>
          <a:xfrm>
            <a:off x="131975" y="75414"/>
            <a:ext cx="11928050" cy="6782586"/>
          </a:xfrm>
        </p:spPr>
        <p:txBody>
          <a:bodyPr>
            <a:normAutofit fontScale="70000" lnSpcReduction="20000"/>
          </a:bodyPr>
          <a:lstStyle/>
          <a:p>
            <a:r>
              <a:rPr lang="ru-RU" sz="2600" dirty="0">
                <a:latin typeface="Sitka Small" pitchFamily="2" charset="0"/>
              </a:rPr>
              <a:t>СПИСОК ВИКОРИСТАНИХ ДЖЕРЕЛ</a:t>
            </a:r>
          </a:p>
          <a:p>
            <a:pPr algn="l"/>
            <a:r>
              <a:rPr lang="ru-RU" sz="2600" dirty="0">
                <a:latin typeface="Sitka Small" pitchFamily="2" charset="0"/>
              </a:rPr>
              <a:t>1. Конституція України </a:t>
            </a:r>
          </a:p>
          <a:p>
            <a:pPr algn="l"/>
            <a:r>
              <a:rPr lang="ru-RU" sz="2600" dirty="0">
                <a:latin typeface="Sitka Small" pitchFamily="2" charset="0"/>
              </a:rPr>
              <a:t>2. Кримінальний кодекс України</a:t>
            </a:r>
          </a:p>
          <a:p>
            <a:pPr algn="l"/>
            <a:r>
              <a:rPr lang="ru-RU" sz="2600" dirty="0">
                <a:latin typeface="Sitka Small" pitchFamily="2" charset="0"/>
              </a:rPr>
              <a:t>3. Конвенції ООН «Про права дитини» </a:t>
            </a:r>
          </a:p>
          <a:p>
            <a:pPr algn="l"/>
            <a:r>
              <a:rPr lang="ru-RU" sz="2600" dirty="0">
                <a:latin typeface="Sitka Small" pitchFamily="2" charset="0"/>
              </a:rPr>
              <a:t>4. Закон України «Про освіту»</a:t>
            </a:r>
          </a:p>
          <a:p>
            <a:pPr algn="l"/>
            <a:r>
              <a:rPr lang="ru-RU" sz="2600" dirty="0">
                <a:latin typeface="Sitka Small" pitchFamily="2" charset="0"/>
              </a:rPr>
              <a:t>5. Закон України «Про запобігання корупції»</a:t>
            </a:r>
          </a:p>
          <a:p>
            <a:pPr algn="l"/>
            <a:r>
              <a:rPr lang="ru-RU" sz="2600" dirty="0">
                <a:latin typeface="Sitka Small" pitchFamily="2" charset="0"/>
              </a:rPr>
              <a:t>6. Закон України «Про авторські та суміжні права»</a:t>
            </a:r>
          </a:p>
          <a:p>
            <a:pPr algn="l"/>
            <a:r>
              <a:rPr lang="ru-RU" sz="2600" dirty="0">
                <a:latin typeface="Sitka Small" pitchFamily="2" charset="0"/>
              </a:rPr>
              <a:t>7. Доценко І. О. Академічна доброчесність у системі забезпечення якості вищої освіти. Педагогічна освіта: теорія і практика. 2022. № 32. С. 31–42. </a:t>
            </a:r>
          </a:p>
          <a:p>
            <a:pPr algn="l"/>
            <a:r>
              <a:rPr lang="en-US" sz="2600" dirty="0">
                <a:latin typeface="Sitka Small" pitchFamily="2" charset="0"/>
              </a:rPr>
              <a:t>URL:https://doi.org/10.32626/2309‐9763.2022‐32‐31‐42 (</a:t>
            </a:r>
            <a:r>
              <a:rPr lang="ru-RU" sz="2600" dirty="0">
                <a:latin typeface="Sitka Small" pitchFamily="2" charset="0"/>
              </a:rPr>
              <a:t>дата звернення: 15.04.2023).</a:t>
            </a:r>
          </a:p>
          <a:p>
            <a:pPr algn="l"/>
            <a:r>
              <a:rPr lang="ru-RU" sz="2600" dirty="0">
                <a:latin typeface="Sitka Small" pitchFamily="2" charset="0"/>
              </a:rPr>
              <a:t>8. Колесніков А. Академічна доброчесність в українському освітньо‐науковому просторі: проблеми та соціальні загрози. Регіональні аспекти розвитку продуктивних сил України. 2019. № 24. С. 122–128. </a:t>
            </a:r>
            <a:r>
              <a:rPr lang="en-US" sz="2600" dirty="0">
                <a:latin typeface="Sitka Small" pitchFamily="2" charset="0"/>
              </a:rPr>
              <a:t>URL:http://rarrpsu.wunu.edu.ua/index.php/rarrpsu/article/view/361/358 (</a:t>
            </a:r>
            <a:r>
              <a:rPr lang="ru-RU" sz="2600" dirty="0">
                <a:latin typeface="Sitka Small" pitchFamily="2" charset="0"/>
              </a:rPr>
              <a:t>дата звернення: 15.04.2023).</a:t>
            </a:r>
          </a:p>
          <a:p>
            <a:pPr algn="l"/>
            <a:r>
              <a:rPr lang="ru-RU" sz="2600" dirty="0">
                <a:latin typeface="Sitka Small" pitchFamily="2" charset="0"/>
              </a:rPr>
              <a:t>9. Про затвердження Порядку скасування рішення про присудження ступеня вищої освіти та присвоєння відповідної кваліфікації : Постанова Кабінету Міністрів України від 26 серпня 2021 р. № 897. </a:t>
            </a:r>
            <a:r>
              <a:rPr lang="en-US" sz="2600" dirty="0">
                <a:latin typeface="Sitka Small" pitchFamily="2" charset="0"/>
              </a:rPr>
              <a:t>URL:https://zakon.rada.gov.ua/laws/show/897‐2021‐%D0%BF#Text (</a:t>
            </a:r>
            <a:r>
              <a:rPr lang="ru-RU" sz="2600" dirty="0">
                <a:latin typeface="Sitka Small" pitchFamily="2" charset="0"/>
              </a:rPr>
              <a:t>дата звернення: 15.04.2023).</a:t>
            </a:r>
          </a:p>
          <a:p>
            <a:pPr algn="l"/>
            <a:r>
              <a:rPr lang="ru-RU" sz="2600" dirty="0">
                <a:latin typeface="Sitka Small" pitchFamily="2" charset="0"/>
              </a:rPr>
              <a:t>10. Про освіту : Закон України від 5 вер. 2017 р. № 2145‐</a:t>
            </a:r>
            <a:r>
              <a:rPr lang="en-US" sz="2600" dirty="0">
                <a:latin typeface="Sitka Small" pitchFamily="2" charset="0"/>
              </a:rPr>
              <a:t>VIII. URL:https://zakon.rada.gov.ua/laws/show/2145‐19  (</a:t>
            </a:r>
            <a:r>
              <a:rPr lang="ru-RU" sz="2600" dirty="0">
                <a:latin typeface="Sitka Small" pitchFamily="2" charset="0"/>
              </a:rPr>
              <a:t>дата звернення: 15.04.2023).</a:t>
            </a:r>
          </a:p>
          <a:p>
            <a:pPr algn="l"/>
            <a:r>
              <a:rPr lang="ru-RU" sz="2600" dirty="0">
                <a:latin typeface="Sitka Small" pitchFamily="2" charset="0"/>
              </a:rPr>
              <a:t>11. Тицька Я. «Академічна доброчесність» та «академічна відповідальність» у забезпеченні якості освіти. Підприємництво, господарство і право. 2018. № 11. С.192–195. </a:t>
            </a:r>
            <a:r>
              <a:rPr lang="en-US" sz="2600" dirty="0">
                <a:latin typeface="Sitka Small" pitchFamily="2" charset="0"/>
              </a:rPr>
              <a:t>URL:http://www.pgp‐journal.kiev.ua/archive/2018/11/37.pdf (</a:t>
            </a:r>
            <a:r>
              <a:rPr lang="ru-RU" sz="2600" dirty="0">
                <a:latin typeface="Sitka Small" pitchFamily="2" charset="0"/>
              </a:rPr>
              <a:t>дата звернення: 15.04.2023).</a:t>
            </a:r>
          </a:p>
          <a:p>
            <a:pPr algn="l"/>
            <a:r>
              <a:rPr lang="ru-RU" sz="2600" dirty="0">
                <a:latin typeface="Sitka Small" pitchFamily="2" charset="0"/>
              </a:rPr>
              <a:t>12. Ульянова Г. О., Бааджи Н. П. Академічна доброчесність як основа академічного успіху. Правова позиція. 2022. № 4(37). С. 98–103. </a:t>
            </a:r>
            <a:r>
              <a:rPr lang="en-US" sz="2600" dirty="0">
                <a:latin typeface="Sitka Small" pitchFamily="2" charset="0"/>
              </a:rPr>
              <a:t>URL:https://doi.org/10.32782/2521‐6473.2022‐4.18  (</a:t>
            </a:r>
            <a:r>
              <a:rPr lang="ru-RU" sz="2600" dirty="0">
                <a:latin typeface="Sitka Small" pitchFamily="2" charset="0"/>
              </a:rPr>
              <a:t>дата звернення: 15.04.2023).</a:t>
            </a:r>
          </a:p>
          <a:p>
            <a:pPr algn="l"/>
            <a:endParaRPr lang="ru-RU" dirty="0">
              <a:latin typeface="Sitka Small" pitchFamily="2" charset="0"/>
            </a:endParaRPr>
          </a:p>
          <a:p>
            <a:pPr algn="l"/>
            <a:endParaRPr lang="ru-UA" dirty="0">
              <a:latin typeface="Sitka Small" pitchFamily="2" charset="0"/>
            </a:endParaRPr>
          </a:p>
        </p:txBody>
      </p:sp>
    </p:spTree>
    <p:extLst>
      <p:ext uri="{BB962C8B-B14F-4D97-AF65-F5344CB8AC3E}">
        <p14:creationId xmlns:p14="http://schemas.microsoft.com/office/powerpoint/2010/main" val="13435151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131976" y="131975"/>
            <a:ext cx="11928050" cy="4449451"/>
          </a:xfrm>
        </p:spPr>
        <p:txBody>
          <a:bodyPr>
            <a:normAutofit/>
          </a:bodyPr>
          <a:lstStyle/>
          <a:p>
            <a:r>
              <a:rPr lang="uk-UA" noProof="1">
                <a:latin typeface="Times New Roman" panose="02020603050405020304" pitchFamily="18" charset="0"/>
                <a:cs typeface="Times New Roman" panose="02020603050405020304" pitchFamily="18" charset="0"/>
              </a:rPr>
              <a:t>Міжнародний центр академічної доброчесності визначає академічну доброчесність, як дотримання п’яти фундаментальних цінностей: </a:t>
            </a:r>
          </a:p>
          <a:p>
            <a:endParaRPr lang="uk-UA" noProof="1"/>
          </a:p>
        </p:txBody>
      </p:sp>
      <p:cxnSp>
        <p:nvCxnSpPr>
          <p:cNvPr id="5" name="Прямая со стрелкой 4">
            <a:extLst>
              <a:ext uri="{FF2B5EF4-FFF2-40B4-BE49-F238E27FC236}">
                <a16:creationId xmlns:a16="http://schemas.microsoft.com/office/drawing/2014/main" id="{3FBB7046-5029-51B2-01AD-F881C9B65F99}"/>
              </a:ext>
            </a:extLst>
          </p:cNvPr>
          <p:cNvCxnSpPr>
            <a:cxnSpLocks/>
            <a:endCxn id="7" idx="0"/>
          </p:cNvCxnSpPr>
          <p:nvPr/>
        </p:nvCxnSpPr>
        <p:spPr>
          <a:xfrm flipH="1">
            <a:off x="1615127" y="843698"/>
            <a:ext cx="1447013" cy="19513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56B318C0-7341-5F94-4608-5E9411202FDD}"/>
              </a:ext>
            </a:extLst>
          </p:cNvPr>
          <p:cNvSpPr txBox="1"/>
          <p:nvPr/>
        </p:nvSpPr>
        <p:spPr>
          <a:xfrm>
            <a:off x="818562" y="2795047"/>
            <a:ext cx="1593130" cy="52322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uk-UA" sz="2800" dirty="0">
                <a:latin typeface="Times New Roman" panose="02020603050405020304" pitchFamily="18" charset="0"/>
                <a:cs typeface="Times New Roman" panose="02020603050405020304" pitchFamily="18" charset="0"/>
              </a:rPr>
              <a:t>Чесність</a:t>
            </a:r>
            <a:endParaRPr lang="ru-UA" sz="2800" dirty="0">
              <a:latin typeface="Times New Roman" panose="02020603050405020304" pitchFamily="18" charset="0"/>
              <a:cs typeface="Times New Roman" panose="02020603050405020304" pitchFamily="18" charset="0"/>
            </a:endParaRPr>
          </a:p>
        </p:txBody>
      </p:sp>
      <p:cxnSp>
        <p:nvCxnSpPr>
          <p:cNvPr id="10" name="Прямая со стрелкой 9">
            <a:extLst>
              <a:ext uri="{FF2B5EF4-FFF2-40B4-BE49-F238E27FC236}">
                <a16:creationId xmlns:a16="http://schemas.microsoft.com/office/drawing/2014/main" id="{822F90C4-1555-11E0-CD8C-6F8677430491}"/>
              </a:ext>
            </a:extLst>
          </p:cNvPr>
          <p:cNvCxnSpPr>
            <a:cxnSpLocks/>
            <a:endCxn id="11" idx="0"/>
          </p:cNvCxnSpPr>
          <p:nvPr/>
        </p:nvCxnSpPr>
        <p:spPr>
          <a:xfrm flipH="1">
            <a:off x="3737335" y="820131"/>
            <a:ext cx="365288" cy="23095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3402AEAE-D449-FE79-6274-BBC3829C358B}"/>
              </a:ext>
            </a:extLst>
          </p:cNvPr>
          <p:cNvSpPr txBox="1"/>
          <p:nvPr/>
        </p:nvSpPr>
        <p:spPr>
          <a:xfrm>
            <a:off x="3117522" y="3129698"/>
            <a:ext cx="1239625" cy="523220"/>
          </a:xfrm>
          <a:prstGeom prst="rect">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uk-UA" sz="2800" dirty="0">
                <a:latin typeface="Times New Roman" panose="02020603050405020304" pitchFamily="18" charset="0"/>
                <a:cs typeface="Times New Roman" panose="02020603050405020304" pitchFamily="18" charset="0"/>
              </a:rPr>
              <a:t>Довіра</a:t>
            </a:r>
            <a:endParaRPr lang="ru-UA" sz="2800" dirty="0">
              <a:latin typeface="Times New Roman" panose="02020603050405020304" pitchFamily="18" charset="0"/>
              <a:cs typeface="Times New Roman" panose="02020603050405020304" pitchFamily="18" charset="0"/>
            </a:endParaRPr>
          </a:p>
        </p:txBody>
      </p:sp>
      <p:cxnSp>
        <p:nvCxnSpPr>
          <p:cNvPr id="15" name="Прямая со стрелкой 14">
            <a:extLst>
              <a:ext uri="{FF2B5EF4-FFF2-40B4-BE49-F238E27FC236}">
                <a16:creationId xmlns:a16="http://schemas.microsoft.com/office/drawing/2014/main" id="{7EC04072-F1B3-5C08-B433-7D776DD07943}"/>
              </a:ext>
            </a:extLst>
          </p:cNvPr>
          <p:cNvCxnSpPr>
            <a:cxnSpLocks/>
            <a:endCxn id="19" idx="0"/>
          </p:cNvCxnSpPr>
          <p:nvPr/>
        </p:nvCxnSpPr>
        <p:spPr>
          <a:xfrm>
            <a:off x="9018311" y="843698"/>
            <a:ext cx="2009088" cy="22650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5CDF935F-3B2A-FD76-AE36-58FC4C16FE70}"/>
              </a:ext>
            </a:extLst>
          </p:cNvPr>
          <p:cNvSpPr txBox="1"/>
          <p:nvPr/>
        </p:nvSpPr>
        <p:spPr>
          <a:xfrm>
            <a:off x="10346312" y="3108779"/>
            <a:ext cx="1362174" cy="523220"/>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uk-UA" sz="2800" dirty="0">
                <a:latin typeface="Times New Roman" panose="02020603050405020304" pitchFamily="18" charset="0"/>
                <a:cs typeface="Times New Roman" panose="02020603050405020304" pitchFamily="18" charset="0"/>
              </a:rPr>
              <a:t>Повага</a:t>
            </a:r>
            <a:endParaRPr lang="ru-UA" sz="2800" dirty="0">
              <a:latin typeface="Times New Roman" panose="02020603050405020304" pitchFamily="18" charset="0"/>
              <a:cs typeface="Times New Roman" panose="02020603050405020304" pitchFamily="18" charset="0"/>
            </a:endParaRPr>
          </a:p>
        </p:txBody>
      </p:sp>
      <p:cxnSp>
        <p:nvCxnSpPr>
          <p:cNvPr id="25" name="Прямая со стрелкой 24">
            <a:extLst>
              <a:ext uri="{FF2B5EF4-FFF2-40B4-BE49-F238E27FC236}">
                <a16:creationId xmlns:a16="http://schemas.microsoft.com/office/drawing/2014/main" id="{9E420954-6D50-1CBA-3356-C3F0D530D023}"/>
              </a:ext>
            </a:extLst>
          </p:cNvPr>
          <p:cNvCxnSpPr>
            <a:cxnSpLocks/>
            <a:endCxn id="29" idx="0"/>
          </p:cNvCxnSpPr>
          <p:nvPr/>
        </p:nvCxnSpPr>
        <p:spPr>
          <a:xfrm>
            <a:off x="7048499" y="813386"/>
            <a:ext cx="1328001" cy="22907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14F035FC-B37B-FA5E-3EB8-ADC0EB6C6C96}"/>
              </a:ext>
            </a:extLst>
          </p:cNvPr>
          <p:cNvSpPr txBox="1"/>
          <p:nvPr/>
        </p:nvSpPr>
        <p:spPr>
          <a:xfrm>
            <a:off x="7048499" y="3104099"/>
            <a:ext cx="2656002" cy="523220"/>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uk-UA" sz="2800" dirty="0">
                <a:latin typeface="Times New Roman" panose="02020603050405020304" pitchFamily="18" charset="0"/>
                <a:cs typeface="Times New Roman" panose="02020603050405020304" pitchFamily="18" charset="0"/>
              </a:rPr>
              <a:t>Справедливість</a:t>
            </a:r>
            <a:endParaRPr lang="ru-UA" sz="28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92CECAC8-468D-C02F-63C5-81CB8FEEC74B}"/>
              </a:ext>
            </a:extLst>
          </p:cNvPr>
          <p:cNvSpPr txBox="1"/>
          <p:nvPr/>
        </p:nvSpPr>
        <p:spPr>
          <a:xfrm>
            <a:off x="4212599" y="3874416"/>
            <a:ext cx="3026003" cy="954107"/>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wrap="square" rtlCol="0">
            <a:spAutoFit/>
          </a:bodyPr>
          <a:lstStyle/>
          <a:p>
            <a:r>
              <a:rPr lang="uk-UA" sz="2800" dirty="0">
                <a:latin typeface="Times New Roman" panose="02020603050405020304" pitchFamily="18" charset="0"/>
                <a:cs typeface="Times New Roman" panose="02020603050405020304" pitchFamily="18" charset="0"/>
              </a:rPr>
              <a:t>Відповідальність за свої дії!</a:t>
            </a:r>
            <a:endParaRPr lang="ru-UA" sz="2800" dirty="0">
              <a:latin typeface="Times New Roman" panose="02020603050405020304" pitchFamily="18" charset="0"/>
              <a:cs typeface="Times New Roman" panose="02020603050405020304" pitchFamily="18" charset="0"/>
            </a:endParaRPr>
          </a:p>
        </p:txBody>
      </p:sp>
      <p:cxnSp>
        <p:nvCxnSpPr>
          <p:cNvPr id="38" name="Прямая со стрелкой 37">
            <a:extLst>
              <a:ext uri="{FF2B5EF4-FFF2-40B4-BE49-F238E27FC236}">
                <a16:creationId xmlns:a16="http://schemas.microsoft.com/office/drawing/2014/main" id="{3738356C-4FF6-70E7-563D-89E4BE78DF55}"/>
              </a:ext>
            </a:extLst>
          </p:cNvPr>
          <p:cNvCxnSpPr>
            <a:cxnSpLocks/>
            <a:endCxn id="34" idx="0"/>
          </p:cNvCxnSpPr>
          <p:nvPr/>
        </p:nvCxnSpPr>
        <p:spPr>
          <a:xfrm>
            <a:off x="5425521" y="820131"/>
            <a:ext cx="300080" cy="30542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616304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131975" y="923827"/>
            <a:ext cx="6730738" cy="5684363"/>
          </a:xfrm>
        </p:spPr>
        <p:txBody>
          <a:bodyPr>
            <a:normAutofit fontScale="92500"/>
          </a:bodyPr>
          <a:lstStyle/>
          <a:p>
            <a:r>
              <a:rPr lang="uk-UA" noProof="1">
                <a:solidFill>
                  <a:srgbClr val="002060"/>
                </a:solidFill>
                <a:latin typeface="Sitka Small" pitchFamily="2" charset="0"/>
                <a:cs typeface="Times New Roman" panose="02020603050405020304" pitchFamily="18" charset="0"/>
              </a:rPr>
              <a:t>Академічна доброчесність – це зобов’язання чесно і морально поводитися в академічному середовищі і демонстрація такої поведінки, проте, загалом, смислове наповнення аналізованого поняття приблизно однакове. (</a:t>
            </a:r>
            <a:r>
              <a:rPr lang="uk-UA" sz="1600" b="1" i="1" noProof="1">
                <a:solidFill>
                  <a:srgbClr val="002060"/>
                </a:solidFill>
                <a:latin typeface="Sitka Small" pitchFamily="2" charset="0"/>
                <a:cs typeface="Times New Roman" panose="02020603050405020304" pitchFamily="18" charset="0"/>
              </a:rPr>
              <a:t>Сайт університету Північної Кароліни)</a:t>
            </a:r>
          </a:p>
          <a:p>
            <a:r>
              <a:rPr lang="uk-UA" noProof="1">
                <a:solidFill>
                  <a:srgbClr val="002060"/>
                </a:solidFill>
                <a:latin typeface="Sitka Small" pitchFamily="2" charset="0"/>
                <a:cs typeface="Times New Roman" panose="02020603050405020304" pitchFamily="18" charset="0"/>
              </a:rPr>
              <a:t>Основні морально-етичні цінності, як академічної культури, так і академічної доброчесності були сформульовані в бухарестській декларації етичних цінностей і принципів вищої освіти в Європі, 2004 рік. </a:t>
            </a:r>
          </a:p>
          <a:p>
            <a:r>
              <a:rPr lang="uk-UA" noProof="1">
                <a:solidFill>
                  <a:srgbClr val="002060"/>
                </a:solidFill>
                <a:latin typeface="Sitka Small" pitchFamily="2" charset="0"/>
                <a:cs typeface="Times New Roman" panose="02020603050405020304" pitchFamily="18" charset="0"/>
              </a:rPr>
              <a:t>Ключовими цінностями сумлінного академічного співтовариства є: чесність, довіра, прямота, повага, відповідальність і підзвітність.</a:t>
            </a:r>
          </a:p>
          <a:p>
            <a:endParaRPr lang="uk-UA" noProof="1"/>
          </a:p>
        </p:txBody>
      </p:sp>
      <p:pic>
        <p:nvPicPr>
          <p:cNvPr id="13" name="Рисунок 12">
            <a:extLst>
              <a:ext uri="{FF2B5EF4-FFF2-40B4-BE49-F238E27FC236}">
                <a16:creationId xmlns:a16="http://schemas.microsoft.com/office/drawing/2014/main" id="{C6C72502-BC5E-536B-8EDE-6902022C15B6}"/>
              </a:ext>
            </a:extLst>
          </p:cNvPr>
          <p:cNvPicPr>
            <a:picLocks noChangeAspect="1"/>
          </p:cNvPicPr>
          <p:nvPr/>
        </p:nvPicPr>
        <p:blipFill>
          <a:blip r:embed="rId3"/>
          <a:stretch>
            <a:fillRect/>
          </a:stretch>
        </p:blipFill>
        <p:spPr>
          <a:xfrm>
            <a:off x="6862713" y="4801124"/>
            <a:ext cx="5125924" cy="105763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pic>
      <p:pic>
        <p:nvPicPr>
          <p:cNvPr id="20" name="Рисунок 19">
            <a:extLst>
              <a:ext uri="{FF2B5EF4-FFF2-40B4-BE49-F238E27FC236}">
                <a16:creationId xmlns:a16="http://schemas.microsoft.com/office/drawing/2014/main" id="{BC1B3A9B-E364-4C8D-4CB9-23E43A6C0A15}"/>
              </a:ext>
            </a:extLst>
          </p:cNvPr>
          <p:cNvPicPr>
            <a:picLocks noChangeAspect="1"/>
          </p:cNvPicPr>
          <p:nvPr/>
        </p:nvPicPr>
        <p:blipFill>
          <a:blip r:embed="rId4"/>
          <a:stretch>
            <a:fillRect/>
          </a:stretch>
        </p:blipFill>
        <p:spPr>
          <a:xfrm>
            <a:off x="7345738" y="371224"/>
            <a:ext cx="4302650" cy="3917338"/>
          </a:xfrm>
          <a:prstGeom prst="rect">
            <a:avLst/>
          </a:prstGeom>
          <a:ln>
            <a:noFill/>
          </a:ln>
          <a:effectLst>
            <a:outerShdw blurRad="190500" dist="228600" dir="2700000" algn="ctr">
              <a:srgbClr val="000000">
                <a:alpha val="30000"/>
              </a:srgbClr>
            </a:outerShdw>
            <a:softEdge rad="31750"/>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04183799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98873D6D-9BC1-1E75-23CB-A4FE06C76A64}"/>
              </a:ext>
            </a:extLst>
          </p:cNvPr>
          <p:cNvPicPr>
            <a:picLocks noChangeAspect="1"/>
          </p:cNvPicPr>
          <p:nvPr/>
        </p:nvPicPr>
        <p:blipFill>
          <a:blip r:embed="rId3"/>
          <a:stretch>
            <a:fillRect/>
          </a:stretch>
        </p:blipFill>
        <p:spPr>
          <a:xfrm>
            <a:off x="5583032" y="4192475"/>
            <a:ext cx="560881" cy="986014"/>
          </a:xfrm>
          <a:prstGeom prst="rect">
            <a:avLst/>
          </a:prstGeom>
        </p:spPr>
      </p:pic>
      <p:pic>
        <p:nvPicPr>
          <p:cNvPr id="12" name="Рисунок 11">
            <a:extLst>
              <a:ext uri="{FF2B5EF4-FFF2-40B4-BE49-F238E27FC236}">
                <a16:creationId xmlns:a16="http://schemas.microsoft.com/office/drawing/2014/main" id="{6DF38588-507C-EC83-EF81-806CE10273A3}"/>
              </a:ext>
            </a:extLst>
          </p:cNvPr>
          <p:cNvPicPr>
            <a:picLocks noChangeAspect="1"/>
          </p:cNvPicPr>
          <p:nvPr/>
        </p:nvPicPr>
        <p:blipFill>
          <a:blip r:embed="rId3"/>
          <a:stretch>
            <a:fillRect/>
          </a:stretch>
        </p:blipFill>
        <p:spPr>
          <a:xfrm>
            <a:off x="5583032" y="2802418"/>
            <a:ext cx="560881" cy="1066892"/>
          </a:xfrm>
          <a:prstGeom prst="rect">
            <a:avLst/>
          </a:prstGeom>
        </p:spPr>
      </p:pic>
      <p:sp>
        <p:nvSpPr>
          <p:cNvPr id="7" name="Стрелка: вниз 6">
            <a:extLst>
              <a:ext uri="{FF2B5EF4-FFF2-40B4-BE49-F238E27FC236}">
                <a16:creationId xmlns:a16="http://schemas.microsoft.com/office/drawing/2014/main" id="{48B8DF05-367E-7031-A3CC-EE3507B1EDC0}"/>
              </a:ext>
            </a:extLst>
          </p:cNvPr>
          <p:cNvSpPr/>
          <p:nvPr/>
        </p:nvSpPr>
        <p:spPr>
          <a:xfrm>
            <a:off x="5571241" y="1181838"/>
            <a:ext cx="524759" cy="1052316"/>
          </a:xfrm>
          <a:prstGeom prst="downArrow">
            <a:avLst/>
          </a:prstGeom>
          <a:solidFill>
            <a:schemeClr val="accent1">
              <a:lumMod val="5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UA" dirty="0"/>
          </a:p>
        </p:txBody>
      </p:sp>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131975" y="4675694"/>
            <a:ext cx="3431357" cy="1395167"/>
          </a:xfrm>
        </p:spPr>
        <p:txBody>
          <a:bodyPr>
            <a:normAutofit/>
          </a:bodyPr>
          <a:lstStyle/>
          <a:p>
            <a:endParaRPr lang="uk-UA" noProof="1">
              <a:latin typeface="Times New Roman" panose="02020603050405020304" pitchFamily="18" charset="0"/>
              <a:cs typeface="Times New Roman" panose="02020603050405020304" pitchFamily="18" charset="0"/>
            </a:endParaRPr>
          </a:p>
          <a:p>
            <a:endParaRPr lang="uk-UA" noProof="1">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291C867A-2078-FC1D-0AB4-7288F48478BC}"/>
              </a:ext>
            </a:extLst>
          </p:cNvPr>
          <p:cNvPicPr>
            <a:picLocks noChangeAspect="1"/>
          </p:cNvPicPr>
          <p:nvPr/>
        </p:nvPicPr>
        <p:blipFill>
          <a:blip r:embed="rId4"/>
          <a:stretch>
            <a:fillRect/>
          </a:stretch>
        </p:blipFill>
        <p:spPr>
          <a:xfrm>
            <a:off x="221530" y="1848735"/>
            <a:ext cx="2924039" cy="2327245"/>
          </a:xfrm>
          <a:prstGeom prst="rect">
            <a:avLst/>
          </a:prstGeom>
          <a:effectLst>
            <a:outerShdw blurRad="76200" dir="18900000" sy="23000" kx="-1200000" algn="bl" rotWithShape="0">
              <a:prstClr val="black">
                <a:alpha val="20000"/>
              </a:prstClr>
            </a:outerShdw>
          </a:effectLst>
        </p:spPr>
      </p:pic>
      <p:pic>
        <p:nvPicPr>
          <p:cNvPr id="6" name="Рисунок 5">
            <a:extLst>
              <a:ext uri="{FF2B5EF4-FFF2-40B4-BE49-F238E27FC236}">
                <a16:creationId xmlns:a16="http://schemas.microsoft.com/office/drawing/2014/main" id="{6396C7EA-5AEA-AB2A-95C3-0F9C6847E096}"/>
              </a:ext>
            </a:extLst>
          </p:cNvPr>
          <p:cNvPicPr>
            <a:picLocks noChangeAspect="1"/>
          </p:cNvPicPr>
          <p:nvPr/>
        </p:nvPicPr>
        <p:blipFill>
          <a:blip r:embed="rId5"/>
          <a:stretch>
            <a:fillRect/>
          </a:stretch>
        </p:blipFill>
        <p:spPr>
          <a:xfrm>
            <a:off x="8836065" y="1707996"/>
            <a:ext cx="2600227" cy="2600227"/>
          </a:xfrm>
          <a:prstGeom prst="rect">
            <a:avLst/>
          </a:prstGeom>
          <a:effectLst>
            <a:outerShdw blurRad="76200" dir="13500000" sy="23000" kx="1200000" algn="br" rotWithShape="0">
              <a:prstClr val="black">
                <a:alpha val="20000"/>
              </a:prstClr>
            </a:outerShdw>
          </a:effectLst>
        </p:spPr>
      </p:pic>
      <p:sp>
        <p:nvSpPr>
          <p:cNvPr id="4" name="Прямоугольник 3">
            <a:extLst>
              <a:ext uri="{FF2B5EF4-FFF2-40B4-BE49-F238E27FC236}">
                <a16:creationId xmlns:a16="http://schemas.microsoft.com/office/drawing/2014/main" id="{0A926A6B-BE26-544A-DB61-31157AA2BF3D}"/>
              </a:ext>
            </a:extLst>
          </p:cNvPr>
          <p:cNvSpPr/>
          <p:nvPr/>
        </p:nvSpPr>
        <p:spPr>
          <a:xfrm>
            <a:off x="1753386" y="80128"/>
            <a:ext cx="8267307" cy="1414021"/>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ru-RU" noProof="1">
                <a:ln w="0"/>
                <a:solidFill>
                  <a:schemeClr val="tx1"/>
                </a:solidFill>
                <a:effectLst>
                  <a:outerShdw blurRad="38100" dist="19050" dir="2700000" algn="tl" rotWithShape="0">
                    <a:schemeClr val="dk1">
                      <a:alpha val="40000"/>
                    </a:schemeClr>
                  </a:outerShdw>
                </a:effectLst>
                <a:latin typeface="Sitka Small" pitchFamily="2" charset="0"/>
              </a:rPr>
              <a:t>Дотримання академічної доброчесності педагогічними, науково-педагогічними та науковими працівниками з одного боку та здобувачами освіти з іншого, передбачає:</a:t>
            </a:r>
          </a:p>
        </p:txBody>
      </p:sp>
      <p:sp>
        <p:nvSpPr>
          <p:cNvPr id="11" name="TextBox 10">
            <a:extLst>
              <a:ext uri="{FF2B5EF4-FFF2-40B4-BE49-F238E27FC236}">
                <a16:creationId xmlns:a16="http://schemas.microsoft.com/office/drawing/2014/main" id="{5B829493-C9B7-0F84-8895-41707B2186ED}"/>
              </a:ext>
            </a:extLst>
          </p:cNvPr>
          <p:cNvSpPr txBox="1"/>
          <p:nvPr/>
        </p:nvSpPr>
        <p:spPr>
          <a:xfrm>
            <a:off x="3478492" y="2234155"/>
            <a:ext cx="4769962"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noProof="1">
                <a:latin typeface="Sitka Small" pitchFamily="2" charset="0"/>
              </a:rPr>
              <a:t>посилання на джерела інформації у разі використання ідей, розробок, тверджень, відомостей;</a:t>
            </a:r>
          </a:p>
        </p:txBody>
      </p:sp>
      <p:sp>
        <p:nvSpPr>
          <p:cNvPr id="13" name="TextBox 12">
            <a:extLst>
              <a:ext uri="{FF2B5EF4-FFF2-40B4-BE49-F238E27FC236}">
                <a16:creationId xmlns:a16="http://schemas.microsoft.com/office/drawing/2014/main" id="{053307DB-1099-D63A-30D4-7168471F7541}"/>
              </a:ext>
            </a:extLst>
          </p:cNvPr>
          <p:cNvSpPr txBox="1"/>
          <p:nvPr/>
        </p:nvSpPr>
        <p:spPr>
          <a:xfrm>
            <a:off x="3949830" y="3869310"/>
            <a:ext cx="3883845" cy="923330"/>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noProof="1">
                <a:latin typeface="Sitka Small" pitchFamily="2" charset="0"/>
              </a:rPr>
              <a:t>дотримання норм законодавства про авторське право і суміжні права;</a:t>
            </a:r>
          </a:p>
        </p:txBody>
      </p:sp>
      <p:sp>
        <p:nvSpPr>
          <p:cNvPr id="16" name="TextBox 15">
            <a:extLst>
              <a:ext uri="{FF2B5EF4-FFF2-40B4-BE49-F238E27FC236}">
                <a16:creationId xmlns:a16="http://schemas.microsoft.com/office/drawing/2014/main" id="{8C8F0DFC-C2CD-E01C-3F9A-D722AC41D6BA}"/>
              </a:ext>
            </a:extLst>
          </p:cNvPr>
          <p:cNvSpPr txBox="1"/>
          <p:nvPr/>
        </p:nvSpPr>
        <p:spPr>
          <a:xfrm>
            <a:off x="3563332" y="5178489"/>
            <a:ext cx="4769962" cy="1477328"/>
          </a:xfrm>
          <a:prstGeom prst="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ru-RU" noProof="1">
                <a:latin typeface="Sitka Small" pitchFamily="2" charset="0"/>
              </a:rPr>
              <a:t>надання достовірної інформації про методики і результати досліджень, джерела використаної інформації та власну педагогічну, науково-педагогічну чи творчу діяльність.</a:t>
            </a:r>
          </a:p>
        </p:txBody>
      </p:sp>
    </p:spTree>
    <p:extLst>
      <p:ext uri="{BB962C8B-B14F-4D97-AF65-F5344CB8AC3E}">
        <p14:creationId xmlns:p14="http://schemas.microsoft.com/office/powerpoint/2010/main" val="2096650270"/>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221530" y="2919952"/>
            <a:ext cx="6777872" cy="2724347"/>
          </a:xfrm>
        </p:spPr>
        <p:txBody>
          <a:bodyPr>
            <a:normAutofit/>
          </a:bodyPr>
          <a:lstStyle/>
          <a:p>
            <a:r>
              <a:rPr lang="uk-UA" b="1" noProof="1">
                <a:solidFill>
                  <a:schemeClr val="accent1">
                    <a:lumMod val="50000"/>
                  </a:schemeClr>
                </a:solidFill>
                <a:latin typeface="Sitka Small" pitchFamily="2" charset="0"/>
                <a:cs typeface="Times New Roman" panose="02020603050405020304" pitchFamily="18" charset="0"/>
              </a:rPr>
              <a:t>Останнім часом, з’являється все більше матеріалів про глибоку кризу академічної доброчесності, свідченням чого є збільшення кількості зафіксованих випадків плагіату, фальсифікації та фабрикації результатів в наукових працях</a:t>
            </a:r>
            <a:r>
              <a:rPr lang="uk-UA" b="1" noProof="1">
                <a:solidFill>
                  <a:schemeClr val="accent1">
                    <a:lumMod val="50000"/>
                  </a:schemeClr>
                </a:solidFill>
                <a:latin typeface="Sitka Small Semibold" pitchFamily="2" charset="0"/>
                <a:cs typeface="Times New Roman" panose="02020603050405020304" pitchFamily="18" charset="0"/>
              </a:rPr>
              <a:t>. </a:t>
            </a:r>
          </a:p>
        </p:txBody>
      </p:sp>
      <p:pic>
        <p:nvPicPr>
          <p:cNvPr id="5" name="Рисунок 4">
            <a:extLst>
              <a:ext uri="{FF2B5EF4-FFF2-40B4-BE49-F238E27FC236}">
                <a16:creationId xmlns:a16="http://schemas.microsoft.com/office/drawing/2014/main" id="{D8E181E9-0F59-706D-4975-B23EFEADD6E8}"/>
              </a:ext>
            </a:extLst>
          </p:cNvPr>
          <p:cNvPicPr>
            <a:picLocks noChangeAspect="1"/>
          </p:cNvPicPr>
          <p:nvPr/>
        </p:nvPicPr>
        <p:blipFill>
          <a:blip r:embed="rId3"/>
          <a:stretch>
            <a:fillRect/>
          </a:stretch>
        </p:blipFill>
        <p:spPr>
          <a:xfrm>
            <a:off x="7363829" y="3174476"/>
            <a:ext cx="4429655" cy="3332889"/>
          </a:xfrm>
          <a:prstGeom prst="rect">
            <a:avLst/>
          </a:prstGeom>
          <a:effectLst>
            <a:glow rad="101600">
              <a:srgbClr val="FF0000">
                <a:alpha val="60000"/>
              </a:srgbClr>
            </a:glow>
          </a:effectLst>
        </p:spPr>
      </p:pic>
      <p:pic>
        <p:nvPicPr>
          <p:cNvPr id="6" name="Рисунок 5">
            <a:extLst>
              <a:ext uri="{FF2B5EF4-FFF2-40B4-BE49-F238E27FC236}">
                <a16:creationId xmlns:a16="http://schemas.microsoft.com/office/drawing/2014/main" id="{AEC5A121-2E43-C09B-96E7-CF633587762D}"/>
              </a:ext>
            </a:extLst>
          </p:cNvPr>
          <p:cNvPicPr>
            <a:picLocks noChangeAspect="1"/>
          </p:cNvPicPr>
          <p:nvPr/>
        </p:nvPicPr>
        <p:blipFill>
          <a:blip r:embed="rId4"/>
          <a:stretch>
            <a:fillRect/>
          </a:stretch>
        </p:blipFill>
        <p:spPr>
          <a:xfrm>
            <a:off x="6595621" y="272543"/>
            <a:ext cx="4836306" cy="255633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88898649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rot="20818530">
            <a:off x="157532" y="3987538"/>
            <a:ext cx="6777872" cy="1866508"/>
          </a:xfrm>
        </p:spPr>
        <p:txBody>
          <a:bodyPr>
            <a:normAutofit/>
          </a:bodyPr>
          <a:lstStyle/>
          <a:p>
            <a:r>
              <a:rPr lang="uk-UA" noProof="1">
                <a:solidFill>
                  <a:schemeClr val="accent1">
                    <a:lumMod val="50000"/>
                  </a:schemeClr>
                </a:solidFill>
                <a:latin typeface="Sitka Small" pitchFamily="2" charset="0"/>
                <a:cs typeface="Times New Roman" panose="02020603050405020304" pitchFamily="18" charset="0"/>
              </a:rPr>
              <a:t>Академічна недоброчесність виникла синхронно із формуванням систем освіти й науки. </a:t>
            </a:r>
          </a:p>
          <a:p>
            <a:r>
              <a:rPr lang="uk-UA" noProof="1">
                <a:solidFill>
                  <a:schemeClr val="accent1">
                    <a:lumMod val="50000"/>
                  </a:schemeClr>
                </a:solidFill>
                <a:latin typeface="Sitka Small" pitchFamily="2" charset="0"/>
                <a:cs typeface="Times New Roman" panose="02020603050405020304" pitchFamily="18" charset="0"/>
              </a:rPr>
              <a:t>Її історія починається ще в стародавні часи. </a:t>
            </a:r>
          </a:p>
        </p:txBody>
      </p:sp>
      <p:pic>
        <p:nvPicPr>
          <p:cNvPr id="4" name="Рисунок 3">
            <a:extLst>
              <a:ext uri="{FF2B5EF4-FFF2-40B4-BE49-F238E27FC236}">
                <a16:creationId xmlns:a16="http://schemas.microsoft.com/office/drawing/2014/main" id="{8DEFC42A-EA08-A04D-CE8A-81E8384D795D}"/>
              </a:ext>
            </a:extLst>
          </p:cNvPr>
          <p:cNvPicPr>
            <a:picLocks noChangeAspect="1"/>
          </p:cNvPicPr>
          <p:nvPr/>
        </p:nvPicPr>
        <p:blipFill>
          <a:blip r:embed="rId3"/>
          <a:stretch>
            <a:fillRect/>
          </a:stretch>
        </p:blipFill>
        <p:spPr>
          <a:xfrm>
            <a:off x="6322243" y="421849"/>
            <a:ext cx="3952777" cy="260051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Рисунок 6">
            <a:extLst>
              <a:ext uri="{FF2B5EF4-FFF2-40B4-BE49-F238E27FC236}">
                <a16:creationId xmlns:a16="http://schemas.microsoft.com/office/drawing/2014/main" id="{6B5FF8E3-AF55-28E4-3AA4-E43E28301B76}"/>
              </a:ext>
            </a:extLst>
          </p:cNvPr>
          <p:cNvPicPr>
            <a:picLocks noChangeAspect="1"/>
          </p:cNvPicPr>
          <p:nvPr/>
        </p:nvPicPr>
        <p:blipFill>
          <a:blip r:embed="rId4"/>
          <a:stretch>
            <a:fillRect/>
          </a:stretch>
        </p:blipFill>
        <p:spPr>
          <a:xfrm>
            <a:off x="7058545" y="3617536"/>
            <a:ext cx="4834743" cy="281861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2557768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14" name="Стрелка: вниз 13">
            <a:extLst>
              <a:ext uri="{FF2B5EF4-FFF2-40B4-BE49-F238E27FC236}">
                <a16:creationId xmlns:a16="http://schemas.microsoft.com/office/drawing/2014/main" id="{672CA1CC-C812-95DB-4E73-C43E48259AE6}"/>
              </a:ext>
            </a:extLst>
          </p:cNvPr>
          <p:cNvSpPr/>
          <p:nvPr/>
        </p:nvSpPr>
        <p:spPr>
          <a:xfrm rot="19407178">
            <a:off x="6999402" y="3598672"/>
            <a:ext cx="838985" cy="1593129"/>
          </a:xfrm>
          <a:prstGeom prst="down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UA" dirty="0"/>
          </a:p>
        </p:txBody>
      </p:sp>
      <p:sp>
        <p:nvSpPr>
          <p:cNvPr id="11" name="Стрелка: вниз 10">
            <a:extLst>
              <a:ext uri="{FF2B5EF4-FFF2-40B4-BE49-F238E27FC236}">
                <a16:creationId xmlns:a16="http://schemas.microsoft.com/office/drawing/2014/main" id="{16588A90-4A09-4058-9708-BA858C7430EE}"/>
              </a:ext>
            </a:extLst>
          </p:cNvPr>
          <p:cNvSpPr/>
          <p:nvPr/>
        </p:nvSpPr>
        <p:spPr>
          <a:xfrm rot="16200000">
            <a:off x="7645140" y="2967079"/>
            <a:ext cx="754144" cy="120663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ru-UA" dirty="0"/>
          </a:p>
        </p:txBody>
      </p:sp>
      <p:sp>
        <p:nvSpPr>
          <p:cNvPr id="5" name="Стрелка: влево 4">
            <a:extLst>
              <a:ext uri="{FF2B5EF4-FFF2-40B4-BE49-F238E27FC236}">
                <a16:creationId xmlns:a16="http://schemas.microsoft.com/office/drawing/2014/main" id="{D92212B5-871B-38E2-CD0A-555125B1956F}"/>
              </a:ext>
            </a:extLst>
          </p:cNvPr>
          <p:cNvSpPr/>
          <p:nvPr/>
        </p:nvSpPr>
        <p:spPr>
          <a:xfrm>
            <a:off x="3563331" y="3193322"/>
            <a:ext cx="1461155" cy="754145"/>
          </a:xfrm>
          <a:prstGeom prst="lef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ru-UA" dirty="0"/>
          </a:p>
        </p:txBody>
      </p:sp>
      <p:sp>
        <p:nvSpPr>
          <p:cNvPr id="9" name="Стрелка: влево 8">
            <a:extLst>
              <a:ext uri="{FF2B5EF4-FFF2-40B4-BE49-F238E27FC236}">
                <a16:creationId xmlns:a16="http://schemas.microsoft.com/office/drawing/2014/main" id="{6AF3D573-A9DC-50BB-ACF9-9A4F56763DBA}"/>
              </a:ext>
            </a:extLst>
          </p:cNvPr>
          <p:cNvSpPr/>
          <p:nvPr/>
        </p:nvSpPr>
        <p:spPr>
          <a:xfrm rot="18907673">
            <a:off x="4209947" y="4057072"/>
            <a:ext cx="1264376" cy="82449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UA" dirty="0"/>
          </a:p>
        </p:txBody>
      </p:sp>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131975" y="207390"/>
            <a:ext cx="11811786" cy="1593129"/>
          </a:xfrm>
        </p:spPr>
        <p:txBody>
          <a:bodyPr>
            <a:normAutofit/>
          </a:bodyPr>
          <a:lstStyle/>
          <a:p>
            <a:r>
              <a:rPr lang="uk-UA" sz="2200" noProof="1">
                <a:solidFill>
                  <a:srgbClr val="002060"/>
                </a:solidFill>
                <a:latin typeface="Sitka Small" pitchFamily="2" charset="0"/>
                <a:cs typeface="Times New Roman" panose="02020603050405020304" pitchFamily="18" charset="0"/>
              </a:rPr>
              <a:t>Існує багато класифікацій академічної нечесності в освіті. </a:t>
            </a:r>
          </a:p>
          <a:p>
            <a:r>
              <a:rPr lang="uk-UA" sz="2200" noProof="1">
                <a:solidFill>
                  <a:srgbClr val="002060"/>
                </a:solidFill>
                <a:latin typeface="Sitka Small" pitchFamily="2" charset="0"/>
                <a:cs typeface="Times New Roman" panose="02020603050405020304" pitchFamily="18" charset="0"/>
              </a:rPr>
              <a:t>Найуніверсальнішу класифікацію подано в </a:t>
            </a:r>
            <a:r>
              <a:rPr lang="uk-UA" sz="2200" b="1" i="1" noProof="1">
                <a:latin typeface="Sitka Small" pitchFamily="2" charset="0"/>
                <a:cs typeface="Times New Roman" panose="02020603050405020304" pitchFamily="18" charset="0"/>
              </a:rPr>
              <a:t>Законі України про освіту</a:t>
            </a:r>
            <a:r>
              <a:rPr lang="uk-UA" sz="2200" b="1" i="1" noProof="1">
                <a:solidFill>
                  <a:srgbClr val="002060"/>
                </a:solidFill>
                <a:latin typeface="Sitka Small" pitchFamily="2" charset="0"/>
                <a:cs typeface="Times New Roman" panose="02020603050405020304" pitchFamily="18" charset="0"/>
              </a:rPr>
              <a:t>. </a:t>
            </a:r>
          </a:p>
          <a:p>
            <a:r>
              <a:rPr lang="uk-UA" sz="2200" noProof="1">
                <a:solidFill>
                  <a:srgbClr val="002060"/>
                </a:solidFill>
                <a:latin typeface="Sitka Small" pitchFamily="2" charset="0"/>
                <a:cs typeface="Times New Roman" panose="02020603050405020304" pitchFamily="18" charset="0"/>
              </a:rPr>
              <a:t>Що таке порушення академічної доброчесності?</a:t>
            </a:r>
          </a:p>
        </p:txBody>
      </p:sp>
      <p:sp>
        <p:nvSpPr>
          <p:cNvPr id="4" name="Прямоугольник 3">
            <a:extLst>
              <a:ext uri="{FF2B5EF4-FFF2-40B4-BE49-F238E27FC236}">
                <a16:creationId xmlns:a16="http://schemas.microsoft.com/office/drawing/2014/main" id="{92A92BA0-BC85-58F0-63BC-53BFA1430B77}"/>
              </a:ext>
            </a:extLst>
          </p:cNvPr>
          <p:cNvSpPr/>
          <p:nvPr/>
        </p:nvSpPr>
        <p:spPr>
          <a:xfrm>
            <a:off x="4949073" y="2745553"/>
            <a:ext cx="2469823" cy="1593129"/>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latin typeface="Sitka Small" pitchFamily="2" charset="0"/>
              </a:rPr>
              <a:t>Основні види порушень академ. доброчесності:</a:t>
            </a:r>
            <a:endParaRPr lang="ru-UA" dirty="0">
              <a:latin typeface="Sitka Small" pitchFamily="2" charset="0"/>
            </a:endParaRPr>
          </a:p>
        </p:txBody>
      </p:sp>
      <p:sp>
        <p:nvSpPr>
          <p:cNvPr id="7" name="Овал 6">
            <a:extLst>
              <a:ext uri="{FF2B5EF4-FFF2-40B4-BE49-F238E27FC236}">
                <a16:creationId xmlns:a16="http://schemas.microsoft.com/office/drawing/2014/main" id="{B59C00ED-06A7-9E95-5873-82BB59AA2BA1}"/>
              </a:ext>
            </a:extLst>
          </p:cNvPr>
          <p:cNvSpPr/>
          <p:nvPr/>
        </p:nvSpPr>
        <p:spPr>
          <a:xfrm>
            <a:off x="970962" y="2903447"/>
            <a:ext cx="2592369" cy="133389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solidFill>
                  <a:srgbClr val="002060"/>
                </a:solidFill>
                <a:latin typeface="Sitka Small" pitchFamily="2" charset="0"/>
              </a:rPr>
              <a:t>Академічний плагіат</a:t>
            </a:r>
            <a:endParaRPr lang="ru-UA" dirty="0">
              <a:solidFill>
                <a:srgbClr val="002060"/>
              </a:solidFill>
              <a:latin typeface="Sitka Small" pitchFamily="2" charset="0"/>
            </a:endParaRPr>
          </a:p>
        </p:txBody>
      </p:sp>
      <p:sp>
        <p:nvSpPr>
          <p:cNvPr id="10" name="Овал 9">
            <a:extLst>
              <a:ext uri="{FF2B5EF4-FFF2-40B4-BE49-F238E27FC236}">
                <a16:creationId xmlns:a16="http://schemas.microsoft.com/office/drawing/2014/main" id="{2AA0A396-FF4B-0A95-31DB-BA0CDDBE4E7B}"/>
              </a:ext>
            </a:extLst>
          </p:cNvPr>
          <p:cNvSpPr/>
          <p:nvPr/>
        </p:nvSpPr>
        <p:spPr>
          <a:xfrm>
            <a:off x="2675396" y="4876501"/>
            <a:ext cx="2469823" cy="1333893"/>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uk-UA" noProof="1">
                <a:solidFill>
                  <a:srgbClr val="002060"/>
                </a:solidFill>
                <a:latin typeface="Sitka Small" pitchFamily="2" charset="0"/>
              </a:rPr>
              <a:t>Самоплагіат</a:t>
            </a:r>
          </a:p>
        </p:txBody>
      </p:sp>
      <p:sp>
        <p:nvSpPr>
          <p:cNvPr id="13" name="Овал 12">
            <a:extLst>
              <a:ext uri="{FF2B5EF4-FFF2-40B4-BE49-F238E27FC236}">
                <a16:creationId xmlns:a16="http://schemas.microsoft.com/office/drawing/2014/main" id="{BFFA984E-9808-325F-6702-9C4C5CD69851}"/>
              </a:ext>
            </a:extLst>
          </p:cNvPr>
          <p:cNvSpPr/>
          <p:nvPr/>
        </p:nvSpPr>
        <p:spPr>
          <a:xfrm>
            <a:off x="8625528" y="2790328"/>
            <a:ext cx="2318997" cy="1503577"/>
          </a:xfrm>
          <a:prstGeom prst="ellipse">
            <a:avLst/>
          </a:prstGeom>
        </p:spPr>
        <p:style>
          <a:lnRef idx="2">
            <a:schemeClr val="accent1">
              <a:shade val="15000"/>
            </a:schemeClr>
          </a:lnRef>
          <a:fillRef idx="1003">
            <a:schemeClr val="dk2"/>
          </a:fillRef>
          <a:effectRef idx="0">
            <a:schemeClr val="accent1"/>
          </a:effectRef>
          <a:fontRef idx="minor">
            <a:schemeClr val="lt1"/>
          </a:fontRef>
        </p:style>
        <p:txBody>
          <a:bodyPr rtlCol="0" anchor="ctr"/>
          <a:lstStyle/>
          <a:p>
            <a:pPr algn="ctr"/>
            <a:r>
              <a:rPr lang="uk-UA" dirty="0">
                <a:solidFill>
                  <a:schemeClr val="bg1">
                    <a:lumMod val="95000"/>
                  </a:schemeClr>
                </a:solidFill>
              </a:rPr>
              <a:t>Хабарництво</a:t>
            </a:r>
            <a:endParaRPr lang="ru-UA" dirty="0">
              <a:solidFill>
                <a:schemeClr val="bg1">
                  <a:lumMod val="95000"/>
                </a:schemeClr>
              </a:solidFill>
            </a:endParaRPr>
          </a:p>
        </p:txBody>
      </p:sp>
      <p:sp>
        <p:nvSpPr>
          <p:cNvPr id="15" name="Овал 14">
            <a:extLst>
              <a:ext uri="{FF2B5EF4-FFF2-40B4-BE49-F238E27FC236}">
                <a16:creationId xmlns:a16="http://schemas.microsoft.com/office/drawing/2014/main" id="{09520E0F-8707-DDB4-A989-F893BA56BB46}"/>
              </a:ext>
            </a:extLst>
          </p:cNvPr>
          <p:cNvSpPr/>
          <p:nvPr/>
        </p:nvSpPr>
        <p:spPr>
          <a:xfrm>
            <a:off x="7173498" y="5007625"/>
            <a:ext cx="2083282" cy="1202769"/>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uk-UA" dirty="0">
                <a:solidFill>
                  <a:srgbClr val="002060"/>
                </a:solidFill>
              </a:rPr>
              <a:t>Списування</a:t>
            </a:r>
            <a:endParaRPr lang="ru-UA" dirty="0">
              <a:solidFill>
                <a:srgbClr val="002060"/>
              </a:solidFill>
            </a:endParaRPr>
          </a:p>
        </p:txBody>
      </p:sp>
    </p:spTree>
    <p:extLst>
      <p:ext uri="{BB962C8B-B14F-4D97-AF65-F5344CB8AC3E}">
        <p14:creationId xmlns:p14="http://schemas.microsoft.com/office/powerpoint/2010/main" val="2816682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7FF08-0AEC-B6FC-9724-298727736865}"/>
              </a:ext>
            </a:extLst>
          </p:cNvPr>
          <p:cNvSpPr>
            <a:spLocks noGrp="1"/>
          </p:cNvSpPr>
          <p:nvPr>
            <p:ph type="ctrTitle"/>
          </p:nvPr>
        </p:nvSpPr>
        <p:spPr>
          <a:xfrm flipH="1">
            <a:off x="131975" y="75414"/>
            <a:ext cx="179110" cy="65988"/>
          </a:xfrm>
          <a:noFill/>
        </p:spPr>
        <p:txBody>
          <a:bodyPr>
            <a:normAutofit fontScale="90000"/>
          </a:bodyPr>
          <a:lstStyle/>
          <a:p>
            <a:r>
              <a:rPr lang="uk-UA" dirty="0"/>
              <a:t> </a:t>
            </a:r>
            <a:endParaRPr lang="ru-UA" dirty="0"/>
          </a:p>
        </p:txBody>
      </p:sp>
      <p:sp>
        <p:nvSpPr>
          <p:cNvPr id="3" name="Подзаголовок 2">
            <a:extLst>
              <a:ext uri="{FF2B5EF4-FFF2-40B4-BE49-F238E27FC236}">
                <a16:creationId xmlns:a16="http://schemas.microsoft.com/office/drawing/2014/main" id="{ABA1320B-2E0F-57D4-E770-A7FA54E1174B}"/>
              </a:ext>
            </a:extLst>
          </p:cNvPr>
          <p:cNvSpPr>
            <a:spLocks noGrp="1"/>
          </p:cNvSpPr>
          <p:nvPr>
            <p:ph type="subTitle" idx="1"/>
          </p:nvPr>
        </p:nvSpPr>
        <p:spPr>
          <a:xfrm>
            <a:off x="131974" y="188535"/>
            <a:ext cx="11359299" cy="6641184"/>
          </a:xfrm>
        </p:spPr>
        <p:txBody>
          <a:bodyPr>
            <a:normAutofit/>
          </a:bodyPr>
          <a:lstStyle/>
          <a:p>
            <a:r>
              <a:rPr lang="ru-RU" sz="2800" b="1" i="1" noProof="1">
                <a:latin typeface="Times New Roman" panose="02020603050405020304" pitchFamily="18" charset="0"/>
                <a:cs typeface="Times New Roman" panose="02020603050405020304" pitchFamily="18" charset="0"/>
              </a:rPr>
              <a:t>Вирізняють такі основні різновиди академічного плагіату: </a:t>
            </a:r>
          </a:p>
          <a:p>
            <a:pPr algn="l"/>
            <a:endParaRPr lang="uk-UA" noProof="1">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296BE1C0-0A82-439C-BA00-BDBA0F65A333}"/>
              </a:ext>
            </a:extLst>
          </p:cNvPr>
          <p:cNvPicPr>
            <a:picLocks noChangeAspect="1"/>
          </p:cNvPicPr>
          <p:nvPr/>
        </p:nvPicPr>
        <p:blipFill>
          <a:blip r:embed="rId3"/>
          <a:stretch>
            <a:fillRect/>
          </a:stretch>
        </p:blipFill>
        <p:spPr>
          <a:xfrm>
            <a:off x="8145037" y="1113903"/>
            <a:ext cx="3431077" cy="1856718"/>
          </a:xfrm>
          <a:prstGeom prst="rect">
            <a:avLst/>
          </a:prstGeom>
          <a:effectLst>
            <a:glow rad="101600">
              <a:srgbClr val="FF0000">
                <a:alpha val="60000"/>
              </a:srgbClr>
            </a:glow>
          </a:effectLst>
        </p:spPr>
      </p:pic>
      <p:sp>
        <p:nvSpPr>
          <p:cNvPr id="5" name="Прямоугольник 4">
            <a:extLst>
              <a:ext uri="{FF2B5EF4-FFF2-40B4-BE49-F238E27FC236}">
                <a16:creationId xmlns:a16="http://schemas.microsoft.com/office/drawing/2014/main" id="{0DEC8D47-26D5-DACF-5906-1E892C90717E}"/>
              </a:ext>
            </a:extLst>
          </p:cNvPr>
          <p:cNvSpPr/>
          <p:nvPr/>
        </p:nvSpPr>
        <p:spPr>
          <a:xfrm>
            <a:off x="221530" y="782424"/>
            <a:ext cx="2969443" cy="1960775"/>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noProof="1">
                <a:solidFill>
                  <a:schemeClr val="tx1"/>
                </a:solidFill>
                <a:latin typeface="Sitka Small" pitchFamily="2" charset="0"/>
              </a:rPr>
              <a:t>дослівне запозичення текстових фрагментів, без оформлення їх як цитат з посиланням на джерело;</a:t>
            </a:r>
          </a:p>
        </p:txBody>
      </p:sp>
      <p:sp>
        <p:nvSpPr>
          <p:cNvPr id="10" name="Прямоугольник 9">
            <a:extLst>
              <a:ext uri="{FF2B5EF4-FFF2-40B4-BE49-F238E27FC236}">
                <a16:creationId xmlns:a16="http://schemas.microsoft.com/office/drawing/2014/main" id="{5EA16716-249C-7574-8938-71D5E8E816F3}"/>
              </a:ext>
            </a:extLst>
          </p:cNvPr>
          <p:cNvSpPr/>
          <p:nvPr/>
        </p:nvSpPr>
        <p:spPr>
          <a:xfrm>
            <a:off x="7797537" y="3895988"/>
            <a:ext cx="3863419" cy="238733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noProof="1">
                <a:solidFill>
                  <a:schemeClr val="accent2">
                    <a:lumMod val="50000"/>
                  </a:schemeClr>
                </a:solidFill>
                <a:latin typeface="Sitka Small" pitchFamily="2" charset="0"/>
              </a:rPr>
              <a:t>подання як власних робіт, дисертацій, монографій, навчальних посібників, статей, тест, звітів тощо, виконаних на замовлення іншими особами;</a:t>
            </a:r>
          </a:p>
        </p:txBody>
      </p:sp>
      <p:sp>
        <p:nvSpPr>
          <p:cNvPr id="11" name="Прямоугольник 10">
            <a:extLst>
              <a:ext uri="{FF2B5EF4-FFF2-40B4-BE49-F238E27FC236}">
                <a16:creationId xmlns:a16="http://schemas.microsoft.com/office/drawing/2014/main" id="{2A348CD2-6DC3-D888-2703-E9A202E19C5B}"/>
              </a:ext>
            </a:extLst>
          </p:cNvPr>
          <p:cNvSpPr/>
          <p:nvPr/>
        </p:nvSpPr>
        <p:spPr>
          <a:xfrm>
            <a:off x="3899552" y="1917540"/>
            <a:ext cx="3283671" cy="3037788"/>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ru-RU" noProof="1">
                <a:solidFill>
                  <a:srgbClr val="7030A0"/>
                </a:solidFill>
                <a:latin typeface="Sitka Small" pitchFamily="2" charset="0"/>
              </a:rPr>
              <a:t>перефразування тексту джерела у формі, що є близькою до оригінального тексту або наведення узагальнення ідей, інтерпретацій чи висновків з певного джерела без посилання на це джерело;</a:t>
            </a:r>
          </a:p>
        </p:txBody>
      </p:sp>
    </p:spTree>
    <p:extLst>
      <p:ext uri="{BB962C8B-B14F-4D97-AF65-F5344CB8AC3E}">
        <p14:creationId xmlns:p14="http://schemas.microsoft.com/office/powerpoint/2010/main" val="14510846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3">
    <wetp:webextensionref xmlns:r="http://schemas.openxmlformats.org/officeDocument/2006/relationships" r:id="rId1"/>
  </wetp:taskpane>
  <wetp:taskpane dockstate="right" visibility="0" width="438" row="5">
    <wetp:webextensionref xmlns:r="http://schemas.openxmlformats.org/officeDocument/2006/relationships" r:id="rId2"/>
  </wetp:taskpane>
  <wetp:taskpane dockstate="right" visibility="0" width="438" row="6">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9023F632-AE53-417E-8BE2-85400AF473CD}">
  <we:reference id="wa200005566" version="3.0.0.2" store="ru-RU" storeType="OMEX"/>
  <we:alternateReferences>
    <we:reference id="wa200005566" version="3.0.0.2" store="wa200005566"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1DBC9239-30AB-4ED8-A911-E7EB7E9988DF}">
  <we:reference id="wa200007130" version="1.0.0.1" store="ru-RU" storeType="OMEX"/>
  <we:alternateReferences>
    <we:reference id="wa200007130" version="1.0.0.1" store="wa200007130"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BC0A2BB7-4DB2-402A-89F6-86E2EFE641F5}">
  <we:reference id="wa200003964" version="1.0.0.0" store="ru-RU" storeType="OMEX"/>
  <we:alternateReferences>
    <we:reference id="wa200003964" version="1.0.0.0" store="wa200003964"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427</TotalTime>
  <Words>1536</Words>
  <Application>Microsoft Office PowerPoint</Application>
  <PresentationFormat>Широкоэкранный</PresentationFormat>
  <Paragraphs>120</Paragraphs>
  <Slides>20</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20</vt:i4>
      </vt:variant>
    </vt:vector>
  </HeadingPairs>
  <TitlesOfParts>
    <vt:vector size="27" baseType="lpstr">
      <vt:lpstr>Arial</vt:lpstr>
      <vt:lpstr>Calibri</vt:lpstr>
      <vt:lpstr>Calibri Light</vt:lpstr>
      <vt:lpstr>Sitka Small</vt:lpstr>
      <vt:lpstr>Sitka Small Semibold</vt:lpstr>
      <vt:lpstr>Times New Roman</vt:lpstr>
      <vt:lpstr>Тема Office</vt:lpstr>
      <vt:lpstr>ПРОБЛЕМА АКАДЕМІЧНОЇ ДОБРОЧЕСНОСТІ  В ОСВІТНЬОМУ СЕРЕДОВИЩІ</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ПРОБЛЕМА АКАДЕМІЧНОЇ ДОБРОЧЕСНОСТІ  В ОСВІТНЬОМУ СЕРЕДОВИЩІ</dc:title>
  <dc:creator>Mykyta Morozov</dc:creator>
  <cp:lastModifiedBy>Nataly Nenku</cp:lastModifiedBy>
  <cp:revision>21</cp:revision>
  <dcterms:created xsi:type="dcterms:W3CDTF">2024-10-14T11:11:35Z</dcterms:created>
  <dcterms:modified xsi:type="dcterms:W3CDTF">2024-10-24T09:11:19Z</dcterms:modified>
  <cp:contentStatus/>
</cp:coreProperties>
</file>