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340" r:id="rId3"/>
    <p:sldId id="2343" r:id="rId4"/>
    <p:sldId id="2344" r:id="rId5"/>
    <p:sldId id="2345" r:id="rId6"/>
    <p:sldId id="2352" r:id="rId7"/>
    <p:sldId id="2356" r:id="rId8"/>
    <p:sldId id="2372" r:id="rId9"/>
    <p:sldId id="2387" r:id="rId10"/>
    <p:sldId id="259" r:id="rId11"/>
    <p:sldId id="747" r:id="rId12"/>
    <p:sldId id="261" r:id="rId13"/>
    <p:sldId id="304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E1292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892" autoAdjust="0"/>
  </p:normalViewPr>
  <p:slideViewPr>
    <p:cSldViewPr snapToGrid="0">
      <p:cViewPr varScale="1">
        <p:scale>
          <a:sx n="78" d="100"/>
          <a:sy n="78" d="100"/>
        </p:scale>
        <p:origin x="58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C1D0A-B9C4-4548-91F6-1922859C24DA}" type="datetimeFigureOut">
              <a:rPr lang="uk-UA" smtClean="0"/>
              <a:t>23.11.2021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CB05D-96F8-4967-8A65-A7CBBD7B18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537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com.ua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teach-inf.com.ua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606" r="1693" b="28148"/>
          <a:stretch/>
        </p:blipFill>
        <p:spPr>
          <a:xfrm>
            <a:off x="0" y="1"/>
            <a:ext cx="4765678" cy="3899426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84424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8</a:t>
            </a:r>
            <a:endParaRPr lang="uk-UA" sz="150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DCFE19AA-8AE1-48EF-8640-8ACBB1B6DBC8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2F8E2CD9-1704-475F-9D3D-E540C53AF270}"/>
              </a:ext>
            </a:extLst>
          </p:cNvPr>
          <p:cNvGrpSpPr/>
          <p:nvPr userDrawn="1"/>
        </p:nvGrpSpPr>
        <p:grpSpPr>
          <a:xfrm>
            <a:off x="-15226" y="6550240"/>
            <a:ext cx="4779249" cy="307777"/>
            <a:chOff x="467543" y="6506203"/>
            <a:chExt cx="4779249" cy="30777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2646EA-9341-43F1-B97E-77C55EE97A65}"/>
                </a:ext>
              </a:extLst>
            </p:cNvPr>
            <p:cNvSpPr txBox="1"/>
            <p:nvPr/>
          </p:nvSpPr>
          <p:spPr>
            <a:xfrm>
              <a:off x="467543" y="6506203"/>
              <a:ext cx="477924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0070C0"/>
                  </a:solidFill>
                  <a:latin typeface="Comic Sans MS" panose="030F0702030302020204" pitchFamily="66" charset="0"/>
                  <a:hlinkClick r:id="rId6" tooltip="Перейти на сайт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teach-inf.com.ua</a:t>
              </a:r>
              <a:endParaRPr lang="ru-RU" sz="1400" b="1" i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id="{3702A9C8-4F71-4438-94D2-8F48162100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21953" y="6552070"/>
              <a:ext cx="325911" cy="192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23.11.2021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23.11.2021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23.11.2021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23.11.2021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23.11.2021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23.11.2021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23.11.2021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50</a:t>
            </a:r>
          </a:p>
        </p:txBody>
      </p:sp>
      <p:pic>
        <p:nvPicPr>
          <p:cNvPr id="10" name="Picture 2" descr="computer, programmer, scientist icon">
            <a:extLst>
              <a:ext uri="{FF2B5EF4-FFF2-40B4-BE49-F238E27FC236}">
                <a16:creationId xmlns:a16="http://schemas.microsoft.com/office/drawing/2014/main" id="{C3D02E6D-349C-472A-8844-D99090F10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5824092" y="3685534"/>
            <a:ext cx="3378454" cy="23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09771FF-9004-444B-A228-778D8EFD5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3953" y="674014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Практична робота 10 Проєкти з полем, з уведенням даних і виведенням результатів</a:t>
            </a:r>
            <a:endParaRPr lang="uk-UA" sz="3600" dirty="0"/>
          </a:p>
        </p:txBody>
      </p:sp>
      <p:pic>
        <p:nvPicPr>
          <p:cNvPr id="8" name="Picture 6" descr="code, coding, custom, marketing, seo, web icon">
            <a:extLst>
              <a:ext uri="{FF2B5EF4-FFF2-40B4-BE49-F238E27FC236}">
                <a16:creationId xmlns:a16="http://schemas.microsoft.com/office/drawing/2014/main" id="{36500BE7-C4EF-461E-876B-34352244E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896" y="3685534"/>
            <a:ext cx="2336810" cy="23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1"/>
            <a:ext cx="4659626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6.5, 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203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6.5</a:t>
            </a: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кілька документів 6"/>
          <p:cNvSpPr/>
          <p:nvPr/>
        </p:nvSpPr>
        <p:spPr>
          <a:xfrm>
            <a:off x="395536" y="1484784"/>
            <a:ext cx="11331174" cy="2016224"/>
          </a:xfrm>
          <a:prstGeom prst="flowChartMultidocumen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/>
              <a:t>Практична робота </a:t>
            </a:r>
            <a:r>
              <a:rPr lang="uk-UA" sz="4400" b="1" i="1" dirty="0"/>
              <a:t>10</a:t>
            </a:r>
          </a:p>
        </p:txBody>
      </p:sp>
      <p:sp>
        <p:nvSpPr>
          <p:cNvPr id="8" name="Блок-схема: збережені дані 7"/>
          <p:cNvSpPr/>
          <p:nvPr/>
        </p:nvSpPr>
        <p:spPr>
          <a:xfrm>
            <a:off x="107504" y="3645024"/>
            <a:ext cx="11387810" cy="2592288"/>
          </a:xfrm>
          <a:prstGeom prst="flowChartOnlineStorag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>
                <a:solidFill>
                  <a:srgbClr val="002060"/>
                </a:solidFill>
              </a:rPr>
              <a:t>Проєкти з полем, з уведенням даних і виведенням результатів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756" y="3933056"/>
            <a:ext cx="1913954" cy="1913954"/>
          </a:xfrm>
          <a:prstGeom prst="rect">
            <a:avLst/>
          </a:prstGeom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6.5</a:t>
            </a:r>
          </a:p>
        </p:txBody>
      </p:sp>
    </p:spTree>
    <p:extLst>
      <p:ext uri="{BB962C8B-B14F-4D97-AF65-F5344CB8AC3E}">
        <p14:creationId xmlns:p14="http://schemas.microsoft.com/office/powerpoint/2010/main" val="80466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6.5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1"/>
            <a:ext cx="4659626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679"/>
              <a:gd name="adj2" fmla="val 16474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203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7CB552-4E22-4667-A9CE-CD78F99EF5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82" r="9530"/>
          <a:stretch/>
        </p:blipFill>
        <p:spPr>
          <a:xfrm>
            <a:off x="7228115" y="1177376"/>
            <a:ext cx="4839154" cy="56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2017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50</a:t>
            </a:r>
          </a:p>
        </p:txBody>
      </p:sp>
      <p:pic>
        <p:nvPicPr>
          <p:cNvPr id="10" name="Picture 2" descr="computer, programmer, scientist icon">
            <a:extLst>
              <a:ext uri="{FF2B5EF4-FFF2-40B4-BE49-F238E27FC236}">
                <a16:creationId xmlns:a16="http://schemas.microsoft.com/office/drawing/2014/main" id="{FCBABEE9-8221-4A87-8660-3498BA76C7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5824092" y="3685534"/>
            <a:ext cx="3378454" cy="23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ode, coding, custom, marketing, seo, web icon">
            <a:extLst>
              <a:ext uri="{FF2B5EF4-FFF2-40B4-BE49-F238E27FC236}">
                <a16:creationId xmlns:a16="http://schemas.microsoft.com/office/drawing/2014/main" id="{3614271D-B046-4599-98F7-1AA9CDBEC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896" y="3685534"/>
            <a:ext cx="2336810" cy="23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Відкрити вікно середовища </a:t>
            </a:r>
            <a:r>
              <a:rPr lang="en-US" sz="2800" b="1" i="1" dirty="0">
                <a:solidFill>
                  <a:srgbClr val="FFFF00"/>
                </a:solidFill>
              </a:rPr>
              <a:t>IDLE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можна: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Середовище розробки проєктів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AFA504C5-91AE-405A-BC53-D179D051022F}"/>
              </a:ext>
            </a:extLst>
          </p:cNvPr>
          <p:cNvSpPr/>
          <p:nvPr/>
        </p:nvSpPr>
        <p:spPr>
          <a:xfrm>
            <a:off x="72008" y="1841844"/>
            <a:ext cx="5972332" cy="107489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використовуючи команду </a:t>
            </a:r>
            <a:r>
              <a:rPr lang="en-US" sz="2800" b="1" i="1" dirty="0">
                <a:solidFill>
                  <a:srgbClr val="FFFF00"/>
                </a:solidFill>
              </a:rPr>
              <a:t>IDLE</a:t>
            </a:r>
            <a:r>
              <a:rPr lang="en-US" sz="2800" b="1" i="1" dirty="0">
                <a:solidFill>
                  <a:schemeClr val="bg1"/>
                </a:solidFill>
              </a:rPr>
              <a:t> (</a:t>
            </a:r>
            <a:r>
              <a:rPr lang="en-US" sz="2800" b="1" i="1" dirty="0">
                <a:solidFill>
                  <a:srgbClr val="FFFF00"/>
                </a:solidFill>
              </a:rPr>
              <a:t>Python</a:t>
            </a:r>
            <a:r>
              <a:rPr lang="en-US" sz="2800" b="1" i="1" dirty="0">
                <a:solidFill>
                  <a:schemeClr val="bg1"/>
                </a:solidFill>
              </a:rPr>
              <a:t>) </a:t>
            </a:r>
            <a:r>
              <a:rPr lang="uk-UA" sz="2800" b="1" i="1" dirty="0">
                <a:solidFill>
                  <a:schemeClr val="bg1"/>
                </a:solidFill>
              </a:rPr>
              <a:t>меню Пуск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70BFDC06-1879-480C-9D50-14CB98CD5F69}"/>
              </a:ext>
            </a:extLst>
          </p:cNvPr>
          <p:cNvSpPr/>
          <p:nvPr/>
        </p:nvSpPr>
        <p:spPr>
          <a:xfrm>
            <a:off x="6149820" y="1841844"/>
            <a:ext cx="5972332" cy="107489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використовуючи значок на Робочому столі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1337E0-1BDE-494F-8D84-A505B03DC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938" y="3009987"/>
            <a:ext cx="3642472" cy="3452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6CBC0B-739F-4856-8294-7E1851D08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2302" y="3009987"/>
            <a:ext cx="3387367" cy="3452760"/>
          </a:xfrm>
          <a:prstGeom prst="rect">
            <a:avLst/>
          </a:prstGeom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BB98440B-4B1F-4B13-9619-1B7A91CF0AF3}"/>
              </a:ext>
            </a:extLst>
          </p:cNvPr>
          <p:cNvSpPr/>
          <p:nvPr/>
        </p:nvSpPr>
        <p:spPr>
          <a:xfrm>
            <a:off x="1926935" y="3368040"/>
            <a:ext cx="2952475" cy="46228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303620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Створити нове вікно для введення тексту проєкту можна командою </a:t>
            </a:r>
            <a:r>
              <a:rPr lang="en-US" sz="2800" b="1" i="1" dirty="0">
                <a:solidFill>
                  <a:srgbClr val="FFFF00"/>
                </a:solidFill>
              </a:rPr>
              <a:t>File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>
                <a:solidFill>
                  <a:srgbClr val="FFFF00"/>
                </a:solidFill>
              </a:rPr>
              <a:t>New File</a:t>
            </a:r>
            <a:r>
              <a:rPr lang="en-US" sz="2800" b="1" i="1" dirty="0">
                <a:solidFill>
                  <a:schemeClr val="bg1"/>
                </a:solidFill>
              </a:rPr>
              <a:t>. 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Середовище розробки проєктів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D1B698-3FAA-4072-8EA8-C1A41D7C9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2363543"/>
            <a:ext cx="12050142" cy="3810894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2CBA5AF-7CA5-4312-9326-C216F3A0794D}"/>
              </a:ext>
            </a:extLst>
          </p:cNvPr>
          <p:cNvSpPr/>
          <p:nvPr/>
        </p:nvSpPr>
        <p:spPr>
          <a:xfrm>
            <a:off x="83185" y="2697081"/>
            <a:ext cx="387351" cy="27471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C328F141-41BD-4ED6-A347-13C7CECDE0DD}"/>
              </a:ext>
            </a:extLst>
          </p:cNvPr>
          <p:cNvSpPr/>
          <p:nvPr/>
        </p:nvSpPr>
        <p:spPr>
          <a:xfrm>
            <a:off x="83185" y="2967891"/>
            <a:ext cx="2370455" cy="27471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0B0835C3-5A64-4CF1-B3CF-86B8FDB454CD}"/>
              </a:ext>
            </a:extLst>
          </p:cNvPr>
          <p:cNvSpPr/>
          <p:nvPr/>
        </p:nvSpPr>
        <p:spPr>
          <a:xfrm rot="18900000">
            <a:off x="570649" y="2306808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5575166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Після цього відкривається вікно текстового редактора. Ім'я вікна </a:t>
            </a:r>
            <a:r>
              <a:rPr lang="en-US" sz="2800" b="1" i="1" dirty="0">
                <a:solidFill>
                  <a:srgbClr val="FFFF00"/>
                </a:solidFill>
              </a:rPr>
              <a:t>Untitled</a:t>
            </a:r>
            <a:r>
              <a:rPr lang="en-US" sz="2800" b="1" i="1" dirty="0">
                <a:solidFill>
                  <a:schemeClr val="bg1"/>
                </a:solidFill>
              </a:rPr>
              <a:t> (</a:t>
            </a:r>
            <a:r>
              <a:rPr lang="uk-UA" sz="2800" b="1" i="1" dirty="0" err="1">
                <a:solidFill>
                  <a:schemeClr val="bg1"/>
                </a:solidFill>
              </a:rPr>
              <a:t>англ</a:t>
            </a:r>
            <a:r>
              <a:rPr lang="uk-UA" sz="2800" b="1" i="1" dirty="0">
                <a:solidFill>
                  <a:schemeClr val="bg1"/>
                </a:solidFill>
              </a:rPr>
              <a:t>, </a:t>
            </a:r>
            <a:r>
              <a:rPr lang="en-US" sz="2800" b="1" i="1" dirty="0">
                <a:solidFill>
                  <a:schemeClr val="bg1"/>
                </a:solidFill>
              </a:rPr>
              <a:t>untitled </a:t>
            </a:r>
            <a:r>
              <a:rPr lang="uk-UA" sz="2800" b="1" i="1" dirty="0">
                <a:solidFill>
                  <a:schemeClr val="bg1"/>
                </a:solidFill>
              </a:rPr>
              <a:t>–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без назви) буде замінено на ім'я файлу, у якому текст проєкту збережеться на носії після виконання команди </a:t>
            </a:r>
            <a:r>
              <a:rPr lang="en-US" sz="2800" b="1" i="1" dirty="0">
                <a:solidFill>
                  <a:srgbClr val="FFFF00"/>
                </a:solidFill>
              </a:rPr>
              <a:t>File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>
                <a:solidFill>
                  <a:srgbClr val="FFFF00"/>
                </a:solidFill>
              </a:rPr>
              <a:t>Save</a:t>
            </a:r>
            <a:r>
              <a:rPr lang="en-US" sz="2800" b="1" i="1" dirty="0">
                <a:solidFill>
                  <a:schemeClr val="bg1"/>
                </a:solidFill>
              </a:rPr>
              <a:t>. 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Середовище розробки проєктів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61B7EBA-959C-48DB-B53F-F2A9C6C86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739" y="1201852"/>
            <a:ext cx="6284253" cy="4396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4EB3311C-3C78-47CC-A0F1-1680D1AD0E33}"/>
              </a:ext>
            </a:extLst>
          </p:cNvPr>
          <p:cNvSpPr/>
          <p:nvPr/>
        </p:nvSpPr>
        <p:spPr>
          <a:xfrm>
            <a:off x="5816689" y="1540105"/>
            <a:ext cx="412661" cy="30012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2E13D9D9-7817-46F1-81F9-2DF5E8060C6D}"/>
              </a:ext>
            </a:extLst>
          </p:cNvPr>
          <p:cNvSpPr/>
          <p:nvPr/>
        </p:nvSpPr>
        <p:spPr>
          <a:xfrm>
            <a:off x="5844687" y="3543300"/>
            <a:ext cx="2365863" cy="25527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5" name="Стрілка вліво 20">
            <a:extLst>
              <a:ext uri="{FF2B5EF4-FFF2-40B4-BE49-F238E27FC236}">
                <a16:creationId xmlns:a16="http://schemas.microsoft.com/office/drawing/2014/main" id="{6EA69FCE-830E-4317-AF5E-0F69B7E9C265}"/>
              </a:ext>
            </a:extLst>
          </p:cNvPr>
          <p:cNvSpPr/>
          <p:nvPr/>
        </p:nvSpPr>
        <p:spPr>
          <a:xfrm rot="18900000">
            <a:off x="6302301" y="2845261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05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Для виконання проєкту потрібно зберегти файл на носії, після чого виконати команду </a:t>
            </a:r>
            <a:r>
              <a:rPr lang="uk-UA" sz="2800" b="1" i="1" dirty="0" err="1">
                <a:solidFill>
                  <a:srgbClr val="FFFF00"/>
                </a:solidFill>
              </a:rPr>
              <a:t>Run</a:t>
            </a:r>
            <a:r>
              <a:rPr lang="uk-UA" sz="2800" b="1" i="1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 err="1">
                <a:solidFill>
                  <a:srgbClr val="FFFF00"/>
                </a:solidFill>
              </a:rPr>
              <a:t>Run</a:t>
            </a:r>
            <a:r>
              <a:rPr lang="uk-UA" sz="2800" b="1" i="1" dirty="0">
                <a:solidFill>
                  <a:srgbClr val="FFFF00"/>
                </a:solidFill>
              </a:rPr>
              <a:t> </a:t>
            </a:r>
            <a:r>
              <a:rPr lang="uk-UA" sz="2800" b="1" i="1" dirty="0" err="1">
                <a:solidFill>
                  <a:srgbClr val="FFFF00"/>
                </a:solidFill>
              </a:rPr>
              <a:t>Module</a:t>
            </a:r>
            <a:r>
              <a:rPr lang="uk-UA" sz="2800" b="1" i="1" dirty="0">
                <a:solidFill>
                  <a:srgbClr val="FFFF00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або натиснути клавішу </a:t>
            </a:r>
            <a:r>
              <a:rPr lang="uk-UA" sz="2800" b="1" i="1" dirty="0">
                <a:solidFill>
                  <a:srgbClr val="FFFF00"/>
                </a:solidFill>
              </a:rPr>
              <a:t>F5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Середовище розробки проєктів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93382AF-8419-4AF1-93EC-09BFACEB2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81" y="3118083"/>
            <a:ext cx="11300837" cy="3159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4BF305EE-353B-4621-BDEF-A547C25210F8}"/>
              </a:ext>
            </a:extLst>
          </p:cNvPr>
          <p:cNvSpPr/>
          <p:nvPr/>
        </p:nvSpPr>
        <p:spPr>
          <a:xfrm>
            <a:off x="1832173" y="3481620"/>
            <a:ext cx="400488" cy="30070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12B2017E-20DD-4567-BE92-2AA8053C8BFC}"/>
              </a:ext>
            </a:extLst>
          </p:cNvPr>
          <p:cNvSpPr/>
          <p:nvPr/>
        </p:nvSpPr>
        <p:spPr>
          <a:xfrm>
            <a:off x="1838490" y="3778510"/>
            <a:ext cx="2264880" cy="25247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4" name="Стрілка вліво 20">
            <a:extLst>
              <a:ext uri="{FF2B5EF4-FFF2-40B4-BE49-F238E27FC236}">
                <a16:creationId xmlns:a16="http://schemas.microsoft.com/office/drawing/2014/main" id="{0D443BE7-A92D-4986-BFF2-4285B4DD2DF0}"/>
              </a:ext>
            </a:extLst>
          </p:cNvPr>
          <p:cNvSpPr/>
          <p:nvPr/>
        </p:nvSpPr>
        <p:spPr>
          <a:xfrm rot="18900000">
            <a:off x="2591349" y="3104964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Стрілка вліво 20">
            <a:extLst>
              <a:ext uri="{FF2B5EF4-FFF2-40B4-BE49-F238E27FC236}">
                <a16:creationId xmlns:a16="http://schemas.microsoft.com/office/drawing/2014/main" id="{4225B730-1B8B-4907-A5F4-1A6239E5BD92}"/>
              </a:ext>
            </a:extLst>
          </p:cNvPr>
          <p:cNvSpPr/>
          <p:nvPr/>
        </p:nvSpPr>
        <p:spPr>
          <a:xfrm rot="18900000">
            <a:off x="1892399" y="2817582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62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14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Під час розробки проєкту вікно текстового редактора та вікно середовища розробки </a:t>
            </a:r>
            <a:r>
              <a:rPr lang="en-US" sz="2800" b="1" i="1" dirty="0">
                <a:solidFill>
                  <a:srgbClr val="FFFF00"/>
                </a:solidFill>
              </a:rPr>
              <a:t>Python Shell </a:t>
            </a:r>
            <a:r>
              <a:rPr lang="uk-UA" sz="2800" b="1" i="1" dirty="0">
                <a:solidFill>
                  <a:schemeClr val="bg1"/>
                </a:solidFill>
              </a:rPr>
              <a:t>зручно розташовувати на екрані поруч. 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Середовище розробки проєктів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B13DA9D-7E63-4D96-A082-1441B64EB080}"/>
              </a:ext>
            </a:extLst>
          </p:cNvPr>
          <p:cNvSpPr/>
          <p:nvPr/>
        </p:nvSpPr>
        <p:spPr>
          <a:xfrm>
            <a:off x="72007" y="2662813"/>
            <a:ext cx="5972332" cy="94782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Вікно текстового редактора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54995A4-7F71-490B-AA1D-C3A6C7597E1C}"/>
              </a:ext>
            </a:extLst>
          </p:cNvPr>
          <p:cNvSpPr/>
          <p:nvPr/>
        </p:nvSpPr>
        <p:spPr>
          <a:xfrm>
            <a:off x="6149819" y="2662813"/>
            <a:ext cx="5972332" cy="94782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Вікно середовища розробки </a:t>
            </a:r>
            <a:r>
              <a:rPr lang="en-US" sz="2800" b="1" i="1" dirty="0">
                <a:solidFill>
                  <a:srgbClr val="FFFF00"/>
                </a:solidFill>
              </a:rPr>
              <a:t>Python Shell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BA0AFB-7EDC-45D3-8A85-C33D0F4F2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5" y="3682120"/>
            <a:ext cx="5972332" cy="286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C2D5A19-6C5E-4D83-9FE7-6A0333A8F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663" y="3682120"/>
            <a:ext cx="5972330" cy="286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3F4755CE-FEBD-4E60-8AA9-01A314DDCA08}"/>
              </a:ext>
            </a:extLst>
          </p:cNvPr>
          <p:cNvSpPr/>
          <p:nvPr/>
        </p:nvSpPr>
        <p:spPr>
          <a:xfrm>
            <a:off x="72005" y="4321531"/>
            <a:ext cx="3481506" cy="37829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B8376A-99C6-45C7-BDEC-099628D3A910}"/>
              </a:ext>
            </a:extLst>
          </p:cNvPr>
          <p:cNvSpPr txBox="1"/>
          <p:nvPr/>
        </p:nvSpPr>
        <p:spPr>
          <a:xfrm>
            <a:off x="2128720" y="4976750"/>
            <a:ext cx="2849581" cy="892552"/>
          </a:xfrm>
          <a:prstGeom prst="wedgeRectCallout">
            <a:avLst>
              <a:gd name="adj1" fmla="val -48041"/>
              <a:gd name="adj2" fmla="val -89112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Текст програми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B5311D94-40FB-4CCE-93CA-213FB9B143FA}"/>
              </a:ext>
            </a:extLst>
          </p:cNvPr>
          <p:cNvSpPr/>
          <p:nvPr/>
        </p:nvSpPr>
        <p:spPr>
          <a:xfrm>
            <a:off x="6147663" y="5578320"/>
            <a:ext cx="2081937" cy="42833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AD83E2-D337-4A17-8615-3CF41D08A00A}"/>
              </a:ext>
            </a:extLst>
          </p:cNvPr>
          <p:cNvSpPr txBox="1"/>
          <p:nvPr/>
        </p:nvSpPr>
        <p:spPr>
          <a:xfrm>
            <a:off x="8318505" y="4510676"/>
            <a:ext cx="2849581" cy="830997"/>
          </a:xfrm>
          <a:prstGeom prst="wedgeRectCallout">
            <a:avLst>
              <a:gd name="adj1" fmla="val -63909"/>
              <a:gd name="adj2" fmla="val 91058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dirty="0">
                <a:solidFill>
                  <a:schemeClr val="bg1"/>
                </a:solidFill>
              </a:rPr>
              <a:t>Результат виконання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2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Щоб розмістити кнопку у вікні, потрібно: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Властивості кнопки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055D51-09E1-4D19-9252-D6345CC99FD1}"/>
              </a:ext>
            </a:extLst>
          </p:cNvPr>
          <p:cNvSpPr txBox="1"/>
          <p:nvPr/>
        </p:nvSpPr>
        <p:spPr>
          <a:xfrm>
            <a:off x="70929" y="1835294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uk-UA" sz="2800" b="1" i="1" dirty="0">
                <a:solidFill>
                  <a:schemeClr val="bg1"/>
                </a:solidFill>
              </a:rPr>
              <a:t>Створити новий об'єкт типу </a:t>
            </a:r>
            <a:r>
              <a:rPr lang="en-US" sz="2800" b="1" i="1" dirty="0">
                <a:solidFill>
                  <a:srgbClr val="FFFF00"/>
                </a:solidFill>
              </a:rPr>
              <a:t>Button</a:t>
            </a:r>
            <a:r>
              <a:rPr lang="en-US" sz="2800" b="1" i="1" dirty="0">
                <a:solidFill>
                  <a:schemeClr val="bg1"/>
                </a:solidFill>
              </a:rPr>
              <a:t>, </a:t>
            </a:r>
            <a:r>
              <a:rPr lang="uk-UA" sz="2800" b="1" i="1" dirty="0">
                <a:solidFill>
                  <a:schemeClr val="bg1"/>
                </a:solidFill>
              </a:rPr>
              <a:t>пов'язати його зі змінною, яка визначатиме ім'я об'єкта.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C6C591-232B-46D9-BEF2-F0DB62FBCB74}"/>
              </a:ext>
            </a:extLst>
          </p:cNvPr>
          <p:cNvSpPr txBox="1"/>
          <p:nvPr/>
        </p:nvSpPr>
        <p:spPr>
          <a:xfrm>
            <a:off x="70929" y="3567504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uk-UA" sz="2800" b="1" i="1" dirty="0">
                <a:solidFill>
                  <a:schemeClr val="bg1"/>
                </a:solidFill>
              </a:rPr>
              <a:t>Установити значення властивостей кнопки або залишити їх за замовчуванням.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37FF0D-D6A0-46D7-94E1-620473754B9C}"/>
              </a:ext>
            </a:extLst>
          </p:cNvPr>
          <p:cNvSpPr txBox="1"/>
          <p:nvPr/>
        </p:nvSpPr>
        <p:spPr>
          <a:xfrm>
            <a:off x="70929" y="5299714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3"/>
            </a:pPr>
            <a:r>
              <a:rPr lang="uk-UA" sz="2800" b="1" i="1" dirty="0">
                <a:solidFill>
                  <a:schemeClr val="bg1"/>
                </a:solidFill>
              </a:rPr>
              <a:t>Розмістити створений об'єкт у вікні.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795A52-4110-43CA-9F19-81163E625D33}"/>
              </a:ext>
            </a:extLst>
          </p:cNvPr>
          <p:cNvSpPr txBox="1"/>
          <p:nvPr/>
        </p:nvSpPr>
        <p:spPr>
          <a:xfrm>
            <a:off x="653143" y="2909148"/>
            <a:ext cx="11467928" cy="53860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900" b="1" i="1" dirty="0">
                <a:solidFill>
                  <a:schemeClr val="bg1"/>
                </a:solidFill>
              </a:rPr>
              <a:t>button = Button()</a:t>
            </a:r>
            <a:endParaRPr lang="uk-UA" sz="29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269CAB-7EC6-4018-A753-704FEA4EAF5D}"/>
              </a:ext>
            </a:extLst>
          </p:cNvPr>
          <p:cNvSpPr txBox="1"/>
          <p:nvPr/>
        </p:nvSpPr>
        <p:spPr>
          <a:xfrm>
            <a:off x="653143" y="4641358"/>
            <a:ext cx="11467928" cy="53860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900" b="1" i="1" dirty="0">
                <a:solidFill>
                  <a:schemeClr val="bg1"/>
                </a:solidFill>
              </a:rPr>
              <a:t>button = Button(text='</a:t>
            </a:r>
            <a:r>
              <a:rPr lang="uk-UA" sz="2900" b="1" i="1" dirty="0">
                <a:solidFill>
                  <a:schemeClr val="bg1"/>
                </a:solidFill>
              </a:rPr>
              <a:t>Змінити', </a:t>
            </a:r>
            <a:r>
              <a:rPr lang="en-US" sz="2900" b="1" i="1" dirty="0">
                <a:solidFill>
                  <a:schemeClr val="bg1"/>
                </a:solidFill>
              </a:rPr>
              <a:t>width='15',)</a:t>
            </a:r>
            <a:endParaRPr lang="uk-UA" sz="2900" b="1" i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91BA2D-F42C-4853-B355-FB15C5DA94CD}"/>
              </a:ext>
            </a:extLst>
          </p:cNvPr>
          <p:cNvSpPr txBox="1"/>
          <p:nvPr/>
        </p:nvSpPr>
        <p:spPr>
          <a:xfrm>
            <a:off x="653143" y="5942683"/>
            <a:ext cx="11467928" cy="53860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900" b="1" i="1" dirty="0" err="1">
                <a:solidFill>
                  <a:schemeClr val="bg1"/>
                </a:solidFill>
              </a:rPr>
              <a:t>button.pack</a:t>
            </a:r>
            <a:r>
              <a:rPr lang="en-US" sz="2900" b="1" i="1" dirty="0">
                <a:solidFill>
                  <a:schemeClr val="bg1"/>
                </a:solidFill>
              </a:rPr>
              <a:t>()</a:t>
            </a:r>
            <a:endParaRPr lang="uk-UA" sz="29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7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9233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700" b="1" i="1" dirty="0">
                <a:solidFill>
                  <a:schemeClr val="bg1"/>
                </a:solidFill>
              </a:rPr>
              <a:t>У вікні проєкту, створеного мовою </a:t>
            </a:r>
            <a:r>
              <a:rPr lang="uk-UA" sz="2700" b="1" i="1" dirty="0" err="1">
                <a:solidFill>
                  <a:srgbClr val="FFFF00"/>
                </a:solidFill>
              </a:rPr>
              <a:t>Python</a:t>
            </a:r>
            <a:r>
              <a:rPr lang="uk-UA" sz="2700" b="1" i="1" dirty="0">
                <a:solidFill>
                  <a:schemeClr val="bg1"/>
                </a:solidFill>
              </a:rPr>
              <a:t>, можна також розміщувати </a:t>
            </a:r>
            <a:r>
              <a:rPr lang="uk-UA" sz="2700" b="1" i="1" dirty="0">
                <a:solidFill>
                  <a:srgbClr val="FFFF00"/>
                </a:solidFill>
              </a:rPr>
              <a:t>написи</a:t>
            </a:r>
            <a:r>
              <a:rPr lang="uk-UA" sz="2700" b="1" i="1" dirty="0">
                <a:solidFill>
                  <a:schemeClr val="bg1"/>
                </a:solidFill>
              </a:rPr>
              <a:t>. Для цього потрібно в тексті проєкту: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Властивості напису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41361-F684-4D1F-BE21-4EA0F5075B68}"/>
              </a:ext>
            </a:extLst>
          </p:cNvPr>
          <p:cNvSpPr txBox="1"/>
          <p:nvPr/>
        </p:nvSpPr>
        <p:spPr>
          <a:xfrm>
            <a:off x="70929" y="2241921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uk-UA" sz="2800" b="1" i="1" dirty="0">
                <a:solidFill>
                  <a:schemeClr val="bg1"/>
                </a:solidFill>
              </a:rPr>
              <a:t>Увести команду створення напису.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F2BABE-3482-4DB1-A97F-8969EE4888E2}"/>
              </a:ext>
            </a:extLst>
          </p:cNvPr>
          <p:cNvSpPr txBox="1"/>
          <p:nvPr/>
        </p:nvSpPr>
        <p:spPr>
          <a:xfrm>
            <a:off x="70929" y="3530148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uk-UA" sz="2800" b="1" i="1" dirty="0">
                <a:solidFill>
                  <a:schemeClr val="bg1"/>
                </a:solidFill>
              </a:rPr>
              <a:t>Установити значення його властивостей.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31F157-654A-47CA-8B60-7EFCAF28A5E4}"/>
              </a:ext>
            </a:extLst>
          </p:cNvPr>
          <p:cNvSpPr txBox="1"/>
          <p:nvPr/>
        </p:nvSpPr>
        <p:spPr>
          <a:xfrm>
            <a:off x="70929" y="4818375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3"/>
            </a:pPr>
            <a:r>
              <a:rPr lang="uk-UA" sz="2800" b="1" i="1" dirty="0">
                <a:solidFill>
                  <a:schemeClr val="bg1"/>
                </a:solidFill>
              </a:rPr>
              <a:t>Розмістити напис у вікні.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B6EED3-A3A8-4F78-89DC-C88F92A8E0C1}"/>
              </a:ext>
            </a:extLst>
          </p:cNvPr>
          <p:cNvSpPr txBox="1"/>
          <p:nvPr/>
        </p:nvSpPr>
        <p:spPr>
          <a:xfrm>
            <a:off x="653143" y="2878340"/>
            <a:ext cx="11467928" cy="53860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900" b="1" i="1" dirty="0" err="1">
                <a:solidFill>
                  <a:schemeClr val="bg1"/>
                </a:solidFill>
              </a:rPr>
              <a:t>label</a:t>
            </a:r>
            <a:r>
              <a:rPr lang="ru-RU" sz="2900" b="1" i="1" dirty="0">
                <a:solidFill>
                  <a:schemeClr val="bg1"/>
                </a:solidFill>
              </a:rPr>
              <a:t> = Label()</a:t>
            </a:r>
            <a:endParaRPr lang="uk-UA" sz="2900" b="1" i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0F3AA2-D86C-446B-A806-FF7ED5E92557}"/>
              </a:ext>
            </a:extLst>
          </p:cNvPr>
          <p:cNvSpPr txBox="1"/>
          <p:nvPr/>
        </p:nvSpPr>
        <p:spPr>
          <a:xfrm>
            <a:off x="653143" y="4166567"/>
            <a:ext cx="11467928" cy="53860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900" b="1" i="1" dirty="0" err="1">
                <a:solidFill>
                  <a:schemeClr val="bg1"/>
                </a:solidFill>
              </a:rPr>
              <a:t>label</a:t>
            </a:r>
            <a:r>
              <a:rPr lang="ru-RU" sz="2900" b="1" i="1" dirty="0">
                <a:solidFill>
                  <a:schemeClr val="bg1"/>
                </a:solidFill>
              </a:rPr>
              <a:t> = Label(</a:t>
            </a:r>
            <a:r>
              <a:rPr lang="ru-RU" sz="2900" b="1" i="1" dirty="0" err="1">
                <a:solidFill>
                  <a:schemeClr val="bg1"/>
                </a:solidFill>
              </a:rPr>
              <a:t>text</a:t>
            </a:r>
            <a:r>
              <a:rPr lang="ru-RU" sz="2900" b="1" i="1" dirty="0">
                <a:solidFill>
                  <a:schemeClr val="bg1"/>
                </a:solidFill>
              </a:rPr>
              <a:t> = 'Я </a:t>
            </a:r>
            <a:r>
              <a:rPr lang="ru-RU" sz="2900" b="1" i="1" dirty="0" err="1">
                <a:solidFill>
                  <a:schemeClr val="bg1"/>
                </a:solidFill>
              </a:rPr>
              <a:t>навчаюсь</a:t>
            </a:r>
            <a:r>
              <a:rPr lang="ru-RU" sz="2900" b="1" i="1" dirty="0">
                <a:solidFill>
                  <a:schemeClr val="bg1"/>
                </a:solidFill>
              </a:rPr>
              <a:t> у 8 </a:t>
            </a:r>
            <a:r>
              <a:rPr lang="ru-RU" sz="2900" b="1" i="1" dirty="0" err="1">
                <a:solidFill>
                  <a:schemeClr val="bg1"/>
                </a:solidFill>
              </a:rPr>
              <a:t>класі</a:t>
            </a:r>
            <a:r>
              <a:rPr lang="ru-RU" sz="2900" b="1" i="1" dirty="0">
                <a:solidFill>
                  <a:schemeClr val="bg1"/>
                </a:solidFill>
              </a:rPr>
              <a:t>')</a:t>
            </a:r>
            <a:endParaRPr lang="uk-UA" sz="29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49AECE-7445-4507-B6E1-46A812345DDB}"/>
              </a:ext>
            </a:extLst>
          </p:cNvPr>
          <p:cNvSpPr txBox="1"/>
          <p:nvPr/>
        </p:nvSpPr>
        <p:spPr>
          <a:xfrm>
            <a:off x="653143" y="5454796"/>
            <a:ext cx="11467928" cy="53860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900" b="1" i="1" dirty="0" err="1">
                <a:solidFill>
                  <a:schemeClr val="bg1"/>
                </a:solidFill>
              </a:rPr>
              <a:t>label</a:t>
            </a:r>
            <a:r>
              <a:rPr lang="en-US" sz="2900" b="1" i="1" dirty="0">
                <a:solidFill>
                  <a:schemeClr val="bg1"/>
                </a:solidFill>
              </a:rPr>
              <a:t>.pack()</a:t>
            </a:r>
            <a:endParaRPr lang="uk-UA" sz="29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59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50783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700" b="1" i="1" dirty="0">
                <a:solidFill>
                  <a:schemeClr val="bg1"/>
                </a:solidFill>
              </a:rPr>
              <a:t>Команда для створення поля в мові </a:t>
            </a:r>
            <a:r>
              <a:rPr lang="en-US" sz="2700" b="1" i="1" dirty="0">
                <a:solidFill>
                  <a:srgbClr val="FFFF00"/>
                </a:solidFill>
              </a:rPr>
              <a:t>Python</a:t>
            </a:r>
            <a:r>
              <a:rPr lang="en-US" sz="2700" b="1" i="1" dirty="0">
                <a:solidFill>
                  <a:schemeClr val="bg1"/>
                </a:solidFill>
              </a:rPr>
              <a:t> </a:t>
            </a:r>
            <a:r>
              <a:rPr lang="uk-UA" sz="2700" b="1" i="1" dirty="0">
                <a:solidFill>
                  <a:schemeClr val="bg1"/>
                </a:solidFill>
              </a:rPr>
              <a:t>має вигляд: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Властивості поля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CF84BD-E457-4D4F-B59E-1311A94C6484}"/>
              </a:ext>
            </a:extLst>
          </p:cNvPr>
          <p:cNvSpPr txBox="1"/>
          <p:nvPr/>
        </p:nvSpPr>
        <p:spPr>
          <a:xfrm>
            <a:off x="72008" y="1795424"/>
            <a:ext cx="12050142" cy="5078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700" b="1" i="1" dirty="0">
                <a:solidFill>
                  <a:schemeClr val="bg1"/>
                </a:solidFill>
              </a:rPr>
              <a:t>&lt;ім’я поля&gt; = </a:t>
            </a:r>
            <a:r>
              <a:rPr lang="en-US" sz="2700" b="1" i="1" dirty="0">
                <a:solidFill>
                  <a:schemeClr val="bg1"/>
                </a:solidFill>
              </a:rPr>
              <a:t>Entry(&lt;Ha6ip </a:t>
            </a:r>
            <a:r>
              <a:rPr lang="uk-UA" sz="2700" b="1" i="1" dirty="0">
                <a:solidFill>
                  <a:schemeClr val="bg1"/>
                </a:solidFill>
              </a:rPr>
              <a:t>властивостей та їх значень&gt;)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B4249A-BD96-4633-A3C1-EBFCABFC0227}"/>
              </a:ext>
            </a:extLst>
          </p:cNvPr>
          <p:cNvSpPr txBox="1"/>
          <p:nvPr/>
        </p:nvSpPr>
        <p:spPr>
          <a:xfrm>
            <a:off x="72008" y="2424677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Властивості поля: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A90DCD1C-1C36-4D3C-8662-624723455687}"/>
              </a:ext>
            </a:extLst>
          </p:cNvPr>
          <p:cNvSpPr/>
          <p:nvPr/>
        </p:nvSpPr>
        <p:spPr>
          <a:xfrm>
            <a:off x="72008" y="3053930"/>
            <a:ext cx="2887061" cy="9908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width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3B371E1A-7556-4EC3-BD6E-3C15ED7C7862}"/>
              </a:ext>
            </a:extLst>
          </p:cNvPr>
          <p:cNvSpPr/>
          <p:nvPr/>
        </p:nvSpPr>
        <p:spPr>
          <a:xfrm>
            <a:off x="3125138" y="3053930"/>
            <a:ext cx="2887061" cy="9908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err="1">
                <a:solidFill>
                  <a:schemeClr val="bg1"/>
                </a:solidFill>
              </a:rPr>
              <a:t>bg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1AB80742-CD94-495A-974A-5F43761A91E2}"/>
              </a:ext>
            </a:extLst>
          </p:cNvPr>
          <p:cNvSpPr/>
          <p:nvPr/>
        </p:nvSpPr>
        <p:spPr>
          <a:xfrm>
            <a:off x="6178267" y="3053930"/>
            <a:ext cx="2887061" cy="9908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err="1">
                <a:solidFill>
                  <a:schemeClr val="bg1"/>
                </a:solidFill>
              </a:rPr>
              <a:t>fg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88D585E6-486A-4696-8370-8830A8B37791}"/>
              </a:ext>
            </a:extLst>
          </p:cNvPr>
          <p:cNvSpPr/>
          <p:nvPr/>
        </p:nvSpPr>
        <p:spPr>
          <a:xfrm>
            <a:off x="9229550" y="3055848"/>
            <a:ext cx="2887061" cy="9908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schemeClr val="bg1"/>
                </a:solidFill>
              </a:rPr>
              <a:t>font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61B35F-FA9A-44A8-BF98-964394829EE4}"/>
              </a:ext>
            </a:extLst>
          </p:cNvPr>
          <p:cNvSpPr txBox="1"/>
          <p:nvPr/>
        </p:nvSpPr>
        <p:spPr>
          <a:xfrm>
            <a:off x="72008" y="416618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Аналогічні до відповідних властивостей напису та кнопки, а властивість </a:t>
            </a:r>
            <a:r>
              <a:rPr lang="en-US" sz="2800" b="1" i="1" dirty="0">
                <a:solidFill>
                  <a:srgbClr val="FFFF00"/>
                </a:solidFill>
              </a:rPr>
              <a:t>height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відсутня – висота поля визначається висотою символів у його вмісті. Для поля можна задавати товщину рамки як значення властивості </a:t>
            </a:r>
            <a:r>
              <a:rPr lang="en-US" sz="2800" b="1" i="1" dirty="0">
                <a:solidFill>
                  <a:srgbClr val="FFFF00"/>
                </a:solidFill>
              </a:rPr>
              <a:t>bd</a:t>
            </a:r>
            <a:r>
              <a:rPr lang="en-US" sz="2800" b="1" i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42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9719</TotalTime>
  <Words>431</Words>
  <Application>Microsoft Office PowerPoint</Application>
  <PresentationFormat>Широкий екран</PresentationFormat>
  <Paragraphs>69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Практична робота 10 Проєкти з полем, з уведенням даних і виведенням результатів</vt:lpstr>
      <vt:lpstr>Середовище розробки проєктів</vt:lpstr>
      <vt:lpstr>Середовище розробки проєктів</vt:lpstr>
      <vt:lpstr>Середовище розробки проєктів</vt:lpstr>
      <vt:lpstr>Середовище розробки проєктів</vt:lpstr>
      <vt:lpstr>Середовище розробки проєктів</vt:lpstr>
      <vt:lpstr>Властивості кнопки</vt:lpstr>
      <vt:lpstr>Властивості напису</vt:lpstr>
      <vt:lpstr>Властивості поля</vt:lpstr>
      <vt:lpstr>Домашнє завдання</vt:lpstr>
      <vt:lpstr>Працюємо за комп’ютером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393</cp:revision>
  <dcterms:created xsi:type="dcterms:W3CDTF">2016-06-06T19:48:43Z</dcterms:created>
  <dcterms:modified xsi:type="dcterms:W3CDTF">2021-11-23T22:03:08Z</dcterms:modified>
</cp:coreProperties>
</file>