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481" r:id="rId3"/>
    <p:sldId id="2482" r:id="rId4"/>
    <p:sldId id="2483" r:id="rId5"/>
    <p:sldId id="2485" r:id="rId6"/>
    <p:sldId id="2484" r:id="rId7"/>
    <p:sldId id="2487" r:id="rId8"/>
    <p:sldId id="2486" r:id="rId9"/>
    <p:sldId id="2488" r:id="rId10"/>
    <p:sldId id="2490" r:id="rId11"/>
    <p:sldId id="2491" r:id="rId12"/>
    <p:sldId id="2492" r:id="rId13"/>
    <p:sldId id="2493" r:id="rId14"/>
    <p:sldId id="2494" r:id="rId15"/>
    <p:sldId id="2495" r:id="rId16"/>
    <p:sldId id="2497" r:id="rId17"/>
    <p:sldId id="2496" r:id="rId18"/>
    <p:sldId id="2498" r:id="rId19"/>
    <p:sldId id="2499" r:id="rId20"/>
    <p:sldId id="2500" r:id="rId21"/>
    <p:sldId id="2502" r:id="rId22"/>
    <p:sldId id="2503" r:id="rId23"/>
    <p:sldId id="2504" r:id="rId24"/>
    <p:sldId id="2505" r:id="rId25"/>
    <p:sldId id="2315" r:id="rId26"/>
    <p:sldId id="2508" r:id="rId27"/>
    <p:sldId id="259" r:id="rId28"/>
    <p:sldId id="261" r:id="rId29"/>
    <p:sldId id="304" r:id="rId30"/>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Сергій Мацаєнко" initials="СМ" lastIdx="1" clrIdx="0">
    <p:extLst>
      <p:ext uri="{19B8F6BF-5375-455C-9EA6-DF929625EA0E}">
        <p15:presenceInfo xmlns:p15="http://schemas.microsoft.com/office/powerpoint/2012/main" userId="1a9c3d308a22d4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2F2F2"/>
    <a:srgbClr val="19426B"/>
    <a:srgbClr val="B9EDD5"/>
    <a:srgbClr val="FF0000"/>
    <a:srgbClr val="E1292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92" autoAdjust="0"/>
    <p:restoredTop sz="94967" autoAdjust="0"/>
  </p:normalViewPr>
  <p:slideViewPr>
    <p:cSldViewPr snapToGrid="0">
      <p:cViewPr varScale="1">
        <p:scale>
          <a:sx n="79" d="100"/>
          <a:sy n="79" d="100"/>
        </p:scale>
        <p:origin x="43" y="72"/>
      </p:cViewPr>
      <p:guideLst/>
    </p:cSldViewPr>
  </p:slideViewPr>
  <p:notesTextViewPr>
    <p:cViewPr>
      <p:scale>
        <a:sx n="1" d="1"/>
        <a:sy n="1" d="1"/>
      </p:scale>
      <p:origin x="0" y="0"/>
    </p:cViewPr>
  </p:notesTextViewPr>
  <p:notesViewPr>
    <p:cSldViewPr snapToGrid="0">
      <p:cViewPr varScale="1">
        <p:scale>
          <a:sx n="62" d="100"/>
          <a:sy n="62" d="100"/>
        </p:scale>
        <p:origin x="3226"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a:extLst>
              <a:ext uri="{FF2B5EF4-FFF2-40B4-BE49-F238E27FC236}">
                <a16:creationId xmlns:a16="http://schemas.microsoft.com/office/drawing/2014/main" id="{50FBD1F2-4C55-4F57-89A8-2CE481D690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a:extLst>
              <a:ext uri="{FF2B5EF4-FFF2-40B4-BE49-F238E27FC236}">
                <a16:creationId xmlns:a16="http://schemas.microsoft.com/office/drawing/2014/main" id="{66AD8AF2-E2AE-4C52-B9B4-6AF1129ABC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CC7D71-3488-444E-AE19-0433C56E2C7E}" type="datetimeFigureOut">
              <a:rPr lang="uk-UA" smtClean="0"/>
              <a:t>09.11.2022</a:t>
            </a:fld>
            <a:endParaRPr lang="uk-UA"/>
          </a:p>
        </p:txBody>
      </p:sp>
      <p:sp>
        <p:nvSpPr>
          <p:cNvPr id="4" name="Місце для нижнього колонтитула 3">
            <a:extLst>
              <a:ext uri="{FF2B5EF4-FFF2-40B4-BE49-F238E27FC236}">
                <a16:creationId xmlns:a16="http://schemas.microsoft.com/office/drawing/2014/main" id="{09AD7158-BD18-4335-A692-E24BD6487D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5" name="Місце для номера слайда 4">
            <a:extLst>
              <a:ext uri="{FF2B5EF4-FFF2-40B4-BE49-F238E27FC236}">
                <a16:creationId xmlns:a16="http://schemas.microsoft.com/office/drawing/2014/main" id="{4324F83E-65E2-4AD5-8920-3D24836695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C5044EC-BD58-4F28-9CE2-D871C7A72A30}" type="slidenum">
              <a:rPr lang="uk-UA" smtClean="0"/>
              <a:t>‹№›</a:t>
            </a:fld>
            <a:endParaRPr lang="uk-UA"/>
          </a:p>
        </p:txBody>
      </p:sp>
    </p:spTree>
    <p:extLst>
      <p:ext uri="{BB962C8B-B14F-4D97-AF65-F5344CB8AC3E}">
        <p14:creationId xmlns:p14="http://schemas.microsoft.com/office/powerpoint/2010/main" val="2632845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7C1D0A-B9C4-4548-91F6-1922859C24DA}" type="datetimeFigureOut">
              <a:rPr lang="uk-UA" smtClean="0"/>
              <a:t>09.11.2022</a:t>
            </a:fld>
            <a:endParaRPr lang="uk-UA"/>
          </a:p>
        </p:txBody>
      </p:sp>
      <p:sp>
        <p:nvSpPr>
          <p:cNvPr id="4" name="Місце для зображення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5CB05D-96F8-4967-8A65-A7CBBD7B18D0}" type="slidenum">
              <a:rPr lang="uk-UA" smtClean="0"/>
              <a:t>‹№›</a:t>
            </a:fld>
            <a:endParaRPr lang="uk-UA"/>
          </a:p>
        </p:txBody>
      </p:sp>
    </p:spTree>
    <p:extLst>
      <p:ext uri="{BB962C8B-B14F-4D97-AF65-F5344CB8AC3E}">
        <p14:creationId xmlns:p14="http://schemas.microsoft.com/office/powerpoint/2010/main" val="394537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teach-inf.com.u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sp>
        <p:nvSpPr>
          <p:cNvPr id="27" name="Rectangle 24">
            <a:extLst>
              <a:ext uri="{FF2B5EF4-FFF2-40B4-BE49-F238E27FC236}">
                <a16:creationId xmlns:a16="http://schemas.microsoft.com/office/drawing/2014/main" id="{15188BC1-6A29-4440-851D-78704FAB5400}"/>
              </a:ext>
            </a:extLst>
          </p:cNvPr>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8" name="Rectangle 17">
            <a:extLst>
              <a:ext uri="{FF2B5EF4-FFF2-40B4-BE49-F238E27FC236}">
                <a16:creationId xmlns:a16="http://schemas.microsoft.com/office/drawing/2014/main" id="{211B2550-E4FE-40D9-A53F-2775EFA85CB9}"/>
              </a:ext>
            </a:extLst>
          </p:cNvPr>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9" name="Заголовок 1">
            <a:extLst>
              <a:ext uri="{FF2B5EF4-FFF2-40B4-BE49-F238E27FC236}">
                <a16:creationId xmlns:a16="http://schemas.microsoft.com/office/drawing/2014/main" id="{6F61C30A-C0A4-4AFE-B122-7126E4E39E46}"/>
              </a:ext>
            </a:extLst>
          </p:cNvPr>
          <p:cNvSpPr>
            <a:spLocks noGrp="1"/>
          </p:cNvSpPr>
          <p:nvPr>
            <p:ph type="ctrTitle"/>
          </p:nvPr>
        </p:nvSpPr>
        <p:spPr>
          <a:xfrm>
            <a:off x="5807947" y="203189"/>
            <a:ext cx="6191410" cy="2791689"/>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30" name="Підзаголовок 2">
            <a:extLst>
              <a:ext uri="{FF2B5EF4-FFF2-40B4-BE49-F238E27FC236}">
                <a16:creationId xmlns:a16="http://schemas.microsoft.com/office/drawing/2014/main" id="{C62D65B1-DDB6-4F1A-88B0-3B1C4F1EA476}"/>
              </a:ext>
            </a:extLst>
          </p:cNvPr>
          <p:cNvSpPr>
            <a:spLocks noGrp="1"/>
          </p:cNvSpPr>
          <p:nvPr>
            <p:ph type="subTitle" idx="1" hasCustomPrompt="1"/>
          </p:nvPr>
        </p:nvSpPr>
        <p:spPr>
          <a:xfrm>
            <a:off x="5807947" y="3184362"/>
            <a:ext cx="6363424"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grpSp>
        <p:nvGrpSpPr>
          <p:cNvPr id="31" name="Групувати 30">
            <a:extLst>
              <a:ext uri="{FF2B5EF4-FFF2-40B4-BE49-F238E27FC236}">
                <a16:creationId xmlns:a16="http://schemas.microsoft.com/office/drawing/2014/main" id="{5E9ACDDD-734C-439C-A7A6-33549EC76CAD}"/>
              </a:ext>
            </a:extLst>
          </p:cNvPr>
          <p:cNvGrpSpPr/>
          <p:nvPr userDrawn="1"/>
        </p:nvGrpSpPr>
        <p:grpSpPr>
          <a:xfrm>
            <a:off x="110888" y="992033"/>
            <a:ext cx="6123569" cy="4834253"/>
            <a:chOff x="498986" y="752629"/>
            <a:chExt cx="5959414" cy="4704661"/>
          </a:xfrm>
        </p:grpSpPr>
        <p:grpSp>
          <p:nvGrpSpPr>
            <p:cNvPr id="32" name="Графіка 3">
              <a:extLst>
                <a:ext uri="{FF2B5EF4-FFF2-40B4-BE49-F238E27FC236}">
                  <a16:creationId xmlns:a16="http://schemas.microsoft.com/office/drawing/2014/main" id="{6E5CC459-AFC2-49DE-B801-EEB20CDBE33B}"/>
                </a:ext>
              </a:extLst>
            </p:cNvPr>
            <p:cNvGrpSpPr/>
            <p:nvPr/>
          </p:nvGrpSpPr>
          <p:grpSpPr>
            <a:xfrm>
              <a:off x="498986" y="752629"/>
              <a:ext cx="5959414" cy="4704661"/>
              <a:chOff x="498986" y="752629"/>
              <a:chExt cx="5959414" cy="4704661"/>
            </a:xfrm>
          </p:grpSpPr>
          <p:sp>
            <p:nvSpPr>
              <p:cNvPr id="34" name="Полілінія: фігура 33">
                <a:extLst>
                  <a:ext uri="{FF2B5EF4-FFF2-40B4-BE49-F238E27FC236}">
                    <a16:creationId xmlns:a16="http://schemas.microsoft.com/office/drawing/2014/main" id="{A2B73FD6-F47F-48EE-82AA-5A3168F3F71E}"/>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35" name="Графіка 3">
                <a:extLst>
                  <a:ext uri="{FF2B5EF4-FFF2-40B4-BE49-F238E27FC236}">
                    <a16:creationId xmlns:a16="http://schemas.microsoft.com/office/drawing/2014/main" id="{56EC3890-4041-4784-B83D-1B8D1BE6BDB2}"/>
                  </a:ext>
                </a:extLst>
              </p:cNvPr>
              <p:cNvGrpSpPr/>
              <p:nvPr/>
            </p:nvGrpSpPr>
            <p:grpSpPr>
              <a:xfrm>
                <a:off x="818828" y="752629"/>
                <a:ext cx="5132543" cy="4562847"/>
                <a:chOff x="818828" y="752629"/>
                <a:chExt cx="5132543" cy="4562847"/>
              </a:xfrm>
            </p:grpSpPr>
            <p:sp>
              <p:nvSpPr>
                <p:cNvPr id="37" name="Полілінія: фігура 36">
                  <a:extLst>
                    <a:ext uri="{FF2B5EF4-FFF2-40B4-BE49-F238E27FC236}">
                      <a16:creationId xmlns:a16="http://schemas.microsoft.com/office/drawing/2014/main" id="{64A12066-C274-4EF7-8DE1-E02EED926CDC}"/>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8" name="Полілінія: фігура 37">
                  <a:extLst>
                    <a:ext uri="{FF2B5EF4-FFF2-40B4-BE49-F238E27FC236}">
                      <a16:creationId xmlns:a16="http://schemas.microsoft.com/office/drawing/2014/main" id="{AC3714D8-4584-4F0A-800A-5261BA8EF8F4}"/>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9" name="Полілінія: фігура 38">
                  <a:extLst>
                    <a:ext uri="{FF2B5EF4-FFF2-40B4-BE49-F238E27FC236}">
                      <a16:creationId xmlns:a16="http://schemas.microsoft.com/office/drawing/2014/main" id="{0F3C65CC-7E77-4C46-89D1-D00C186A3555}"/>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40" name="Полілінія: фігура 39">
                  <a:extLst>
                    <a:ext uri="{FF2B5EF4-FFF2-40B4-BE49-F238E27FC236}">
                      <a16:creationId xmlns:a16="http://schemas.microsoft.com/office/drawing/2014/main" id="{2452FC2B-A2F2-462D-8499-66AAA65B8E78}"/>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41" name="Полілінія: фігура 40">
                  <a:extLst>
                    <a:ext uri="{FF2B5EF4-FFF2-40B4-BE49-F238E27FC236}">
                      <a16:creationId xmlns:a16="http://schemas.microsoft.com/office/drawing/2014/main" id="{E1C6528E-F6B8-4B28-8A1D-68521FC82926}"/>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36" name="Полілінія: фігура 35">
                <a:extLst>
                  <a:ext uri="{FF2B5EF4-FFF2-40B4-BE49-F238E27FC236}">
                    <a16:creationId xmlns:a16="http://schemas.microsoft.com/office/drawing/2014/main" id="{ECD90067-51ED-4A43-A3BD-CD265C378EEF}"/>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33" name="Прямокутник: округлені кути 32">
              <a:extLst>
                <a:ext uri="{FF2B5EF4-FFF2-40B4-BE49-F238E27FC236}">
                  <a16:creationId xmlns:a16="http://schemas.microsoft.com/office/drawing/2014/main" id="{1BA7FCFF-2FF9-46D6-B1B8-3DB46F728CDB}"/>
                </a:ext>
              </a:extLst>
            </p:cNvPr>
            <p:cNvSpPr/>
            <p:nvPr/>
          </p:nvSpPr>
          <p:spPr>
            <a:xfrm>
              <a:off x="1033888" y="973792"/>
              <a:ext cx="4695303" cy="2519272"/>
            </a:xfrm>
            <a:prstGeom prst="roundRect">
              <a:avLst>
                <a:gd name="adj" fmla="val 3560"/>
              </a:avLst>
            </a:pr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sp>
        <p:nvSpPr>
          <p:cNvPr id="42" name="Прямокутник 41">
            <a:extLst>
              <a:ext uri="{FF2B5EF4-FFF2-40B4-BE49-F238E27FC236}">
                <a16:creationId xmlns:a16="http://schemas.microsoft.com/office/drawing/2014/main" id="{78DF5C15-3EF1-447F-9E8A-770F9964A14B}"/>
              </a:ext>
            </a:extLst>
          </p:cNvPr>
          <p:cNvSpPr/>
          <p:nvPr userDrawn="1"/>
        </p:nvSpPr>
        <p:spPr>
          <a:xfrm>
            <a:off x="840927" y="1370500"/>
            <a:ext cx="4408377" cy="806701"/>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40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Інформатика 9</a:t>
            </a:r>
          </a:p>
        </p:txBody>
      </p:sp>
      <p:sp>
        <p:nvSpPr>
          <p:cNvPr id="43" name="Прямокутник 42">
            <a:hlinkClick r:id="rId2"/>
            <a:extLst>
              <a:ext uri="{FF2B5EF4-FFF2-40B4-BE49-F238E27FC236}">
                <a16:creationId xmlns:a16="http://schemas.microsoft.com/office/drawing/2014/main" id="{74BFAC0B-7266-44AA-95B9-0CDD12C49151}"/>
              </a:ext>
            </a:extLst>
          </p:cNvPr>
          <p:cNvSpPr/>
          <p:nvPr userDrawn="1"/>
        </p:nvSpPr>
        <p:spPr>
          <a:xfrm>
            <a:off x="3496407" y="3413512"/>
            <a:ext cx="1991775" cy="403410"/>
          </a:xfrm>
          <a:prstGeom prst="rect">
            <a:avLst/>
          </a:prstGeom>
          <a:noFill/>
          <a:ln w="12700" cap="flat" cmpd="sng" algn="ctr">
            <a:noFill/>
            <a:prstDash val="solid"/>
            <a:miter lim="800000"/>
          </a:ln>
          <a:effectLst/>
        </p:spPr>
        <p:txBody>
          <a:bodyPr rtlCol="0" anchor="ctr"/>
          <a:lstStyle/>
          <a:p>
            <a:pPr algn="ctr" defTabSz="914377" fontAlgn="base">
              <a:spcBef>
                <a:spcPct val="0"/>
              </a:spcBef>
              <a:spcAft>
                <a:spcPct val="0"/>
              </a:spcAft>
              <a:defRPr/>
            </a:pPr>
            <a:r>
              <a:rPr lang="en-AU" sz="1600" b="1" kern="0" dirty="0">
                <a:solidFill>
                  <a:srgbClr val="404042"/>
                </a:solidFill>
                <a:latin typeface="Comic Sans MS" panose="030F0702030302020204" pitchFamily="66" charset="0"/>
                <a:cs typeface="Arial" panose="020B0604020202020204" pitchFamily="34" charset="0"/>
              </a:rPr>
              <a:t>teach-inf.</a:t>
            </a:r>
            <a:r>
              <a:rPr lang="en-US" sz="1600" b="1" kern="0" dirty="0">
                <a:solidFill>
                  <a:srgbClr val="404042"/>
                </a:solidFill>
                <a:latin typeface="Comic Sans MS" panose="030F0702030302020204" pitchFamily="66" charset="0"/>
                <a:cs typeface="Arial" panose="020B0604020202020204" pitchFamily="34" charset="0"/>
              </a:rPr>
              <a:t>com</a:t>
            </a:r>
            <a:r>
              <a:rPr lang="en-AU" sz="1600" b="1" kern="0" dirty="0">
                <a:solidFill>
                  <a:srgbClr val="404042"/>
                </a:solidFill>
                <a:latin typeface="Comic Sans MS" panose="030F0702030302020204" pitchFamily="66" charset="0"/>
                <a:cs typeface="Arial" panose="020B0604020202020204" pitchFamily="34" charset="0"/>
              </a:rPr>
              <a:t>.ua</a:t>
            </a:r>
            <a:endParaRPr lang="uk-UA" sz="1600" b="1" kern="0" dirty="0">
              <a:solidFill>
                <a:srgbClr val="404042"/>
              </a:solidFill>
              <a:latin typeface="Comic Sans MS" panose="030F0702030302020204" pitchFamily="66" charset="0"/>
              <a:cs typeface="Arial" panose="020B0604020202020204" pitchFamily="34" charset="0"/>
            </a:endParaRPr>
          </a:p>
        </p:txBody>
      </p:sp>
      <p:sp>
        <p:nvSpPr>
          <p:cNvPr id="44" name="Прямокутник 43">
            <a:extLst>
              <a:ext uri="{FF2B5EF4-FFF2-40B4-BE49-F238E27FC236}">
                <a16:creationId xmlns:a16="http://schemas.microsoft.com/office/drawing/2014/main" id="{64D47566-C59E-4DF7-B920-1072863AEA5B}"/>
              </a:ext>
            </a:extLst>
          </p:cNvPr>
          <p:cNvSpPr/>
          <p:nvPr userDrawn="1"/>
        </p:nvSpPr>
        <p:spPr>
          <a:xfrm>
            <a:off x="840927" y="2967652"/>
            <a:ext cx="1582233" cy="442463"/>
          </a:xfrm>
          <a:prstGeom prst="rect">
            <a:avLst/>
          </a:prstGeom>
          <a:solidFill>
            <a:srgbClr val="404042"/>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uk-UA"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за підручником</a:t>
            </a:r>
          </a:p>
        </p:txBody>
      </p:sp>
      <p:sp>
        <p:nvSpPr>
          <p:cNvPr id="45" name="Прямокутник 44">
            <a:extLst>
              <a:ext uri="{FF2B5EF4-FFF2-40B4-BE49-F238E27FC236}">
                <a16:creationId xmlns:a16="http://schemas.microsoft.com/office/drawing/2014/main" id="{46E86B14-EF02-42D6-B109-FEBF549788DB}"/>
              </a:ext>
            </a:extLst>
          </p:cNvPr>
          <p:cNvSpPr/>
          <p:nvPr userDrawn="1"/>
        </p:nvSpPr>
        <p:spPr>
          <a:xfrm>
            <a:off x="1133931" y="3338852"/>
            <a:ext cx="2201553" cy="381395"/>
          </a:xfrm>
          <a:prstGeom prst="rect">
            <a:avLst/>
          </a:prstGeom>
          <a:solidFill>
            <a:srgbClr val="0A657C"/>
          </a:solid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 typeface="+mj-lt"/>
              <a:buNone/>
              <a:tabLst/>
              <a:defRPr/>
            </a:pP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Ривкінд</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 Й.Я. та </a:t>
            </a:r>
            <a:r>
              <a:rPr kumimoji="0" lang="ru-RU" sz="1400" b="1" i="0" u="none" strike="noStrike" kern="0" cap="none" spc="0" normalizeH="0" baseline="0" noProof="0" dirty="0" err="1">
                <a:ln>
                  <a:noFill/>
                </a:ln>
                <a:solidFill>
                  <a:prstClr val="white"/>
                </a:solidFill>
                <a:effectLst/>
                <a:uLnTx/>
                <a:uFillTx/>
                <a:latin typeface="Comic Sans MS" panose="030F0702030302020204" pitchFamily="66" charset="0"/>
                <a:ea typeface="+mn-ea"/>
                <a:cs typeface="Arial" panose="020B0604020202020204" pitchFamily="34" charset="0"/>
              </a:rPr>
              <a:t>ін</a:t>
            </a:r>
            <a:r>
              <a:rPr kumimoji="0" lang="ru-RU" sz="14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09.11.2022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09.11.2022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19" name="Rectangle 16">
            <a:extLst>
              <a:ext uri="{FF2B5EF4-FFF2-40B4-BE49-F238E27FC236}">
                <a16:creationId xmlns:a16="http://schemas.microsoft.com/office/drawing/2014/main" id="{2E85CBAB-CDEB-4DBC-AC03-90264482228A}"/>
              </a:ext>
            </a:extLst>
          </p:cNvPr>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0" name="Rectangle 15">
            <a:extLst>
              <a:ext uri="{FF2B5EF4-FFF2-40B4-BE49-F238E27FC236}">
                <a16:creationId xmlns:a16="http://schemas.microsoft.com/office/drawing/2014/main" id="{771C9307-559A-4419-95B2-3E77B2D21821}"/>
              </a:ext>
            </a:extLst>
          </p:cNvPr>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25" name="Групувати 24">
            <a:extLst>
              <a:ext uri="{FF2B5EF4-FFF2-40B4-BE49-F238E27FC236}">
                <a16:creationId xmlns:a16="http://schemas.microsoft.com/office/drawing/2014/main" id="{FC1D8954-ED9B-48A9-80B2-42A18C99F94F}"/>
              </a:ext>
            </a:extLst>
          </p:cNvPr>
          <p:cNvGrpSpPr/>
          <p:nvPr userDrawn="1"/>
        </p:nvGrpSpPr>
        <p:grpSpPr>
          <a:xfrm>
            <a:off x="47749" y="40005"/>
            <a:ext cx="1224001" cy="966288"/>
            <a:chOff x="498986" y="752629"/>
            <a:chExt cx="5959414" cy="4704661"/>
          </a:xfrm>
        </p:grpSpPr>
        <p:grpSp>
          <p:nvGrpSpPr>
            <p:cNvPr id="26" name="Графіка 3">
              <a:extLst>
                <a:ext uri="{FF2B5EF4-FFF2-40B4-BE49-F238E27FC236}">
                  <a16:creationId xmlns:a16="http://schemas.microsoft.com/office/drawing/2014/main" id="{F1FE3724-EA3E-4A0C-94A8-4AFBDC45D173}"/>
                </a:ext>
              </a:extLst>
            </p:cNvPr>
            <p:cNvGrpSpPr/>
            <p:nvPr/>
          </p:nvGrpSpPr>
          <p:grpSpPr>
            <a:xfrm>
              <a:off x="498986" y="752629"/>
              <a:ext cx="5959414" cy="4704661"/>
              <a:chOff x="498986" y="752629"/>
              <a:chExt cx="5959414" cy="4704661"/>
            </a:xfrm>
          </p:grpSpPr>
          <p:sp>
            <p:nvSpPr>
              <p:cNvPr id="28" name="Полілінія: фігура 27">
                <a:extLst>
                  <a:ext uri="{FF2B5EF4-FFF2-40B4-BE49-F238E27FC236}">
                    <a16:creationId xmlns:a16="http://schemas.microsoft.com/office/drawing/2014/main" id="{981E16ED-E14F-40A7-8B15-813654CA55EB}"/>
                  </a:ext>
                </a:extLst>
              </p:cNvPr>
              <p:cNvSpPr/>
              <p:nvPr/>
            </p:nvSpPr>
            <p:spPr>
              <a:xfrm>
                <a:off x="498986" y="5024729"/>
                <a:ext cx="5959414" cy="432561"/>
              </a:xfrm>
              <a:custGeom>
                <a:avLst/>
                <a:gdLst>
                  <a:gd name="connsiteX0" fmla="*/ 5959415 w 5959414"/>
                  <a:gd name="connsiteY0" fmla="*/ 216281 h 432561"/>
                  <a:gd name="connsiteX1" fmla="*/ 2979707 w 5959414"/>
                  <a:gd name="connsiteY1" fmla="*/ 432561 h 432561"/>
                  <a:gd name="connsiteX2" fmla="*/ 0 w 5959414"/>
                  <a:gd name="connsiteY2" fmla="*/ 216281 h 432561"/>
                  <a:gd name="connsiteX3" fmla="*/ 2979707 w 5959414"/>
                  <a:gd name="connsiteY3" fmla="*/ 0 h 432561"/>
                  <a:gd name="connsiteX4" fmla="*/ 5959415 w 5959414"/>
                  <a:gd name="connsiteY4" fmla="*/ 216281 h 432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9414" h="432561">
                    <a:moveTo>
                      <a:pt x="5959415" y="216281"/>
                    </a:moveTo>
                    <a:cubicBezTo>
                      <a:pt x="5959415" y="335713"/>
                      <a:pt x="4625312" y="432561"/>
                      <a:pt x="2979707" y="432561"/>
                    </a:cubicBezTo>
                    <a:cubicBezTo>
                      <a:pt x="1334103" y="432561"/>
                      <a:pt x="0" y="335713"/>
                      <a:pt x="0" y="216281"/>
                    </a:cubicBezTo>
                    <a:cubicBezTo>
                      <a:pt x="0" y="96848"/>
                      <a:pt x="1334103" y="0"/>
                      <a:pt x="2979707" y="0"/>
                    </a:cubicBezTo>
                    <a:cubicBezTo>
                      <a:pt x="4625312" y="203"/>
                      <a:pt x="5959415" y="96848"/>
                      <a:pt x="5959415" y="216281"/>
                    </a:cubicBezTo>
                    <a:close/>
                  </a:path>
                </a:pathLst>
              </a:custGeom>
              <a:solidFill>
                <a:srgbClr val="000000">
                  <a:alpha val="20000"/>
                </a:srgbClr>
              </a:solidFill>
              <a:ln w="20318" cap="flat">
                <a:noFill/>
                <a:prstDash val="solid"/>
                <a:miter/>
              </a:ln>
            </p:spPr>
            <p:txBody>
              <a:bodyPr rtlCol="0" anchor="ctr"/>
              <a:lstStyle/>
              <a:p>
                <a:endParaRPr lang="uk-UA"/>
              </a:p>
            </p:txBody>
          </p:sp>
          <p:grpSp>
            <p:nvGrpSpPr>
              <p:cNvPr id="29" name="Графіка 3">
                <a:extLst>
                  <a:ext uri="{FF2B5EF4-FFF2-40B4-BE49-F238E27FC236}">
                    <a16:creationId xmlns:a16="http://schemas.microsoft.com/office/drawing/2014/main" id="{190B7C31-3B2A-4E5C-AC3C-33EFC28CA9FF}"/>
                  </a:ext>
                </a:extLst>
              </p:cNvPr>
              <p:cNvGrpSpPr/>
              <p:nvPr/>
            </p:nvGrpSpPr>
            <p:grpSpPr>
              <a:xfrm>
                <a:off x="818828" y="752629"/>
                <a:ext cx="5132543" cy="4562847"/>
                <a:chOff x="818828" y="752629"/>
                <a:chExt cx="5132543" cy="4562847"/>
              </a:xfrm>
            </p:grpSpPr>
            <p:sp>
              <p:nvSpPr>
                <p:cNvPr id="31" name="Полілінія: фігура 30">
                  <a:extLst>
                    <a:ext uri="{FF2B5EF4-FFF2-40B4-BE49-F238E27FC236}">
                      <a16:creationId xmlns:a16="http://schemas.microsoft.com/office/drawing/2014/main" id="{94C9460F-C214-47E8-AD0C-EDED0B9F4B57}"/>
                    </a:ext>
                  </a:extLst>
                </p:cNvPr>
                <p:cNvSpPr/>
                <p:nvPr/>
              </p:nvSpPr>
              <p:spPr>
                <a:xfrm>
                  <a:off x="818828" y="752629"/>
                  <a:ext cx="5132339" cy="3033014"/>
                </a:xfrm>
                <a:custGeom>
                  <a:avLst/>
                  <a:gdLst>
                    <a:gd name="connsiteX0" fmla="*/ 5132340 w 5132339"/>
                    <a:gd name="connsiteY0" fmla="*/ 3033015 h 3033014"/>
                    <a:gd name="connsiteX1" fmla="*/ 0 w 5132339"/>
                    <a:gd name="connsiteY1" fmla="*/ 3033015 h 3033014"/>
                    <a:gd name="connsiteX2" fmla="*/ 0 w 5132339"/>
                    <a:gd name="connsiteY2" fmla="*/ 305601 h 3033014"/>
                    <a:gd name="connsiteX3" fmla="*/ 305601 w 5132339"/>
                    <a:gd name="connsiteY3" fmla="*/ 0 h 3033014"/>
                    <a:gd name="connsiteX4" fmla="*/ 4847085 w 5132339"/>
                    <a:gd name="connsiteY4" fmla="*/ 0 h 3033014"/>
                    <a:gd name="connsiteX5" fmla="*/ 5132340 w 5132339"/>
                    <a:gd name="connsiteY5" fmla="*/ 285254 h 3033014"/>
                    <a:gd name="connsiteX6" fmla="*/ 5132340 w 5132339"/>
                    <a:gd name="connsiteY6" fmla="*/ 3033015 h 3033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339" h="3033014">
                      <a:moveTo>
                        <a:pt x="5132340" y="3033015"/>
                      </a:moveTo>
                      <a:lnTo>
                        <a:pt x="0" y="3033015"/>
                      </a:lnTo>
                      <a:lnTo>
                        <a:pt x="0" y="305601"/>
                      </a:lnTo>
                      <a:cubicBezTo>
                        <a:pt x="0" y="137541"/>
                        <a:pt x="137541" y="0"/>
                        <a:pt x="305601" y="0"/>
                      </a:cubicBezTo>
                      <a:lnTo>
                        <a:pt x="4847085" y="0"/>
                      </a:lnTo>
                      <a:cubicBezTo>
                        <a:pt x="5003955" y="0"/>
                        <a:pt x="5132340" y="128385"/>
                        <a:pt x="5132340" y="285254"/>
                      </a:cubicBezTo>
                      <a:lnTo>
                        <a:pt x="5132340" y="3033015"/>
                      </a:lnTo>
                      <a:close/>
                    </a:path>
                  </a:pathLst>
                </a:custGeom>
                <a:solidFill>
                  <a:srgbClr val="182632"/>
                </a:solidFill>
                <a:ln w="20318" cap="flat">
                  <a:noFill/>
                  <a:prstDash val="solid"/>
                  <a:miter/>
                </a:ln>
              </p:spPr>
              <p:txBody>
                <a:bodyPr rtlCol="0" anchor="ctr"/>
                <a:lstStyle/>
                <a:p>
                  <a:endParaRPr lang="uk-UA"/>
                </a:p>
              </p:txBody>
            </p:sp>
            <p:sp>
              <p:nvSpPr>
                <p:cNvPr id="32" name="Полілінія: фігура 31">
                  <a:extLst>
                    <a:ext uri="{FF2B5EF4-FFF2-40B4-BE49-F238E27FC236}">
                      <a16:creationId xmlns:a16="http://schemas.microsoft.com/office/drawing/2014/main" id="{54AA98C1-09FC-4562-ABF4-90551A4EA5B5}"/>
                    </a:ext>
                  </a:extLst>
                </p:cNvPr>
                <p:cNvSpPr/>
                <p:nvPr/>
              </p:nvSpPr>
              <p:spPr>
                <a:xfrm>
                  <a:off x="818828" y="3785643"/>
                  <a:ext cx="5132543" cy="460028"/>
                </a:xfrm>
                <a:custGeom>
                  <a:avLst/>
                  <a:gdLst>
                    <a:gd name="connsiteX0" fmla="*/ 4672311 w 5132543"/>
                    <a:gd name="connsiteY0" fmla="*/ 460028 h 460028"/>
                    <a:gd name="connsiteX1" fmla="*/ 460029 w 5132543"/>
                    <a:gd name="connsiteY1" fmla="*/ 460028 h 460028"/>
                    <a:gd name="connsiteX2" fmla="*/ 0 w 5132543"/>
                    <a:gd name="connsiteY2" fmla="*/ 0 h 460028"/>
                    <a:gd name="connsiteX3" fmla="*/ 0 w 5132543"/>
                    <a:gd name="connsiteY3" fmla="*/ 0 h 460028"/>
                    <a:gd name="connsiteX4" fmla="*/ 5132544 w 5132543"/>
                    <a:gd name="connsiteY4" fmla="*/ 0 h 460028"/>
                    <a:gd name="connsiteX5" fmla="*/ 5132544 w 5132543"/>
                    <a:gd name="connsiteY5" fmla="*/ 0 h 460028"/>
                    <a:gd name="connsiteX6" fmla="*/ 4672311 w 5132543"/>
                    <a:gd name="connsiteY6" fmla="*/ 460028 h 460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32543" h="460028">
                      <a:moveTo>
                        <a:pt x="4672311" y="460028"/>
                      </a:moveTo>
                      <a:lnTo>
                        <a:pt x="460029" y="460028"/>
                      </a:lnTo>
                      <a:cubicBezTo>
                        <a:pt x="205904" y="460028"/>
                        <a:pt x="0" y="254124"/>
                        <a:pt x="0" y="0"/>
                      </a:cubicBezTo>
                      <a:lnTo>
                        <a:pt x="0" y="0"/>
                      </a:lnTo>
                      <a:lnTo>
                        <a:pt x="5132544" y="0"/>
                      </a:lnTo>
                      <a:lnTo>
                        <a:pt x="5132544" y="0"/>
                      </a:lnTo>
                      <a:cubicBezTo>
                        <a:pt x="5132340" y="254124"/>
                        <a:pt x="4926436" y="460028"/>
                        <a:pt x="4672311" y="460028"/>
                      </a:cubicBezTo>
                      <a:close/>
                    </a:path>
                  </a:pathLst>
                </a:custGeom>
                <a:solidFill>
                  <a:srgbClr val="FFFFFF"/>
                </a:solidFill>
                <a:ln w="20318" cap="flat">
                  <a:noFill/>
                  <a:prstDash val="solid"/>
                  <a:miter/>
                </a:ln>
              </p:spPr>
              <p:txBody>
                <a:bodyPr rtlCol="0" anchor="ctr"/>
                <a:lstStyle/>
                <a:p>
                  <a:endParaRPr lang="uk-UA"/>
                </a:p>
              </p:txBody>
            </p:sp>
            <p:sp>
              <p:nvSpPr>
                <p:cNvPr id="33" name="Полілінія: фігура 32">
                  <a:extLst>
                    <a:ext uri="{FF2B5EF4-FFF2-40B4-BE49-F238E27FC236}">
                      <a16:creationId xmlns:a16="http://schemas.microsoft.com/office/drawing/2014/main" id="{A0AB8D5F-4159-466B-993A-4954156D26A7}"/>
                    </a:ext>
                  </a:extLst>
                </p:cNvPr>
                <p:cNvSpPr/>
                <p:nvPr/>
              </p:nvSpPr>
              <p:spPr>
                <a:xfrm>
                  <a:off x="2915916" y="4245671"/>
                  <a:ext cx="931247" cy="774988"/>
                </a:xfrm>
                <a:custGeom>
                  <a:avLst/>
                  <a:gdLst>
                    <a:gd name="connsiteX0" fmla="*/ 0 w 931247"/>
                    <a:gd name="connsiteY0" fmla="*/ 0 h 774988"/>
                    <a:gd name="connsiteX1" fmla="*/ 931247 w 931247"/>
                    <a:gd name="connsiteY1" fmla="*/ 0 h 774988"/>
                    <a:gd name="connsiteX2" fmla="*/ 931247 w 931247"/>
                    <a:gd name="connsiteY2" fmla="*/ 774988 h 774988"/>
                    <a:gd name="connsiteX3" fmla="*/ 0 w 931247"/>
                    <a:gd name="connsiteY3" fmla="*/ 774988 h 774988"/>
                  </a:gdLst>
                  <a:ahLst/>
                  <a:cxnLst>
                    <a:cxn ang="0">
                      <a:pos x="connsiteX0" y="connsiteY0"/>
                    </a:cxn>
                    <a:cxn ang="0">
                      <a:pos x="connsiteX1" y="connsiteY1"/>
                    </a:cxn>
                    <a:cxn ang="0">
                      <a:pos x="connsiteX2" y="connsiteY2"/>
                    </a:cxn>
                    <a:cxn ang="0">
                      <a:pos x="connsiteX3" y="connsiteY3"/>
                    </a:cxn>
                  </a:cxnLst>
                  <a:rect l="l" t="t" r="r" b="b"/>
                  <a:pathLst>
                    <a:path w="931247" h="774988">
                      <a:moveTo>
                        <a:pt x="0" y="0"/>
                      </a:moveTo>
                      <a:lnTo>
                        <a:pt x="931247" y="0"/>
                      </a:lnTo>
                      <a:lnTo>
                        <a:pt x="931247" y="774988"/>
                      </a:lnTo>
                      <a:lnTo>
                        <a:pt x="0" y="774988"/>
                      </a:lnTo>
                      <a:close/>
                    </a:path>
                  </a:pathLst>
                </a:custGeom>
                <a:solidFill>
                  <a:srgbClr val="E1E1E1"/>
                </a:solidFill>
                <a:ln w="20318" cap="flat">
                  <a:noFill/>
                  <a:prstDash val="solid"/>
                  <a:miter/>
                </a:ln>
              </p:spPr>
              <p:txBody>
                <a:bodyPr rtlCol="0" anchor="ctr"/>
                <a:lstStyle/>
                <a:p>
                  <a:endParaRPr lang="uk-UA"/>
                </a:p>
              </p:txBody>
            </p:sp>
            <p:sp>
              <p:nvSpPr>
                <p:cNvPr id="34" name="Полілінія: фігура 33">
                  <a:extLst>
                    <a:ext uri="{FF2B5EF4-FFF2-40B4-BE49-F238E27FC236}">
                      <a16:creationId xmlns:a16="http://schemas.microsoft.com/office/drawing/2014/main" id="{D5120B30-71C3-41E6-BC35-9B813C947926}"/>
                    </a:ext>
                  </a:extLst>
                </p:cNvPr>
                <p:cNvSpPr/>
                <p:nvPr/>
              </p:nvSpPr>
              <p:spPr>
                <a:xfrm>
                  <a:off x="2915916" y="4245671"/>
                  <a:ext cx="931247" cy="245579"/>
                </a:xfrm>
                <a:custGeom>
                  <a:avLst/>
                  <a:gdLst>
                    <a:gd name="connsiteX0" fmla="*/ 0 w 931247"/>
                    <a:gd name="connsiteY0" fmla="*/ 0 h 245579"/>
                    <a:gd name="connsiteX1" fmla="*/ 931247 w 931247"/>
                    <a:gd name="connsiteY1" fmla="*/ 0 h 245579"/>
                    <a:gd name="connsiteX2" fmla="*/ 931247 w 931247"/>
                    <a:gd name="connsiteY2" fmla="*/ 245579 h 245579"/>
                    <a:gd name="connsiteX3" fmla="*/ 0 w 931247"/>
                    <a:gd name="connsiteY3" fmla="*/ 245579 h 245579"/>
                  </a:gdLst>
                  <a:ahLst/>
                  <a:cxnLst>
                    <a:cxn ang="0">
                      <a:pos x="connsiteX0" y="connsiteY0"/>
                    </a:cxn>
                    <a:cxn ang="0">
                      <a:pos x="connsiteX1" y="connsiteY1"/>
                    </a:cxn>
                    <a:cxn ang="0">
                      <a:pos x="connsiteX2" y="connsiteY2"/>
                    </a:cxn>
                    <a:cxn ang="0">
                      <a:pos x="connsiteX3" y="connsiteY3"/>
                    </a:cxn>
                  </a:cxnLst>
                  <a:rect l="l" t="t" r="r" b="b"/>
                  <a:pathLst>
                    <a:path w="931247" h="245579">
                      <a:moveTo>
                        <a:pt x="0" y="0"/>
                      </a:moveTo>
                      <a:lnTo>
                        <a:pt x="931247" y="0"/>
                      </a:lnTo>
                      <a:lnTo>
                        <a:pt x="931247" y="245579"/>
                      </a:lnTo>
                      <a:lnTo>
                        <a:pt x="0" y="245579"/>
                      </a:lnTo>
                      <a:close/>
                    </a:path>
                  </a:pathLst>
                </a:custGeom>
                <a:solidFill>
                  <a:srgbClr val="BBBBBB"/>
                </a:solidFill>
                <a:ln w="20318" cap="flat">
                  <a:noFill/>
                  <a:prstDash val="solid"/>
                  <a:miter/>
                </a:ln>
              </p:spPr>
              <p:txBody>
                <a:bodyPr rtlCol="0" anchor="ctr"/>
                <a:lstStyle/>
                <a:p>
                  <a:endParaRPr lang="uk-UA"/>
                </a:p>
              </p:txBody>
            </p:sp>
            <p:sp>
              <p:nvSpPr>
                <p:cNvPr id="35" name="Полілінія: фігура 34">
                  <a:extLst>
                    <a:ext uri="{FF2B5EF4-FFF2-40B4-BE49-F238E27FC236}">
                      <a16:creationId xmlns:a16="http://schemas.microsoft.com/office/drawing/2014/main" id="{B81C0675-9DC1-4482-85AE-41F1F5F055D5}"/>
                    </a:ext>
                  </a:extLst>
                </p:cNvPr>
                <p:cNvSpPr/>
                <p:nvPr/>
              </p:nvSpPr>
              <p:spPr>
                <a:xfrm>
                  <a:off x="2305121" y="5020660"/>
                  <a:ext cx="2153039" cy="294816"/>
                </a:xfrm>
                <a:custGeom>
                  <a:avLst/>
                  <a:gdLst>
                    <a:gd name="connsiteX0" fmla="*/ 2153039 w 2153039"/>
                    <a:gd name="connsiteY0" fmla="*/ 294817 h 294816"/>
                    <a:gd name="connsiteX1" fmla="*/ 0 w 2153039"/>
                    <a:gd name="connsiteY1" fmla="*/ 294817 h 294816"/>
                    <a:gd name="connsiteX2" fmla="*/ 0 w 2153039"/>
                    <a:gd name="connsiteY2" fmla="*/ 244155 h 294816"/>
                    <a:gd name="connsiteX3" fmla="*/ 244155 w 2153039"/>
                    <a:gd name="connsiteY3" fmla="*/ 0 h 294816"/>
                    <a:gd name="connsiteX4" fmla="*/ 1908885 w 2153039"/>
                    <a:gd name="connsiteY4" fmla="*/ 0 h 294816"/>
                    <a:gd name="connsiteX5" fmla="*/ 2153039 w 2153039"/>
                    <a:gd name="connsiteY5" fmla="*/ 244155 h 294816"/>
                    <a:gd name="connsiteX6" fmla="*/ 2153039 w 2153039"/>
                    <a:gd name="connsiteY6" fmla="*/ 294817 h 294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53039" h="294816">
                      <a:moveTo>
                        <a:pt x="2153039" y="294817"/>
                      </a:moveTo>
                      <a:lnTo>
                        <a:pt x="0" y="294817"/>
                      </a:lnTo>
                      <a:lnTo>
                        <a:pt x="0" y="244155"/>
                      </a:lnTo>
                      <a:cubicBezTo>
                        <a:pt x="0" y="109870"/>
                        <a:pt x="109870" y="0"/>
                        <a:pt x="244155" y="0"/>
                      </a:cubicBezTo>
                      <a:lnTo>
                        <a:pt x="1908885" y="0"/>
                      </a:lnTo>
                      <a:cubicBezTo>
                        <a:pt x="2043170" y="0"/>
                        <a:pt x="2153039" y="109870"/>
                        <a:pt x="2153039" y="244155"/>
                      </a:cubicBezTo>
                      <a:lnTo>
                        <a:pt x="2153039" y="294817"/>
                      </a:lnTo>
                      <a:close/>
                    </a:path>
                  </a:pathLst>
                </a:custGeom>
                <a:solidFill>
                  <a:srgbClr val="FFFFFF"/>
                </a:solidFill>
                <a:ln w="20318" cap="flat">
                  <a:noFill/>
                  <a:prstDash val="solid"/>
                  <a:miter/>
                </a:ln>
              </p:spPr>
              <p:txBody>
                <a:bodyPr rtlCol="0" anchor="ctr"/>
                <a:lstStyle/>
                <a:p>
                  <a:endParaRPr lang="uk-UA"/>
                </a:p>
              </p:txBody>
            </p:sp>
          </p:grpSp>
          <p:sp>
            <p:nvSpPr>
              <p:cNvPr id="30" name="Полілінія: фігура 29">
                <a:extLst>
                  <a:ext uri="{FF2B5EF4-FFF2-40B4-BE49-F238E27FC236}">
                    <a16:creationId xmlns:a16="http://schemas.microsoft.com/office/drawing/2014/main" id="{F0DC46B9-CC58-4BB8-B634-FD933ED38902}"/>
                  </a:ext>
                </a:extLst>
              </p:cNvPr>
              <p:cNvSpPr/>
              <p:nvPr/>
            </p:nvSpPr>
            <p:spPr>
              <a:xfrm>
                <a:off x="3218464" y="3855227"/>
                <a:ext cx="290137" cy="290137"/>
              </a:xfrm>
              <a:custGeom>
                <a:avLst/>
                <a:gdLst>
                  <a:gd name="connsiteX0" fmla="*/ 290137 w 290137"/>
                  <a:gd name="connsiteY0" fmla="*/ 145069 h 290137"/>
                  <a:gd name="connsiteX1" fmla="*/ 145069 w 290137"/>
                  <a:gd name="connsiteY1" fmla="*/ 290138 h 290137"/>
                  <a:gd name="connsiteX2" fmla="*/ 0 w 290137"/>
                  <a:gd name="connsiteY2" fmla="*/ 145069 h 290137"/>
                  <a:gd name="connsiteX3" fmla="*/ 145069 w 290137"/>
                  <a:gd name="connsiteY3" fmla="*/ 0 h 290137"/>
                  <a:gd name="connsiteX4" fmla="*/ 290137 w 290137"/>
                  <a:gd name="connsiteY4" fmla="*/ 145069 h 290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137" h="290137">
                    <a:moveTo>
                      <a:pt x="290137" y="145069"/>
                    </a:moveTo>
                    <a:cubicBezTo>
                      <a:pt x="290137" y="225233"/>
                      <a:pt x="225233" y="290138"/>
                      <a:pt x="145069" y="290138"/>
                    </a:cubicBezTo>
                    <a:cubicBezTo>
                      <a:pt x="64905" y="290138"/>
                      <a:pt x="0" y="225233"/>
                      <a:pt x="0" y="145069"/>
                    </a:cubicBezTo>
                    <a:cubicBezTo>
                      <a:pt x="0" y="64905"/>
                      <a:pt x="64905" y="0"/>
                      <a:pt x="145069" y="0"/>
                    </a:cubicBezTo>
                    <a:cubicBezTo>
                      <a:pt x="225233" y="-203"/>
                      <a:pt x="290137" y="64905"/>
                      <a:pt x="290137" y="145069"/>
                    </a:cubicBezTo>
                    <a:close/>
                  </a:path>
                </a:pathLst>
              </a:custGeom>
              <a:solidFill>
                <a:srgbClr val="BBBBBB"/>
              </a:solidFill>
              <a:ln w="20318" cap="flat">
                <a:noFill/>
                <a:prstDash val="solid"/>
                <a:miter/>
              </a:ln>
            </p:spPr>
            <p:txBody>
              <a:bodyPr rtlCol="0" anchor="ctr"/>
              <a:lstStyle/>
              <a:p>
                <a:endParaRPr lang="uk-UA"/>
              </a:p>
            </p:txBody>
          </p:sp>
        </p:grpSp>
        <p:sp>
          <p:nvSpPr>
            <p:cNvPr id="27" name="Прямокутник: округлені кути 26">
              <a:extLst>
                <a:ext uri="{FF2B5EF4-FFF2-40B4-BE49-F238E27FC236}">
                  <a16:creationId xmlns:a16="http://schemas.microsoft.com/office/drawing/2014/main" id="{EED26023-E18F-47A6-88CE-92751A8FAD1C}"/>
                </a:ext>
              </a:extLst>
            </p:cNvPr>
            <p:cNvSpPr/>
            <p:nvPr/>
          </p:nvSpPr>
          <p:spPr>
            <a:xfrm>
              <a:off x="1033888" y="973792"/>
              <a:ext cx="4695303" cy="2519272"/>
            </a:xfrm>
            <a:prstGeom prst="roundRect">
              <a:avLst>
                <a:gd name="adj" fmla="val 3560"/>
              </a:avLst>
            </a:prstGeom>
            <a:solidFill>
              <a:srgbClr val="003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36" name="Групувати 35">
            <a:extLst>
              <a:ext uri="{FF2B5EF4-FFF2-40B4-BE49-F238E27FC236}">
                <a16:creationId xmlns:a16="http://schemas.microsoft.com/office/drawing/2014/main" id="{9CF7F389-44D9-4E27-B849-0760F744231D}"/>
              </a:ext>
            </a:extLst>
          </p:cNvPr>
          <p:cNvGrpSpPr/>
          <p:nvPr userDrawn="1"/>
        </p:nvGrpSpPr>
        <p:grpSpPr>
          <a:xfrm>
            <a:off x="-15226" y="6550240"/>
            <a:ext cx="4779249" cy="307777"/>
            <a:chOff x="467543" y="6506203"/>
            <a:chExt cx="4779249" cy="307776"/>
          </a:xfrm>
        </p:grpSpPr>
        <p:sp>
          <p:nvSpPr>
            <p:cNvPr id="37" name="TextBox 36">
              <a:extLst>
                <a:ext uri="{FF2B5EF4-FFF2-40B4-BE49-F238E27FC236}">
                  <a16:creationId xmlns:a16="http://schemas.microsoft.com/office/drawing/2014/main" id="{8B40F268-C8DC-4A43-8D79-2ADEF9F52253}"/>
                </a:ext>
              </a:extLst>
            </p:cNvPr>
            <p:cNvSpPr txBox="1"/>
            <p:nvPr/>
          </p:nvSpPr>
          <p:spPr>
            <a:xfrm>
              <a:off x="467543" y="6506203"/>
              <a:ext cx="4779249"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r>
                <a:rPr lang="uk-UA" sz="1400" i="1" dirty="0">
                  <a:solidFill>
                    <a:srgbClr val="19426B"/>
                  </a:solidFill>
                  <a:latin typeface="Verdana"/>
                </a:rPr>
                <a:t>Вивчаємо інформатику        </a:t>
              </a:r>
              <a:r>
                <a:rPr lang="en-US" sz="1400" b="1" i="1" dirty="0">
                  <a:solidFill>
                    <a:srgbClr val="0070C0"/>
                  </a:solidFill>
                  <a:latin typeface="Comic Sans MS" panose="030F0702030302020204" pitchFamily="66" charset="0"/>
                  <a:hlinkClick r:id="rId2" tooltip="Перейти на сайт">
                    <a:extLst>
                      <a:ext uri="{A12FA001-AC4F-418D-AE19-62706E023703}">
                        <ahyp:hlinkClr xmlns:ahyp="http://schemas.microsoft.com/office/drawing/2018/hyperlinkcolor" val="tx"/>
                      </a:ext>
                    </a:extLst>
                  </a:hlinkClick>
                </a:rPr>
                <a:t>teach-inf.com.ua</a:t>
              </a:r>
              <a:endParaRPr lang="ru-RU" sz="1400" b="1" i="1" dirty="0">
                <a:solidFill>
                  <a:srgbClr val="0070C0"/>
                </a:solidFill>
                <a:latin typeface="Comic Sans MS" panose="030F0702030302020204" pitchFamily="66" charset="0"/>
              </a:endParaRPr>
            </a:p>
          </p:txBody>
        </p:sp>
        <p:pic>
          <p:nvPicPr>
            <p:cNvPr id="38" name="Picture 3">
              <a:extLst>
                <a:ext uri="{FF2B5EF4-FFF2-40B4-BE49-F238E27FC236}">
                  <a16:creationId xmlns:a16="http://schemas.microsoft.com/office/drawing/2014/main" id="{99809887-F5FF-4B6D-94D2-FAA8228325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3021953" y="6552070"/>
              <a:ext cx="325911" cy="192357"/>
            </a:xfrm>
            <a:prstGeom prst="rect">
              <a:avLst/>
            </a:prstGeom>
            <a:noFill/>
            <a:extLst>
              <a:ext uri="{909E8E84-426E-40DD-AFC4-6F175D3DCCD1}">
                <a14:hiddenFill xmlns:a14="http://schemas.microsoft.com/office/drawing/2010/main">
                  <a:solidFill>
                    <a:srgbClr val="FFFFFF"/>
                  </a:solidFill>
                </a14:hiddenFill>
              </a:ext>
            </a:extLst>
          </p:spPr>
        </p:pic>
      </p:grpSp>
      <p:sp>
        <p:nvSpPr>
          <p:cNvPr id="39" name="Прямокутник 38">
            <a:extLst>
              <a:ext uri="{FF2B5EF4-FFF2-40B4-BE49-F238E27FC236}">
                <a16:creationId xmlns:a16="http://schemas.microsoft.com/office/drawing/2014/main" id="{71ABBEAD-E17F-403A-9CF1-1AC97AEC0BD2}"/>
              </a:ext>
            </a:extLst>
          </p:cNvPr>
          <p:cNvSpPr/>
          <p:nvPr userDrawn="1"/>
        </p:nvSpPr>
        <p:spPr>
          <a:xfrm>
            <a:off x="116841" y="79749"/>
            <a:ext cx="1051560" cy="538985"/>
          </a:xfrm>
          <a:prstGeom prst="rect">
            <a:avLst/>
          </a:prstGeom>
          <a:noFill/>
          <a:ln w="12700" cap="flat" cmpd="sng" algn="ctr">
            <a:noFill/>
            <a:prstDash val="solid"/>
            <a:miter lim="800000"/>
          </a:ln>
          <a:effectLst/>
        </p:spPr>
        <p:txBody>
          <a:bodyPr rtlCol="0" anchor="ctr"/>
          <a:lstStyle/>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1200" b="1" i="0" u="none" strike="noStrike" kern="0" cap="none" spc="0" normalizeH="0" baseline="0" noProof="0" dirty="0">
                <a:ln>
                  <a:noFill/>
                </a:ln>
                <a:solidFill>
                  <a:schemeClr val="bg1"/>
                </a:solidFill>
                <a:effectLst/>
                <a:uLnTx/>
                <a:uFillTx/>
                <a:latin typeface="Comic Sans MS" panose="030F0702030302020204" pitchFamily="66" charset="0"/>
                <a:ea typeface="+mn-ea"/>
                <a:cs typeface="Arial" panose="020B0604020202020204" pitchFamily="34" charset="0"/>
              </a:rPr>
              <a:t>Розділ 5</a:t>
            </a:r>
          </a:p>
          <a:p>
            <a:pPr marL="0" marR="0" lvl="0" indent="0" algn="ctr" defTabSz="914377" rtl="0" eaLnBrk="1" fontAlgn="base" latinLnBrk="0" hangingPunct="1">
              <a:lnSpc>
                <a:spcPct val="100000"/>
              </a:lnSpc>
              <a:spcBef>
                <a:spcPct val="0"/>
              </a:spcBef>
              <a:spcAft>
                <a:spcPct val="0"/>
              </a:spcAft>
              <a:buClrTx/>
              <a:buSzTx/>
              <a:buFontTx/>
              <a:buNone/>
              <a:tabLst/>
              <a:defRPr/>
            </a:pPr>
            <a:r>
              <a:rPr kumimoji="0" lang="uk-UA" sz="1200" b="1" i="0" u="none" strike="noStrike" kern="0" cap="none" spc="0" normalizeH="0" baseline="0" noProof="0" dirty="0">
                <a:ln>
                  <a:noFill/>
                </a:ln>
                <a:solidFill>
                  <a:schemeClr val="bg1"/>
                </a:solidFill>
                <a:effectLst/>
                <a:uLnTx/>
                <a:uFillTx/>
                <a:latin typeface="Comic Sans MS" panose="030F0702030302020204" pitchFamily="66" charset="0"/>
                <a:ea typeface="+mn-ea"/>
                <a:cs typeface="Arial" panose="020B0604020202020204" pitchFamily="34" charset="0"/>
              </a:rPr>
              <a:t>§ 5.3</a:t>
            </a:r>
          </a:p>
        </p:txBody>
      </p:sp>
      <p:sp>
        <p:nvSpPr>
          <p:cNvPr id="23" name="Заголовок 1">
            <a:extLst>
              <a:ext uri="{FF2B5EF4-FFF2-40B4-BE49-F238E27FC236}">
                <a16:creationId xmlns:a16="http://schemas.microsoft.com/office/drawing/2014/main" id="{418C355A-BEF5-45F8-B60D-B62C58B13DDA}"/>
              </a:ext>
            </a:extLst>
          </p:cNvPr>
          <p:cNvSpPr>
            <a:spLocks noGrp="1"/>
          </p:cNvSpPr>
          <p:nvPr>
            <p:ph type="title"/>
          </p:nvPr>
        </p:nvSpPr>
        <p:spPr>
          <a:xfrm>
            <a:off x="1166149" y="162512"/>
            <a:ext cx="10721052"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09.11.2022</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09.11.2022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09.11.2022</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09.11.2022</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09.11.2022</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09.11.2022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09.11.2022</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09.11.2022</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4" name="Заголовок 3">
            <a:extLst>
              <a:ext uri="{FF2B5EF4-FFF2-40B4-BE49-F238E27FC236}">
                <a16:creationId xmlns:a16="http://schemas.microsoft.com/office/drawing/2014/main" id="{C7A63514-51BF-4EB1-A1B3-342E4DF89E63}"/>
              </a:ext>
            </a:extLst>
          </p:cNvPr>
          <p:cNvSpPr>
            <a:spLocks noGrp="1"/>
          </p:cNvSpPr>
          <p:nvPr>
            <p:ph type="ctrTitle"/>
          </p:nvPr>
        </p:nvSpPr>
        <p:spPr/>
        <p:txBody>
          <a:bodyPr>
            <a:noAutofit/>
          </a:bodyPr>
          <a:lstStyle/>
          <a:p>
            <a:r>
              <a:rPr lang="uk-UA" sz="4800" dirty="0"/>
              <a:t>Поняття складності алгоритмів</a:t>
            </a:r>
          </a:p>
        </p:txBody>
      </p:sp>
      <p:sp>
        <p:nvSpPr>
          <p:cNvPr id="9" name="Прямокутник 8">
            <a:extLst>
              <a:ext uri="{FF2B5EF4-FFF2-40B4-BE49-F238E27FC236}">
                <a16:creationId xmlns:a16="http://schemas.microsoft.com/office/drawing/2014/main" id="{A82FFB42-9BAA-47F7-8720-601FBE84A3B3}"/>
              </a:ext>
            </a:extLst>
          </p:cNvPr>
          <p:cNvSpPr/>
          <p:nvPr/>
        </p:nvSpPr>
        <p:spPr>
          <a:xfrm>
            <a:off x="2926948" y="2060124"/>
            <a:ext cx="2092407" cy="706854"/>
          </a:xfrm>
          <a:prstGeom prst="rect">
            <a:avLst/>
          </a:prstGeom>
          <a:solidFill>
            <a:srgbClr val="6D6E70"/>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Урок 5</a:t>
            </a:r>
            <a:r>
              <a:rPr kumimoji="0" lang="en-US"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7</a:t>
            </a:r>
            <a:endPar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endParaRPr>
          </a:p>
        </p:txBody>
      </p:sp>
      <p:pic>
        <p:nvPicPr>
          <p:cNvPr id="10" name="Picture 6" descr="code, coding, custom, marketing, seo, web icon">
            <a:extLst>
              <a:ext uri="{FF2B5EF4-FFF2-40B4-BE49-F238E27FC236}">
                <a16:creationId xmlns:a16="http://schemas.microsoft.com/office/drawing/2014/main" id="{D0BC7BFC-B3D2-4930-B4C3-AA378E2A7F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452" y="3937638"/>
            <a:ext cx="2336806" cy="2336808"/>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A7289B29-4688-4746-A5B0-DBDF0CBF64A3}"/>
              </a:ext>
            </a:extLst>
          </p:cNvPr>
          <p:cNvPicPr>
            <a:picLocks noChangeAspect="1"/>
          </p:cNvPicPr>
          <p:nvPr/>
        </p:nvPicPr>
        <p:blipFill>
          <a:blip r:embed="rId3"/>
          <a:stretch>
            <a:fillRect/>
          </a:stretch>
        </p:blipFill>
        <p:spPr>
          <a:xfrm>
            <a:off x="9475437" y="3936242"/>
            <a:ext cx="2336800" cy="2339600"/>
          </a:xfrm>
          <a:prstGeom prst="rect">
            <a:avLst/>
          </a:prstGeom>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Це означає, що якщо кількість вхідних даних збільшити, наприклад, у 5 разів, то час виконання алгоритму теж збільшиться в 5 разів.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4" name="TextBox 3">
            <a:extLst>
              <a:ext uri="{FF2B5EF4-FFF2-40B4-BE49-F238E27FC236}">
                <a16:creationId xmlns:a16="http://schemas.microsoft.com/office/drawing/2014/main" id="{B8D122D2-A0C4-4B22-9E06-5E17E113DA60}"/>
              </a:ext>
            </a:extLst>
          </p:cNvPr>
          <p:cNvSpPr txBox="1"/>
          <p:nvPr/>
        </p:nvSpPr>
        <p:spPr>
          <a:xfrm>
            <a:off x="70928" y="2726563"/>
            <a:ext cx="7194575" cy="38318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700" b="1" i="1" kern="0" dirty="0">
                <a:solidFill>
                  <a:srgbClr val="FFFFFF"/>
                </a:solidFill>
              </a:rPr>
              <a:t>Такими алгоритмами є, наприклад, алгоритм для обчислення суми всіх елементів одновимірного масиву з </a:t>
            </a:r>
            <a:r>
              <a:rPr lang="en-US" sz="2700" b="1" i="1" kern="0" dirty="0">
                <a:solidFill>
                  <a:srgbClr val="FFFFFF"/>
                </a:solidFill>
              </a:rPr>
              <a:t>n </a:t>
            </a:r>
            <a:r>
              <a:rPr lang="uk-UA" sz="2700" b="1" i="1" kern="0" dirty="0">
                <a:solidFill>
                  <a:srgbClr val="FFFFFF"/>
                </a:solidFill>
              </a:rPr>
              <a:t>елементів або алгоритм знаходження значення найбільшого елемента такого масиву. У таких алгоритмах вхідні дані переглядаються тільки 1 раз.</a:t>
            </a:r>
          </a:p>
        </p:txBody>
      </p:sp>
      <p:pic>
        <p:nvPicPr>
          <p:cNvPr id="6" name="Рисунок 5">
            <a:extLst>
              <a:ext uri="{FF2B5EF4-FFF2-40B4-BE49-F238E27FC236}">
                <a16:creationId xmlns:a16="http://schemas.microsoft.com/office/drawing/2014/main" id="{D070DB4D-FC82-44A6-96AB-4330F23A50DD}"/>
              </a:ext>
            </a:extLst>
          </p:cNvPr>
          <p:cNvPicPr>
            <a:picLocks noChangeAspect="1"/>
          </p:cNvPicPr>
          <p:nvPr/>
        </p:nvPicPr>
        <p:blipFill rotWithShape="1">
          <a:blip r:embed="rId2"/>
          <a:srcRect t="2509"/>
          <a:stretch/>
        </p:blipFill>
        <p:spPr>
          <a:xfrm>
            <a:off x="7416800" y="2726564"/>
            <a:ext cx="4704272" cy="3831818"/>
          </a:xfrm>
          <a:prstGeom prst="rect">
            <a:avLst/>
          </a:prstGeom>
        </p:spPr>
      </p:pic>
    </p:spTree>
    <p:extLst>
      <p:ext uri="{BB962C8B-B14F-4D97-AF65-F5344CB8AC3E}">
        <p14:creationId xmlns:p14="http://schemas.microsoft.com/office/powerpoint/2010/main" val="37020876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9" y="1196763"/>
            <a:ext cx="5215608"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Якщо алгоритм </a:t>
            </a:r>
            <a:r>
              <a:rPr lang="uk-UA" sz="2800" b="1" i="1" kern="0" dirty="0">
                <a:solidFill>
                  <a:srgbClr val="FFFF00"/>
                </a:solidFill>
              </a:rPr>
              <a:t>містить вкладені один в інший два цикли</a:t>
            </a:r>
            <a:r>
              <a:rPr lang="uk-UA" sz="2800" b="1" i="1" kern="0" dirty="0">
                <a:solidFill>
                  <a:srgbClr val="FFFFFF"/>
                </a:solidFill>
              </a:rPr>
              <a:t>, то час виконання такого алгоритму пропорційний деякій константі, помноженій на квадрат кількості вхідних даних </a:t>
            </a:r>
            <a:r>
              <a:rPr lang="en-US" sz="2800" b="1" kern="0" dirty="0">
                <a:solidFill>
                  <a:srgbClr val="FFFF00"/>
                </a:solidFill>
              </a:rPr>
              <a:t>n</a:t>
            </a:r>
            <a:r>
              <a:rPr lang="en-US" sz="2800" b="1" kern="0" baseline="30000" dirty="0">
                <a:solidFill>
                  <a:srgbClr val="FFFF00"/>
                </a:solidFill>
              </a:rPr>
              <a:t>2</a:t>
            </a:r>
            <a:r>
              <a:rPr lang="en-US" sz="2800" b="1" i="1" kern="0" dirty="0">
                <a:solidFill>
                  <a:srgbClr val="FFFFFF"/>
                </a:solidFill>
              </a:rPr>
              <a:t>. </a:t>
            </a:r>
            <a:endParaRPr lang="uk-UA" sz="2800" b="1" i="1" kern="0" dirty="0">
              <a:solidFill>
                <a:srgbClr val="FFFFFF"/>
              </a:solidFill>
            </a:endParaRP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pic>
        <p:nvPicPr>
          <p:cNvPr id="4" name="Picture 6">
            <a:extLst>
              <a:ext uri="{FF2B5EF4-FFF2-40B4-BE49-F238E27FC236}">
                <a16:creationId xmlns:a16="http://schemas.microsoft.com/office/drawing/2014/main" id="{F3002FD3-69B3-443C-91FB-F42BAD3863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758"/>
          <a:stretch/>
        </p:blipFill>
        <p:spPr bwMode="auto">
          <a:xfrm>
            <a:off x="5492882" y="1211547"/>
            <a:ext cx="6627110" cy="395553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04577DCC-7AC8-4B2D-AF28-2D63EB3C5B46}"/>
              </a:ext>
            </a:extLst>
          </p:cNvPr>
          <p:cNvSpPr txBox="1"/>
          <p:nvPr/>
        </p:nvSpPr>
        <p:spPr>
          <a:xfrm>
            <a:off x="72008" y="533035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Складність такого алгоритму називається </a:t>
            </a:r>
            <a:r>
              <a:rPr lang="uk-UA" sz="2800" b="1" i="1" kern="0" dirty="0">
                <a:solidFill>
                  <a:srgbClr val="FFFF00"/>
                </a:solidFill>
              </a:rPr>
              <a:t>квадратичною</a:t>
            </a:r>
            <a:r>
              <a:rPr lang="uk-UA" sz="2800" b="1" i="1" kern="0" dirty="0">
                <a:solidFill>
                  <a:srgbClr val="FFFFFF"/>
                </a:solidFill>
              </a:rPr>
              <a:t> і позначається </a:t>
            </a:r>
            <a:r>
              <a:rPr lang="uk-UA" sz="2800" b="1" kern="0" dirty="0">
                <a:solidFill>
                  <a:srgbClr val="FFFF00"/>
                </a:solidFill>
              </a:rPr>
              <a:t>О(</a:t>
            </a:r>
            <a:r>
              <a:rPr lang="en-US" sz="2800" b="1" kern="0" dirty="0">
                <a:solidFill>
                  <a:srgbClr val="FFFF00"/>
                </a:solidFill>
              </a:rPr>
              <a:t>n</a:t>
            </a:r>
            <a:r>
              <a:rPr lang="en-US" sz="2800" b="1" kern="0" baseline="30000" dirty="0">
                <a:solidFill>
                  <a:srgbClr val="FFFF00"/>
                </a:solidFill>
              </a:rPr>
              <a:t>2</a:t>
            </a:r>
            <a:r>
              <a:rPr lang="en-US" sz="2800" b="1" kern="0" dirty="0">
                <a:solidFill>
                  <a:srgbClr val="FFFF00"/>
                </a:solidFill>
              </a:rPr>
              <a:t>)</a:t>
            </a:r>
            <a:r>
              <a:rPr lang="en-US" sz="2800" b="1" i="1" kern="0" dirty="0">
                <a:solidFill>
                  <a:srgbClr val="FFFFFF"/>
                </a:solidFill>
              </a:rPr>
              <a:t>.</a:t>
            </a:r>
            <a:endParaRPr lang="uk-UA" sz="2800" b="1" i="1" kern="0" dirty="0">
              <a:solidFill>
                <a:srgbClr val="FFFFFF"/>
              </a:solidFill>
            </a:endParaRPr>
          </a:p>
        </p:txBody>
      </p:sp>
    </p:spTree>
    <p:extLst>
      <p:ext uri="{BB962C8B-B14F-4D97-AF65-F5344CB8AC3E}">
        <p14:creationId xmlns:p14="http://schemas.microsoft.com/office/powerpoint/2010/main" val="26451760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Це означає, що якщо кількість вхідних даних збільшити, наприклад, у </a:t>
            </a:r>
            <a:r>
              <a:rPr lang="uk-UA" sz="2800" b="1" kern="0" dirty="0">
                <a:solidFill>
                  <a:srgbClr val="FFFF00"/>
                </a:solidFill>
              </a:rPr>
              <a:t>5</a:t>
            </a:r>
            <a:r>
              <a:rPr lang="uk-UA" sz="2800" b="1" i="1" kern="0" dirty="0">
                <a:solidFill>
                  <a:srgbClr val="FFFFFF"/>
                </a:solidFill>
              </a:rPr>
              <a:t> разів, то час виконання алгоритму збільшиться в </a:t>
            </a:r>
            <a:r>
              <a:rPr lang="uk-UA" sz="2800" b="1" kern="0" dirty="0">
                <a:solidFill>
                  <a:srgbClr val="FFFF00"/>
                </a:solidFill>
              </a:rPr>
              <a:t>5</a:t>
            </a:r>
            <a:r>
              <a:rPr lang="uk-UA" sz="2800" b="1" kern="0" baseline="30000" dirty="0">
                <a:solidFill>
                  <a:srgbClr val="FFFF00"/>
                </a:solidFill>
              </a:rPr>
              <a:t>2</a:t>
            </a:r>
            <a:r>
              <a:rPr lang="uk-UA" sz="2800" b="1" kern="0" dirty="0">
                <a:solidFill>
                  <a:srgbClr val="FFFF00"/>
                </a:solidFill>
              </a:rPr>
              <a:t>=25</a:t>
            </a:r>
            <a:r>
              <a:rPr lang="uk-UA" sz="2800" b="1" i="1" kern="0" dirty="0">
                <a:solidFill>
                  <a:srgbClr val="FFFFFF"/>
                </a:solidFill>
              </a:rPr>
              <a:t> разів.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5" name="TextBox 4">
            <a:extLst>
              <a:ext uri="{FF2B5EF4-FFF2-40B4-BE49-F238E27FC236}">
                <a16:creationId xmlns:a16="http://schemas.microsoft.com/office/drawing/2014/main" id="{DBC313EF-2DC6-4348-BFFA-2D800986AF33}"/>
              </a:ext>
            </a:extLst>
          </p:cNvPr>
          <p:cNvSpPr txBox="1"/>
          <p:nvPr/>
        </p:nvSpPr>
        <p:spPr>
          <a:xfrm>
            <a:off x="72009" y="2667773"/>
            <a:ext cx="5570034"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Такими алгоритмами є, наприклад, розглянуті в  цьому пункті алгоритми впорядкування одновимірного масиву з </a:t>
            </a:r>
            <a:r>
              <a:rPr lang="en-US" sz="2800" b="1" i="1" kern="0" dirty="0">
                <a:solidFill>
                  <a:srgbClr val="FFFFFF"/>
                </a:solidFill>
              </a:rPr>
              <a:t>n </a:t>
            </a:r>
            <a:r>
              <a:rPr lang="uk-UA" sz="2800" b="1" i="1" kern="0" dirty="0">
                <a:solidFill>
                  <a:srgbClr val="FFFFFF"/>
                </a:solidFill>
              </a:rPr>
              <a:t>елементів. У  таких алгоритмах вхідні дані переглядаються приблизно </a:t>
            </a:r>
            <a:r>
              <a:rPr lang="en-US" sz="2800" b="1" kern="0" dirty="0">
                <a:solidFill>
                  <a:srgbClr val="FFFF00"/>
                </a:solidFill>
              </a:rPr>
              <a:t>n</a:t>
            </a:r>
            <a:r>
              <a:rPr lang="en-US" sz="2800" b="1" kern="0" baseline="30000" dirty="0">
                <a:solidFill>
                  <a:srgbClr val="FFFF00"/>
                </a:solidFill>
              </a:rPr>
              <a:t>2</a:t>
            </a:r>
            <a:r>
              <a:rPr lang="en-US" sz="2800" b="1" i="1" kern="0" dirty="0">
                <a:solidFill>
                  <a:srgbClr val="FFFFFF"/>
                </a:solidFill>
              </a:rPr>
              <a:t> </a:t>
            </a:r>
            <a:r>
              <a:rPr lang="uk-UA" sz="2800" b="1" i="1" kern="0" dirty="0">
                <a:solidFill>
                  <a:srgbClr val="FFFFFF"/>
                </a:solidFill>
              </a:rPr>
              <a:t>разів.</a:t>
            </a:r>
          </a:p>
        </p:txBody>
      </p:sp>
      <p:pic>
        <p:nvPicPr>
          <p:cNvPr id="2052" name="Picture 4" descr="What's a software design pattern? - Swift Video Tutorial | LinkedIn  Learning, formerly Lynda.com">
            <a:extLst>
              <a:ext uri="{FF2B5EF4-FFF2-40B4-BE49-F238E27FC236}">
                <a16:creationId xmlns:a16="http://schemas.microsoft.com/office/drawing/2014/main" id="{CEAC0117-DD13-4416-92BC-5FB96AABBD8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14"/>
          <a:stretch/>
        </p:blipFill>
        <p:spPr bwMode="auto">
          <a:xfrm>
            <a:off x="5768502" y="2667773"/>
            <a:ext cx="6351489" cy="3970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6711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2052"/>
                                        </p:tgtEl>
                                        <p:attrNameLst>
                                          <p:attrName>style.visibility</p:attrName>
                                        </p:attrNameLst>
                                      </p:cBhvr>
                                      <p:to>
                                        <p:strVal val="visible"/>
                                      </p:to>
                                    </p:set>
                                    <p:anim calcmode="lin" valueType="num">
                                      <p:cBhvr>
                                        <p:cTn id="15" dur="1000" fill="hold"/>
                                        <p:tgtEl>
                                          <p:spTgt spid="2052"/>
                                        </p:tgtEl>
                                        <p:attrNameLst>
                                          <p:attrName>ppt_w</p:attrName>
                                        </p:attrNameLst>
                                      </p:cBhvr>
                                      <p:tavLst>
                                        <p:tav tm="0">
                                          <p:val>
                                            <p:fltVal val="0"/>
                                          </p:val>
                                        </p:tav>
                                        <p:tav tm="100000">
                                          <p:val>
                                            <p:strVal val="#ppt_w"/>
                                          </p:val>
                                        </p:tav>
                                      </p:tavLst>
                                    </p:anim>
                                    <p:anim calcmode="lin" valueType="num">
                                      <p:cBhvr>
                                        <p:cTn id="16" dur="1000" fill="hold"/>
                                        <p:tgtEl>
                                          <p:spTgt spid="2052"/>
                                        </p:tgtEl>
                                        <p:attrNameLst>
                                          <p:attrName>ppt_h</p:attrName>
                                        </p:attrNameLst>
                                      </p:cBhvr>
                                      <p:tavLst>
                                        <p:tav tm="0">
                                          <p:val>
                                            <p:fltVal val="0"/>
                                          </p:val>
                                        </p:tav>
                                        <p:tav tm="100000">
                                          <p:val>
                                            <p:strVal val="#ppt_h"/>
                                          </p:val>
                                        </p:tav>
                                      </p:tavLst>
                                    </p:anim>
                                    <p:animEffect transition="in" filter="fade">
                                      <p:cBhvr>
                                        <p:cTn id="17" dur="1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алгоритм </a:t>
            </a:r>
            <a:r>
              <a:rPr lang="uk-UA" sz="2800" b="1" i="1" kern="0" dirty="0">
                <a:solidFill>
                  <a:srgbClr val="FFFF00"/>
                </a:solidFill>
              </a:rPr>
              <a:t>містить вкладені один в інший три цикли</a:t>
            </a:r>
            <a:r>
              <a:rPr lang="uk-UA" sz="2800" b="1" i="1" kern="0" dirty="0">
                <a:solidFill>
                  <a:srgbClr val="FFFFFF"/>
                </a:solidFill>
              </a:rPr>
              <a:t>, то час виконання такого алгоритму пропорційний деякій константі, помноженій на куб кількості вхідних даних </a:t>
            </a:r>
            <a:r>
              <a:rPr lang="en-US" sz="2800" b="1" kern="0" dirty="0">
                <a:solidFill>
                  <a:srgbClr val="FFFF00"/>
                </a:solidFill>
              </a:rPr>
              <a:t>n</a:t>
            </a:r>
            <a:r>
              <a:rPr lang="en-US" sz="2800" b="1" kern="0" baseline="30000" dirty="0">
                <a:solidFill>
                  <a:srgbClr val="FFFF00"/>
                </a:solidFill>
              </a:rPr>
              <a:t>3</a:t>
            </a:r>
            <a:r>
              <a:rPr lang="en-US" sz="2800" b="1" i="1" kern="0" dirty="0">
                <a:solidFill>
                  <a:srgbClr val="FFFFFF"/>
                </a:solidFill>
              </a:rPr>
              <a:t>. </a:t>
            </a:r>
            <a:r>
              <a:rPr lang="uk-UA" sz="2800" b="1" i="1" kern="0" dirty="0">
                <a:solidFill>
                  <a:srgbClr val="FFFFFF"/>
                </a:solidFill>
              </a:rPr>
              <a:t>Складність такого алгоритму називається </a:t>
            </a:r>
            <a:r>
              <a:rPr lang="uk-UA" sz="2800" b="1" i="1" kern="0" dirty="0">
                <a:solidFill>
                  <a:srgbClr val="FFFF00"/>
                </a:solidFill>
              </a:rPr>
              <a:t>кубічною</a:t>
            </a:r>
            <a:r>
              <a:rPr lang="uk-UA" sz="2800" b="1" i="1" kern="0" dirty="0">
                <a:solidFill>
                  <a:srgbClr val="FFFFFF"/>
                </a:solidFill>
              </a:rPr>
              <a:t> і позначається </a:t>
            </a:r>
            <a:r>
              <a:rPr lang="uk-UA" sz="2800" b="1" i="1" kern="0" dirty="0">
                <a:solidFill>
                  <a:srgbClr val="FFFF00"/>
                </a:solidFill>
              </a:rPr>
              <a:t>О(</a:t>
            </a:r>
            <a:r>
              <a:rPr lang="en-US" sz="2800" b="1" kern="0" dirty="0">
                <a:solidFill>
                  <a:srgbClr val="FFFF00"/>
                </a:solidFill>
              </a:rPr>
              <a:t>n</a:t>
            </a:r>
            <a:r>
              <a:rPr lang="en-US" sz="2800" b="1" kern="0" baseline="30000" dirty="0">
                <a:solidFill>
                  <a:srgbClr val="FFFF00"/>
                </a:solidFill>
              </a:rPr>
              <a:t>3</a:t>
            </a:r>
            <a:r>
              <a:rPr lang="en-US" sz="2800" b="1" i="1" kern="0" dirty="0">
                <a:solidFill>
                  <a:srgbClr val="FFFF00"/>
                </a:solidFill>
              </a:rPr>
              <a:t>)</a:t>
            </a:r>
            <a:r>
              <a:rPr lang="en-US" sz="2800" b="1" i="1" kern="0" dirty="0">
                <a:solidFill>
                  <a:srgbClr val="FFFFFF"/>
                </a:solidFill>
              </a:rPr>
              <a:t>. </a:t>
            </a:r>
            <a:endParaRPr lang="uk-UA" sz="2800" b="1" i="1" kern="0" dirty="0">
              <a:solidFill>
                <a:srgbClr val="FFFFFF"/>
              </a:solidFill>
            </a:endParaRP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pic>
        <p:nvPicPr>
          <p:cNvPr id="4" name="Picture 2" descr="Design Patterns: Creational Online Class | LinkedIn Learning, formerly  Lynda.com">
            <a:extLst>
              <a:ext uri="{FF2B5EF4-FFF2-40B4-BE49-F238E27FC236}">
                <a16:creationId xmlns:a16="http://schemas.microsoft.com/office/drawing/2014/main" id="{7154AAD1-6073-4721-8BAF-21DDA93E7E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63" r="4318"/>
          <a:stretch/>
        </p:blipFill>
        <p:spPr bwMode="auto">
          <a:xfrm>
            <a:off x="8035841" y="3552338"/>
            <a:ext cx="4084151" cy="3078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C59C110-A093-40E0-A111-38060E9CB6E3}"/>
              </a:ext>
            </a:extLst>
          </p:cNvPr>
          <p:cNvSpPr txBox="1"/>
          <p:nvPr/>
        </p:nvSpPr>
        <p:spPr>
          <a:xfrm>
            <a:off x="72008" y="3522521"/>
            <a:ext cx="7879296"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Це означає, що якщо кількість вхідних даних збільшити, наприклад, у </a:t>
            </a:r>
            <a:r>
              <a:rPr lang="uk-UA" sz="2800" b="1" kern="0" dirty="0">
                <a:solidFill>
                  <a:srgbClr val="FFFF00"/>
                </a:solidFill>
              </a:rPr>
              <a:t>5</a:t>
            </a:r>
            <a:r>
              <a:rPr lang="uk-UA" sz="2800" b="1" i="1" kern="0" dirty="0">
                <a:solidFill>
                  <a:srgbClr val="FFFFFF"/>
                </a:solidFill>
              </a:rPr>
              <a:t> разів, то час виконання алгоритму збільшиться в </a:t>
            </a:r>
            <a:r>
              <a:rPr lang="uk-UA" sz="2800" b="1" kern="0" dirty="0">
                <a:solidFill>
                  <a:srgbClr val="FFFF00"/>
                </a:solidFill>
              </a:rPr>
              <a:t>5</a:t>
            </a:r>
            <a:r>
              <a:rPr lang="uk-UA" sz="2800" b="1" kern="0" baseline="30000" dirty="0">
                <a:solidFill>
                  <a:srgbClr val="FFFF00"/>
                </a:solidFill>
              </a:rPr>
              <a:t>3</a:t>
            </a:r>
            <a:r>
              <a:rPr lang="uk-UA" sz="2800" b="1" kern="0" dirty="0">
                <a:solidFill>
                  <a:srgbClr val="FFFF00"/>
                </a:solidFill>
              </a:rPr>
              <a:t>=125</a:t>
            </a:r>
            <a:r>
              <a:rPr lang="uk-UA" sz="2800" b="1" i="1" kern="0" dirty="0">
                <a:solidFill>
                  <a:srgbClr val="FFFFFF"/>
                </a:solidFill>
              </a:rPr>
              <a:t> разів. У таких алгоритмах вхідні дані переглядаються приблизно </a:t>
            </a:r>
            <a:r>
              <a:rPr lang="en-US" sz="2800" b="1" kern="0" dirty="0">
                <a:solidFill>
                  <a:srgbClr val="FFFF00"/>
                </a:solidFill>
              </a:rPr>
              <a:t>n</a:t>
            </a:r>
            <a:r>
              <a:rPr lang="en-US" sz="2800" b="1" kern="0" baseline="30000" dirty="0">
                <a:solidFill>
                  <a:srgbClr val="FFFF00"/>
                </a:solidFill>
              </a:rPr>
              <a:t>3</a:t>
            </a:r>
            <a:r>
              <a:rPr lang="en-US" sz="2800" b="1" i="1" kern="0" dirty="0">
                <a:solidFill>
                  <a:srgbClr val="FFFFFF"/>
                </a:solidFill>
              </a:rPr>
              <a:t> </a:t>
            </a:r>
            <a:r>
              <a:rPr lang="uk-UA" sz="2800" b="1" i="1" kern="0" dirty="0">
                <a:solidFill>
                  <a:srgbClr val="FFFFFF"/>
                </a:solidFill>
              </a:rPr>
              <a:t>разів.</a:t>
            </a:r>
          </a:p>
        </p:txBody>
      </p:sp>
    </p:spTree>
    <p:extLst>
      <p:ext uri="{BB962C8B-B14F-4D97-AF65-F5344CB8AC3E}">
        <p14:creationId xmlns:p14="http://schemas.microsoft.com/office/powerpoint/2010/main" val="23009680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1000"/>
                                        <p:tgtEl>
                                          <p:spTgt spid="5"/>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Лінійна, квадратична, кубічна складності є  частковими випадками  </a:t>
            </a:r>
            <a:r>
              <a:rPr lang="uk-UA" sz="2800" b="1" i="1" kern="0" dirty="0">
                <a:solidFill>
                  <a:srgbClr val="FFFF00"/>
                </a:solidFill>
              </a:rPr>
              <a:t>поліноміальної складності</a:t>
            </a:r>
            <a:r>
              <a:rPr lang="uk-UA" sz="2800" b="1" i="1" kern="0" dirty="0">
                <a:solidFill>
                  <a:srgbClr val="FFFFFF"/>
                </a:solidFill>
              </a:rPr>
              <a:t>, яка позначається </a:t>
            </a:r>
            <a:r>
              <a:rPr lang="uk-UA" sz="2800" b="1" kern="0" dirty="0">
                <a:solidFill>
                  <a:srgbClr val="FFFF00"/>
                </a:solidFill>
              </a:rPr>
              <a:t>О(</a:t>
            </a:r>
            <a:r>
              <a:rPr lang="en-US" sz="2800" b="1" kern="0" dirty="0">
                <a:solidFill>
                  <a:srgbClr val="FFFF00"/>
                </a:solidFill>
              </a:rPr>
              <a:t>n</a:t>
            </a:r>
            <a:r>
              <a:rPr lang="en-US" sz="2800" b="1" kern="0" baseline="30000" dirty="0">
                <a:solidFill>
                  <a:srgbClr val="FFFF00"/>
                </a:solidFill>
              </a:rPr>
              <a:t>m</a:t>
            </a:r>
            <a:r>
              <a:rPr lang="en-US" sz="2800" b="1" kern="0" dirty="0">
                <a:solidFill>
                  <a:srgbClr val="FFFF00"/>
                </a:solidFill>
              </a:rPr>
              <a:t>)</a:t>
            </a:r>
            <a:r>
              <a:rPr lang="en-US" sz="2800" b="1" i="1" kern="0" dirty="0">
                <a:solidFill>
                  <a:srgbClr val="FFFFFF"/>
                </a:solidFill>
              </a:rPr>
              <a:t>, </a:t>
            </a:r>
            <a:r>
              <a:rPr lang="uk-UA" sz="2800" b="1" i="1" kern="0" dirty="0">
                <a:solidFill>
                  <a:srgbClr val="FFFFFF"/>
                </a:solidFill>
              </a:rPr>
              <a:t>де </a:t>
            </a:r>
            <a:r>
              <a:rPr lang="en-US" sz="2800" b="1" kern="0" dirty="0">
                <a:solidFill>
                  <a:srgbClr val="FFFF00"/>
                </a:solidFill>
              </a:rPr>
              <a:t>m</a:t>
            </a:r>
            <a:r>
              <a:rPr lang="en-US" sz="2800" b="1" i="1" kern="0" dirty="0">
                <a:solidFill>
                  <a:srgbClr val="FFFFFF"/>
                </a:solidFill>
              </a:rPr>
              <a:t> – </a:t>
            </a:r>
            <a:r>
              <a:rPr lang="uk-UA" sz="2800" b="1" i="1" kern="0" dirty="0">
                <a:solidFill>
                  <a:srgbClr val="FFFFFF"/>
                </a:solidFill>
              </a:rPr>
              <a:t>натуральне число. </a:t>
            </a:r>
          </a:p>
          <a:p>
            <a:pPr indent="457189" algn="just" fontAlgn="base">
              <a:spcBef>
                <a:spcPct val="0"/>
              </a:spcBef>
              <a:spcAft>
                <a:spcPct val="0"/>
              </a:spcAft>
              <a:defRPr/>
            </a:pPr>
            <a:r>
              <a:rPr lang="uk-UA" sz="2800" b="1" i="1" kern="0" dirty="0">
                <a:solidFill>
                  <a:srgbClr val="FFFFFF"/>
                </a:solidFill>
              </a:rPr>
              <a:t>Розрізняють ще й інші види складності алгоритмів. З поняттям складності алгоритму безпосередньо пов’язано поняття його </a:t>
            </a:r>
            <a:r>
              <a:rPr lang="uk-UA" sz="2800" b="1" i="1" kern="0" dirty="0">
                <a:solidFill>
                  <a:srgbClr val="FFFF00"/>
                </a:solidFill>
              </a:rPr>
              <a:t>ефективності</a:t>
            </a:r>
            <a:r>
              <a:rPr lang="uk-UA" sz="2800" b="1" i="1" kern="0" dirty="0">
                <a:solidFill>
                  <a:srgbClr val="FFFFFF"/>
                </a:solidFill>
              </a:rPr>
              <a:t>.</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pic>
        <p:nvPicPr>
          <p:cNvPr id="1026" name="Picture 2">
            <a:extLst>
              <a:ext uri="{FF2B5EF4-FFF2-40B4-BE49-F238E27FC236}">
                <a16:creationId xmlns:a16="http://schemas.microsoft.com/office/drawing/2014/main" id="{300C9264-5B16-4490-B9BA-0BBEE01E1A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471"/>
          <a:stretch/>
        </p:blipFill>
        <p:spPr bwMode="auto">
          <a:xfrm>
            <a:off x="7572524" y="3971741"/>
            <a:ext cx="4547468" cy="267765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BF5FC02F-24E5-487F-81BD-271C09A1835E}"/>
              </a:ext>
            </a:extLst>
          </p:cNvPr>
          <p:cNvSpPr txBox="1"/>
          <p:nvPr/>
        </p:nvSpPr>
        <p:spPr>
          <a:xfrm>
            <a:off x="72008" y="3971741"/>
            <a:ext cx="736965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Алгоритм, який виконується швидше і/або використовує менший об’єм пам’яті, вважається ефективнішим. Тому чим менша складність алгоритму, тим він ефективніший. </a:t>
            </a:r>
          </a:p>
        </p:txBody>
      </p:sp>
    </p:spTree>
    <p:extLst>
      <p:ext uri="{BB962C8B-B14F-4D97-AF65-F5344CB8AC3E}">
        <p14:creationId xmlns:p14="http://schemas.microsoft.com/office/powerpoint/2010/main" val="2644767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p:cTn id="15" dur="750" fill="hold"/>
                                        <p:tgtEl>
                                          <p:spTgt spid="1026"/>
                                        </p:tgtEl>
                                        <p:attrNameLst>
                                          <p:attrName>ppt_w</p:attrName>
                                        </p:attrNameLst>
                                      </p:cBhvr>
                                      <p:tavLst>
                                        <p:tav tm="0">
                                          <p:val>
                                            <p:fltVal val="0"/>
                                          </p:val>
                                        </p:tav>
                                        <p:tav tm="100000">
                                          <p:val>
                                            <p:strVal val="#ppt_w"/>
                                          </p:val>
                                        </p:tav>
                                      </p:tavLst>
                                    </p:anim>
                                    <p:anim calcmode="lin" valueType="num">
                                      <p:cBhvr>
                                        <p:cTn id="16" dur="750" fill="hold"/>
                                        <p:tgtEl>
                                          <p:spTgt spid="1026"/>
                                        </p:tgtEl>
                                        <p:attrNameLst>
                                          <p:attrName>ppt_h</p:attrName>
                                        </p:attrNameLst>
                                      </p:cBhvr>
                                      <p:tavLst>
                                        <p:tav tm="0">
                                          <p:val>
                                            <p:fltVal val="0"/>
                                          </p:val>
                                        </p:tav>
                                        <p:tav tm="100000">
                                          <p:val>
                                            <p:strVal val="#ppt_h"/>
                                          </p:val>
                                        </p:tav>
                                      </p:tavLst>
                                    </p:anim>
                                    <p:animEffect transition="in" filter="fade">
                                      <p:cBhvr>
                                        <p:cTn id="17" dur="7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Ефективність алгоритму може залежати від набору вхідних даних. Так якщо порівняти розглянуті в цьому пункті алгоритми впорядкування одновимірних масивів з </a:t>
            </a:r>
            <a:r>
              <a:rPr lang="en-US" sz="2800" b="1" kern="0" dirty="0">
                <a:solidFill>
                  <a:srgbClr val="FFFF00"/>
                </a:solidFill>
              </a:rPr>
              <a:t>n</a:t>
            </a:r>
            <a:r>
              <a:rPr lang="en-US" sz="2800" b="1" i="1" kern="0" dirty="0">
                <a:solidFill>
                  <a:srgbClr val="FFFFFF"/>
                </a:solidFill>
              </a:rPr>
              <a:t> </a:t>
            </a:r>
            <a:r>
              <a:rPr lang="uk-UA" sz="2800" b="1" i="1" kern="0" dirty="0">
                <a:solidFill>
                  <a:srgbClr val="FFFFFF"/>
                </a:solidFill>
              </a:rPr>
              <a:t>елементів, то з’ясується, що для невеликої кількості елементів (</a:t>
            </a:r>
            <a:r>
              <a:rPr lang="en-US" sz="2800" b="1" i="1" kern="0" dirty="0">
                <a:solidFill>
                  <a:srgbClr val="FFFF00"/>
                </a:solidFill>
              </a:rPr>
              <a:t>n &lt; 100</a:t>
            </a:r>
            <a:r>
              <a:rPr lang="en-US" sz="2800" b="1" i="1" kern="0" dirty="0">
                <a:solidFill>
                  <a:srgbClr val="FFFFFF"/>
                </a:solidFill>
              </a:rPr>
              <a:t>) </a:t>
            </a:r>
            <a:r>
              <a:rPr lang="uk-UA" sz="2800" b="1" i="1" kern="0" dirty="0">
                <a:solidFill>
                  <a:srgbClr val="FFFFFF"/>
                </a:solidFill>
              </a:rPr>
              <a:t>швидше виконується алгоритм впорядкування методом обміну, а для (</a:t>
            </a:r>
            <a:r>
              <a:rPr lang="en-US" sz="2800" b="1" i="1" kern="0" dirty="0">
                <a:solidFill>
                  <a:srgbClr val="FFFF00"/>
                </a:solidFill>
              </a:rPr>
              <a:t>n ≥ 100</a:t>
            </a:r>
            <a:r>
              <a:rPr lang="en-US" sz="2800" b="1" i="1" kern="0" dirty="0">
                <a:solidFill>
                  <a:srgbClr val="FFFFFF"/>
                </a:solidFill>
              </a:rPr>
              <a:t>) – </a:t>
            </a:r>
            <a:r>
              <a:rPr lang="uk-UA" sz="2800" b="1" i="1" kern="0" dirty="0">
                <a:solidFill>
                  <a:srgbClr val="FFFFFF"/>
                </a:solidFill>
              </a:rPr>
              <a:t>алгоритм впорядкування методом вибору.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4" name="TextBox 3">
            <a:extLst>
              <a:ext uri="{FF2B5EF4-FFF2-40B4-BE49-F238E27FC236}">
                <a16:creationId xmlns:a16="http://schemas.microsoft.com/office/drawing/2014/main" id="{8C3E74FF-C019-4FD3-98E2-68CB310E9EDC}"/>
              </a:ext>
            </a:extLst>
          </p:cNvPr>
          <p:cNvSpPr txBox="1"/>
          <p:nvPr/>
        </p:nvSpPr>
        <p:spPr>
          <a:xfrm>
            <a:off x="72008" y="4484713"/>
            <a:ext cx="9743201"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розв’язування однієї й тієї ж задачі можна скласти алгоритм різної складності, а значить й різної ефективності. Розглянемо одну таку задачу. </a:t>
            </a:r>
          </a:p>
        </p:txBody>
      </p:sp>
      <p:pic>
        <p:nvPicPr>
          <p:cNvPr id="3074" name="Picture 2" descr="Perhaps the best 1 Problem Icon – homeicon.info">
            <a:extLst>
              <a:ext uri="{FF2B5EF4-FFF2-40B4-BE49-F238E27FC236}">
                <a16:creationId xmlns:a16="http://schemas.microsoft.com/office/drawing/2014/main" id="{971FFB03-E3B8-4369-A085-0F81C53C9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80578" y="4484713"/>
            <a:ext cx="2139413" cy="213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6127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074"/>
                                        </p:tgtEl>
                                        <p:attrNameLst>
                                          <p:attrName>style.visibility</p:attrName>
                                        </p:attrNameLst>
                                      </p:cBhvr>
                                      <p:to>
                                        <p:strVal val="visible"/>
                                      </p:to>
                                    </p:set>
                                    <p:anim calcmode="lin" valueType="num">
                                      <p:cBhvr>
                                        <p:cTn id="15" dur="750" fill="hold"/>
                                        <p:tgtEl>
                                          <p:spTgt spid="3074"/>
                                        </p:tgtEl>
                                        <p:attrNameLst>
                                          <p:attrName>ppt_w</p:attrName>
                                        </p:attrNameLst>
                                      </p:cBhvr>
                                      <p:tavLst>
                                        <p:tav tm="0">
                                          <p:val>
                                            <p:fltVal val="0"/>
                                          </p:val>
                                        </p:tav>
                                        <p:tav tm="100000">
                                          <p:val>
                                            <p:strVal val="#ppt_w"/>
                                          </p:val>
                                        </p:tav>
                                      </p:tavLst>
                                    </p:anim>
                                    <p:anim calcmode="lin" valueType="num">
                                      <p:cBhvr>
                                        <p:cTn id="16" dur="750" fill="hold"/>
                                        <p:tgtEl>
                                          <p:spTgt spid="3074"/>
                                        </p:tgtEl>
                                        <p:attrNameLst>
                                          <p:attrName>ppt_h</p:attrName>
                                        </p:attrNameLst>
                                      </p:cBhvr>
                                      <p:tavLst>
                                        <p:tav tm="0">
                                          <p:val>
                                            <p:fltVal val="0"/>
                                          </p:val>
                                        </p:tav>
                                        <p:tav tm="100000">
                                          <p:val>
                                            <p:strVal val="#ppt_h"/>
                                          </p:val>
                                        </p:tav>
                                      </p:tavLst>
                                    </p:anim>
                                    <p:animEffect transition="in" filter="fade">
                                      <p:cBhvr>
                                        <p:cTn id="17" dur="75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4" name="TextBox 3">
            <a:extLst>
              <a:ext uri="{FF2B5EF4-FFF2-40B4-BE49-F238E27FC236}">
                <a16:creationId xmlns:a16="http://schemas.microsoft.com/office/drawing/2014/main" id="{8C18D08F-6BBC-429E-B095-6552D3375C28}"/>
              </a:ext>
            </a:extLst>
          </p:cNvPr>
          <p:cNvSpPr txBox="1"/>
          <p:nvPr/>
        </p:nvSpPr>
        <p:spPr>
          <a:xfrm>
            <a:off x="70929" y="3874637"/>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попередньому пункті був розглянутий алгоритм розв’язування аналогічної задачі, в якому елементи масиву послідовно порівнюються із даним числом. В найгіршому випадку таких порівнянь буде виконано </a:t>
            </a:r>
            <a:r>
              <a:rPr lang="uk-UA" sz="2800" b="1" i="1" kern="0" dirty="0">
                <a:solidFill>
                  <a:srgbClr val="FFFF00"/>
                </a:solidFill>
              </a:rPr>
              <a:t>n</a:t>
            </a:r>
            <a:r>
              <a:rPr lang="uk-UA" sz="2800" b="1" i="1" kern="0" dirty="0">
                <a:solidFill>
                  <a:srgbClr val="FFFFFF"/>
                </a:solidFill>
              </a:rPr>
              <a:t>. Це буде у випадку, коли числа в масиві немає або якщо воно буде останнім елементом масиву. </a:t>
            </a:r>
          </a:p>
        </p:txBody>
      </p:sp>
      <p:pic>
        <p:nvPicPr>
          <p:cNvPr id="6" name="Рисунок 5">
            <a:extLst>
              <a:ext uri="{FF2B5EF4-FFF2-40B4-BE49-F238E27FC236}">
                <a16:creationId xmlns:a16="http://schemas.microsoft.com/office/drawing/2014/main" id="{C5C90440-8238-48BC-9E54-C8182A03ED74}"/>
              </a:ext>
            </a:extLst>
          </p:cNvPr>
          <p:cNvPicPr>
            <a:picLocks noChangeAspect="1"/>
          </p:cNvPicPr>
          <p:nvPr/>
        </p:nvPicPr>
        <p:blipFill>
          <a:blip r:embed="rId2"/>
          <a:stretch>
            <a:fillRect/>
          </a:stretch>
        </p:blipFill>
        <p:spPr>
          <a:xfrm>
            <a:off x="7528904" y="1196763"/>
            <a:ext cx="4591088" cy="2582487"/>
          </a:xfrm>
          <a:prstGeom prst="rect">
            <a:avLst/>
          </a:prstGeom>
        </p:spPr>
      </p:pic>
      <p:sp>
        <p:nvSpPr>
          <p:cNvPr id="8" name="Прямокутник 7">
            <a:extLst>
              <a:ext uri="{FF2B5EF4-FFF2-40B4-BE49-F238E27FC236}">
                <a16:creationId xmlns:a16="http://schemas.microsoft.com/office/drawing/2014/main" id="{C23EB2B4-CB77-48E9-B941-9F28C2C5426D}"/>
              </a:ext>
            </a:extLst>
          </p:cNvPr>
          <p:cNvSpPr/>
          <p:nvPr/>
        </p:nvSpPr>
        <p:spPr>
          <a:xfrm>
            <a:off x="72008" y="1196763"/>
            <a:ext cx="7330741" cy="2582487"/>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7189" algn="just" fontAlgn="base">
              <a:spcBef>
                <a:spcPct val="0"/>
              </a:spcBef>
              <a:spcAft>
                <a:spcPct val="0"/>
              </a:spcAft>
              <a:defRPr/>
            </a:pPr>
            <a:r>
              <a:rPr lang="uk-UA" sz="2800" b="1" i="1" kern="0" dirty="0">
                <a:solidFill>
                  <a:srgbClr val="FFFF00"/>
                </a:solidFill>
              </a:rPr>
              <a:t>Задача</a:t>
            </a:r>
            <a:r>
              <a:rPr lang="uk-UA" sz="2800" b="1" i="1" kern="0" dirty="0">
                <a:solidFill>
                  <a:srgbClr val="FFFFFF"/>
                </a:solidFill>
              </a:rPr>
              <a:t>. Дано впорядкований за зростанням одновимірний масив з </a:t>
            </a:r>
            <a:r>
              <a:rPr lang="uk-UA" sz="2800" b="1" kern="0" dirty="0">
                <a:solidFill>
                  <a:srgbClr val="FFFF00"/>
                </a:solidFill>
              </a:rPr>
              <a:t>n</a:t>
            </a:r>
            <a:r>
              <a:rPr lang="uk-UA" sz="2800" b="1" i="1" kern="0" dirty="0">
                <a:solidFill>
                  <a:srgbClr val="FFFFFF"/>
                </a:solidFill>
              </a:rPr>
              <a:t> елементів і ще одне число. Визначити, чи є це число серед елементів масиву.</a:t>
            </a:r>
          </a:p>
        </p:txBody>
      </p:sp>
    </p:spTree>
    <p:extLst>
      <p:ext uri="{BB962C8B-B14F-4D97-AF65-F5344CB8AC3E}">
        <p14:creationId xmlns:p14="http://schemas.microsoft.com/office/powerpoint/2010/main" val="37788734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childTnLst>
                                </p:cTn>
                              </p:par>
                            </p:childTnLst>
                          </p:cTn>
                        </p:par>
                        <p:par>
                          <p:cTn id="14" fill="hold">
                            <p:stCondLst>
                              <p:cond delay="175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Але для впорядкованого масиву існує ефективніший алгоритм для розв’язування цієї задачі. Порівняємо дане число із значенням елемента, який розташований посередині масиву. Якщо число менше цього елемента масиву, то воно може бути тільки в лівій половині масиву, а якщо ні – то тільки в правій.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pic>
        <p:nvPicPr>
          <p:cNvPr id="5122" name="Picture 2" descr="Machine Learning with Python: k-Means Clustering – Co-ops + Careers |  Wentworth Institute of Technology">
            <a:extLst>
              <a:ext uri="{FF2B5EF4-FFF2-40B4-BE49-F238E27FC236}">
                <a16:creationId xmlns:a16="http://schemas.microsoft.com/office/drawing/2014/main" id="{4DAE41BA-F72C-42F9-A222-D1AE490056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3374" y="3988647"/>
            <a:ext cx="4426618" cy="2489973"/>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кутник 5">
            <a:extLst>
              <a:ext uri="{FF2B5EF4-FFF2-40B4-BE49-F238E27FC236}">
                <a16:creationId xmlns:a16="http://schemas.microsoft.com/office/drawing/2014/main" id="{5B909CD7-7013-4DB5-A97A-246DF8C64413}"/>
              </a:ext>
            </a:extLst>
          </p:cNvPr>
          <p:cNvSpPr/>
          <p:nvPr/>
        </p:nvSpPr>
        <p:spPr>
          <a:xfrm>
            <a:off x="72008" y="3988646"/>
            <a:ext cx="7476655" cy="2489973"/>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Таким чином за одне порівняння кількість елементів масиву, серед значень яких може бути дане число, зменшується вдвічі.</a:t>
            </a:r>
          </a:p>
        </p:txBody>
      </p:sp>
    </p:spTree>
    <p:extLst>
      <p:ext uri="{BB962C8B-B14F-4D97-AF65-F5344CB8AC3E}">
        <p14:creationId xmlns:p14="http://schemas.microsoft.com/office/powerpoint/2010/main" val="705771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1000"/>
                                        <p:tgtEl>
                                          <p:spTgt spid="6"/>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5122"/>
                                        </p:tgtEl>
                                        <p:attrNameLst>
                                          <p:attrName>style.visibility</p:attrName>
                                        </p:attrNameLst>
                                      </p:cBhvr>
                                      <p:to>
                                        <p:strVal val="visible"/>
                                      </p:to>
                                    </p:set>
                                    <p:anim calcmode="lin" valueType="num">
                                      <p:cBhvr>
                                        <p:cTn id="15" dur="750" fill="hold"/>
                                        <p:tgtEl>
                                          <p:spTgt spid="5122"/>
                                        </p:tgtEl>
                                        <p:attrNameLst>
                                          <p:attrName>ppt_w</p:attrName>
                                        </p:attrNameLst>
                                      </p:cBhvr>
                                      <p:tavLst>
                                        <p:tav tm="0">
                                          <p:val>
                                            <p:fltVal val="0"/>
                                          </p:val>
                                        </p:tav>
                                        <p:tav tm="100000">
                                          <p:val>
                                            <p:strVal val="#ppt_w"/>
                                          </p:val>
                                        </p:tav>
                                      </p:tavLst>
                                    </p:anim>
                                    <p:anim calcmode="lin" valueType="num">
                                      <p:cBhvr>
                                        <p:cTn id="16" dur="750" fill="hold"/>
                                        <p:tgtEl>
                                          <p:spTgt spid="5122"/>
                                        </p:tgtEl>
                                        <p:attrNameLst>
                                          <p:attrName>ppt_h</p:attrName>
                                        </p:attrNameLst>
                                      </p:cBhvr>
                                      <p:tavLst>
                                        <p:tav tm="0">
                                          <p:val>
                                            <p:fltVal val="0"/>
                                          </p:val>
                                        </p:tav>
                                        <p:tav tm="100000">
                                          <p:val>
                                            <p:strVal val="#ppt_h"/>
                                          </p:val>
                                        </p:tav>
                                      </p:tavLst>
                                    </p:anim>
                                    <p:animEffect transition="in" filter="fade">
                                      <p:cBhvr>
                                        <p:cTn id="17" dur="7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Далі порівняємо дане число із значенням елемента, який розташований посередині визначеної половини масиву.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pic>
        <p:nvPicPr>
          <p:cNvPr id="6146" name="Picture 2">
            <a:extLst>
              <a:ext uri="{FF2B5EF4-FFF2-40B4-BE49-F238E27FC236}">
                <a16:creationId xmlns:a16="http://schemas.microsoft.com/office/drawing/2014/main" id="{703C738B-4711-4461-8A65-A0BEBF91BB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0022" y="2707318"/>
            <a:ext cx="6489970" cy="3650608"/>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6">
            <a:extLst>
              <a:ext uri="{FF2B5EF4-FFF2-40B4-BE49-F238E27FC236}">
                <a16:creationId xmlns:a16="http://schemas.microsoft.com/office/drawing/2014/main" id="{657457EF-E88C-439B-9C0F-DE5F54B8B494}"/>
              </a:ext>
            </a:extLst>
          </p:cNvPr>
          <p:cNvSpPr/>
          <p:nvPr/>
        </p:nvSpPr>
        <p:spPr>
          <a:xfrm>
            <a:off x="72009" y="2707318"/>
            <a:ext cx="5375480" cy="3650608"/>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І після цього порівняння число елементів масиву, серед значень яких може бути дане число, зменшується ще вдвічі, тобто в 4 рази. І так далі.</a:t>
            </a:r>
          </a:p>
        </p:txBody>
      </p:sp>
    </p:spTree>
    <p:extLst>
      <p:ext uri="{BB962C8B-B14F-4D97-AF65-F5344CB8AC3E}">
        <p14:creationId xmlns:p14="http://schemas.microsoft.com/office/powerpoint/2010/main" val="3763049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146"/>
                                        </p:tgtEl>
                                        <p:attrNameLst>
                                          <p:attrName>style.visibility</p:attrName>
                                        </p:attrNameLst>
                                      </p:cBhvr>
                                      <p:to>
                                        <p:strVal val="visible"/>
                                      </p:to>
                                    </p:set>
                                    <p:anim calcmode="lin" valueType="num">
                                      <p:cBhvr>
                                        <p:cTn id="15" dur="1000" fill="hold"/>
                                        <p:tgtEl>
                                          <p:spTgt spid="6146"/>
                                        </p:tgtEl>
                                        <p:attrNameLst>
                                          <p:attrName>ppt_w</p:attrName>
                                        </p:attrNameLst>
                                      </p:cBhvr>
                                      <p:tavLst>
                                        <p:tav tm="0">
                                          <p:val>
                                            <p:fltVal val="0"/>
                                          </p:val>
                                        </p:tav>
                                        <p:tav tm="100000">
                                          <p:val>
                                            <p:strVal val="#ppt_w"/>
                                          </p:val>
                                        </p:tav>
                                      </p:tavLst>
                                    </p:anim>
                                    <p:anim calcmode="lin" valueType="num">
                                      <p:cBhvr>
                                        <p:cTn id="16" dur="1000" fill="hold"/>
                                        <p:tgtEl>
                                          <p:spTgt spid="6146"/>
                                        </p:tgtEl>
                                        <p:attrNameLst>
                                          <p:attrName>ppt_h</p:attrName>
                                        </p:attrNameLst>
                                      </p:cBhvr>
                                      <p:tavLst>
                                        <p:tav tm="0">
                                          <p:val>
                                            <p:fltVal val="0"/>
                                          </p:val>
                                        </p:tav>
                                        <p:tav tm="100000">
                                          <p:val>
                                            <p:strVal val="#ppt_h"/>
                                          </p:val>
                                        </p:tav>
                                      </p:tavLst>
                                    </p:anim>
                                    <p:animEffect transition="in" filter="fade">
                                      <p:cBhvr>
                                        <p:cTn id="1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Цей алгоритм називається алгоритмом </a:t>
            </a:r>
            <a:r>
              <a:rPr lang="uk-UA" sz="2800" b="1" i="1" kern="0" dirty="0">
                <a:solidFill>
                  <a:srgbClr val="FFFF00"/>
                </a:solidFill>
              </a:rPr>
              <a:t>половинного поділу</a:t>
            </a:r>
            <a:r>
              <a:rPr lang="uk-UA" sz="2800" b="1" i="1" kern="0" dirty="0">
                <a:solidFill>
                  <a:srgbClr val="FFFFFF"/>
                </a:solidFill>
              </a:rPr>
              <a:t>. Він був відомий ще стародавнім грекам і називався </a:t>
            </a:r>
            <a:r>
              <a:rPr lang="uk-UA" sz="2800" b="1" i="1" kern="0" dirty="0">
                <a:solidFill>
                  <a:srgbClr val="FFFF00"/>
                </a:solidFill>
              </a:rPr>
              <a:t>дихотомією</a:t>
            </a:r>
            <a:r>
              <a:rPr lang="uk-UA" sz="2800" b="1" i="1" kern="0" dirty="0">
                <a:solidFill>
                  <a:srgbClr val="FFFFFF"/>
                </a:solidFill>
              </a:rPr>
              <a:t>.</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4" name="TextBox 3">
            <a:extLst>
              <a:ext uri="{FF2B5EF4-FFF2-40B4-BE49-F238E27FC236}">
                <a16:creationId xmlns:a16="http://schemas.microsoft.com/office/drawing/2014/main" id="{C6BB12D2-564A-4EB1-BE92-FC209ED04575}"/>
              </a:ext>
            </a:extLst>
          </p:cNvPr>
          <p:cNvSpPr txBox="1"/>
          <p:nvPr/>
        </p:nvSpPr>
        <p:spPr>
          <a:xfrm>
            <a:off x="70838" y="2687862"/>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порівняти ефективності алгоритму послідовного перегляду і алгоритм половинного поділу, то при</a:t>
            </a:r>
          </a:p>
          <a:p>
            <a:pPr lvl="0" indent="457189" algn="just" fontAlgn="base">
              <a:spcBef>
                <a:spcPct val="0"/>
              </a:spcBef>
              <a:spcAft>
                <a:spcPct val="0"/>
              </a:spcAft>
              <a:defRPr/>
            </a:pPr>
            <a:r>
              <a:rPr lang="en-US" sz="2800" b="1" i="1" kern="0" dirty="0">
                <a:solidFill>
                  <a:srgbClr val="FFFF00"/>
                </a:solidFill>
              </a:rPr>
              <a:t>n = 1000</a:t>
            </a:r>
            <a:r>
              <a:rPr lang="uk-UA" sz="2800" b="1" i="1" kern="0" dirty="0">
                <a:solidFill>
                  <a:srgbClr val="FFFFFF"/>
                </a:solidFill>
              </a:rPr>
              <a:t>, </a:t>
            </a:r>
          </a:p>
        </p:txBody>
      </p:sp>
      <p:sp>
        <p:nvSpPr>
          <p:cNvPr id="5" name="Прямокутник 4">
            <a:extLst>
              <a:ext uri="{FF2B5EF4-FFF2-40B4-BE49-F238E27FC236}">
                <a16:creationId xmlns:a16="http://schemas.microsoft.com/office/drawing/2014/main" id="{9CBC8C6D-7E9C-4A6D-9557-66938468E826}"/>
              </a:ext>
            </a:extLst>
          </p:cNvPr>
          <p:cNvSpPr/>
          <p:nvPr/>
        </p:nvSpPr>
        <p:spPr>
          <a:xfrm>
            <a:off x="72007" y="4192070"/>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 першому алгоритмі потрібно виконати</a:t>
            </a:r>
          </a:p>
        </p:txBody>
      </p:sp>
      <p:sp>
        <p:nvSpPr>
          <p:cNvPr id="6" name="Прямокутник 5">
            <a:extLst>
              <a:ext uri="{FF2B5EF4-FFF2-40B4-BE49-F238E27FC236}">
                <a16:creationId xmlns:a16="http://schemas.microsoft.com/office/drawing/2014/main" id="{F8DDDB6B-B01A-4303-866D-BB0D40D85A54}"/>
              </a:ext>
            </a:extLst>
          </p:cNvPr>
          <p:cNvSpPr/>
          <p:nvPr/>
        </p:nvSpPr>
        <p:spPr>
          <a:xfrm>
            <a:off x="6149819" y="4192070"/>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а в другому алгоритмі потрібно виконати </a:t>
            </a:r>
          </a:p>
        </p:txBody>
      </p:sp>
      <p:sp>
        <p:nvSpPr>
          <p:cNvPr id="7" name="Прямокутник 6">
            <a:extLst>
              <a:ext uri="{FF2B5EF4-FFF2-40B4-BE49-F238E27FC236}">
                <a16:creationId xmlns:a16="http://schemas.microsoft.com/office/drawing/2014/main" id="{3911278A-A9CC-42F0-B563-0F9F83798E5E}"/>
              </a:ext>
            </a:extLst>
          </p:cNvPr>
          <p:cNvSpPr/>
          <p:nvPr/>
        </p:nvSpPr>
        <p:spPr>
          <a:xfrm>
            <a:off x="72007" y="5602581"/>
            <a:ext cx="5972332" cy="9052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максимум 1000 порівнянь</a:t>
            </a:r>
          </a:p>
        </p:txBody>
      </p:sp>
      <p:sp>
        <p:nvSpPr>
          <p:cNvPr id="8" name="Прямокутник 7">
            <a:extLst>
              <a:ext uri="{FF2B5EF4-FFF2-40B4-BE49-F238E27FC236}">
                <a16:creationId xmlns:a16="http://schemas.microsoft.com/office/drawing/2014/main" id="{7D505CD2-EC6D-4CE3-BD36-083D309264DE}"/>
              </a:ext>
            </a:extLst>
          </p:cNvPr>
          <p:cNvSpPr/>
          <p:nvPr/>
        </p:nvSpPr>
        <p:spPr>
          <a:xfrm>
            <a:off x="6149819" y="5602581"/>
            <a:ext cx="5972332" cy="905224"/>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максимум 10 порівнянь</a:t>
            </a:r>
          </a:p>
        </p:txBody>
      </p:sp>
    </p:spTree>
    <p:extLst>
      <p:ext uri="{BB962C8B-B14F-4D97-AF65-F5344CB8AC3E}">
        <p14:creationId xmlns:p14="http://schemas.microsoft.com/office/powerpoint/2010/main" val="11537308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750" fill="hold"/>
                                        <p:tgtEl>
                                          <p:spTgt spid="5"/>
                                        </p:tgtEl>
                                        <p:attrNameLst>
                                          <p:attrName>ppt_w</p:attrName>
                                        </p:attrNameLst>
                                      </p:cBhvr>
                                      <p:tavLst>
                                        <p:tav tm="0">
                                          <p:val>
                                            <p:fltVal val="0"/>
                                          </p:val>
                                        </p:tav>
                                        <p:tav tm="100000">
                                          <p:val>
                                            <p:strVal val="#ppt_w"/>
                                          </p:val>
                                        </p:tav>
                                      </p:tavLst>
                                    </p:anim>
                                    <p:anim calcmode="lin" valueType="num">
                                      <p:cBhvr>
                                        <p:cTn id="16" dur="750" fill="hold"/>
                                        <p:tgtEl>
                                          <p:spTgt spid="5"/>
                                        </p:tgtEl>
                                        <p:attrNameLst>
                                          <p:attrName>ppt_h</p:attrName>
                                        </p:attrNameLst>
                                      </p:cBhvr>
                                      <p:tavLst>
                                        <p:tav tm="0">
                                          <p:val>
                                            <p:fltVal val="0"/>
                                          </p:val>
                                        </p:tav>
                                        <p:tav tm="100000">
                                          <p:val>
                                            <p:strVal val="#ppt_h"/>
                                          </p:val>
                                        </p:tav>
                                      </p:tavLst>
                                    </p:anim>
                                    <p:animEffect transition="in" filter="fade">
                                      <p:cBhvr>
                                        <p:cTn id="17" dur="750"/>
                                        <p:tgtEl>
                                          <p:spTgt spid="5"/>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750"/>
                                        <p:tgtEl>
                                          <p:spTgt spid="7"/>
                                        </p:tgtEl>
                                      </p:cBhvr>
                                    </p:animEffect>
                                  </p:childTnLst>
                                </p:cTn>
                              </p:par>
                            </p:childTnLst>
                          </p:cTn>
                        </p:par>
                        <p:par>
                          <p:cTn id="22" fill="hold">
                            <p:stCondLst>
                              <p:cond delay="3500"/>
                            </p:stCondLst>
                            <p:childTnLst>
                              <p:par>
                                <p:cTn id="23" presetID="53" presetClass="entr" presetSubtype="16"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fltVal val="0"/>
                                          </p:val>
                                        </p:tav>
                                        <p:tav tm="100000">
                                          <p:val>
                                            <p:strVal val="#ppt_w"/>
                                          </p:val>
                                        </p:tav>
                                      </p:tavLst>
                                    </p:anim>
                                    <p:anim calcmode="lin" valueType="num">
                                      <p:cBhvr>
                                        <p:cTn id="26" dur="750" fill="hold"/>
                                        <p:tgtEl>
                                          <p:spTgt spid="6"/>
                                        </p:tgtEl>
                                        <p:attrNameLst>
                                          <p:attrName>ppt_h</p:attrName>
                                        </p:attrNameLst>
                                      </p:cBhvr>
                                      <p:tavLst>
                                        <p:tav tm="0">
                                          <p:val>
                                            <p:fltVal val="0"/>
                                          </p:val>
                                        </p:tav>
                                        <p:tav tm="100000">
                                          <p:val>
                                            <p:strVal val="#ppt_h"/>
                                          </p:val>
                                        </p:tav>
                                      </p:tavLst>
                                    </p:anim>
                                    <p:animEffect transition="in" filter="fade">
                                      <p:cBhvr>
                                        <p:cTn id="27" dur="750"/>
                                        <p:tgtEl>
                                          <p:spTgt spid="6"/>
                                        </p:tgtEl>
                                      </p:cBhvr>
                                    </p:animEffect>
                                  </p:childTnLst>
                                </p:cTn>
                              </p:par>
                            </p:childTnLst>
                          </p:cTn>
                        </p:par>
                        <p:par>
                          <p:cTn id="28" fill="hold">
                            <p:stCondLst>
                              <p:cond delay="4250"/>
                            </p:stCondLst>
                            <p:childTnLst>
                              <p:par>
                                <p:cTn id="29" presetID="22" presetClass="entr" presetSubtype="8"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9233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700" b="1" i="1" kern="0" dirty="0">
                <a:solidFill>
                  <a:srgbClr val="FFFFFF"/>
                </a:solidFill>
              </a:rPr>
              <a:t>Сучасні інформаційно-комунікаційні технології </a:t>
            </a:r>
            <a:r>
              <a:rPr lang="uk-UA" sz="2700" b="1" i="1" kern="0" dirty="0" err="1">
                <a:solidFill>
                  <a:srgbClr val="FFFFFF"/>
                </a:solidFill>
              </a:rPr>
              <a:t>опрацьо-вують</a:t>
            </a:r>
            <a:r>
              <a:rPr lang="uk-UA" sz="2700" b="1" i="1" kern="0" dirty="0">
                <a:solidFill>
                  <a:srgbClr val="FFFFFF"/>
                </a:solidFill>
              </a:rPr>
              <a:t> дуже великі обсяги даних. Це, наприклад,</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7" name="TextBox 6">
            <a:extLst>
              <a:ext uri="{FF2B5EF4-FFF2-40B4-BE49-F238E27FC236}">
                <a16:creationId xmlns:a16="http://schemas.microsoft.com/office/drawing/2014/main" id="{2CF7FFA8-33BA-42FB-9866-4297A66A27C0}"/>
              </a:ext>
            </a:extLst>
          </p:cNvPr>
          <p:cNvSpPr txBox="1"/>
          <p:nvPr/>
        </p:nvSpPr>
        <p:spPr>
          <a:xfrm>
            <a:off x="72008" y="2179371"/>
            <a:ext cx="12050142" cy="1384995"/>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дані з  вимірювальних пристроїв, що неперервно надходять, наприклад, з датчиків, що визначають стан ядерного реактора; </a:t>
            </a:r>
          </a:p>
        </p:txBody>
      </p:sp>
      <p:sp>
        <p:nvSpPr>
          <p:cNvPr id="8" name="TextBox 7">
            <a:extLst>
              <a:ext uri="{FF2B5EF4-FFF2-40B4-BE49-F238E27FC236}">
                <a16:creationId xmlns:a16="http://schemas.microsoft.com/office/drawing/2014/main" id="{B18FEA3A-7762-4C45-A25F-9833560E12C9}"/>
              </a:ext>
            </a:extLst>
          </p:cNvPr>
          <p:cNvSpPr txBox="1"/>
          <p:nvPr/>
        </p:nvSpPr>
        <p:spPr>
          <a:xfrm>
            <a:off x="70929" y="3623644"/>
            <a:ext cx="12050142"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дані від сотень мільйонів користувачів соціальних мереж;</a:t>
            </a:r>
          </a:p>
        </p:txBody>
      </p:sp>
      <p:sp>
        <p:nvSpPr>
          <p:cNvPr id="9" name="TextBox 8">
            <a:extLst>
              <a:ext uri="{FF2B5EF4-FFF2-40B4-BE49-F238E27FC236}">
                <a16:creationId xmlns:a16="http://schemas.microsoft.com/office/drawing/2014/main" id="{43E23627-2158-40E6-93E3-56EBC0198ACD}"/>
              </a:ext>
            </a:extLst>
          </p:cNvPr>
          <p:cNvSpPr txBox="1"/>
          <p:nvPr/>
        </p:nvSpPr>
        <p:spPr>
          <a:xfrm>
            <a:off x="70929" y="4637029"/>
            <a:ext cx="12050142"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дані з метеорологічних станцій, що розташовані в багатьох точках Земної кулі;</a:t>
            </a:r>
          </a:p>
        </p:txBody>
      </p:sp>
      <p:sp>
        <p:nvSpPr>
          <p:cNvPr id="10" name="TextBox 9">
            <a:extLst>
              <a:ext uri="{FF2B5EF4-FFF2-40B4-BE49-F238E27FC236}">
                <a16:creationId xmlns:a16="http://schemas.microsoft.com/office/drawing/2014/main" id="{F11C7482-531A-432C-86D7-772BDFF4037D}"/>
              </a:ext>
            </a:extLst>
          </p:cNvPr>
          <p:cNvSpPr txBox="1"/>
          <p:nvPr/>
        </p:nvSpPr>
        <p:spPr>
          <a:xfrm>
            <a:off x="70929" y="5650416"/>
            <a:ext cx="12050142"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дані від користувачів мереж мобільного зв’язку;</a:t>
            </a:r>
          </a:p>
          <a:p>
            <a:pPr marL="457200" lvl="0" indent="-457200" algn="just" fontAlgn="base">
              <a:spcBef>
                <a:spcPct val="0"/>
              </a:spcBef>
              <a:spcAft>
                <a:spcPct val="0"/>
              </a:spcAft>
              <a:buFont typeface="Wingdings" panose="05000000000000000000" pitchFamily="2" charset="2"/>
              <a:buChar char="ü"/>
              <a:defRPr/>
            </a:pPr>
            <a:r>
              <a:rPr lang="uk-UA" sz="2800" b="1" i="1" kern="0" dirty="0">
                <a:solidFill>
                  <a:srgbClr val="FFFFFF"/>
                </a:solidFill>
              </a:rPr>
              <a:t>та багато інших.</a:t>
            </a:r>
          </a:p>
        </p:txBody>
      </p:sp>
    </p:spTree>
    <p:extLst>
      <p:ext uri="{BB962C8B-B14F-4D97-AF65-F5344CB8AC3E}">
        <p14:creationId xmlns:p14="http://schemas.microsoft.com/office/powerpoint/2010/main" val="3174933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animBg="1"/>
      <p:bldP spid="8" grpId="0" animBg="1"/>
      <p:bldP spid="9"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216982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700" b="1" i="1" kern="0" dirty="0">
                <a:solidFill>
                  <a:srgbClr val="FFFFFF"/>
                </a:solidFill>
              </a:rPr>
              <a:t>Використання великої літери </a:t>
            </a:r>
            <a:r>
              <a:rPr lang="uk-UA" sz="2700" b="1" i="1" kern="0" dirty="0">
                <a:solidFill>
                  <a:srgbClr val="FFFF00"/>
                </a:solidFill>
              </a:rPr>
              <a:t>О</a:t>
            </a:r>
            <a:r>
              <a:rPr lang="uk-UA" sz="2700" b="1" i="1" kern="0" dirty="0">
                <a:solidFill>
                  <a:srgbClr val="FFFFFF"/>
                </a:solidFill>
              </a:rPr>
              <a:t> для позначення складності алгоритму (так звана </a:t>
            </a:r>
            <a:r>
              <a:rPr lang="uk-UA" sz="2700" b="1" i="1" kern="0" dirty="0">
                <a:solidFill>
                  <a:srgbClr val="FFFF00"/>
                </a:solidFill>
              </a:rPr>
              <a:t>О-нотація</a:t>
            </a:r>
            <a:r>
              <a:rPr lang="uk-UA" sz="2700" b="1" i="1" kern="0" dirty="0">
                <a:solidFill>
                  <a:srgbClr val="FFFFFF"/>
                </a:solidFill>
              </a:rPr>
              <a:t>) була запозичена з математики. Там її застосовують для позначення, до значень якої функції </a:t>
            </a:r>
            <a:r>
              <a:rPr lang="uk-UA" sz="2700" b="1" i="1" kern="0" dirty="0" err="1">
                <a:solidFill>
                  <a:srgbClr val="FFFFFF"/>
                </a:solidFill>
              </a:rPr>
              <a:t>асимптотично</a:t>
            </a:r>
            <a:r>
              <a:rPr lang="uk-UA" sz="2700" b="1" i="1" kern="0" dirty="0">
                <a:solidFill>
                  <a:srgbClr val="FFFFFF"/>
                </a:solidFill>
              </a:rPr>
              <a:t> (все ближче і ближче) наближаються значення даної функції.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Для тих, хто хоче знати більше</a:t>
            </a:r>
          </a:p>
        </p:txBody>
      </p:sp>
      <p:sp>
        <p:nvSpPr>
          <p:cNvPr id="4" name="TextBox 3">
            <a:extLst>
              <a:ext uri="{FF2B5EF4-FFF2-40B4-BE49-F238E27FC236}">
                <a16:creationId xmlns:a16="http://schemas.microsoft.com/office/drawing/2014/main" id="{3A0D77B7-B391-47FE-B9B0-47CA94FAC223}"/>
              </a:ext>
            </a:extLst>
          </p:cNvPr>
          <p:cNvSpPr txBox="1"/>
          <p:nvPr/>
        </p:nvSpPr>
        <p:spPr>
          <a:xfrm>
            <a:off x="72008" y="3481946"/>
            <a:ext cx="12050142" cy="2677656"/>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для малих додатних значень х значення функції </a:t>
            </a:r>
            <a:r>
              <a:rPr lang="uk-UA" sz="2800" b="1" kern="0" dirty="0">
                <a:solidFill>
                  <a:srgbClr val="FFFF00"/>
                </a:solidFill>
              </a:rPr>
              <a:t>у = х</a:t>
            </a:r>
            <a:r>
              <a:rPr lang="uk-UA" sz="2800" b="1" kern="0" baseline="30000" dirty="0">
                <a:solidFill>
                  <a:srgbClr val="FFFF00"/>
                </a:solidFill>
              </a:rPr>
              <a:t>2</a:t>
            </a:r>
            <a:r>
              <a:rPr lang="uk-UA" sz="2800" b="1" kern="0" dirty="0">
                <a:solidFill>
                  <a:srgbClr val="FFFF00"/>
                </a:solidFill>
              </a:rPr>
              <a:t> </a:t>
            </a:r>
            <a:r>
              <a:rPr lang="uk-UA" sz="2800" b="1" i="1" kern="0" dirty="0">
                <a:solidFill>
                  <a:srgbClr val="FFFFFF"/>
                </a:solidFill>
              </a:rPr>
              <a:t>дуже мало відрізняється від значень функції </a:t>
            </a:r>
            <a:r>
              <a:rPr lang="uk-UA" sz="2800" b="1" kern="0" dirty="0">
                <a:solidFill>
                  <a:srgbClr val="FFFF00"/>
                </a:solidFill>
              </a:rPr>
              <a:t>у = х</a:t>
            </a:r>
            <a:r>
              <a:rPr lang="uk-UA" sz="2800" b="1" i="1" kern="0" dirty="0">
                <a:solidFill>
                  <a:srgbClr val="FFFFFF"/>
                </a:solidFill>
              </a:rPr>
              <a:t>, і тому </a:t>
            </a:r>
            <a:r>
              <a:rPr lang="uk-UA" sz="2800" b="1" kern="0" dirty="0">
                <a:solidFill>
                  <a:srgbClr val="FFFF00"/>
                </a:solidFill>
              </a:rPr>
              <a:t>х</a:t>
            </a:r>
            <a:r>
              <a:rPr lang="uk-UA" sz="2800" b="1" kern="0" baseline="30000" dirty="0">
                <a:solidFill>
                  <a:srgbClr val="FFFF00"/>
                </a:solidFill>
              </a:rPr>
              <a:t>2</a:t>
            </a:r>
            <a:r>
              <a:rPr lang="uk-UA" sz="2800" b="1" kern="0" dirty="0">
                <a:solidFill>
                  <a:srgbClr val="FFFF00"/>
                </a:solidFill>
              </a:rPr>
              <a:t> = О(х)</a:t>
            </a:r>
            <a:r>
              <a:rPr lang="uk-UA" sz="2800" b="1" i="1" kern="0" dirty="0">
                <a:solidFill>
                  <a:srgbClr val="FFFFFF"/>
                </a:solidFill>
              </a:rPr>
              <a:t>. А для великих додатних значень </a:t>
            </a:r>
            <a:r>
              <a:rPr lang="uk-UA" sz="2800" b="1" kern="0" dirty="0">
                <a:solidFill>
                  <a:srgbClr val="FFFF00"/>
                </a:solidFill>
              </a:rPr>
              <a:t>х</a:t>
            </a:r>
            <a:r>
              <a:rPr lang="uk-UA" sz="2800" b="1" i="1" kern="0" dirty="0">
                <a:solidFill>
                  <a:srgbClr val="FFFFFF"/>
                </a:solidFill>
              </a:rPr>
              <a:t> значення функції </a:t>
            </a:r>
            <a:r>
              <a:rPr lang="uk-UA" sz="2800" b="1" i="1" kern="0" dirty="0">
                <a:solidFill>
                  <a:srgbClr val="FFFF00"/>
                </a:solidFill>
              </a:rPr>
              <a:t>у = </a:t>
            </a:r>
            <a:r>
              <a:rPr lang="uk-UA" sz="2800" b="1" kern="0" dirty="0">
                <a:solidFill>
                  <a:srgbClr val="FFFF00"/>
                </a:solidFill>
              </a:rPr>
              <a:t>х</a:t>
            </a:r>
            <a:r>
              <a:rPr lang="uk-UA" sz="2800" b="1" kern="0" baseline="30000" dirty="0">
                <a:solidFill>
                  <a:srgbClr val="FFFF00"/>
                </a:solidFill>
              </a:rPr>
              <a:t>2</a:t>
            </a:r>
            <a:r>
              <a:rPr lang="uk-UA" sz="2800" b="1" i="1" kern="0" dirty="0">
                <a:solidFill>
                  <a:srgbClr val="FFFF00"/>
                </a:solidFill>
              </a:rPr>
              <a:t> + </a:t>
            </a:r>
            <a:r>
              <a:rPr lang="uk-UA" sz="2800" b="1" kern="0" dirty="0">
                <a:solidFill>
                  <a:srgbClr val="FFFF00"/>
                </a:solidFill>
              </a:rPr>
              <a:t>х</a:t>
            </a:r>
            <a:r>
              <a:rPr lang="uk-UA" sz="2800" b="1" kern="0" baseline="30000" dirty="0">
                <a:solidFill>
                  <a:srgbClr val="FFFF00"/>
                </a:solidFill>
              </a:rPr>
              <a:t>3</a:t>
            </a:r>
            <a:r>
              <a:rPr lang="uk-UA" sz="2800" b="1" i="1" kern="0" dirty="0">
                <a:solidFill>
                  <a:srgbClr val="FFFF00"/>
                </a:solidFill>
              </a:rPr>
              <a:t> </a:t>
            </a:r>
            <a:r>
              <a:rPr lang="uk-UA" sz="2800" b="1" i="1" kern="0" dirty="0">
                <a:solidFill>
                  <a:srgbClr val="FFFFFF"/>
                </a:solidFill>
              </a:rPr>
              <a:t>дуже мало відрізняється від значень функції у = </a:t>
            </a:r>
            <a:r>
              <a:rPr lang="uk-UA" sz="2800" b="1" kern="0" dirty="0">
                <a:solidFill>
                  <a:srgbClr val="FFFF00"/>
                </a:solidFill>
              </a:rPr>
              <a:t>х</a:t>
            </a:r>
            <a:r>
              <a:rPr lang="uk-UA" sz="2800" b="1" kern="0" baseline="30000" dirty="0">
                <a:solidFill>
                  <a:srgbClr val="FFFF00"/>
                </a:solidFill>
              </a:rPr>
              <a:t>3</a:t>
            </a:r>
            <a:r>
              <a:rPr lang="uk-UA" sz="2800" b="1" i="1" kern="0" dirty="0">
                <a:solidFill>
                  <a:srgbClr val="FFFFFF"/>
                </a:solidFill>
              </a:rPr>
              <a:t>, і тому </a:t>
            </a:r>
            <a:r>
              <a:rPr lang="uk-UA" sz="2800" b="1" kern="0" dirty="0">
                <a:solidFill>
                  <a:srgbClr val="FFFF00"/>
                </a:solidFill>
              </a:rPr>
              <a:t>х</a:t>
            </a:r>
            <a:r>
              <a:rPr lang="uk-UA" sz="2800" b="1" kern="0" baseline="30000" dirty="0">
                <a:solidFill>
                  <a:srgbClr val="FFFF00"/>
                </a:solidFill>
              </a:rPr>
              <a:t>3</a:t>
            </a:r>
            <a:r>
              <a:rPr lang="uk-UA" sz="2800" b="1" kern="0" dirty="0">
                <a:solidFill>
                  <a:srgbClr val="FFFF00"/>
                </a:solidFill>
              </a:rPr>
              <a:t> + х</a:t>
            </a:r>
            <a:r>
              <a:rPr lang="uk-UA" sz="2800" b="1" kern="0" baseline="30000" dirty="0">
                <a:solidFill>
                  <a:srgbClr val="FFFF00"/>
                </a:solidFill>
              </a:rPr>
              <a:t>2</a:t>
            </a:r>
            <a:r>
              <a:rPr lang="uk-UA" sz="2800" b="1" kern="0" dirty="0">
                <a:solidFill>
                  <a:srgbClr val="FFFF00"/>
                </a:solidFill>
              </a:rPr>
              <a:t> = О(х</a:t>
            </a:r>
            <a:r>
              <a:rPr lang="uk-UA" sz="2800" b="1" kern="0" baseline="30000" dirty="0">
                <a:solidFill>
                  <a:srgbClr val="FFFF00"/>
                </a:solidFill>
              </a:rPr>
              <a:t>3</a:t>
            </a:r>
            <a:r>
              <a:rPr lang="uk-UA" sz="2800" b="1" kern="0" dirty="0">
                <a:solidFill>
                  <a:srgbClr val="FFFF00"/>
                </a:solidFill>
              </a:rPr>
              <a:t>)</a:t>
            </a:r>
            <a:r>
              <a:rPr lang="uk-UA" sz="2800" b="1" i="1" kern="0" dirty="0">
                <a:solidFill>
                  <a:srgbClr val="FFFFFF"/>
                </a:solidFill>
              </a:rPr>
              <a:t>.</a:t>
            </a:r>
          </a:p>
        </p:txBody>
      </p:sp>
    </p:spTree>
    <p:extLst>
      <p:ext uri="{BB962C8B-B14F-4D97-AF65-F5344CB8AC3E}">
        <p14:creationId xmlns:p14="http://schemas.microsoft.com/office/powerpoint/2010/main" val="4766390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Потреба у  створенні швидких та ефективних алгоритмів впорядкування вперше виникла на початку ХХ ст. у США і була зумовлена значними обсягами даних, які потрібно було впорядковувати – результатами перепису населення.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Цікаві факти з історії</a:t>
            </a:r>
          </a:p>
        </p:txBody>
      </p:sp>
      <p:sp>
        <p:nvSpPr>
          <p:cNvPr id="4" name="TextBox 3">
            <a:extLst>
              <a:ext uri="{FF2B5EF4-FFF2-40B4-BE49-F238E27FC236}">
                <a16:creationId xmlns:a16="http://schemas.microsoft.com/office/drawing/2014/main" id="{B74D36D7-BBAA-4A0C-802D-7CCA156D1A90}"/>
              </a:ext>
            </a:extLst>
          </p:cNvPr>
          <p:cNvSpPr txBox="1"/>
          <p:nvPr/>
        </p:nvSpPr>
        <p:spPr>
          <a:xfrm>
            <a:off x="70929" y="3570312"/>
            <a:ext cx="9092526"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З появою комп’ютерів на початку 40-х років ХХ ст. обсяг даних для опрацювання постійно збільшувався. І для зменшення часу роботи програм опрацювання цих даних розробляли більш ефективні алгоритми впорядкування. </a:t>
            </a:r>
          </a:p>
        </p:txBody>
      </p:sp>
      <p:pic>
        <p:nvPicPr>
          <p:cNvPr id="6" name="Рисунок 5">
            <a:extLst>
              <a:ext uri="{FF2B5EF4-FFF2-40B4-BE49-F238E27FC236}">
                <a16:creationId xmlns:a16="http://schemas.microsoft.com/office/drawing/2014/main" id="{06A1E764-F3EC-47C9-8A6E-650A2542B354}"/>
              </a:ext>
            </a:extLst>
          </p:cNvPr>
          <p:cNvPicPr>
            <a:picLocks noChangeAspect="1"/>
          </p:cNvPicPr>
          <p:nvPr/>
        </p:nvPicPr>
        <p:blipFill rotWithShape="1">
          <a:blip r:embed="rId2"/>
          <a:srcRect t="3946" b="1845"/>
          <a:stretch/>
        </p:blipFill>
        <p:spPr>
          <a:xfrm>
            <a:off x="9327747" y="3570312"/>
            <a:ext cx="2792245" cy="2677656"/>
          </a:xfrm>
          <a:prstGeom prst="rect">
            <a:avLst/>
          </a:prstGeom>
        </p:spPr>
      </p:pic>
    </p:spTree>
    <p:extLst>
      <p:ext uri="{BB962C8B-B14F-4D97-AF65-F5344CB8AC3E}">
        <p14:creationId xmlns:p14="http://schemas.microsoft.com/office/powerpoint/2010/main" val="689062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 fill="hold"/>
                                        <p:tgtEl>
                                          <p:spTgt spid="6"/>
                                        </p:tgtEl>
                                        <p:attrNameLst>
                                          <p:attrName>ppt_w</p:attrName>
                                        </p:attrNameLst>
                                      </p:cBhvr>
                                      <p:tavLst>
                                        <p:tav tm="0">
                                          <p:val>
                                            <p:fltVal val="0"/>
                                          </p:val>
                                        </p:tav>
                                        <p:tav tm="100000">
                                          <p:val>
                                            <p:strVal val="#ppt_w"/>
                                          </p:val>
                                        </p:tav>
                                      </p:tavLst>
                                    </p:anim>
                                    <p:anim calcmode="lin" valueType="num">
                                      <p:cBhvr>
                                        <p:cTn id="16" dur="750" fill="hold"/>
                                        <p:tgtEl>
                                          <p:spTgt spid="6"/>
                                        </p:tgtEl>
                                        <p:attrNameLst>
                                          <p:attrName>ppt_h</p:attrName>
                                        </p:attrNameLst>
                                      </p:cBhvr>
                                      <p:tavLst>
                                        <p:tav tm="0">
                                          <p:val>
                                            <p:fltVal val="0"/>
                                          </p:val>
                                        </p:tav>
                                        <p:tav tm="100000">
                                          <p:val>
                                            <p:strVal val="#ppt_h"/>
                                          </p:val>
                                        </p:tav>
                                      </p:tavLst>
                                    </p:anim>
                                    <p:animEffect transition="in" filter="fade">
                                      <p:cBhvr>
                                        <p:cTn id="17"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Такі алгоритми розробили відомі математики і програмісти:</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Цікаві факти з історії</a:t>
            </a:r>
          </a:p>
        </p:txBody>
      </p:sp>
      <p:sp>
        <p:nvSpPr>
          <p:cNvPr id="5" name="TextBox 4">
            <a:extLst>
              <a:ext uri="{FF2B5EF4-FFF2-40B4-BE49-F238E27FC236}">
                <a16:creationId xmlns:a16="http://schemas.microsoft.com/office/drawing/2014/main" id="{D6132376-E6FC-4834-8B20-75267CF53841}"/>
              </a:ext>
            </a:extLst>
          </p:cNvPr>
          <p:cNvSpPr txBox="1"/>
          <p:nvPr/>
        </p:nvSpPr>
        <p:spPr>
          <a:xfrm>
            <a:off x="68770" y="3368013"/>
            <a:ext cx="9509737" cy="95410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Чарльз </a:t>
            </a:r>
            <a:r>
              <a:rPr lang="uk-UA" sz="2800" b="1" i="1" kern="0" dirty="0" err="1">
                <a:solidFill>
                  <a:srgbClr val="FFFFFF"/>
                </a:solidFill>
              </a:rPr>
              <a:t>Хоар</a:t>
            </a:r>
            <a:endParaRPr lang="uk-UA" sz="2800" b="1" i="1" kern="0" dirty="0">
              <a:solidFill>
                <a:srgbClr val="FFFFFF"/>
              </a:solidFill>
            </a:endParaRPr>
          </a:p>
          <a:p>
            <a:pPr lvl="0" indent="457189" algn="just" fontAlgn="base">
              <a:spcBef>
                <a:spcPct val="0"/>
              </a:spcBef>
              <a:spcAft>
                <a:spcPct val="0"/>
              </a:spcAft>
              <a:defRPr/>
            </a:pPr>
            <a:r>
              <a:rPr lang="uk-UA" sz="2800" b="1" i="1" kern="0" dirty="0">
                <a:solidFill>
                  <a:srgbClr val="FFFFFF"/>
                </a:solidFill>
              </a:rPr>
              <a:t>(нар. 1934, Велика Британія) </a:t>
            </a:r>
          </a:p>
        </p:txBody>
      </p:sp>
      <p:sp>
        <p:nvSpPr>
          <p:cNvPr id="6" name="TextBox 5">
            <a:extLst>
              <a:ext uri="{FF2B5EF4-FFF2-40B4-BE49-F238E27FC236}">
                <a16:creationId xmlns:a16="http://schemas.microsoft.com/office/drawing/2014/main" id="{22280B33-E38A-445A-989C-8BA1D883C34D}"/>
              </a:ext>
            </a:extLst>
          </p:cNvPr>
          <p:cNvSpPr txBox="1"/>
          <p:nvPr/>
        </p:nvSpPr>
        <p:spPr>
          <a:xfrm>
            <a:off x="68770" y="4487809"/>
            <a:ext cx="9509737"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Дональд </a:t>
            </a:r>
            <a:r>
              <a:rPr lang="uk-UA" sz="2800" b="1" i="1" kern="0" dirty="0" err="1">
                <a:solidFill>
                  <a:srgbClr val="FFFFFF"/>
                </a:solidFill>
              </a:rPr>
              <a:t>Шелл</a:t>
            </a:r>
            <a:r>
              <a:rPr lang="uk-UA" sz="2800" b="1" i="1" kern="0" dirty="0">
                <a:solidFill>
                  <a:srgbClr val="FFFFFF"/>
                </a:solidFill>
              </a:rPr>
              <a:t> (1924 – 2015, США) </a:t>
            </a:r>
          </a:p>
        </p:txBody>
      </p:sp>
      <p:sp>
        <p:nvSpPr>
          <p:cNvPr id="7" name="TextBox 6">
            <a:extLst>
              <a:ext uri="{FF2B5EF4-FFF2-40B4-BE49-F238E27FC236}">
                <a16:creationId xmlns:a16="http://schemas.microsoft.com/office/drawing/2014/main" id="{885F4083-7F35-469E-B085-91DC50B9B7EC}"/>
              </a:ext>
            </a:extLst>
          </p:cNvPr>
          <p:cNvSpPr txBox="1"/>
          <p:nvPr/>
        </p:nvSpPr>
        <p:spPr>
          <a:xfrm>
            <a:off x="69849" y="5136694"/>
            <a:ext cx="12050142"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Дональд </a:t>
            </a:r>
            <a:r>
              <a:rPr lang="uk-UA" sz="2800" b="1" i="1" kern="0" dirty="0" err="1">
                <a:solidFill>
                  <a:srgbClr val="FFFFFF"/>
                </a:solidFill>
              </a:rPr>
              <a:t>Кнут</a:t>
            </a:r>
            <a:r>
              <a:rPr lang="uk-UA" sz="2800" b="1" i="1" kern="0" dirty="0">
                <a:solidFill>
                  <a:srgbClr val="FFFFFF"/>
                </a:solidFill>
              </a:rPr>
              <a:t> (нар. 1938, Велика Британія) </a:t>
            </a:r>
          </a:p>
        </p:txBody>
      </p:sp>
      <p:sp>
        <p:nvSpPr>
          <p:cNvPr id="8" name="TextBox 7">
            <a:extLst>
              <a:ext uri="{FF2B5EF4-FFF2-40B4-BE49-F238E27FC236}">
                <a16:creationId xmlns:a16="http://schemas.microsoft.com/office/drawing/2014/main" id="{C3612B53-44DC-40B1-8917-BA33F3E6246B}"/>
              </a:ext>
            </a:extLst>
          </p:cNvPr>
          <p:cNvSpPr txBox="1"/>
          <p:nvPr/>
        </p:nvSpPr>
        <p:spPr>
          <a:xfrm>
            <a:off x="68770" y="5785577"/>
            <a:ext cx="12050142"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err="1">
                <a:solidFill>
                  <a:srgbClr val="FFFFFF"/>
                </a:solidFill>
              </a:rPr>
              <a:t>Едсгер</a:t>
            </a:r>
            <a:r>
              <a:rPr lang="uk-UA" sz="2800" b="1" i="1" kern="0" dirty="0">
                <a:solidFill>
                  <a:srgbClr val="FFFFFF"/>
                </a:solidFill>
              </a:rPr>
              <a:t> </a:t>
            </a:r>
            <a:r>
              <a:rPr lang="uk-UA" sz="2800" b="1" i="1" kern="0" dirty="0" err="1">
                <a:solidFill>
                  <a:srgbClr val="FFFFFF"/>
                </a:solidFill>
              </a:rPr>
              <a:t>Дейкстра</a:t>
            </a:r>
            <a:r>
              <a:rPr lang="uk-UA" sz="2800" b="1" i="1" kern="0" dirty="0">
                <a:solidFill>
                  <a:srgbClr val="FFFFFF"/>
                </a:solidFill>
              </a:rPr>
              <a:t> (1930–2002, Нідерланди)</a:t>
            </a:r>
          </a:p>
        </p:txBody>
      </p:sp>
      <p:pic>
        <p:nvPicPr>
          <p:cNvPr id="7170" name="Picture 2" descr="Нейман, Джон фон — Википедия">
            <a:extLst>
              <a:ext uri="{FF2B5EF4-FFF2-40B4-BE49-F238E27FC236}">
                <a16:creationId xmlns:a16="http://schemas.microsoft.com/office/drawing/2014/main" id="{2D4659EC-23A9-4EFA-B7CD-54465CEAA5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060" y="2276534"/>
            <a:ext cx="2404931" cy="27344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1811483-F2B1-4093-9C9E-13526BC39ED2}"/>
              </a:ext>
            </a:extLst>
          </p:cNvPr>
          <p:cNvSpPr txBox="1"/>
          <p:nvPr/>
        </p:nvSpPr>
        <p:spPr>
          <a:xfrm>
            <a:off x="72007" y="2276533"/>
            <a:ext cx="9509737" cy="954107"/>
          </a:xfrm>
          <a:prstGeom prst="wedgeRectCallout">
            <a:avLst>
              <a:gd name="adj1" fmla="val 55886"/>
              <a:gd name="adj2" fmla="val 50265"/>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Джон фон </a:t>
            </a:r>
            <a:r>
              <a:rPr lang="uk-UA" sz="2800" b="1" i="1" kern="0" dirty="0" err="1">
                <a:solidFill>
                  <a:srgbClr val="FFFFFF"/>
                </a:solidFill>
              </a:rPr>
              <a:t>Нейман</a:t>
            </a:r>
            <a:endParaRPr lang="uk-UA" sz="2800" b="1" i="1" kern="0" dirty="0">
              <a:solidFill>
                <a:srgbClr val="FFFFFF"/>
              </a:solidFill>
            </a:endParaRPr>
          </a:p>
          <a:p>
            <a:pPr lvl="0" indent="457189" algn="just" fontAlgn="base">
              <a:spcBef>
                <a:spcPct val="0"/>
              </a:spcBef>
              <a:spcAft>
                <a:spcPct val="0"/>
              </a:spcAft>
              <a:defRPr/>
            </a:pPr>
            <a:r>
              <a:rPr lang="uk-UA" sz="2800" b="1" i="1" kern="0" dirty="0">
                <a:solidFill>
                  <a:srgbClr val="FFFFFF"/>
                </a:solidFill>
              </a:rPr>
              <a:t>(1903–1957, Угорщина, США) </a:t>
            </a:r>
          </a:p>
        </p:txBody>
      </p:sp>
    </p:spTree>
    <p:extLst>
      <p:ext uri="{BB962C8B-B14F-4D97-AF65-F5344CB8AC3E}">
        <p14:creationId xmlns:p14="http://schemas.microsoft.com/office/powerpoint/2010/main" val="843723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7170"/>
                                        </p:tgtEl>
                                        <p:attrNameLst>
                                          <p:attrName>style.visibility</p:attrName>
                                        </p:attrNameLst>
                                      </p:cBhvr>
                                      <p:to>
                                        <p:strVal val="visible"/>
                                      </p:to>
                                    </p:set>
                                    <p:anim calcmode="lin" valueType="num">
                                      <p:cBhvr>
                                        <p:cTn id="15" dur="750" fill="hold"/>
                                        <p:tgtEl>
                                          <p:spTgt spid="7170"/>
                                        </p:tgtEl>
                                        <p:attrNameLst>
                                          <p:attrName>ppt_w</p:attrName>
                                        </p:attrNameLst>
                                      </p:cBhvr>
                                      <p:tavLst>
                                        <p:tav tm="0">
                                          <p:val>
                                            <p:fltVal val="0"/>
                                          </p:val>
                                        </p:tav>
                                        <p:tav tm="100000">
                                          <p:val>
                                            <p:strVal val="#ppt_w"/>
                                          </p:val>
                                        </p:tav>
                                      </p:tavLst>
                                    </p:anim>
                                    <p:anim calcmode="lin" valueType="num">
                                      <p:cBhvr>
                                        <p:cTn id="16" dur="750" fill="hold"/>
                                        <p:tgtEl>
                                          <p:spTgt spid="7170"/>
                                        </p:tgtEl>
                                        <p:attrNameLst>
                                          <p:attrName>ppt_h</p:attrName>
                                        </p:attrNameLst>
                                      </p:cBhvr>
                                      <p:tavLst>
                                        <p:tav tm="0">
                                          <p:val>
                                            <p:fltVal val="0"/>
                                          </p:val>
                                        </p:tav>
                                        <p:tav tm="100000">
                                          <p:val>
                                            <p:strVal val="#ppt_h"/>
                                          </p:val>
                                        </p:tav>
                                      </p:tavLst>
                                    </p:anim>
                                    <p:animEffect transition="in" filter="fade">
                                      <p:cBhvr>
                                        <p:cTn id="17" dur="750"/>
                                        <p:tgtEl>
                                          <p:spTgt spid="7170"/>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1000"/>
                                        <p:tgtEl>
                                          <p:spTgt spid="5"/>
                                        </p:tgtEl>
                                      </p:cBhvr>
                                    </p:animEffect>
                                  </p:childTnLst>
                                </p:cTn>
                              </p:par>
                            </p:childTnLst>
                          </p:cTn>
                        </p:par>
                        <p:par>
                          <p:cTn id="22" fill="hold">
                            <p:stCondLst>
                              <p:cond delay="3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par>
                          <p:cTn id="26" fill="hold">
                            <p:stCondLst>
                              <p:cond delay="4750"/>
                            </p:stCondLst>
                            <p:childTnLst>
                              <p:par>
                                <p:cTn id="27" presetID="22" presetClass="entr" presetSubtype="8"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1000"/>
                                        <p:tgtEl>
                                          <p:spTgt spid="7"/>
                                        </p:tgtEl>
                                      </p:cBhvr>
                                    </p:animEffect>
                                  </p:childTnLst>
                                </p:cTn>
                              </p:par>
                            </p:childTnLst>
                          </p:cTn>
                        </p:par>
                        <p:par>
                          <p:cTn id="30" fill="hold">
                            <p:stCondLst>
                              <p:cond delay="575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P spid="6" grpId="0" animBg="1"/>
      <p:bldP spid="7" grpId="0" animBg="1"/>
      <p:bldP spid="8"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Цікаві факти з історії</a:t>
            </a:r>
          </a:p>
        </p:txBody>
      </p:sp>
      <p:pic>
        <p:nvPicPr>
          <p:cNvPr id="4" name="Picture 2" descr="http://specschool22.klasna.com/uploads/editor/1421/71477/news_/images/images11111_1.jpg">
            <a:extLst>
              <a:ext uri="{FF2B5EF4-FFF2-40B4-BE49-F238E27FC236}">
                <a16:creationId xmlns:a16="http://schemas.microsoft.com/office/drawing/2014/main" id="{391447AA-1BC1-488F-9F6A-657536D5007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41"/>
          <a:stretch/>
        </p:blipFill>
        <p:spPr bwMode="auto">
          <a:xfrm>
            <a:off x="7886839" y="1196763"/>
            <a:ext cx="4233153" cy="5293757"/>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кутник 4">
            <a:extLst>
              <a:ext uri="{FF2B5EF4-FFF2-40B4-BE49-F238E27FC236}">
                <a16:creationId xmlns:a16="http://schemas.microsoft.com/office/drawing/2014/main" id="{6F2368D7-1298-4B00-947E-468BA0120229}"/>
              </a:ext>
            </a:extLst>
          </p:cNvPr>
          <p:cNvSpPr/>
          <p:nvPr/>
        </p:nvSpPr>
        <p:spPr>
          <a:xfrm>
            <a:off x="72009" y="1196763"/>
            <a:ext cx="7651754" cy="5293756"/>
          </a:xfrm>
          <a:prstGeom prst="rect">
            <a:avLst/>
          </a:prstGeom>
          <a:solidFill>
            <a:srgbClr val="1942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Українські науковці багато років займаються вдосконаленням та застосуванням алгоритмів впорядкування для оптимізації обчислень. Проблемами впорядкування даних займалися дослідники Інституту кібернетики імені </a:t>
            </a:r>
            <a:r>
              <a:rPr lang="uk-UA" sz="2800" b="1" i="1" kern="0" dirty="0">
                <a:solidFill>
                  <a:srgbClr val="FFFF00"/>
                </a:solidFill>
              </a:rPr>
              <a:t>В. М. Глушкова </a:t>
            </a:r>
            <a:r>
              <a:rPr lang="uk-UA" sz="2800" b="1" i="1" kern="0" dirty="0">
                <a:solidFill>
                  <a:srgbClr val="FFFFFF"/>
                </a:solidFill>
              </a:rPr>
              <a:t>НАН України для організації обчислень на комп’ютерах із розподіленою пам’яттю. </a:t>
            </a:r>
          </a:p>
        </p:txBody>
      </p:sp>
    </p:spTree>
    <p:extLst>
      <p:ext uri="{BB962C8B-B14F-4D97-AF65-F5344CB8AC3E}">
        <p14:creationId xmlns:p14="http://schemas.microsoft.com/office/powerpoint/2010/main" val="19856192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000"/>
                                        <p:tgtEl>
                                          <p:spTgt spid="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8381328"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Ці дослідження стосувалися як фундаментальних досліджень символьної обробки інформації, так і їхнього практичного застосування (в паралельних обчисленнях, розпізнаванні образів, нейронних мережах, хмарних обчисленнях та ін.).</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Цікаві факти з історії</a:t>
            </a:r>
          </a:p>
        </p:txBody>
      </p:sp>
      <p:sp>
        <p:nvSpPr>
          <p:cNvPr id="4" name="TextBox 3">
            <a:extLst>
              <a:ext uri="{FF2B5EF4-FFF2-40B4-BE49-F238E27FC236}">
                <a16:creationId xmlns:a16="http://schemas.microsoft.com/office/drawing/2014/main" id="{066DC824-9659-4264-96DF-42CF4483D42B}"/>
              </a:ext>
            </a:extLst>
          </p:cNvPr>
          <p:cNvSpPr txBox="1"/>
          <p:nvPr/>
        </p:nvSpPr>
        <p:spPr>
          <a:xfrm>
            <a:off x="72007" y="4393235"/>
            <a:ext cx="8381327"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Суттєвий внесок в  дослідженні цих питань внесли українські вчені </a:t>
            </a:r>
            <a:r>
              <a:rPr lang="uk-UA" sz="2800" b="1" i="1" kern="0" dirty="0" err="1">
                <a:solidFill>
                  <a:srgbClr val="FFFF00"/>
                </a:solidFill>
              </a:rPr>
              <a:t>Жалдак</a:t>
            </a:r>
            <a:r>
              <a:rPr lang="uk-UA" sz="2800" b="1" i="1" kern="0" dirty="0">
                <a:solidFill>
                  <a:srgbClr val="FFFF00"/>
                </a:solidFill>
              </a:rPr>
              <a:t> М.І.</a:t>
            </a:r>
            <a:r>
              <a:rPr lang="uk-UA" sz="2800" b="1" i="1" kern="0" dirty="0">
                <a:solidFill>
                  <a:srgbClr val="FFFFFF"/>
                </a:solidFill>
              </a:rPr>
              <a:t> і </a:t>
            </a:r>
            <a:r>
              <a:rPr lang="uk-UA" sz="2800" b="1" i="1" kern="0" dirty="0" err="1">
                <a:solidFill>
                  <a:srgbClr val="FFFF00"/>
                </a:solidFill>
              </a:rPr>
              <a:t>Тріус</a:t>
            </a:r>
            <a:r>
              <a:rPr lang="uk-UA" sz="2800" b="1" i="1" kern="0" dirty="0">
                <a:solidFill>
                  <a:srgbClr val="FFFF00"/>
                </a:solidFill>
              </a:rPr>
              <a:t> Ю.В.</a:t>
            </a:r>
          </a:p>
        </p:txBody>
      </p:sp>
      <p:pic>
        <p:nvPicPr>
          <p:cNvPr id="8196" name="Picture 4" descr="Національна академія педагогічних наук України - Національна академія  педагогічних наук України зі скорботою повідомляє про передчасну кончину  дійсного члена (академіка) НАПН України, доктора педагогічних наук,  професора, завідувача кафедри теоретичних ...">
            <a:extLst>
              <a:ext uri="{FF2B5EF4-FFF2-40B4-BE49-F238E27FC236}">
                <a16:creationId xmlns:a16="http://schemas.microsoft.com/office/drawing/2014/main" id="{DCFC05A6-5A0D-4F64-BC3B-DCD2086D213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881" t="4100" r="5684" b="5582"/>
          <a:stretch/>
        </p:blipFill>
        <p:spPr bwMode="auto">
          <a:xfrm>
            <a:off x="8551589" y="1196762"/>
            <a:ext cx="3568403" cy="45814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69635F71-C850-4A43-A25A-CFC17C22570B}"/>
              </a:ext>
            </a:extLst>
          </p:cNvPr>
          <p:cNvSpPr txBox="1"/>
          <p:nvPr/>
        </p:nvSpPr>
        <p:spPr>
          <a:xfrm>
            <a:off x="8551589" y="5905712"/>
            <a:ext cx="3568403" cy="523220"/>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err="1">
                <a:solidFill>
                  <a:srgbClr val="FFFFFF"/>
                </a:solidFill>
              </a:rPr>
              <a:t>Жалдак</a:t>
            </a:r>
            <a:r>
              <a:rPr lang="uk-UA" sz="2800" b="1" i="1" kern="0" dirty="0">
                <a:solidFill>
                  <a:srgbClr val="FFFFFF"/>
                </a:solidFill>
              </a:rPr>
              <a:t> М.І.</a:t>
            </a:r>
          </a:p>
        </p:txBody>
      </p:sp>
    </p:spTree>
    <p:extLst>
      <p:ext uri="{BB962C8B-B14F-4D97-AF65-F5344CB8AC3E}">
        <p14:creationId xmlns:p14="http://schemas.microsoft.com/office/powerpoint/2010/main" val="90697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750" fill="hold"/>
                                        <p:tgtEl>
                                          <p:spTgt spid="8196"/>
                                        </p:tgtEl>
                                        <p:attrNameLst>
                                          <p:attrName>ppt_w</p:attrName>
                                        </p:attrNameLst>
                                      </p:cBhvr>
                                      <p:tavLst>
                                        <p:tav tm="0">
                                          <p:val>
                                            <p:fltVal val="0"/>
                                          </p:val>
                                        </p:tav>
                                        <p:tav tm="100000">
                                          <p:val>
                                            <p:strVal val="#ppt_w"/>
                                          </p:val>
                                        </p:tav>
                                      </p:tavLst>
                                    </p:anim>
                                    <p:anim calcmode="lin" valueType="num">
                                      <p:cBhvr>
                                        <p:cTn id="16" dur="750" fill="hold"/>
                                        <p:tgtEl>
                                          <p:spTgt spid="8196"/>
                                        </p:tgtEl>
                                        <p:attrNameLst>
                                          <p:attrName>ppt_h</p:attrName>
                                        </p:attrNameLst>
                                      </p:cBhvr>
                                      <p:tavLst>
                                        <p:tav tm="0">
                                          <p:val>
                                            <p:fltVal val="0"/>
                                          </p:val>
                                        </p:tav>
                                        <p:tav tm="100000">
                                          <p:val>
                                            <p:strVal val="#ppt_h"/>
                                          </p:val>
                                        </p:tav>
                                      </p:tavLst>
                                    </p:anim>
                                    <p:animEffect transition="in" filter="fade">
                                      <p:cBhvr>
                                        <p:cTn id="17" dur="750"/>
                                        <p:tgtEl>
                                          <p:spTgt spid="8196"/>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Дайте відповіді на запитання</a:t>
            </a:r>
          </a:p>
        </p:txBody>
      </p:sp>
      <p:sp>
        <p:nvSpPr>
          <p:cNvPr id="4" name="TextBox 3">
            <a:extLst>
              <a:ext uri="{FF2B5EF4-FFF2-40B4-BE49-F238E27FC236}">
                <a16:creationId xmlns:a16="http://schemas.microsoft.com/office/drawing/2014/main" id="{1585A52F-5A87-49E5-B1E3-BFA1E8694642}"/>
              </a:ext>
            </a:extLst>
          </p:cNvPr>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Що таке складність алгоритму?</a:t>
            </a:r>
          </a:p>
        </p:txBody>
      </p:sp>
      <p:pic>
        <p:nvPicPr>
          <p:cNvPr id="5" name="Picture 2" descr="http://nvip.com.ua/sites/default/files/imagecache/original_watermark/pictures/news/qa.jpg">
            <a:extLst>
              <a:ext uri="{FF2B5EF4-FFF2-40B4-BE49-F238E27FC236}">
                <a16:creationId xmlns:a16="http://schemas.microsoft.com/office/drawing/2014/main" id="{02ACDEA9-F442-4613-B65E-0D91A214BBB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191EF0E-18B6-48D7-AE66-B46EEE74E70A}"/>
              </a:ext>
            </a:extLst>
          </p:cNvPr>
          <p:cNvSpPr txBox="1"/>
          <p:nvPr/>
        </p:nvSpPr>
        <p:spPr>
          <a:xfrm>
            <a:off x="72008" y="1845045"/>
            <a:ext cx="4231635" cy="2246769"/>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fontAlgn="base">
              <a:spcBef>
                <a:spcPct val="0"/>
              </a:spcBef>
              <a:spcAft>
                <a:spcPct val="0"/>
              </a:spcAft>
              <a:buFont typeface="+mj-lt"/>
              <a:buAutoNum type="arabicPeriod" startAt="2"/>
              <a:defRPr/>
            </a:pPr>
            <a:r>
              <a:rPr lang="uk-UA" sz="2800" b="1" i="1" kern="0" dirty="0">
                <a:solidFill>
                  <a:srgbClr val="002060"/>
                </a:solidFill>
              </a:rPr>
              <a:t>Що означають складності алгоритмів О(1), О(n), О(n2), О(n3)? </a:t>
            </a:r>
          </a:p>
        </p:txBody>
      </p:sp>
      <p:pic>
        <p:nvPicPr>
          <p:cNvPr id="7" name="Рисунок 6">
            <a:extLst>
              <a:ext uri="{FF2B5EF4-FFF2-40B4-BE49-F238E27FC236}">
                <a16:creationId xmlns:a16="http://schemas.microsoft.com/office/drawing/2014/main" id="{722860AF-7617-43FB-B8E7-F4CFB905D3B9}"/>
              </a:ext>
            </a:extLst>
          </p:cNvPr>
          <p:cNvPicPr>
            <a:picLocks noChangeAspect="1"/>
          </p:cNvPicPr>
          <p:nvPr/>
        </p:nvPicPr>
        <p:blipFill rotWithShape="1">
          <a:blip r:embed="rId3"/>
          <a:srcRect t="1491"/>
          <a:stretch/>
        </p:blipFill>
        <p:spPr>
          <a:xfrm>
            <a:off x="4477181" y="1840043"/>
            <a:ext cx="6048594" cy="4003316"/>
          </a:xfrm>
          <a:prstGeom prst="rect">
            <a:avLst/>
          </a:prstGeom>
        </p:spPr>
      </p:pic>
    </p:spTree>
    <p:extLst>
      <p:ext uri="{BB962C8B-B14F-4D97-AF65-F5344CB8AC3E}">
        <p14:creationId xmlns:p14="http://schemas.microsoft.com/office/powerpoint/2010/main" val="34179243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1000"/>
                                        <p:tgtEl>
                                          <p:spTgt spid="6"/>
                                        </p:tgtEl>
                                      </p:cBhvr>
                                    </p:animEffect>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Effect transition="in" filter="fade">
                                      <p:cBhvr>
                                        <p:cTn id="1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Розгадайте ребус</a:t>
            </a:r>
          </a:p>
        </p:txBody>
      </p:sp>
      <p:pic>
        <p:nvPicPr>
          <p:cNvPr id="17" name="Picture 2" descr="http://www.zarobytyhroshi.com/images/243_1c7236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27977" y="5301208"/>
            <a:ext cx="1561356" cy="1561356"/>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4700501" y="5445224"/>
            <a:ext cx="6179706" cy="1021556"/>
          </a:xfrm>
          <a:prstGeom prst="round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5400" b="1" i="1" kern="0" dirty="0">
                <a:solidFill>
                  <a:srgbClr val="FFFFFF"/>
                </a:solidFill>
                <a:cs typeface="Times New Roman" panose="02020603050405020304" pitchFamily="18" charset="0"/>
              </a:rPr>
              <a:t>Складність</a:t>
            </a:r>
            <a:endParaRPr kumimoji="0" lang="uk-UA" sz="5400" b="1" i="1" u="none" strike="noStrike" kern="0" cap="none" spc="0" normalizeH="0" baseline="0" dirty="0">
              <a:ln>
                <a:noFill/>
              </a:ln>
              <a:solidFill>
                <a:srgbClr val="FFFFFF"/>
              </a:solidFill>
              <a:effectLst/>
              <a:uLnTx/>
              <a:uFillTx/>
              <a:latin typeface="Verdana"/>
              <a:ea typeface="+mn-ea"/>
              <a:cs typeface="Times New Roman" panose="02020603050405020304" pitchFamily="18" charset="0"/>
            </a:endParaRPr>
          </a:p>
        </p:txBody>
      </p:sp>
      <p:sp>
        <p:nvSpPr>
          <p:cNvPr id="19" name="TextBox 18"/>
          <p:cNvSpPr txBox="1"/>
          <p:nvPr/>
        </p:nvSpPr>
        <p:spPr>
          <a:xfrm>
            <a:off x="7619293" y="6525344"/>
            <a:ext cx="4570040" cy="340519"/>
          </a:xfrm>
          <a:prstGeom prst="roundRect">
            <a:avLst/>
          </a:prstGeom>
          <a:solidFill>
            <a:srgbClr val="00B050"/>
          </a:solidFill>
          <a:ln>
            <a:noFill/>
          </a:ln>
          <a:effectLst>
            <a:outerShdw blurRad="57150" dist="19050" dir="5400000" algn="ctr" rotWithShape="0">
              <a:srgbClr val="000000">
                <a:alpha val="63000"/>
              </a:srgbClr>
            </a:outerShdw>
          </a:effectLst>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uk-UA"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«Ребуси українською» </a:t>
            </a:r>
            <a:r>
              <a:rPr kumimoji="0" lang="en-US"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a:t>
            </a:r>
            <a:r>
              <a:rPr kumimoji="0" lang="uk-UA"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 </a:t>
            </a:r>
            <a:r>
              <a:rPr kumimoji="0" lang="en-US" sz="1400" b="1" i="1" u="none" strike="noStrike" kern="0" cap="none" spc="0" normalizeH="0" baseline="0" noProof="0" dirty="0">
                <a:ln>
                  <a:noFill/>
                </a:ln>
                <a:solidFill>
                  <a:srgbClr val="FFFFFF"/>
                </a:solidFill>
                <a:effectLst/>
                <a:uLnTx/>
                <a:uFillTx/>
                <a:latin typeface="Verdana"/>
                <a:ea typeface="+mn-ea"/>
                <a:cs typeface="Times New Roman" panose="02020603050405020304" pitchFamily="18" charset="0"/>
              </a:rPr>
              <a:t>rebus1.com</a:t>
            </a:r>
          </a:p>
        </p:txBody>
      </p:sp>
      <p:pic>
        <p:nvPicPr>
          <p:cNvPr id="1026" name="Picture 2">
            <a:extLst>
              <a:ext uri="{FF2B5EF4-FFF2-40B4-BE49-F238E27FC236}">
                <a16:creationId xmlns:a16="http://schemas.microsoft.com/office/drawing/2014/main" id="{361B38E3-B20F-420D-A4E9-C02A71AA93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53" r="2093"/>
          <a:stretch/>
        </p:blipFill>
        <p:spPr bwMode="auto">
          <a:xfrm>
            <a:off x="1463301" y="1335984"/>
            <a:ext cx="9265399" cy="3994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50681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rcRect/>
          <a:stretch/>
        </p:blipFill>
        <p:spPr>
          <a:xfrm>
            <a:off x="2398003" y="1272161"/>
            <a:ext cx="4659625" cy="5347816"/>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5.</a:t>
            </a:r>
            <a:r>
              <a:rPr lang="en-US" sz="3200" i="1" kern="0" dirty="0">
                <a:solidFill>
                  <a:srgbClr val="FFFFFF"/>
                </a:solidFill>
                <a:latin typeface="Verdana"/>
              </a:rPr>
              <a:t>3</a:t>
            </a:r>
            <a:r>
              <a:rPr kumimoji="0" lang="uk-UA" sz="3200" b="0" i="1" u="none" strike="noStrike" kern="0" cap="none" spc="0" normalizeH="0" baseline="0" noProof="0" dirty="0">
                <a:ln>
                  <a:noFill/>
                </a:ln>
                <a:solidFill>
                  <a:srgbClr val="FFFFFF"/>
                </a:solidFill>
                <a:effectLst/>
                <a:uLnTx/>
                <a:uFillTx/>
                <a:latin typeface="Verdana"/>
                <a:ea typeface="+mn-ea"/>
                <a:cs typeface="+mn-cs"/>
              </a:rPr>
              <a:t>, с. </a:t>
            </a:r>
            <a:r>
              <a:rPr lang="uk-UA" sz="3200" i="1" kern="0" dirty="0">
                <a:solidFill>
                  <a:srgbClr val="FFFFFF"/>
                </a:solidFill>
                <a:latin typeface="Verdana"/>
              </a:rPr>
              <a:t>2</a:t>
            </a:r>
            <a:r>
              <a:rPr lang="en-US" sz="3200" i="1" kern="0" dirty="0">
                <a:solidFill>
                  <a:srgbClr val="FFFFFF"/>
                </a:solidFill>
                <a:latin typeface="Verdana"/>
              </a:rPr>
              <a:t>6</a:t>
            </a:r>
            <a:r>
              <a:rPr lang="uk-UA" sz="3200" i="1" kern="0" dirty="0">
                <a:solidFill>
                  <a:srgbClr val="FFFFFF"/>
                </a:solidFill>
                <a:latin typeface="Verdana"/>
              </a:rPr>
              <a:t>5</a:t>
            </a:r>
            <a:r>
              <a:rPr kumimoji="0" lang="uk-UA" sz="3200" b="0" i="1" u="none" strike="noStrike" kern="0" cap="none" spc="0" normalizeH="0" baseline="0" noProof="0" dirty="0">
                <a:ln>
                  <a:noFill/>
                </a:ln>
                <a:solidFill>
                  <a:srgbClr val="FFFFFF"/>
                </a:solidFill>
                <a:effectLst/>
                <a:uLnTx/>
                <a:uFillTx/>
                <a:latin typeface="Verdana"/>
                <a:ea typeface="+mn-ea"/>
                <a:cs typeface="+mn-cs"/>
              </a:rPr>
              <a:t>-</a:t>
            </a:r>
            <a:r>
              <a:rPr lang="uk-UA" sz="3200" i="1" kern="0" noProof="0" dirty="0">
                <a:solidFill>
                  <a:srgbClr val="FFFFFF"/>
                </a:solidFill>
                <a:latin typeface="Verdana"/>
              </a:rPr>
              <a:t>270</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spTree>
    <p:extLst>
      <p:ext uri="{BB962C8B-B14F-4D97-AF65-F5344CB8AC3E}">
        <p14:creationId xmlns:p14="http://schemas.microsoft.com/office/powerpoint/2010/main" val="4070081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sz="3100" dirty="0"/>
              <a:t>Працюємо за комп’ютером</a:t>
            </a:r>
            <a:endParaRPr lang="uk-UA" dirty="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rcRect/>
          <a:stretch/>
        </p:blipFill>
        <p:spPr>
          <a:xfrm>
            <a:off x="17659" y="1272161"/>
            <a:ext cx="4659625" cy="5347816"/>
          </a:xfrm>
          <a:prstGeom prst="rect">
            <a:avLst/>
          </a:prstGeom>
        </p:spPr>
      </p:pic>
      <p:sp>
        <p:nvSpPr>
          <p:cNvPr id="10" name="TextBox 9"/>
          <p:cNvSpPr txBox="1"/>
          <p:nvPr/>
        </p:nvSpPr>
        <p:spPr>
          <a:xfrm>
            <a:off x="3689511" y="2133942"/>
            <a:ext cx="3233804" cy="1191816"/>
          </a:xfrm>
          <a:prstGeom prst="wedgeRoundRectCallout">
            <a:avLst>
              <a:gd name="adj1" fmla="val -62679"/>
              <a:gd name="adj2" fmla="val 164747"/>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uk-UA" dirty="0"/>
              <a:t>270</a:t>
            </a:r>
          </a:p>
        </p:txBody>
      </p:sp>
      <p:pic>
        <p:nvPicPr>
          <p:cNvPr id="11" name="Рисунок 10">
            <a:extLst>
              <a:ext uri="{FF2B5EF4-FFF2-40B4-BE49-F238E27FC236}">
                <a16:creationId xmlns:a16="http://schemas.microsoft.com/office/drawing/2014/main" id="{C87CB552-4E22-4667-A9CE-CD78F99EF574}"/>
              </a:ext>
            </a:extLst>
          </p:cNvPr>
          <p:cNvPicPr>
            <a:picLocks noChangeAspect="1"/>
          </p:cNvPicPr>
          <p:nvPr/>
        </p:nvPicPr>
        <p:blipFill rotWithShape="1">
          <a:blip r:embed="rId3"/>
          <a:srcRect l="8882" r="9530"/>
          <a:stretch/>
        </p:blipFill>
        <p:spPr>
          <a:xfrm>
            <a:off x="7228115" y="1177376"/>
            <a:ext cx="4839154" cy="5640046"/>
          </a:xfrm>
          <a:prstGeom prst="rect">
            <a:avLst/>
          </a:prstGeom>
        </p:spPr>
      </p:pic>
    </p:spTree>
    <p:extLst>
      <p:ext uri="{BB962C8B-B14F-4D97-AF65-F5344CB8AC3E}">
        <p14:creationId xmlns:p14="http://schemas.microsoft.com/office/powerpoint/2010/main" val="1522358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Effect transition="in" filter="fade">
                                      <p:cBhvr>
                                        <p:cTn id="1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2017 року</a:t>
            </a:r>
          </a:p>
        </p:txBody>
      </p:sp>
      <p:sp>
        <p:nvSpPr>
          <p:cNvPr id="5" name="Заголовок 4">
            <a:extLst>
              <a:ext uri="{FF2B5EF4-FFF2-40B4-BE49-F238E27FC236}">
                <a16:creationId xmlns:a16="http://schemas.microsoft.com/office/drawing/2014/main" id="{3CA54CA7-B382-49DF-896E-EC03BA8A95F0}"/>
              </a:ext>
            </a:extLst>
          </p:cNvPr>
          <p:cNvSpPr>
            <a:spLocks noGrp="1"/>
          </p:cNvSpPr>
          <p:nvPr>
            <p:ph type="ctrTitle"/>
          </p:nvPr>
        </p:nvSpPr>
        <p:spPr/>
        <p:txBody>
          <a:bodyPr>
            <a:normAutofit/>
          </a:bodyPr>
          <a:lstStyle/>
          <a:p>
            <a:r>
              <a:rPr lang="uk-UA" sz="4800" dirty="0"/>
              <a:t>Дякую за увагу!</a:t>
            </a:r>
          </a:p>
        </p:txBody>
      </p:sp>
      <p:sp>
        <p:nvSpPr>
          <p:cNvPr id="12" name="Прямокутник 11">
            <a:extLst>
              <a:ext uri="{FF2B5EF4-FFF2-40B4-BE49-F238E27FC236}">
                <a16:creationId xmlns:a16="http://schemas.microsoft.com/office/drawing/2014/main" id="{4DF1FAAC-DACA-4D88-A361-755B62ACE3DC}"/>
              </a:ext>
            </a:extLst>
          </p:cNvPr>
          <p:cNvSpPr/>
          <p:nvPr/>
        </p:nvSpPr>
        <p:spPr>
          <a:xfrm>
            <a:off x="2926948" y="2060124"/>
            <a:ext cx="2092407" cy="706854"/>
          </a:xfrm>
          <a:prstGeom prst="rect">
            <a:avLst/>
          </a:prstGeom>
          <a:solidFill>
            <a:srgbClr val="6D6E70"/>
          </a:solidFill>
          <a:ln w="12700" cap="flat" cmpd="sng" algn="ctr">
            <a:noFill/>
            <a:prstDash val="solid"/>
            <a:miter lim="800000"/>
          </a:ln>
          <a:effectLst/>
        </p:spPr>
        <p:txBody>
          <a:bodyPr rtlCol="0" anchor="ctr"/>
          <a:lstStyle/>
          <a:p>
            <a:pPr marL="0" marR="0" lvl="0" indent="0" algn="r" defTabSz="914377" rtl="0" eaLnBrk="1" fontAlgn="base" latinLnBrk="0" hangingPunct="1">
              <a:lnSpc>
                <a:spcPct val="100000"/>
              </a:lnSpc>
              <a:spcBef>
                <a:spcPct val="0"/>
              </a:spcBef>
              <a:spcAft>
                <a:spcPct val="0"/>
              </a:spcAft>
              <a:buClrTx/>
              <a:buSzTx/>
              <a:buFontTx/>
              <a:buNone/>
              <a:tabLst/>
              <a:defRPr/>
            </a:pPr>
            <a:r>
              <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rPr>
              <a:t>Урок </a:t>
            </a:r>
            <a:r>
              <a:rPr lang="en-US" sz="3200" b="1" kern="0" dirty="0">
                <a:solidFill>
                  <a:prstClr val="white"/>
                </a:solidFill>
                <a:latin typeface="Comic Sans MS" panose="030F0702030302020204" pitchFamily="66" charset="0"/>
                <a:cs typeface="Arial" panose="020B0604020202020204" pitchFamily="34" charset="0"/>
              </a:rPr>
              <a:t>5</a:t>
            </a:r>
            <a:r>
              <a:rPr lang="uk-UA" sz="3200" b="1" kern="0" dirty="0">
                <a:solidFill>
                  <a:prstClr val="white"/>
                </a:solidFill>
                <a:latin typeface="Comic Sans MS" panose="030F0702030302020204" pitchFamily="66" charset="0"/>
                <a:cs typeface="Arial" panose="020B0604020202020204" pitchFamily="34" charset="0"/>
              </a:rPr>
              <a:t>7</a:t>
            </a:r>
            <a:endParaRPr kumimoji="0" lang="uk-UA" sz="3200" b="1" i="0" u="none" strike="noStrike" kern="0" cap="none" spc="0" normalizeH="0" baseline="0" noProof="0" dirty="0">
              <a:ln>
                <a:noFill/>
              </a:ln>
              <a:solidFill>
                <a:prstClr val="white"/>
              </a:solidFill>
              <a:effectLst/>
              <a:uLnTx/>
              <a:uFillTx/>
              <a:latin typeface="Comic Sans MS" panose="030F0702030302020204" pitchFamily="66" charset="0"/>
              <a:ea typeface="+mn-ea"/>
              <a:cs typeface="Arial" panose="020B0604020202020204" pitchFamily="34" charset="0"/>
            </a:endParaRPr>
          </a:p>
        </p:txBody>
      </p:sp>
      <p:pic>
        <p:nvPicPr>
          <p:cNvPr id="10" name="Picture 6" descr="code, coding, custom, marketing, seo, web icon">
            <a:extLst>
              <a:ext uri="{FF2B5EF4-FFF2-40B4-BE49-F238E27FC236}">
                <a16:creationId xmlns:a16="http://schemas.microsoft.com/office/drawing/2014/main" id="{BE0F6EA5-ADD5-4452-B7BE-423DB2526E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87452" y="3937638"/>
            <a:ext cx="2336806" cy="2336808"/>
          </a:xfrm>
          <a:prstGeom prst="rect">
            <a:avLst/>
          </a:prstGeom>
          <a:noFill/>
          <a:extLst>
            <a:ext uri="{909E8E84-426E-40DD-AFC4-6F175D3DCCD1}">
              <a14:hiddenFill xmlns:a14="http://schemas.microsoft.com/office/drawing/2010/main">
                <a:solidFill>
                  <a:srgbClr val="FFFFFF"/>
                </a:solidFill>
              </a14:hiddenFill>
            </a:ext>
          </a:extLst>
        </p:spPr>
      </p:pic>
      <p:pic>
        <p:nvPicPr>
          <p:cNvPr id="11" name="Рисунок 10">
            <a:extLst>
              <a:ext uri="{FF2B5EF4-FFF2-40B4-BE49-F238E27FC236}">
                <a16:creationId xmlns:a16="http://schemas.microsoft.com/office/drawing/2014/main" id="{B0207AC1-A8D3-4CC3-A53B-19C07152CF1C}"/>
              </a:ext>
            </a:extLst>
          </p:cNvPr>
          <p:cNvPicPr>
            <a:picLocks noChangeAspect="1"/>
          </p:cNvPicPr>
          <p:nvPr/>
        </p:nvPicPr>
        <p:blipFill>
          <a:blip r:embed="rId3"/>
          <a:stretch>
            <a:fillRect/>
          </a:stretch>
        </p:blipFill>
        <p:spPr>
          <a:xfrm>
            <a:off x="9475437" y="3936242"/>
            <a:ext cx="2336800" cy="2339600"/>
          </a:xfrm>
          <a:prstGeom prst="rect">
            <a:avLst/>
          </a:prstGeom>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Алгоритми опрацювання таких великих обсягів даних повинні працювати дуже швидко.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4" name="TextBox 3">
            <a:extLst>
              <a:ext uri="{FF2B5EF4-FFF2-40B4-BE49-F238E27FC236}">
                <a16:creationId xmlns:a16="http://schemas.microsoft.com/office/drawing/2014/main" id="{35AD1D54-490E-47BC-A73B-59399DB68344}"/>
              </a:ext>
            </a:extLst>
          </p:cNvPr>
          <p:cNvSpPr txBox="1"/>
          <p:nvPr/>
        </p:nvSpPr>
        <p:spPr>
          <a:xfrm>
            <a:off x="72008" y="2290068"/>
            <a:ext cx="6815809"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Адже, наприклад, якщо на ядерному реакторі виникла певна небезпечна ситуація, відповідні дані мають опрацьовуватися дуже швидко, майже миттєво, щоб система безпеки реактора негайно зреагувала відповідним чином і запобігла можливій аварії.</a:t>
            </a:r>
          </a:p>
        </p:txBody>
      </p:sp>
      <p:pic>
        <p:nvPicPr>
          <p:cNvPr id="6" name="Рисунок 5">
            <a:extLst>
              <a:ext uri="{FF2B5EF4-FFF2-40B4-BE49-F238E27FC236}">
                <a16:creationId xmlns:a16="http://schemas.microsoft.com/office/drawing/2014/main" id="{E02834AA-EF37-4DC1-BB74-F036A61CD9A1}"/>
              </a:ext>
            </a:extLst>
          </p:cNvPr>
          <p:cNvPicPr>
            <a:picLocks noChangeAspect="1"/>
          </p:cNvPicPr>
          <p:nvPr/>
        </p:nvPicPr>
        <p:blipFill rotWithShape="1">
          <a:blip r:embed="rId2"/>
          <a:srcRect l="9798"/>
          <a:stretch/>
        </p:blipFill>
        <p:spPr>
          <a:xfrm>
            <a:off x="7066722" y="2290068"/>
            <a:ext cx="5053270" cy="3970318"/>
          </a:xfrm>
          <a:prstGeom prst="rect">
            <a:avLst/>
          </a:prstGeom>
        </p:spPr>
      </p:pic>
    </p:spTree>
    <p:extLst>
      <p:ext uri="{BB962C8B-B14F-4D97-AF65-F5344CB8AC3E}">
        <p14:creationId xmlns:p14="http://schemas.microsoft.com/office/powerpoint/2010/main" val="361647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Швидкість роботи алгоритму визначається його </a:t>
            </a:r>
            <a:r>
              <a:rPr lang="uk-UA" sz="2800" b="1" i="1" kern="0" dirty="0">
                <a:solidFill>
                  <a:srgbClr val="FFFF00"/>
                </a:solidFill>
              </a:rPr>
              <a:t>складністю</a:t>
            </a:r>
            <a:r>
              <a:rPr lang="uk-UA" sz="2800" b="1" i="1" kern="0" dirty="0">
                <a:solidFill>
                  <a:srgbClr val="FFFFFF"/>
                </a:solidFill>
              </a:rPr>
              <a:t>.</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4" name="TextBox 3">
            <a:extLst>
              <a:ext uri="{FF2B5EF4-FFF2-40B4-BE49-F238E27FC236}">
                <a16:creationId xmlns:a16="http://schemas.microsoft.com/office/drawing/2014/main" id="{965DB6F5-D349-4DF0-BED6-A228DE8A9665}"/>
              </a:ext>
            </a:extLst>
          </p:cNvPr>
          <p:cNvSpPr txBox="1"/>
          <p:nvPr/>
        </p:nvSpPr>
        <p:spPr>
          <a:xfrm>
            <a:off x="72008" y="2219478"/>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Складність алгоритму </a:t>
            </a:r>
            <a:r>
              <a:rPr lang="uk-UA" sz="2800" b="1" i="1" kern="0" dirty="0">
                <a:solidFill>
                  <a:srgbClr val="FFFFFF"/>
                </a:solidFill>
              </a:rPr>
              <a:t>– це комплексна властивість алгоритму, яка визначає:</a:t>
            </a:r>
          </a:p>
        </p:txBody>
      </p:sp>
      <p:sp>
        <p:nvSpPr>
          <p:cNvPr id="5" name="TextBox 4">
            <a:extLst>
              <a:ext uri="{FF2B5EF4-FFF2-40B4-BE49-F238E27FC236}">
                <a16:creationId xmlns:a16="http://schemas.microsoft.com/office/drawing/2014/main" id="{A1B13999-D36E-46FF-9EB6-EC622BB2BA07}"/>
              </a:ext>
            </a:extLst>
          </p:cNvPr>
          <p:cNvSpPr txBox="1"/>
          <p:nvPr/>
        </p:nvSpPr>
        <p:spPr>
          <a:xfrm>
            <a:off x="70929" y="4341851"/>
            <a:ext cx="798595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00"/>
                </a:solidFill>
              </a:rPr>
              <a:t>Часова складність алгоритму </a:t>
            </a:r>
            <a:r>
              <a:rPr lang="uk-UA" sz="2800" b="1" i="1" kern="0" dirty="0">
                <a:solidFill>
                  <a:srgbClr val="FFFFFF"/>
                </a:solidFill>
              </a:rPr>
              <a:t>– час, необхідний для виконання алгоритму, який залежіть від кількості операцій, які потрібно виконати в алгоритмі; </a:t>
            </a:r>
          </a:p>
        </p:txBody>
      </p:sp>
      <p:pic>
        <p:nvPicPr>
          <p:cNvPr id="6" name="Picture 2" descr="Advanced NLP with Python for Machine Learning – Co-ops + Careers |  Wentworth Institute of Technology">
            <a:extLst>
              <a:ext uri="{FF2B5EF4-FFF2-40B4-BE49-F238E27FC236}">
                <a16:creationId xmlns:a16="http://schemas.microsoft.com/office/drawing/2014/main" id="{9935E3EB-3910-4232-88DD-B8183056A52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32" r="326"/>
          <a:stretch/>
        </p:blipFill>
        <p:spPr bwMode="auto">
          <a:xfrm>
            <a:off x="8179905" y="4341851"/>
            <a:ext cx="3940090" cy="224676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кутник 6">
            <a:extLst>
              <a:ext uri="{FF2B5EF4-FFF2-40B4-BE49-F238E27FC236}">
                <a16:creationId xmlns:a16="http://schemas.microsoft.com/office/drawing/2014/main" id="{71B68E19-2DB2-48F3-9AF7-1823F99FC171}"/>
              </a:ext>
            </a:extLst>
          </p:cNvPr>
          <p:cNvSpPr/>
          <p:nvPr/>
        </p:nvSpPr>
        <p:spPr>
          <a:xfrm>
            <a:off x="72007" y="3242193"/>
            <a:ext cx="5972332" cy="10310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часову складність алгоритму</a:t>
            </a:r>
          </a:p>
        </p:txBody>
      </p:sp>
      <p:sp>
        <p:nvSpPr>
          <p:cNvPr id="8" name="Прямокутник 7">
            <a:extLst>
              <a:ext uri="{FF2B5EF4-FFF2-40B4-BE49-F238E27FC236}">
                <a16:creationId xmlns:a16="http://schemas.microsoft.com/office/drawing/2014/main" id="{1BD7314D-E224-465E-9B44-DEEDF1826BAD}"/>
              </a:ext>
            </a:extLst>
          </p:cNvPr>
          <p:cNvSpPr/>
          <p:nvPr/>
        </p:nvSpPr>
        <p:spPr>
          <a:xfrm>
            <a:off x="6147663" y="3242193"/>
            <a:ext cx="5972332" cy="1031050"/>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ємнісну складність алгоритму</a:t>
            </a:r>
          </a:p>
        </p:txBody>
      </p:sp>
    </p:spTree>
    <p:extLst>
      <p:ext uri="{BB962C8B-B14F-4D97-AF65-F5344CB8AC3E}">
        <p14:creationId xmlns:p14="http://schemas.microsoft.com/office/powerpoint/2010/main" val="2722513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750" fill="hold"/>
                                        <p:tgtEl>
                                          <p:spTgt spid="7"/>
                                        </p:tgtEl>
                                        <p:attrNameLst>
                                          <p:attrName>ppt_w</p:attrName>
                                        </p:attrNameLst>
                                      </p:cBhvr>
                                      <p:tavLst>
                                        <p:tav tm="0">
                                          <p:val>
                                            <p:fltVal val="0"/>
                                          </p:val>
                                        </p:tav>
                                        <p:tav tm="100000">
                                          <p:val>
                                            <p:strVal val="#ppt_w"/>
                                          </p:val>
                                        </p:tav>
                                      </p:tavLst>
                                    </p:anim>
                                    <p:anim calcmode="lin" valueType="num">
                                      <p:cBhvr>
                                        <p:cTn id="16" dur="750" fill="hold"/>
                                        <p:tgtEl>
                                          <p:spTgt spid="7"/>
                                        </p:tgtEl>
                                        <p:attrNameLst>
                                          <p:attrName>ppt_h</p:attrName>
                                        </p:attrNameLst>
                                      </p:cBhvr>
                                      <p:tavLst>
                                        <p:tav tm="0">
                                          <p:val>
                                            <p:fltVal val="0"/>
                                          </p:val>
                                        </p:tav>
                                        <p:tav tm="100000">
                                          <p:val>
                                            <p:strVal val="#ppt_h"/>
                                          </p:val>
                                        </p:tav>
                                      </p:tavLst>
                                    </p:anim>
                                    <p:animEffect transition="in" filter="fade">
                                      <p:cBhvr>
                                        <p:cTn id="17" dur="750"/>
                                        <p:tgtEl>
                                          <p:spTgt spid="7"/>
                                        </p:tgtEl>
                                      </p:cBhvr>
                                    </p:animEffect>
                                  </p:childTnLst>
                                </p:cTn>
                              </p:par>
                            </p:childTnLst>
                          </p:cTn>
                        </p:par>
                        <p:par>
                          <p:cTn id="18" fill="hold">
                            <p:stCondLst>
                              <p:cond delay="2750"/>
                            </p:stCondLst>
                            <p:childTnLst>
                              <p:par>
                                <p:cTn id="19" presetID="53" presetClass="entr" presetSubtype="16"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750" fill="hold"/>
                                        <p:tgtEl>
                                          <p:spTgt spid="8"/>
                                        </p:tgtEl>
                                        <p:attrNameLst>
                                          <p:attrName>ppt_w</p:attrName>
                                        </p:attrNameLst>
                                      </p:cBhvr>
                                      <p:tavLst>
                                        <p:tav tm="0">
                                          <p:val>
                                            <p:fltVal val="0"/>
                                          </p:val>
                                        </p:tav>
                                        <p:tav tm="100000">
                                          <p:val>
                                            <p:strVal val="#ppt_w"/>
                                          </p:val>
                                        </p:tav>
                                      </p:tavLst>
                                    </p:anim>
                                    <p:anim calcmode="lin" valueType="num">
                                      <p:cBhvr>
                                        <p:cTn id="22" dur="750" fill="hold"/>
                                        <p:tgtEl>
                                          <p:spTgt spid="8"/>
                                        </p:tgtEl>
                                        <p:attrNameLst>
                                          <p:attrName>ppt_h</p:attrName>
                                        </p:attrNameLst>
                                      </p:cBhvr>
                                      <p:tavLst>
                                        <p:tav tm="0">
                                          <p:val>
                                            <p:fltVal val="0"/>
                                          </p:val>
                                        </p:tav>
                                        <p:tav tm="100000">
                                          <p:val>
                                            <p:strVal val="#ppt_h"/>
                                          </p:val>
                                        </p:tav>
                                      </p:tavLst>
                                    </p:anim>
                                    <p:animEffect transition="in" filter="fade">
                                      <p:cBhvr>
                                        <p:cTn id="23" dur="750"/>
                                        <p:tgtEl>
                                          <p:spTgt spid="8"/>
                                        </p:tgtEl>
                                      </p:cBhvr>
                                    </p:animEffect>
                                  </p:childTnLst>
                                </p:cTn>
                              </p:par>
                            </p:childTnLst>
                          </p:cTn>
                        </p:par>
                        <p:par>
                          <p:cTn id="24" fill="hold">
                            <p:stCondLst>
                              <p:cond delay="3500"/>
                            </p:stCondLst>
                            <p:childTnLst>
                              <p:par>
                                <p:cTn id="25" presetID="22" presetClass="entr" presetSubtype="8"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left)">
                                      <p:cBhvr>
                                        <p:cTn id="27" dur="1000"/>
                                        <p:tgtEl>
                                          <p:spTgt spid="5"/>
                                        </p:tgtEl>
                                      </p:cBhvr>
                                    </p:animEffect>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9" y="1196763"/>
            <a:ext cx="4191878" cy="483209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00"/>
                </a:solidFill>
              </a:rPr>
              <a:t>Ємнісна складність алгоритму </a:t>
            </a:r>
            <a:r>
              <a:rPr lang="uk-UA" sz="2800" b="1" i="1" kern="0" dirty="0">
                <a:solidFill>
                  <a:srgbClr val="FFFFFF"/>
                </a:solidFill>
              </a:rPr>
              <a:t>– об’єм пам’яті, необхідний для розміщення вхідних даних, проміжних і кінцевих результатів, а також команд алгоритму.</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pic>
        <p:nvPicPr>
          <p:cNvPr id="4" name="Picture 2" descr="NLP with Python for Machine Learning Essential Training Online Class |  LinkedIn Learning, formerly Lynda.com">
            <a:extLst>
              <a:ext uri="{FF2B5EF4-FFF2-40B4-BE49-F238E27FC236}">
                <a16:creationId xmlns:a16="http://schemas.microsoft.com/office/drawing/2014/main" id="{D06B71AE-B2AD-4649-B74E-CDDA42FEA7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 r="10722"/>
          <a:stretch/>
        </p:blipFill>
        <p:spPr bwMode="auto">
          <a:xfrm>
            <a:off x="4450550" y="1196763"/>
            <a:ext cx="7669441" cy="483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182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Часова та ємнісна складність алгоритму тісно пов’язані між собою і кожна з них залежить від обсягу вхідних даних.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4" name="TextBox 3">
            <a:extLst>
              <a:ext uri="{FF2B5EF4-FFF2-40B4-BE49-F238E27FC236}">
                <a16:creationId xmlns:a16="http://schemas.microsoft.com/office/drawing/2014/main" id="{F0CDFBB1-8A82-4B6A-88F4-A230334110CF}"/>
              </a:ext>
            </a:extLst>
          </p:cNvPr>
          <p:cNvSpPr txBox="1"/>
          <p:nvPr/>
        </p:nvSpPr>
        <p:spPr>
          <a:xfrm>
            <a:off x="72008" y="2696746"/>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б кожна операція в комп’ютері виконувалася протягом одного й того самого часу </a:t>
            </a:r>
            <a:r>
              <a:rPr lang="en-US" sz="2800" b="1" i="1" kern="0" dirty="0">
                <a:solidFill>
                  <a:srgbClr val="FFFF00"/>
                </a:solidFill>
              </a:rPr>
              <a:t>t</a:t>
            </a:r>
            <a:r>
              <a:rPr lang="en-US" sz="2800" b="1" i="1" kern="0" baseline="-25000" dirty="0">
                <a:solidFill>
                  <a:srgbClr val="FFFF00"/>
                </a:solidFill>
              </a:rPr>
              <a:t>0</a:t>
            </a:r>
            <a:r>
              <a:rPr lang="en-US" sz="2800" b="1" i="1" kern="0" dirty="0">
                <a:solidFill>
                  <a:srgbClr val="FFFFFF"/>
                </a:solidFill>
              </a:rPr>
              <a:t>, </a:t>
            </a:r>
            <a:r>
              <a:rPr lang="uk-UA" sz="2800" b="1" i="1" kern="0" dirty="0">
                <a:solidFill>
                  <a:srgbClr val="FFFFFF"/>
                </a:solidFill>
              </a:rPr>
              <a:t>то часову складність алгоритму </a:t>
            </a:r>
            <a:r>
              <a:rPr lang="uk-UA" sz="2800" b="1" i="1" kern="0" dirty="0">
                <a:solidFill>
                  <a:srgbClr val="FFFF00"/>
                </a:solidFill>
              </a:rPr>
              <a:t>Т</a:t>
            </a:r>
            <a:r>
              <a:rPr lang="uk-UA" sz="2800" b="1" i="1" kern="0" dirty="0">
                <a:solidFill>
                  <a:srgbClr val="FFFFFF"/>
                </a:solidFill>
              </a:rPr>
              <a:t> можна було б обчислити за формулою:</a:t>
            </a:r>
          </a:p>
        </p:txBody>
      </p:sp>
      <p:sp>
        <p:nvSpPr>
          <p:cNvPr id="5" name="TextBox 4">
            <a:extLst>
              <a:ext uri="{FF2B5EF4-FFF2-40B4-BE49-F238E27FC236}">
                <a16:creationId xmlns:a16="http://schemas.microsoft.com/office/drawing/2014/main" id="{18ECC912-0AE7-4AF0-9245-2CA3C8C266E2}"/>
              </a:ext>
            </a:extLst>
          </p:cNvPr>
          <p:cNvSpPr txBox="1"/>
          <p:nvPr/>
        </p:nvSpPr>
        <p:spPr>
          <a:xfrm>
            <a:off x="70929" y="4627616"/>
            <a:ext cx="12050142" cy="830997"/>
          </a:xfrm>
          <a:prstGeom prst="rect">
            <a:avLst/>
          </a:prstGeom>
          <a:solidFill>
            <a:srgbClr val="0070C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4800" b="1" kern="0" dirty="0">
                <a:solidFill>
                  <a:schemeClr val="bg1"/>
                </a:solidFill>
              </a:rPr>
              <a:t>Т = </a:t>
            </a:r>
            <a:r>
              <a:rPr lang="en-US" sz="4800" b="1" kern="0" dirty="0">
                <a:solidFill>
                  <a:schemeClr val="bg1"/>
                </a:solidFill>
              </a:rPr>
              <a:t>t</a:t>
            </a:r>
            <a:r>
              <a:rPr lang="en-US" sz="4800" b="1" kern="0" baseline="-25000" dirty="0">
                <a:solidFill>
                  <a:schemeClr val="bg1"/>
                </a:solidFill>
              </a:rPr>
              <a:t>0</a:t>
            </a:r>
            <a:r>
              <a:rPr lang="en-US" sz="4800" b="1" kern="0" dirty="0">
                <a:solidFill>
                  <a:schemeClr val="bg1"/>
                </a:solidFill>
              </a:rPr>
              <a:t>*n</a:t>
            </a:r>
            <a:endParaRPr lang="uk-UA" sz="4800" b="1" i="1" kern="0" dirty="0">
              <a:solidFill>
                <a:schemeClr val="bg1"/>
              </a:solidFill>
            </a:endParaRPr>
          </a:p>
        </p:txBody>
      </p:sp>
      <p:sp>
        <p:nvSpPr>
          <p:cNvPr id="6" name="TextBox 5">
            <a:extLst>
              <a:ext uri="{FF2B5EF4-FFF2-40B4-BE49-F238E27FC236}">
                <a16:creationId xmlns:a16="http://schemas.microsoft.com/office/drawing/2014/main" id="{F5F1A77C-07E7-458D-ABAA-A621C9DE3926}"/>
              </a:ext>
            </a:extLst>
          </p:cNvPr>
          <p:cNvSpPr txBox="1"/>
          <p:nvPr/>
        </p:nvSpPr>
        <p:spPr>
          <a:xfrm>
            <a:off x="2246242" y="5621015"/>
            <a:ext cx="9873181" cy="523220"/>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fontAlgn="base">
              <a:spcBef>
                <a:spcPct val="0"/>
              </a:spcBef>
              <a:spcAft>
                <a:spcPct val="0"/>
              </a:spcAft>
              <a:defRPr/>
            </a:pPr>
            <a:r>
              <a:rPr lang="uk-UA" sz="2800" b="1" i="1" kern="0" dirty="0">
                <a:solidFill>
                  <a:srgbClr val="FFFFFF"/>
                </a:solidFill>
              </a:rPr>
              <a:t>кількість операцій</a:t>
            </a:r>
          </a:p>
        </p:txBody>
      </p:sp>
      <p:sp>
        <p:nvSpPr>
          <p:cNvPr id="7" name="Прямокутник 6">
            <a:extLst>
              <a:ext uri="{FF2B5EF4-FFF2-40B4-BE49-F238E27FC236}">
                <a16:creationId xmlns:a16="http://schemas.microsoft.com/office/drawing/2014/main" id="{DEE4AC48-685F-4749-82C1-5BEE82FEC81F}"/>
              </a:ext>
            </a:extLst>
          </p:cNvPr>
          <p:cNvSpPr/>
          <p:nvPr/>
        </p:nvSpPr>
        <p:spPr>
          <a:xfrm>
            <a:off x="72008" y="5621014"/>
            <a:ext cx="2061593" cy="52322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en-US" sz="2800" b="1" i="1" kern="0" dirty="0">
                <a:solidFill>
                  <a:srgbClr val="FFFFFF"/>
                </a:solidFill>
              </a:rPr>
              <a:t>n</a:t>
            </a:r>
          </a:p>
        </p:txBody>
      </p:sp>
    </p:spTree>
    <p:extLst>
      <p:ext uri="{BB962C8B-B14F-4D97-AF65-F5344CB8AC3E}">
        <p14:creationId xmlns:p14="http://schemas.microsoft.com/office/powerpoint/2010/main" val="3741707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par>
                          <p:cTn id="16" fill="hold">
                            <p:stCondLst>
                              <p:cond delay="3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childTnLst>
                                </p:cTn>
                              </p:par>
                            </p:childTnLst>
                          </p:cTn>
                        </p:par>
                        <p:par>
                          <p:cTn id="22" fill="hold">
                            <p:stCondLst>
                              <p:cond delay="3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Але реально різні операції можуть виконуватися протягом різного проміжку часу. Тому при визначенні часової складності алгоритму інколи враховують середній час виконання однієї операції, але найчастіше</a:t>
            </a:r>
            <a:r>
              <a:rPr lang="uk-UA" dirty="0"/>
              <a:t> </a:t>
            </a:r>
            <a:r>
              <a:rPr lang="uk-UA" sz="2800" b="1" i="1" kern="0" dirty="0">
                <a:solidFill>
                  <a:srgbClr val="FFFFFF"/>
                </a:solidFill>
              </a:rPr>
              <a:t>– максимальний час виконання операції.</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pic>
        <p:nvPicPr>
          <p:cNvPr id="4" name="Picture 4">
            <a:extLst>
              <a:ext uri="{FF2B5EF4-FFF2-40B4-BE49-F238E27FC236}">
                <a16:creationId xmlns:a16="http://schemas.microsoft.com/office/drawing/2014/main" id="{7A2AFFF4-C7B6-415F-8E63-B71C084E3E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50" y="3634849"/>
            <a:ext cx="12052300" cy="258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175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алгоритм </a:t>
            </a:r>
            <a:r>
              <a:rPr lang="uk-UA" sz="2800" b="1" i="1" kern="0" dirty="0">
                <a:solidFill>
                  <a:srgbClr val="FFFF00"/>
                </a:solidFill>
              </a:rPr>
              <a:t>не містить циклів </a:t>
            </a:r>
            <a:r>
              <a:rPr lang="uk-UA" sz="2800" b="1" i="1" kern="0" dirty="0">
                <a:solidFill>
                  <a:srgbClr val="FFFFFF"/>
                </a:solidFill>
              </a:rPr>
              <a:t>(лінійні алгоритми або алгоритми з розгалуженнями), то час виконання такого алгоритму пропорційний деякій константі. </a:t>
            </a: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sp>
        <p:nvSpPr>
          <p:cNvPr id="4" name="TextBox 3">
            <a:extLst>
              <a:ext uri="{FF2B5EF4-FFF2-40B4-BE49-F238E27FC236}">
                <a16:creationId xmlns:a16="http://schemas.microsoft.com/office/drawing/2014/main" id="{C7B384E6-E664-4272-843C-CB8A98BCD427}"/>
              </a:ext>
            </a:extLst>
          </p:cNvPr>
          <p:cNvSpPr txBox="1"/>
          <p:nvPr/>
        </p:nvSpPr>
        <p:spPr>
          <a:xfrm>
            <a:off x="72008" y="2706685"/>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Складність такого алгоритму називається константною і позначається </a:t>
            </a:r>
            <a:r>
              <a:rPr lang="uk-UA" sz="2800" b="1" kern="0" dirty="0">
                <a:solidFill>
                  <a:srgbClr val="FFFF00"/>
                </a:solidFill>
              </a:rPr>
              <a:t>О(1)</a:t>
            </a:r>
            <a:r>
              <a:rPr lang="uk-UA" sz="2800" b="1" i="1" kern="0" dirty="0">
                <a:solidFill>
                  <a:srgbClr val="FFFFFF"/>
                </a:solidFill>
              </a:rPr>
              <a:t>. </a:t>
            </a:r>
          </a:p>
        </p:txBody>
      </p:sp>
      <p:sp>
        <p:nvSpPr>
          <p:cNvPr id="6" name="TextBox 5">
            <a:extLst>
              <a:ext uri="{FF2B5EF4-FFF2-40B4-BE49-F238E27FC236}">
                <a16:creationId xmlns:a16="http://schemas.microsoft.com/office/drawing/2014/main" id="{CC19E402-797C-4878-9210-2DABAA57AC7E}"/>
              </a:ext>
            </a:extLst>
          </p:cNvPr>
          <p:cNvSpPr txBox="1"/>
          <p:nvPr/>
        </p:nvSpPr>
        <p:spPr>
          <a:xfrm>
            <a:off x="72008" y="3785719"/>
            <a:ext cx="8336496"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 таких алгоритмах обсяг вхідних даних, як правило, невеликий. Такими алгоритмами є, наприклад, алгоритм для обчислення значення виразу або функції, в яких використовується одна або кілька змінних.</a:t>
            </a:r>
          </a:p>
        </p:txBody>
      </p:sp>
      <p:pic>
        <p:nvPicPr>
          <p:cNvPr id="7" name="Рисунок 6">
            <a:extLst>
              <a:ext uri="{FF2B5EF4-FFF2-40B4-BE49-F238E27FC236}">
                <a16:creationId xmlns:a16="http://schemas.microsoft.com/office/drawing/2014/main" id="{22C1C0A3-FCFF-4E23-9C01-0CE4DFEA16E1}"/>
              </a:ext>
            </a:extLst>
          </p:cNvPr>
          <p:cNvPicPr>
            <a:picLocks noChangeAspect="1"/>
          </p:cNvPicPr>
          <p:nvPr/>
        </p:nvPicPr>
        <p:blipFill>
          <a:blip r:embed="rId2"/>
          <a:stretch>
            <a:fillRect/>
          </a:stretch>
        </p:blipFill>
        <p:spPr>
          <a:xfrm>
            <a:off x="8564065" y="3785719"/>
            <a:ext cx="3555927" cy="2677656"/>
          </a:xfrm>
          <a:prstGeom prst="rect">
            <a:avLst/>
          </a:prstGeom>
        </p:spPr>
      </p:pic>
    </p:spTree>
    <p:extLst>
      <p:ext uri="{BB962C8B-B14F-4D97-AF65-F5344CB8AC3E}">
        <p14:creationId xmlns:p14="http://schemas.microsoft.com/office/powerpoint/2010/main" val="16690617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1000"/>
                                        <p:tgtEl>
                                          <p:spTgt spid="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1000"/>
                                        <p:tgtEl>
                                          <p:spTgt spid="6"/>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750" fill="hold"/>
                                        <p:tgtEl>
                                          <p:spTgt spid="7"/>
                                        </p:tgtEl>
                                        <p:attrNameLst>
                                          <p:attrName>ppt_w</p:attrName>
                                        </p:attrNameLst>
                                      </p:cBhvr>
                                      <p:tavLst>
                                        <p:tav tm="0">
                                          <p:val>
                                            <p:fltVal val="0"/>
                                          </p:val>
                                        </p:tav>
                                        <p:tav tm="100000">
                                          <p:val>
                                            <p:strVal val="#ppt_w"/>
                                          </p:val>
                                        </p:tav>
                                      </p:tavLst>
                                    </p:anim>
                                    <p:anim calcmode="lin" valueType="num">
                                      <p:cBhvr>
                                        <p:cTn id="20" dur="750" fill="hold"/>
                                        <p:tgtEl>
                                          <p:spTgt spid="7"/>
                                        </p:tgtEl>
                                        <p:attrNameLst>
                                          <p:attrName>ppt_h</p:attrName>
                                        </p:attrNameLst>
                                      </p:cBhvr>
                                      <p:tavLst>
                                        <p:tav tm="0">
                                          <p:val>
                                            <p:fltVal val="0"/>
                                          </p:val>
                                        </p:tav>
                                        <p:tav tm="100000">
                                          <p:val>
                                            <p:strVal val="#ppt_h"/>
                                          </p:val>
                                        </p:tav>
                                      </p:tavLst>
                                    </p:anim>
                                    <p:animEffect transition="in" filter="fade">
                                      <p:cBhvr>
                                        <p:cTn id="21"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8F1CF1B-5B47-406E-9CF6-45BD86CA5557}"/>
              </a:ext>
            </a:extLst>
          </p:cNvPr>
          <p:cNvSpPr txBox="1"/>
          <p:nvPr/>
        </p:nvSpPr>
        <p:spPr>
          <a:xfrm>
            <a:off x="72008" y="1196763"/>
            <a:ext cx="6696540"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rgbClr val="FFFFFF"/>
                </a:solidFill>
              </a:rPr>
              <a:t>Якщо алгоритм </a:t>
            </a:r>
            <a:r>
              <a:rPr lang="uk-UA" sz="2800" b="1" i="1" kern="0" dirty="0">
                <a:solidFill>
                  <a:srgbClr val="FFFF00"/>
                </a:solidFill>
              </a:rPr>
              <a:t>містить цикли, але не містить вкладені цикли</a:t>
            </a:r>
            <a:r>
              <a:rPr lang="uk-UA" sz="2800" b="1" i="1" kern="0" dirty="0">
                <a:solidFill>
                  <a:srgbClr val="FFFFFF"/>
                </a:solidFill>
              </a:rPr>
              <a:t>, то час виконання такого алгоритму пропорційний деякій константі, помноженій на кількість вхідних даних </a:t>
            </a:r>
            <a:r>
              <a:rPr lang="en-US" sz="2800" b="1" kern="0" dirty="0">
                <a:solidFill>
                  <a:srgbClr val="FFFF00"/>
                </a:solidFill>
              </a:rPr>
              <a:t>n</a:t>
            </a:r>
            <a:r>
              <a:rPr lang="en-US" sz="2800" b="1" i="1" kern="0" dirty="0">
                <a:solidFill>
                  <a:srgbClr val="FFFFFF"/>
                </a:solidFill>
              </a:rPr>
              <a:t>, </a:t>
            </a:r>
            <a:r>
              <a:rPr lang="uk-UA" sz="2800" b="1" i="1" kern="0" dirty="0">
                <a:solidFill>
                  <a:srgbClr val="FFFFFF"/>
                </a:solidFill>
              </a:rPr>
              <a:t>оскільки від кількості даних залежить кількість повторів команд циклу. </a:t>
            </a:r>
            <a:endParaRPr lang="en-US" sz="2800" b="1" i="1" kern="0" dirty="0">
              <a:solidFill>
                <a:srgbClr val="FFFFFF"/>
              </a:solidFill>
            </a:endParaRPr>
          </a:p>
        </p:txBody>
      </p:sp>
      <p:sp>
        <p:nvSpPr>
          <p:cNvPr id="2" name="Заголовок 1">
            <a:extLst>
              <a:ext uri="{FF2B5EF4-FFF2-40B4-BE49-F238E27FC236}">
                <a16:creationId xmlns:a16="http://schemas.microsoft.com/office/drawing/2014/main" id="{D78F51BA-457E-446D-8F26-2955562F5DEA}"/>
              </a:ext>
            </a:extLst>
          </p:cNvPr>
          <p:cNvSpPr>
            <a:spLocks noGrp="1"/>
          </p:cNvSpPr>
          <p:nvPr>
            <p:ph type="title"/>
          </p:nvPr>
        </p:nvSpPr>
        <p:spPr/>
        <p:txBody>
          <a:bodyPr>
            <a:normAutofit/>
          </a:bodyPr>
          <a:lstStyle/>
          <a:p>
            <a:r>
              <a:rPr lang="uk-UA" dirty="0"/>
              <a:t>Поняття складності алгоритму</a:t>
            </a:r>
          </a:p>
        </p:txBody>
      </p:sp>
      <p:pic>
        <p:nvPicPr>
          <p:cNvPr id="4" name="Picture 2" descr="Automatizando tareas en Python: Organizando archivos - Facialix">
            <a:extLst>
              <a:ext uri="{FF2B5EF4-FFF2-40B4-BE49-F238E27FC236}">
                <a16:creationId xmlns:a16="http://schemas.microsoft.com/office/drawing/2014/main" id="{86A00C41-6202-4CC0-A39F-FB08D60E98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6408"/>
          <a:stretch/>
        </p:blipFill>
        <p:spPr bwMode="auto">
          <a:xfrm>
            <a:off x="6925625" y="1196763"/>
            <a:ext cx="5194367" cy="39703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A06916-F4FC-41E0-8F56-761D02200964}"/>
              </a:ext>
            </a:extLst>
          </p:cNvPr>
          <p:cNvSpPr txBox="1"/>
          <p:nvPr/>
        </p:nvSpPr>
        <p:spPr>
          <a:xfrm>
            <a:off x="72008" y="5291687"/>
            <a:ext cx="12047984"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Складність такого алгоритму називається  лінійною і  позначається </a:t>
            </a:r>
            <a:r>
              <a:rPr lang="uk-UA" sz="2800" b="1" kern="0" dirty="0">
                <a:solidFill>
                  <a:srgbClr val="FFFF00"/>
                </a:solidFill>
              </a:rPr>
              <a:t>О(</a:t>
            </a:r>
            <a:r>
              <a:rPr lang="en-US" sz="2800" b="1" kern="0" dirty="0">
                <a:solidFill>
                  <a:srgbClr val="FFFF00"/>
                </a:solidFill>
              </a:rPr>
              <a:t>n)</a:t>
            </a:r>
            <a:r>
              <a:rPr lang="en-US" sz="2800" b="1" i="1" kern="0" dirty="0">
                <a:solidFill>
                  <a:srgbClr val="FFFFFF"/>
                </a:solidFill>
              </a:rPr>
              <a:t>.</a:t>
            </a:r>
          </a:p>
        </p:txBody>
      </p:sp>
    </p:spTree>
    <p:extLst>
      <p:ext uri="{BB962C8B-B14F-4D97-AF65-F5344CB8AC3E}">
        <p14:creationId xmlns:p14="http://schemas.microsoft.com/office/powerpoint/2010/main" val="7453769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Effect transition="in" filter="fade">
                                      <p:cBhvr>
                                        <p:cTn id="13" dur="1000"/>
                                        <p:tgtEl>
                                          <p:spTgt spid="4"/>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34716</TotalTime>
  <Words>1470</Words>
  <Application>Microsoft Office PowerPoint</Application>
  <PresentationFormat>Широкий екран</PresentationFormat>
  <Paragraphs>108</Paragraphs>
  <Slides>29</Slides>
  <Notes>0</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29</vt:i4>
      </vt:variant>
    </vt:vector>
  </HeadingPairs>
  <TitlesOfParts>
    <vt:vector size="35" baseType="lpstr">
      <vt:lpstr>Arial</vt:lpstr>
      <vt:lpstr>Calibri</vt:lpstr>
      <vt:lpstr>Comic Sans MS</vt:lpstr>
      <vt:lpstr>Verdana</vt:lpstr>
      <vt:lpstr>Wingdings</vt:lpstr>
      <vt:lpstr>Тема Office</vt:lpstr>
      <vt:lpstr>Поняття складності алгоритмів</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Поняття складності алгоритму</vt:lpstr>
      <vt:lpstr>Для тих, хто хоче знати більше</vt:lpstr>
      <vt:lpstr>Цікаві факти з історії</vt:lpstr>
      <vt:lpstr>Цікаві факти з історії</vt:lpstr>
      <vt:lpstr>Цікаві факти з історії</vt:lpstr>
      <vt:lpstr>Цікаві факти з історії</vt:lpstr>
      <vt:lpstr>Дайте відповіді на запитання</vt:lpstr>
      <vt:lpstr>Розгадайте ребус</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Мацаєнко Сергій</dc:creator>
  <cp:lastModifiedBy>Сергій Мацаєнко</cp:lastModifiedBy>
  <cp:revision>1585</cp:revision>
  <dcterms:created xsi:type="dcterms:W3CDTF">2016-06-06T19:48:43Z</dcterms:created>
  <dcterms:modified xsi:type="dcterms:W3CDTF">2022-11-10T08:22:44Z</dcterms:modified>
</cp:coreProperties>
</file>