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70" r:id="rId3"/>
    <p:sldId id="343" r:id="rId4"/>
    <p:sldId id="445" r:id="rId5"/>
    <p:sldId id="423" r:id="rId6"/>
    <p:sldId id="452" r:id="rId7"/>
    <p:sldId id="421" r:id="rId8"/>
    <p:sldId id="416" r:id="rId9"/>
    <p:sldId id="379" r:id="rId10"/>
    <p:sldId id="461" r:id="rId11"/>
    <p:sldId id="463" r:id="rId12"/>
    <p:sldId id="419" r:id="rId13"/>
    <p:sldId id="458" r:id="rId14"/>
    <p:sldId id="459" r:id="rId15"/>
    <p:sldId id="460" r:id="rId16"/>
    <p:sldId id="451" r:id="rId17"/>
    <p:sldId id="465" r:id="rId18"/>
    <p:sldId id="466" r:id="rId19"/>
    <p:sldId id="467" r:id="rId20"/>
    <p:sldId id="462" r:id="rId21"/>
    <p:sldId id="464" r:id="rId22"/>
    <p:sldId id="422" r:id="rId23"/>
    <p:sldId id="477" r:id="rId24"/>
    <p:sldId id="473" r:id="rId25"/>
    <p:sldId id="470" r:id="rId26"/>
    <p:sldId id="475" r:id="rId27"/>
    <p:sldId id="453" r:id="rId28"/>
    <p:sldId id="474" r:id="rId29"/>
    <p:sldId id="476" r:id="rId30"/>
    <p:sldId id="472" r:id="rId31"/>
    <p:sldId id="468" r:id="rId32"/>
    <p:sldId id="469" r:id="rId33"/>
    <p:sldId id="454" r:id="rId34"/>
    <p:sldId id="455" r:id="rId35"/>
    <p:sldId id="339" r:id="rId36"/>
    <p:sldId id="272" r:id="rId37"/>
    <p:sldId id="357" r:id="rId38"/>
    <p:sldId id="336" r:id="rId39"/>
    <p:sldId id="337" r:id="rId40"/>
    <p:sldId id="26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A43"/>
    <a:srgbClr val="996633"/>
    <a:srgbClr val="B48A04"/>
    <a:srgbClr val="584332"/>
    <a:srgbClr val="00B622"/>
    <a:srgbClr val="CC66FF"/>
    <a:srgbClr val="CC0099"/>
    <a:srgbClr val="804702"/>
    <a:srgbClr val="B46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44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1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64384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№3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7712" y="3877744"/>
            <a:ext cx="8874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584332"/>
                </a:solidFill>
              </a:rPr>
              <a:t>Правила </a:t>
            </a:r>
            <a:r>
              <a:rPr lang="ru-RU" sz="4400" b="1" dirty="0" err="1">
                <a:solidFill>
                  <a:srgbClr val="584332"/>
                </a:solidFill>
              </a:rPr>
              <a:t>оформлення</a:t>
            </a:r>
            <a:r>
              <a:rPr lang="ru-RU" sz="4400" b="1" dirty="0">
                <a:solidFill>
                  <a:srgbClr val="584332"/>
                </a:solidFill>
              </a:rPr>
              <a:t> </a:t>
            </a:r>
            <a:r>
              <a:rPr lang="ru-RU" sz="4400" b="1" dirty="0" err="1">
                <a:solidFill>
                  <a:srgbClr val="584332"/>
                </a:solidFill>
              </a:rPr>
              <a:t>сторінки</a:t>
            </a:r>
            <a:r>
              <a:rPr lang="ru-RU" sz="4400" b="1" dirty="0">
                <a:solidFill>
                  <a:srgbClr val="584332"/>
                </a:solidFill>
              </a:rPr>
              <a:t>.</a:t>
            </a:r>
          </a:p>
          <a:p>
            <a:pPr algn="ctr"/>
            <a:r>
              <a:rPr lang="ru-RU" sz="4400" b="1" dirty="0" err="1">
                <a:solidFill>
                  <a:srgbClr val="584332"/>
                </a:solidFill>
              </a:rPr>
              <a:t>Оформлення</a:t>
            </a:r>
            <a:r>
              <a:rPr lang="ru-RU" sz="4400" b="1" dirty="0">
                <a:solidFill>
                  <a:srgbClr val="584332"/>
                </a:solidFill>
              </a:rPr>
              <a:t> </a:t>
            </a:r>
            <a:r>
              <a:rPr lang="ru-RU" sz="4400" b="1" dirty="0" err="1">
                <a:solidFill>
                  <a:srgbClr val="584332"/>
                </a:solidFill>
              </a:rPr>
              <a:t>бібліографічних</a:t>
            </a:r>
            <a:r>
              <a:rPr lang="ru-RU" sz="4400" b="1" dirty="0">
                <a:solidFill>
                  <a:srgbClr val="584332"/>
                </a:solidFill>
              </a:rPr>
              <a:t> </a:t>
            </a:r>
            <a:r>
              <a:rPr lang="ru-RU" sz="4400" b="1" dirty="0" err="1">
                <a:solidFill>
                  <a:srgbClr val="584332"/>
                </a:solidFill>
              </a:rPr>
              <a:t>списків</a:t>
            </a:r>
            <a:r>
              <a:rPr lang="ru-RU" sz="4400" b="1" dirty="0">
                <a:solidFill>
                  <a:srgbClr val="584332"/>
                </a:solidFill>
              </a:rPr>
              <a:t> та </a:t>
            </a:r>
            <a:r>
              <a:rPr lang="ru-RU" sz="4400" b="1" dirty="0" err="1">
                <a:solidFill>
                  <a:srgbClr val="584332"/>
                </a:solidFill>
              </a:rPr>
              <a:t>покажчиків</a:t>
            </a:r>
            <a:endParaRPr lang="ru-RU" sz="4400" b="1" dirty="0">
              <a:solidFill>
                <a:srgbClr val="58433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3780" y="302386"/>
            <a:ext cx="5136291" cy="3429596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Список використаних джерел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219646" y="1790842"/>
            <a:ext cx="5602376" cy="3893947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rgbClr val="FFFF00"/>
                </a:solidFill>
              </a:rPr>
              <a:t>Список </a:t>
            </a:r>
            <a:r>
              <a:rPr lang="ru-RU" sz="2800" b="1" dirty="0" err="1">
                <a:solidFill>
                  <a:srgbClr val="FFFF00"/>
                </a:solidFill>
              </a:rPr>
              <a:t>використаних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джерел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— </a:t>
            </a:r>
            <a:r>
              <a:rPr lang="ru-RU" sz="2800" b="1" dirty="0" err="1"/>
              <a:t>елемент</a:t>
            </a:r>
            <a:r>
              <a:rPr lang="ru-RU" sz="2800" b="1" dirty="0"/>
              <a:t> </a:t>
            </a:r>
            <a:r>
              <a:rPr lang="ru-RU" sz="2800" b="1" dirty="0" err="1"/>
              <a:t>бібліографічного</a:t>
            </a:r>
            <a:r>
              <a:rPr lang="ru-RU" sz="2800" b="1" dirty="0"/>
              <a:t> </a:t>
            </a:r>
            <a:r>
              <a:rPr lang="ru-RU" sz="2800" b="1" dirty="0" err="1"/>
              <a:t>апарату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містить</a:t>
            </a:r>
            <a:r>
              <a:rPr lang="ru-RU" sz="2800" b="1" dirty="0"/>
              <a:t> </a:t>
            </a:r>
            <a:r>
              <a:rPr lang="ru-RU" sz="2800" b="1" dirty="0" err="1"/>
              <a:t>бібліографічні</a:t>
            </a:r>
            <a:r>
              <a:rPr lang="ru-RU" sz="2800" b="1" dirty="0"/>
              <a:t> описи </a:t>
            </a:r>
            <a:r>
              <a:rPr lang="ru-RU" sz="2800" b="1" dirty="0" err="1"/>
              <a:t>використаних</a:t>
            </a:r>
            <a:r>
              <a:rPr lang="ru-RU" sz="2800" b="1" dirty="0"/>
              <a:t> у </a:t>
            </a:r>
            <a:r>
              <a:rPr lang="ru-RU" sz="2800" b="1" dirty="0" err="1"/>
              <a:t>дослідженні</a:t>
            </a:r>
            <a:r>
              <a:rPr lang="ru-RU" sz="2800" b="1" dirty="0"/>
              <a:t> </a:t>
            </a:r>
            <a:r>
              <a:rPr lang="ru-RU" sz="2800" b="1" dirty="0" err="1"/>
              <a:t>джерел</a:t>
            </a:r>
            <a:r>
              <a:rPr lang="ru-RU" sz="2800" b="1" dirty="0"/>
              <a:t> і </a:t>
            </a:r>
            <a:r>
              <a:rPr lang="ru-RU" sz="2800" b="1" dirty="0" err="1"/>
              <a:t>подається</a:t>
            </a:r>
            <a:r>
              <a:rPr lang="ru-RU" sz="2800" b="1" dirty="0"/>
              <a:t> </a:t>
            </a:r>
            <a:r>
              <a:rPr lang="ru-RU" sz="2800" b="1" dirty="0" err="1"/>
              <a:t>після</a:t>
            </a:r>
            <a:r>
              <a:rPr lang="ru-RU" sz="2800" b="1" dirty="0"/>
              <a:t> </a:t>
            </a:r>
            <a:r>
              <a:rPr lang="ru-RU" sz="2800" b="1" dirty="0" err="1"/>
              <a:t>висновків</a:t>
            </a:r>
            <a:r>
              <a:rPr lang="ru-RU" sz="2800" b="1" dirty="0"/>
              <a:t>. 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730" y="1472681"/>
            <a:ext cx="5304087" cy="43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Об’єкт бібліографічного посилання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638925" y="1402672"/>
            <a:ext cx="5183096" cy="470459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Об’єкт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бібліографічного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посилання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– </a:t>
            </a: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види</a:t>
            </a:r>
            <a:r>
              <a:rPr lang="ru-RU" sz="2800" b="1" dirty="0"/>
              <a:t> </a:t>
            </a:r>
            <a:r>
              <a:rPr lang="ru-RU" sz="2800" b="1" dirty="0" err="1"/>
              <a:t>опублікованих</a:t>
            </a:r>
            <a:r>
              <a:rPr lang="ru-RU" sz="2800" b="1" dirty="0"/>
              <a:t> і </a:t>
            </a:r>
            <a:r>
              <a:rPr lang="ru-RU" sz="2800" b="1" dirty="0" err="1"/>
              <a:t>неопублікованих</a:t>
            </a:r>
            <a:r>
              <a:rPr lang="ru-RU" sz="2800" b="1" dirty="0"/>
              <a:t> </a:t>
            </a:r>
            <a:r>
              <a:rPr lang="ru-RU" sz="2800" b="1" dirty="0" err="1"/>
              <a:t>документів</a:t>
            </a:r>
            <a:r>
              <a:rPr lang="ru-RU" sz="2800" b="1" dirty="0"/>
              <a:t>, </a:t>
            </a:r>
            <a:r>
              <a:rPr lang="ru-RU" sz="2800" b="1" dirty="0" err="1"/>
              <a:t>їхні</a:t>
            </a:r>
            <a:r>
              <a:rPr lang="ru-RU" sz="2800" b="1" dirty="0"/>
              <a:t> </a:t>
            </a:r>
            <a:r>
              <a:rPr lang="ru-RU" sz="2800" b="1" dirty="0" err="1"/>
              <a:t>окремі</a:t>
            </a:r>
            <a:r>
              <a:rPr lang="ru-RU" sz="2800" b="1" dirty="0"/>
              <a:t> </a:t>
            </a:r>
            <a:r>
              <a:rPr lang="ru-RU" sz="2800" b="1" dirty="0" err="1"/>
              <a:t>складники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групи</a:t>
            </a:r>
            <a:r>
              <a:rPr lang="ru-RU" sz="2800" b="1" dirty="0"/>
              <a:t> </a:t>
            </a:r>
            <a:r>
              <a:rPr lang="ru-RU" sz="2800" b="1" dirty="0" err="1"/>
              <a:t>документів</a:t>
            </a:r>
            <a:r>
              <a:rPr lang="ru-RU" sz="2800" b="1" dirty="0"/>
              <a:t> на </a:t>
            </a:r>
            <a:r>
              <a:rPr lang="ru-RU" sz="2800" b="1" dirty="0" err="1"/>
              <a:t>будь-яких</a:t>
            </a:r>
            <a:r>
              <a:rPr lang="ru-RU" sz="2800" b="1" dirty="0"/>
              <a:t> </a:t>
            </a:r>
            <a:r>
              <a:rPr lang="ru-RU" sz="2800" b="1" dirty="0" err="1"/>
              <a:t>носіях</a:t>
            </a:r>
            <a:r>
              <a:rPr lang="ru-RU" sz="2800" b="1" dirty="0"/>
              <a:t>.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321" y="1819628"/>
            <a:ext cx="5801874" cy="3870679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4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Виявлення бібліографічних відомостей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286" y="1356512"/>
            <a:ext cx="2786808" cy="3663557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7291" y="1356511"/>
            <a:ext cx="2683094" cy="3663557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0610" y="1356511"/>
            <a:ext cx="2850918" cy="3608358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26982" y="1325144"/>
            <a:ext cx="2814221" cy="3639725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олилиния 12"/>
          <p:cNvSpPr/>
          <p:nvPr/>
        </p:nvSpPr>
        <p:spPr>
          <a:xfrm>
            <a:off x="6238965" y="5345500"/>
            <a:ext cx="2838796" cy="910361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/>
              <a:t>Зворотна сторона титульної сторінки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089440" y="5345501"/>
            <a:ext cx="2838796" cy="910361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Титульна</a:t>
            </a:r>
            <a:r>
              <a:rPr lang="ru-RU" b="1" dirty="0"/>
              <a:t> </a:t>
            </a:r>
            <a:r>
              <a:rPr lang="ru-RU" b="1" dirty="0" err="1"/>
              <a:t>сторінка</a:t>
            </a:r>
            <a:r>
              <a:rPr lang="ru-RU" b="1" dirty="0"/>
              <a:t> книжки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9226982" y="5345502"/>
            <a:ext cx="2838796" cy="910361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Остання</a:t>
            </a:r>
            <a:r>
              <a:rPr lang="ru-RU" b="1" dirty="0"/>
              <a:t> </a:t>
            </a:r>
            <a:r>
              <a:rPr lang="ru-RU" b="1" dirty="0" err="1"/>
              <a:t>сторінка</a:t>
            </a:r>
            <a:r>
              <a:rPr lang="ru-RU" b="1" dirty="0"/>
              <a:t> книжки</a:t>
            </a:r>
            <a:endParaRPr lang="uk-UA" b="1" dirty="0"/>
          </a:p>
        </p:txBody>
      </p:sp>
      <p:sp>
        <p:nvSpPr>
          <p:cNvPr id="16" name="Полилиния 15"/>
          <p:cNvSpPr/>
          <p:nvPr/>
        </p:nvSpPr>
        <p:spPr>
          <a:xfrm>
            <a:off x="143286" y="5451978"/>
            <a:ext cx="2635425" cy="806779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Обкладинка</a:t>
            </a:r>
            <a:r>
              <a:rPr lang="ru-RU" b="1" dirty="0"/>
              <a:t> книжки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41423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5160" y="1078934"/>
            <a:ext cx="4140221" cy="5653151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Виявлення бібліографічних відомостей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3" name="Полилиния 12"/>
          <p:cNvSpPr/>
          <p:nvPr/>
        </p:nvSpPr>
        <p:spPr>
          <a:xfrm>
            <a:off x="9098369" y="1428951"/>
            <a:ext cx="2838796" cy="977927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/>
              <a:t>Перелік авторів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/>
              <a:t>(заголовок бібліографічного опису)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827216" y="5237825"/>
            <a:ext cx="2838796" cy="139257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Зона </a:t>
            </a:r>
            <a:r>
              <a:rPr lang="ru-RU" b="1" dirty="0" err="1"/>
              <a:t>вихідних</a:t>
            </a:r>
            <a:r>
              <a:rPr lang="ru-RU" b="1" dirty="0"/>
              <a:t> </a:t>
            </a:r>
            <a:r>
              <a:rPr lang="ru-RU" b="1" dirty="0" err="1"/>
              <a:t>даних</a:t>
            </a:r>
            <a:r>
              <a:rPr lang="ru-RU" b="1" dirty="0"/>
              <a:t>: </a:t>
            </a:r>
          </a:p>
          <a:p>
            <a:pPr marL="285750" indent="-285750" defTabSz="10668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b="1" dirty="0"/>
              <a:t> </a:t>
            </a:r>
            <a:r>
              <a:rPr lang="ru-RU" b="1" dirty="0" err="1"/>
              <a:t>місце</a:t>
            </a:r>
            <a:r>
              <a:rPr lang="ru-RU" b="1" dirty="0"/>
              <a:t> </a:t>
            </a:r>
            <a:r>
              <a:rPr lang="ru-RU" b="1" dirty="0" err="1"/>
              <a:t>видання</a:t>
            </a:r>
            <a:endParaRPr lang="ru-RU" b="1" dirty="0"/>
          </a:p>
          <a:p>
            <a:pPr marL="285750" indent="-285750" defTabSz="10668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b="1" dirty="0"/>
              <a:t> </a:t>
            </a:r>
            <a:r>
              <a:rPr lang="ru-RU" b="1" dirty="0" err="1"/>
              <a:t>назва</a:t>
            </a:r>
            <a:r>
              <a:rPr lang="ru-RU" b="1" dirty="0"/>
              <a:t> </a:t>
            </a:r>
            <a:r>
              <a:rPr lang="ru-RU" b="1" dirty="0" err="1"/>
              <a:t>видавництва</a:t>
            </a:r>
            <a:r>
              <a:rPr lang="ru-RU" b="1" dirty="0"/>
              <a:t> </a:t>
            </a:r>
          </a:p>
          <a:p>
            <a:pPr marL="285750" indent="-285750" defTabSz="10668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b="1" dirty="0"/>
              <a:t> дата </a:t>
            </a:r>
            <a:r>
              <a:rPr lang="ru-RU" b="1" dirty="0" err="1"/>
              <a:t>видання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9202407" y="3505882"/>
            <a:ext cx="2838796" cy="60205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Основна</a:t>
            </a:r>
            <a:r>
              <a:rPr lang="ru-RU" b="1" dirty="0"/>
              <a:t> </a:t>
            </a:r>
            <a:r>
              <a:rPr lang="ru-RU" b="1" dirty="0" err="1"/>
              <a:t>назва</a:t>
            </a:r>
            <a:r>
              <a:rPr lang="ru-RU" b="1" dirty="0"/>
              <a:t> </a:t>
            </a:r>
            <a:endParaRPr lang="uk-UA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6713" y="1478065"/>
            <a:ext cx="2739508" cy="590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49648" y="2538488"/>
            <a:ext cx="3644946" cy="13943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04545" y="6229247"/>
            <a:ext cx="1509204" cy="4909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>
            <a:stCxn id="18" idx="1"/>
          </p:cNvCxnSpPr>
          <p:nvPr/>
        </p:nvCxnSpPr>
        <p:spPr>
          <a:xfrm flipH="1" flipV="1">
            <a:off x="3666012" y="5935500"/>
            <a:ext cx="1538533" cy="5392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7" idx="3"/>
          </p:cNvCxnSpPr>
          <p:nvPr/>
        </p:nvCxnSpPr>
        <p:spPr>
          <a:xfrm>
            <a:off x="7794594" y="3235648"/>
            <a:ext cx="1407813" cy="571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3"/>
          </p:cNvCxnSpPr>
          <p:nvPr/>
        </p:nvCxnSpPr>
        <p:spPr>
          <a:xfrm flipV="1">
            <a:off x="7386221" y="1757779"/>
            <a:ext cx="1816186" cy="155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695934" y="4040484"/>
            <a:ext cx="2526426" cy="9284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516896" y="3391408"/>
            <a:ext cx="2838796" cy="102820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відповідальність</a:t>
            </a:r>
            <a:endParaRPr lang="uk-UA" b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3310708" y="3834096"/>
            <a:ext cx="1353182" cy="6967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3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8838" y="1034771"/>
            <a:ext cx="4380458" cy="5544271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Виявлення бібліографічних відомостей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3" name="Полилиния 12"/>
          <p:cNvSpPr/>
          <p:nvPr/>
        </p:nvSpPr>
        <p:spPr>
          <a:xfrm>
            <a:off x="351784" y="1296269"/>
            <a:ext cx="2838796" cy="709071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Область </a:t>
            </a:r>
            <a:r>
              <a:rPr lang="ru-RU" b="1" dirty="0" err="1"/>
              <a:t>специфічних</a:t>
            </a:r>
            <a:r>
              <a:rPr lang="ru-RU" b="1" dirty="0"/>
              <a:t> </a:t>
            </a:r>
            <a:r>
              <a:rPr lang="ru-RU" b="1" dirty="0" err="1"/>
              <a:t>відомостей</a:t>
            </a:r>
            <a:endParaRPr lang="uk-UA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322981" y="4244329"/>
            <a:ext cx="2838796" cy="69767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Область </a:t>
            </a:r>
            <a:r>
              <a:rPr lang="ru-RU" b="1" dirty="0" err="1"/>
              <a:t>фізичної</a:t>
            </a:r>
            <a:r>
              <a:rPr lang="ru-RU" b="1" dirty="0"/>
              <a:t> характеристики</a:t>
            </a:r>
            <a:endParaRPr lang="uk-UA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37713" y="6162154"/>
            <a:ext cx="1493075" cy="3555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35900" y="4869837"/>
            <a:ext cx="3658693" cy="6431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>
            <a:stCxn id="18" idx="1"/>
            <a:endCxn id="14" idx="4"/>
          </p:cNvCxnSpPr>
          <p:nvPr/>
        </p:nvCxnSpPr>
        <p:spPr>
          <a:xfrm flipH="1" flipV="1">
            <a:off x="3161777" y="4825722"/>
            <a:ext cx="974123" cy="3657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3029689" y="6162154"/>
            <a:ext cx="1008025" cy="1955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4367814" y="1604092"/>
            <a:ext cx="3116062" cy="16806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9098369" y="2408679"/>
            <a:ext cx="2838796" cy="102820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відповідальність</a:t>
            </a:r>
            <a:endParaRPr lang="uk-UA" b="1" dirty="0"/>
          </a:p>
        </p:txBody>
      </p:sp>
      <p:cxnSp>
        <p:nvCxnSpPr>
          <p:cNvPr id="35" name="Прямая со стрелкой 34"/>
          <p:cNvCxnSpPr>
            <a:stCxn id="32" idx="3"/>
          </p:cNvCxnSpPr>
          <p:nvPr/>
        </p:nvCxnSpPr>
        <p:spPr>
          <a:xfrm>
            <a:off x="7483876" y="2444415"/>
            <a:ext cx="1614493" cy="478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олилиния 28"/>
          <p:cNvSpPr/>
          <p:nvPr/>
        </p:nvSpPr>
        <p:spPr>
          <a:xfrm>
            <a:off x="255971" y="5622263"/>
            <a:ext cx="2838796" cy="102820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Область </a:t>
            </a:r>
            <a:r>
              <a:rPr lang="ru-RU" b="1" dirty="0" err="1"/>
              <a:t>міжнародного</a:t>
            </a:r>
            <a:r>
              <a:rPr lang="ru-RU" b="1" dirty="0"/>
              <a:t> стандартного номера ISBN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037713" y="1238122"/>
            <a:ext cx="1150961" cy="3555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3094767" y="1454870"/>
            <a:ext cx="942946" cy="216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6" grpId="0" animBg="1"/>
      <p:bldP spid="18" grpId="0" animBg="1"/>
      <p:bldP spid="32" grpId="0" animBg="1"/>
      <p:bldP spid="34" grpId="0" animBg="1"/>
      <p:bldP spid="29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7836" y="1102918"/>
            <a:ext cx="4306354" cy="556955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Виявлення бібліографічних відомостей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3" name="Полилиния 12"/>
          <p:cNvSpPr/>
          <p:nvPr/>
        </p:nvSpPr>
        <p:spPr>
          <a:xfrm>
            <a:off x="351784" y="1296269"/>
            <a:ext cx="2838796" cy="154994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Зона </a:t>
            </a:r>
            <a:r>
              <a:rPr lang="ru-RU" b="1" dirty="0" err="1"/>
              <a:t>назви</a:t>
            </a:r>
            <a:r>
              <a:rPr lang="ru-RU" b="1" dirty="0"/>
              <a:t>: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b="1" dirty="0" err="1"/>
              <a:t>основна</a:t>
            </a:r>
            <a:r>
              <a:rPr lang="ru-RU" b="1" dirty="0"/>
              <a:t> </a:t>
            </a:r>
            <a:r>
              <a:rPr lang="ru-RU" b="1" dirty="0" err="1"/>
              <a:t>назва</a:t>
            </a:r>
            <a:r>
              <a:rPr lang="ru-RU" b="1" dirty="0"/>
              <a:t>;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b="1" dirty="0"/>
              <a:t> </a:t>
            </a:r>
            <a:r>
              <a:rPr lang="ru-RU" b="1" dirty="0" err="1"/>
              <a:t>паралельна</a:t>
            </a:r>
            <a:r>
              <a:rPr lang="ru-RU" b="1" dirty="0"/>
              <a:t> </a:t>
            </a:r>
            <a:r>
              <a:rPr lang="ru-RU" b="1" dirty="0" err="1"/>
              <a:t>назва</a:t>
            </a:r>
            <a:r>
              <a:rPr lang="ru-RU" b="1" dirty="0"/>
              <a:t>;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b="1" dirty="0"/>
              <a:t> </a:t>
            </a:r>
            <a:r>
              <a:rPr lang="ru-RU" b="1" dirty="0" err="1"/>
              <a:t>підназва</a:t>
            </a:r>
            <a:r>
              <a:rPr lang="ru-RU" b="1" dirty="0"/>
              <a:t>.</a:t>
            </a:r>
            <a:endParaRPr lang="uk-UA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226982" y="3722068"/>
            <a:ext cx="3172482" cy="261239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r>
              <a:rPr lang="ru-RU" b="1" dirty="0" err="1"/>
              <a:t>Фізична</a:t>
            </a:r>
            <a:r>
              <a:rPr lang="ru-RU" b="1" dirty="0"/>
              <a:t> характеристика: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 </a:t>
            </a:r>
            <a:r>
              <a:rPr lang="ru-RU" b="1" dirty="0" err="1"/>
              <a:t>дані</a:t>
            </a:r>
            <a:r>
              <a:rPr lang="ru-RU" b="1" dirty="0"/>
              <a:t> про </a:t>
            </a:r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частин</a:t>
            </a:r>
            <a:r>
              <a:rPr lang="ru-RU" b="1" dirty="0"/>
              <a:t>, </a:t>
            </a:r>
            <a:r>
              <a:rPr lang="ru-RU" b="1" dirty="0" err="1"/>
              <a:t>томів</a:t>
            </a:r>
            <a:r>
              <a:rPr lang="ru-RU" b="1" dirty="0"/>
              <a:t>, </a:t>
            </a:r>
            <a:r>
              <a:rPr lang="ru-RU" b="1" dirty="0" err="1"/>
              <a:t>випусків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об'єм</a:t>
            </a:r>
            <a:r>
              <a:rPr lang="ru-RU" b="1" dirty="0"/>
              <a:t> – </a:t>
            </a: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сторінки</a:t>
            </a:r>
            <a:r>
              <a:rPr lang="ru-RU" b="1" dirty="0"/>
              <a:t>, </a:t>
            </a:r>
            <a:r>
              <a:rPr lang="ru-RU" b="1" dirty="0" err="1"/>
              <a:t>листи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ілюстрації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розмір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супровідний</a:t>
            </a:r>
            <a:r>
              <a:rPr lang="ru-RU" b="1" dirty="0"/>
              <a:t> </a:t>
            </a:r>
            <a:r>
              <a:rPr lang="ru-RU" b="1" dirty="0" err="1"/>
              <a:t>матеріал</a:t>
            </a:r>
            <a:r>
              <a:rPr lang="ru-RU" b="1" dirty="0"/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66072" y="5675448"/>
            <a:ext cx="3239746" cy="9750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27107" y="5263274"/>
            <a:ext cx="2299316" cy="3047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>
            <a:stCxn id="18" idx="1"/>
            <a:endCxn id="14" idx="4"/>
          </p:cNvCxnSpPr>
          <p:nvPr/>
        </p:nvCxnSpPr>
        <p:spPr>
          <a:xfrm flipH="1">
            <a:off x="3399464" y="5415659"/>
            <a:ext cx="1527643" cy="483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7718344" y="5254887"/>
            <a:ext cx="909470" cy="9066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олилиния 33"/>
          <p:cNvSpPr/>
          <p:nvPr/>
        </p:nvSpPr>
        <p:spPr>
          <a:xfrm>
            <a:off x="8900653" y="1366435"/>
            <a:ext cx="2838796" cy="102820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відповідальність</a:t>
            </a:r>
            <a:endParaRPr lang="uk-UA" b="1" dirty="0"/>
          </a:p>
        </p:txBody>
      </p:sp>
      <p:sp>
        <p:nvSpPr>
          <p:cNvPr id="29" name="Полилиния 28"/>
          <p:cNvSpPr/>
          <p:nvPr/>
        </p:nvSpPr>
        <p:spPr>
          <a:xfrm>
            <a:off x="8731446" y="3042966"/>
            <a:ext cx="3280726" cy="3129169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/>
              <a:t>Область </a:t>
            </a:r>
            <a:r>
              <a:rPr lang="ru-RU" b="1" dirty="0" err="1"/>
              <a:t>серії</a:t>
            </a:r>
            <a:r>
              <a:rPr lang="ru-RU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 заголовок </a:t>
            </a:r>
            <a:r>
              <a:rPr lang="ru-RU" b="1" dirty="0" err="1"/>
              <a:t>серії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відомості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відносяться</a:t>
            </a:r>
            <a:r>
              <a:rPr lang="ru-RU" b="1" dirty="0"/>
              <a:t> до заголовку </a:t>
            </a:r>
            <a:r>
              <a:rPr lang="ru-RU" b="1" dirty="0" err="1"/>
              <a:t>серії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відповідальність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відносяться</a:t>
            </a:r>
            <a:r>
              <a:rPr lang="ru-RU" b="1" dirty="0"/>
              <a:t> до </a:t>
            </a:r>
            <a:r>
              <a:rPr lang="ru-RU" b="1" dirty="0" err="1"/>
              <a:t>серії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міжнародний</a:t>
            </a:r>
            <a:r>
              <a:rPr lang="ru-RU" b="1" dirty="0"/>
              <a:t> </a:t>
            </a:r>
            <a:r>
              <a:rPr lang="ru-RU" b="1" dirty="0" err="1"/>
              <a:t>стандартний</a:t>
            </a:r>
            <a:r>
              <a:rPr lang="ru-RU" b="1" dirty="0"/>
              <a:t> номер </a:t>
            </a:r>
            <a:r>
              <a:rPr lang="ru-RU" b="1" dirty="0" err="1"/>
              <a:t>серії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номер </a:t>
            </a:r>
            <a:r>
              <a:rPr lang="ru-RU" b="1" dirty="0" err="1"/>
              <a:t>випуску</a:t>
            </a:r>
            <a:r>
              <a:rPr lang="ru-RU" b="1" dirty="0"/>
              <a:t> </a:t>
            </a:r>
            <a:r>
              <a:rPr lang="ru-RU" b="1" dirty="0" err="1"/>
              <a:t>серії</a:t>
            </a:r>
            <a:r>
              <a:rPr lang="ru-RU" b="1" dirty="0"/>
              <a:t>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466072" y="3063397"/>
            <a:ext cx="3239746" cy="1200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/>
          <p:cNvCxnSpPr/>
          <p:nvPr/>
        </p:nvCxnSpPr>
        <p:spPr>
          <a:xfrm flipH="1" flipV="1">
            <a:off x="3094767" y="1671236"/>
            <a:ext cx="1494989" cy="13921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603682" y="4341181"/>
            <a:ext cx="3116062" cy="8836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>
            <a:stCxn id="21" idx="3"/>
          </p:cNvCxnSpPr>
          <p:nvPr/>
        </p:nvCxnSpPr>
        <p:spPr>
          <a:xfrm flipV="1">
            <a:off x="7719744" y="2432649"/>
            <a:ext cx="1243101" cy="23503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2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6" grpId="0" animBg="1"/>
      <p:bldP spid="18" grpId="0" animBg="1"/>
      <p:bldP spid="34" grpId="0" animBg="1"/>
      <p:bldP spid="29" grpId="0" animBg="1"/>
      <p:bldP spid="37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Бібліографічний опис книги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054744" y="1044602"/>
            <a:ext cx="7070455" cy="56512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sz="2800" b="1" dirty="0"/>
              <a:t>Книги: один автор</a:t>
            </a:r>
            <a:endParaRPr lang="ru-RU" sz="2800" dirty="0"/>
          </a:p>
        </p:txBody>
      </p:sp>
      <p:sp>
        <p:nvSpPr>
          <p:cNvPr id="9" name="Полилиния 8"/>
          <p:cNvSpPr/>
          <p:nvPr/>
        </p:nvSpPr>
        <p:spPr>
          <a:xfrm>
            <a:off x="6927325" y="2093704"/>
            <a:ext cx="4397900" cy="257354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Заголовок </a:t>
            </a:r>
            <a:r>
              <a:rPr lang="ru-RU" b="1" dirty="0" err="1"/>
              <a:t>бібліографічного</a:t>
            </a:r>
            <a:r>
              <a:rPr lang="ru-RU" b="1" dirty="0"/>
              <a:t> </a:t>
            </a:r>
            <a:r>
              <a:rPr lang="ru-RU" b="1" dirty="0" err="1"/>
              <a:t>запису</a:t>
            </a:r>
            <a:r>
              <a:rPr lang="ru-RU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Основна</a:t>
            </a:r>
            <a:r>
              <a:rPr lang="ru-RU" b="1" dirty="0"/>
              <a:t> </a:t>
            </a:r>
            <a:r>
              <a:rPr lang="ru-RU" b="1" dirty="0" err="1"/>
              <a:t>назва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відповідальність</a:t>
            </a:r>
            <a:r>
              <a:rPr lang="ru-RU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видання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Місце</a:t>
            </a:r>
            <a:r>
              <a:rPr lang="ru-RU" b="1" dirty="0"/>
              <a:t> </a:t>
            </a:r>
            <a:r>
              <a:rPr lang="ru-RU" b="1" dirty="0" err="1"/>
              <a:t>видання</a:t>
            </a:r>
            <a:r>
              <a:rPr lang="ru-RU" b="1" dirty="0"/>
              <a:t>: </a:t>
            </a:r>
            <a:r>
              <a:rPr lang="ru-RU" b="1" dirty="0" err="1"/>
              <a:t>видавництво</a:t>
            </a:r>
            <a:r>
              <a:rPr lang="ru-RU" b="1" dirty="0"/>
              <a:t>, дата </a:t>
            </a:r>
            <a:r>
              <a:rPr lang="ru-RU" b="1" dirty="0" err="1"/>
              <a:t>видання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r>
              <a:rPr lang="ru-RU" b="1" dirty="0"/>
              <a:t> (</a:t>
            </a:r>
            <a:r>
              <a:rPr lang="ru-RU" b="1" dirty="0" err="1"/>
              <a:t>остання</a:t>
            </a:r>
            <a:r>
              <a:rPr lang="ru-RU" b="1" dirty="0"/>
              <a:t> </a:t>
            </a:r>
            <a:r>
              <a:rPr lang="ru-RU" b="1" dirty="0" err="1"/>
              <a:t>сторінка</a:t>
            </a:r>
            <a:r>
              <a:rPr lang="ru-RU" b="1" dirty="0"/>
              <a:t> книжки)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460" y="1971469"/>
            <a:ext cx="3279216" cy="4553156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3884" y="3168782"/>
            <a:ext cx="2608576" cy="3441567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>
            <a:off x="6851125" y="4982591"/>
            <a:ext cx="4397900" cy="162775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r>
              <a:rPr lang="uk-UA" b="1" dirty="0"/>
              <a:t>Ковбасенко Ю. І. Зарубіжна література (рівень стандарту): </a:t>
            </a:r>
            <a:r>
              <a:rPr lang="uk-UA" b="1" dirty="0" err="1"/>
              <a:t>підр</a:t>
            </a:r>
            <a:r>
              <a:rPr lang="uk-UA" b="1" dirty="0"/>
              <a:t>. для 10 класу загальноосвітніх </a:t>
            </a:r>
            <a:r>
              <a:rPr lang="uk-UA" b="1" dirty="0" err="1"/>
              <a:t>навч</a:t>
            </a:r>
            <a:r>
              <a:rPr lang="uk-UA" b="1" dirty="0"/>
              <a:t>. закладів. – К. -  Літера ЛТД, 2018. - 224с.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1881" y="1910586"/>
            <a:ext cx="1448344" cy="3087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stCxn id="13" idx="3"/>
          </p:cNvCxnSpPr>
          <p:nvPr/>
        </p:nvCxnSpPr>
        <p:spPr>
          <a:xfrm>
            <a:off x="1800225" y="2064956"/>
            <a:ext cx="5229225" cy="3448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495676" y="2714625"/>
            <a:ext cx="3533774" cy="261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407724" y="2439419"/>
            <a:ext cx="3087952" cy="10792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054743" y="3512402"/>
            <a:ext cx="2089215" cy="4639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6150411" y="3004659"/>
            <a:ext cx="879039" cy="802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3732792" y="5358195"/>
            <a:ext cx="2226355" cy="5473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5965600" y="3806907"/>
            <a:ext cx="608412" cy="1869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Левая фигурная скобка 29"/>
          <p:cNvSpPr/>
          <p:nvPr/>
        </p:nvSpPr>
        <p:spPr>
          <a:xfrm>
            <a:off x="6736061" y="3251117"/>
            <a:ext cx="293389" cy="106889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9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  <p:bldP spid="23" grpId="0" animBg="1"/>
      <p:bldP spid="27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0303" y="3352574"/>
            <a:ext cx="2383115" cy="33734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982" y="1268620"/>
            <a:ext cx="3805680" cy="5352323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Бібліографічний опис книги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813360" y="1094798"/>
            <a:ext cx="6478564" cy="56512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sz="2800" b="1" dirty="0"/>
              <a:t>Книги: два </a:t>
            </a:r>
            <a:r>
              <a:rPr lang="ru-RU" sz="2800" b="1" dirty="0" err="1"/>
              <a:t>або</a:t>
            </a:r>
            <a:r>
              <a:rPr lang="ru-RU" sz="2800" b="1" dirty="0"/>
              <a:t> три </a:t>
            </a:r>
            <a:r>
              <a:rPr lang="ru-RU" sz="2800" b="1" dirty="0" err="1"/>
              <a:t>автори</a:t>
            </a:r>
            <a:endParaRPr lang="ru-RU" sz="2800" dirty="0"/>
          </a:p>
        </p:txBody>
      </p:sp>
      <p:sp>
        <p:nvSpPr>
          <p:cNvPr id="9" name="Полилиния 8"/>
          <p:cNvSpPr/>
          <p:nvPr/>
        </p:nvSpPr>
        <p:spPr>
          <a:xfrm>
            <a:off x="6927325" y="2093704"/>
            <a:ext cx="4397900" cy="257354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Заголовок </a:t>
            </a:r>
            <a:r>
              <a:rPr lang="ru-RU" b="1" dirty="0" err="1"/>
              <a:t>бібліографічного</a:t>
            </a:r>
            <a:r>
              <a:rPr lang="ru-RU" b="1" dirty="0"/>
              <a:t> </a:t>
            </a:r>
            <a:r>
              <a:rPr lang="ru-RU" b="1" dirty="0" err="1"/>
              <a:t>запису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Основна</a:t>
            </a:r>
            <a:r>
              <a:rPr lang="ru-RU" b="1" dirty="0"/>
              <a:t> </a:t>
            </a:r>
            <a:r>
              <a:rPr lang="ru-RU" b="1" dirty="0" err="1"/>
              <a:t>назва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відповідальність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видання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Місце</a:t>
            </a:r>
            <a:r>
              <a:rPr lang="ru-RU" b="1" dirty="0"/>
              <a:t> </a:t>
            </a:r>
            <a:r>
              <a:rPr lang="ru-RU" b="1" dirty="0" err="1"/>
              <a:t>видання</a:t>
            </a:r>
            <a:r>
              <a:rPr lang="ru-RU" b="1" dirty="0"/>
              <a:t>: </a:t>
            </a:r>
            <a:r>
              <a:rPr lang="ru-RU" b="1" dirty="0" err="1"/>
              <a:t>видавництво</a:t>
            </a:r>
            <a:r>
              <a:rPr lang="ru-RU" b="1" dirty="0"/>
              <a:t>, дата </a:t>
            </a:r>
            <a:r>
              <a:rPr lang="ru-RU" b="1" dirty="0" err="1"/>
              <a:t>видання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r>
              <a:rPr lang="ru-RU" b="1" dirty="0"/>
              <a:t> (</a:t>
            </a:r>
            <a:r>
              <a:rPr lang="ru-RU" b="1" dirty="0" err="1"/>
              <a:t>остання</a:t>
            </a:r>
            <a:r>
              <a:rPr lang="ru-RU" b="1" dirty="0"/>
              <a:t> </a:t>
            </a:r>
            <a:r>
              <a:rPr lang="ru-RU" b="1" dirty="0" err="1"/>
              <a:t>сторінка</a:t>
            </a:r>
            <a:r>
              <a:rPr lang="ru-RU" b="1" dirty="0"/>
              <a:t> книжки) 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6851124" y="4982591"/>
            <a:ext cx="5055125" cy="162775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r>
              <a:rPr lang="ru-RU" b="1" dirty="0"/>
              <a:t>Бойко В. М., </a:t>
            </a:r>
            <a:r>
              <a:rPr lang="ru-RU" b="1" dirty="0" err="1"/>
              <a:t>Брайчевський</a:t>
            </a:r>
            <a:r>
              <a:rPr lang="ru-RU" b="1" dirty="0"/>
              <a:t> Ю. С., Яценко Б. П. </a:t>
            </a:r>
            <a:r>
              <a:rPr lang="uk-UA" b="1" dirty="0"/>
              <a:t>Г</a:t>
            </a:r>
            <a:r>
              <a:rPr lang="ru-RU" b="1" dirty="0" err="1"/>
              <a:t>еографія</a:t>
            </a:r>
            <a:r>
              <a:rPr lang="ru-RU" b="1" dirty="0"/>
              <a:t> (</a:t>
            </a:r>
            <a:r>
              <a:rPr lang="ru-RU" b="1" dirty="0" err="1"/>
              <a:t>рівень</a:t>
            </a:r>
            <a:r>
              <a:rPr lang="ru-RU" b="1" dirty="0"/>
              <a:t> стандарту): </a:t>
            </a:r>
            <a:r>
              <a:rPr lang="ru-RU" b="1" dirty="0" err="1"/>
              <a:t>підручник</a:t>
            </a:r>
            <a:r>
              <a:rPr lang="ru-RU" b="1" dirty="0"/>
              <a:t> для 10 </a:t>
            </a:r>
            <a:r>
              <a:rPr lang="ru-RU" b="1" dirty="0" err="1"/>
              <a:t>класу</a:t>
            </a:r>
            <a:r>
              <a:rPr lang="ru-RU" b="1" dirty="0"/>
              <a:t> </a:t>
            </a:r>
            <a:r>
              <a:rPr lang="ru-RU" b="1" dirty="0" err="1"/>
              <a:t>закладів</a:t>
            </a:r>
            <a:r>
              <a:rPr lang="ru-RU" b="1" dirty="0"/>
              <a:t> </a:t>
            </a:r>
            <a:r>
              <a:rPr lang="ru-RU" b="1" dirty="0" err="1"/>
              <a:t>згальної</a:t>
            </a:r>
            <a:r>
              <a:rPr lang="ru-RU" b="1" dirty="0"/>
              <a:t> </a:t>
            </a:r>
            <a:r>
              <a:rPr lang="ru-RU" b="1" dirty="0" err="1"/>
              <a:t>середньої</a:t>
            </a:r>
            <a:r>
              <a:rPr lang="ru-RU" b="1" dirty="0"/>
              <a:t> </a:t>
            </a:r>
            <a:r>
              <a:rPr lang="ru-RU" b="1" dirty="0" err="1"/>
              <a:t>освіти</a:t>
            </a:r>
            <a:r>
              <a:rPr lang="uk-UA" b="1" dirty="0"/>
              <a:t>. - </a:t>
            </a:r>
            <a:r>
              <a:rPr lang="ru-RU" b="1" dirty="0" err="1"/>
              <a:t>Ірпінь</a:t>
            </a:r>
            <a:r>
              <a:rPr lang="ru-RU" b="1" dirty="0"/>
              <a:t>: ТОВ </a:t>
            </a:r>
            <a:r>
              <a:rPr lang="ru-RU" b="1" dirty="0" err="1"/>
              <a:t>Вид-во</a:t>
            </a:r>
            <a:r>
              <a:rPr lang="ru-RU" b="1" dirty="0"/>
              <a:t> «Перун», 2018. - 256 с.: </a:t>
            </a:r>
            <a:r>
              <a:rPr lang="ru-RU" b="1" dirty="0" err="1"/>
              <a:t>іл</a:t>
            </a:r>
            <a:r>
              <a:rPr lang="ru-RU" b="1" dirty="0"/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6901" y="2652060"/>
            <a:ext cx="3877841" cy="4212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018662" y="2409825"/>
            <a:ext cx="3010788" cy="494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869932" y="2724276"/>
            <a:ext cx="3159518" cy="628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407724" y="3054871"/>
            <a:ext cx="3462208" cy="7663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24375" y="3821230"/>
            <a:ext cx="1866761" cy="2238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6150411" y="3004659"/>
            <a:ext cx="879039" cy="802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4231305" y="4095535"/>
            <a:ext cx="2226355" cy="2736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27" idx="3"/>
          </p:cNvCxnSpPr>
          <p:nvPr/>
        </p:nvCxnSpPr>
        <p:spPr>
          <a:xfrm flipV="1">
            <a:off x="6457660" y="3806908"/>
            <a:ext cx="116352" cy="425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Левая фигурная скобка 29"/>
          <p:cNvSpPr/>
          <p:nvPr/>
        </p:nvSpPr>
        <p:spPr>
          <a:xfrm>
            <a:off x="6736061" y="3251117"/>
            <a:ext cx="293389" cy="106889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9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  <p:bldP spid="23" grpId="0" animBg="1"/>
      <p:bldP spid="27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041" y="1309294"/>
            <a:ext cx="3920911" cy="535370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Бібліографічний опис книги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331860" y="986983"/>
            <a:ext cx="6478564" cy="56512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sz="2800" b="1" dirty="0"/>
              <a:t>Книги: </a:t>
            </a:r>
            <a:r>
              <a:rPr lang="ru-RU" sz="2800" b="1" dirty="0" err="1"/>
              <a:t>Чотири</a:t>
            </a:r>
            <a:r>
              <a:rPr lang="ru-RU" sz="2800" b="1" dirty="0"/>
              <a:t> і </a:t>
            </a:r>
            <a:r>
              <a:rPr lang="ru-RU" sz="2800" b="1" dirty="0" err="1"/>
              <a:t>більше</a:t>
            </a:r>
            <a:r>
              <a:rPr lang="ru-RU" sz="2800" b="1" dirty="0"/>
              <a:t> </a:t>
            </a:r>
            <a:r>
              <a:rPr lang="ru-RU" sz="2800" b="1" dirty="0" err="1"/>
              <a:t>авторів</a:t>
            </a:r>
            <a:endParaRPr lang="ru-RU" sz="2800" dirty="0"/>
          </a:p>
        </p:txBody>
      </p:sp>
      <p:sp>
        <p:nvSpPr>
          <p:cNvPr id="9" name="Полилиния 8"/>
          <p:cNvSpPr/>
          <p:nvPr/>
        </p:nvSpPr>
        <p:spPr>
          <a:xfrm>
            <a:off x="6927325" y="2093704"/>
            <a:ext cx="4397900" cy="257354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b="1" dirty="0" err="1"/>
              <a:t>Основна</a:t>
            </a:r>
            <a:r>
              <a:rPr lang="ru-RU" b="1" dirty="0"/>
              <a:t> </a:t>
            </a:r>
            <a:r>
              <a:rPr lang="ru-RU" b="1" dirty="0" err="1"/>
              <a:t>назва</a:t>
            </a:r>
            <a:r>
              <a:rPr lang="ru-RU" b="1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Заголовок </a:t>
            </a:r>
            <a:r>
              <a:rPr lang="ru-RU" b="1" dirty="0" err="1"/>
              <a:t>бібліографічного</a:t>
            </a:r>
            <a:r>
              <a:rPr lang="ru-RU" b="1" dirty="0"/>
              <a:t> </a:t>
            </a:r>
            <a:r>
              <a:rPr lang="ru-RU" b="1" dirty="0" err="1"/>
              <a:t>запису</a:t>
            </a:r>
            <a:r>
              <a:rPr lang="ru-RU" b="1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відповідальність</a:t>
            </a:r>
            <a:r>
              <a:rPr lang="ru-RU" b="1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Відомості</a:t>
            </a:r>
            <a:r>
              <a:rPr lang="ru-RU" b="1" dirty="0"/>
              <a:t> про </a:t>
            </a:r>
            <a:r>
              <a:rPr lang="ru-RU" b="1" dirty="0" err="1"/>
              <a:t>видання</a:t>
            </a:r>
            <a:r>
              <a:rPr lang="ru-RU" b="1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Місце</a:t>
            </a:r>
            <a:r>
              <a:rPr lang="ru-RU" b="1" dirty="0"/>
              <a:t> </a:t>
            </a:r>
            <a:r>
              <a:rPr lang="ru-RU" b="1" dirty="0" err="1"/>
              <a:t>видання</a:t>
            </a:r>
            <a:r>
              <a:rPr lang="ru-RU" b="1" dirty="0"/>
              <a:t> : </a:t>
            </a:r>
            <a:r>
              <a:rPr lang="ru-RU" b="1" dirty="0" err="1"/>
              <a:t>Видавництво</a:t>
            </a:r>
            <a:r>
              <a:rPr lang="ru-RU" b="1" dirty="0"/>
              <a:t>, Дата </a:t>
            </a:r>
            <a:r>
              <a:rPr lang="ru-RU" b="1" dirty="0" err="1"/>
              <a:t>видання</a:t>
            </a:r>
            <a:r>
              <a:rPr lang="ru-RU" b="1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r>
              <a:rPr lang="ru-RU" b="1" dirty="0"/>
              <a:t> (</a:t>
            </a:r>
            <a:r>
              <a:rPr lang="ru-RU" b="1" dirty="0" err="1"/>
              <a:t>остання</a:t>
            </a:r>
            <a:r>
              <a:rPr lang="ru-RU" b="1" dirty="0"/>
              <a:t> </a:t>
            </a:r>
            <a:r>
              <a:rPr lang="ru-RU" b="1" dirty="0" err="1"/>
              <a:t>сторінка</a:t>
            </a:r>
            <a:r>
              <a:rPr lang="ru-RU" b="1" dirty="0"/>
              <a:t> книжки). 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6851124" y="4982591"/>
            <a:ext cx="5055125" cy="162775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r>
              <a:rPr lang="uk-UA" b="1" dirty="0"/>
              <a:t>Сходинки до інформатики : </a:t>
            </a:r>
            <a:r>
              <a:rPr lang="uk-UA" b="1" dirty="0" err="1"/>
              <a:t>підр</a:t>
            </a:r>
            <a:r>
              <a:rPr lang="uk-UA" b="1" dirty="0"/>
              <a:t>. для 2 класу загальноосвітніх </a:t>
            </a:r>
            <a:r>
              <a:rPr lang="uk-UA" b="1" dirty="0" err="1"/>
              <a:t>навч</a:t>
            </a:r>
            <a:r>
              <a:rPr lang="uk-UA" b="1" dirty="0"/>
              <a:t>. закладів.</a:t>
            </a:r>
            <a:r>
              <a:rPr lang="en-US" b="1" dirty="0"/>
              <a:t>/ </a:t>
            </a:r>
            <a:r>
              <a:rPr lang="uk-UA" b="1" dirty="0"/>
              <a:t>Г.В. </a:t>
            </a:r>
            <a:r>
              <a:rPr lang="uk-UA" b="1" dirty="0" err="1"/>
              <a:t>Ломаковська</a:t>
            </a:r>
            <a:r>
              <a:rPr lang="uk-UA" b="1" dirty="0"/>
              <a:t> та </a:t>
            </a:r>
            <a:r>
              <a:rPr lang="uk-UA" b="1" dirty="0" err="1"/>
              <a:t>ін</a:t>
            </a:r>
            <a:r>
              <a:rPr lang="uk-UA" b="1" dirty="0"/>
              <a:t>.;Київ: Видавничий дім «Основа», 2018.  225 с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52501" y="1680321"/>
            <a:ext cx="2422758" cy="5306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349333" y="1943888"/>
            <a:ext cx="3680117" cy="772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869932" y="2408045"/>
            <a:ext cx="3159518" cy="944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407724" y="2575800"/>
            <a:ext cx="3395684" cy="13770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47075" y="4120436"/>
            <a:ext cx="2428183" cy="4513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3375258" y="3004659"/>
            <a:ext cx="3654192" cy="12277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1209346" y="6228401"/>
            <a:ext cx="2226355" cy="4633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27" idx="3"/>
          </p:cNvCxnSpPr>
          <p:nvPr/>
        </p:nvCxnSpPr>
        <p:spPr>
          <a:xfrm flipV="1">
            <a:off x="3435701" y="3806907"/>
            <a:ext cx="3134781" cy="2653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Левая фигурная скобка 29"/>
          <p:cNvSpPr/>
          <p:nvPr/>
        </p:nvSpPr>
        <p:spPr>
          <a:xfrm>
            <a:off x="6736061" y="3251117"/>
            <a:ext cx="293389" cy="106889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  <p:bldP spid="23" grpId="0" animBg="1"/>
      <p:bldP spid="27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Бібліографічний опис законодавчих документів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331860" y="986983"/>
            <a:ext cx="6478564" cy="56512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sz="2800" b="1" dirty="0" err="1"/>
              <a:t>Законодавчі</a:t>
            </a:r>
            <a:r>
              <a:rPr lang="ru-RU" sz="2800" b="1" dirty="0"/>
              <a:t> та </a:t>
            </a:r>
            <a:r>
              <a:rPr lang="ru-RU" sz="2800" b="1" dirty="0" err="1"/>
              <a:t>нормативні</a:t>
            </a:r>
            <a:r>
              <a:rPr lang="ru-RU" sz="2800" b="1" dirty="0"/>
              <a:t> </a:t>
            </a:r>
            <a:r>
              <a:rPr lang="ru-RU" sz="2800" b="1" dirty="0" err="1"/>
              <a:t>документи</a:t>
            </a:r>
            <a:endParaRPr lang="ru-RU" sz="2800" dirty="0"/>
          </a:p>
        </p:txBody>
      </p:sp>
      <p:sp>
        <p:nvSpPr>
          <p:cNvPr id="12" name="Полилиния 11"/>
          <p:cNvSpPr/>
          <p:nvPr/>
        </p:nvSpPr>
        <p:spPr>
          <a:xfrm>
            <a:off x="3866790" y="1769907"/>
            <a:ext cx="4047662" cy="111152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r>
              <a:rPr lang="ru-RU" b="1" dirty="0" err="1"/>
              <a:t>Конституція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: </a:t>
            </a:r>
            <a:r>
              <a:rPr lang="ru-RU" b="1" dirty="0" err="1"/>
              <a:t>офіц</a:t>
            </a:r>
            <a:r>
              <a:rPr lang="ru-RU" b="1" dirty="0"/>
              <a:t>. текст. </a:t>
            </a:r>
            <a:r>
              <a:rPr lang="ru-RU" b="1" dirty="0" err="1"/>
              <a:t>Київ</a:t>
            </a:r>
            <a:r>
              <a:rPr lang="ru-RU" b="1" dirty="0"/>
              <a:t> : КМ, 2013. - 96 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633" y="1788970"/>
            <a:ext cx="3313507" cy="4508172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олилиния 21"/>
          <p:cNvSpPr/>
          <p:nvPr/>
        </p:nvSpPr>
        <p:spPr>
          <a:xfrm>
            <a:off x="4045789" y="5315254"/>
            <a:ext cx="4747950" cy="111152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r>
              <a:rPr lang="ru-RU" b="1" dirty="0"/>
              <a:t>Про </a:t>
            </a:r>
            <a:r>
              <a:rPr lang="ru-RU" b="1" dirty="0" err="1"/>
              <a:t>освіту</a:t>
            </a:r>
            <a:r>
              <a:rPr lang="ru-RU" b="1" dirty="0"/>
              <a:t> : Закон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05.09.2017 р. № 2145-VIII. </a:t>
            </a:r>
            <a:r>
              <a:rPr lang="ru-RU" b="1" i="1" dirty="0"/>
              <a:t>Голос </a:t>
            </a:r>
            <a:r>
              <a:rPr lang="ru-RU" b="1" i="1" dirty="0" err="1"/>
              <a:t>України</a:t>
            </a:r>
            <a:r>
              <a:rPr lang="ru-RU" b="1" i="1" dirty="0"/>
              <a:t>,</a:t>
            </a:r>
            <a:r>
              <a:rPr lang="ru-RU" b="1" dirty="0"/>
              <a:t> 2017. - 27 верес.- (№ 178-179). - 22 с.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6352" y="2325670"/>
            <a:ext cx="2926122" cy="4284679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75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howte.at.ua/utschnjam/loli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8" y="1300653"/>
            <a:ext cx="2377598" cy="251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0048" y="2205915"/>
            <a:ext cx="923973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b="1" dirty="0">
              <a:solidFill>
                <a:srgbClr val="584332"/>
              </a:solidFill>
              <a:latin typeface="+mn-lt"/>
            </a:endParaRPr>
          </a:p>
        </p:txBody>
      </p:sp>
      <p:pic>
        <p:nvPicPr>
          <p:cNvPr id="4" name="Picture 2" descr="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13" y="1278391"/>
            <a:ext cx="2250244" cy="271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24" y="1053906"/>
            <a:ext cx="2999622" cy="29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2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50" y="4082554"/>
            <a:ext cx="2211786" cy="21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2" y="4107364"/>
            <a:ext cx="2601193" cy="25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779" y="4204433"/>
            <a:ext cx="2348026" cy="21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j02811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5" y="4046554"/>
            <a:ext cx="2543398" cy="23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j02972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284" y="1725726"/>
            <a:ext cx="1898309" cy="189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Дата 7"/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4267D51-8318-448A-9EB5-607A77EE81B9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Повторимо правила поведінки та безпеки в комп’ютерному класі</a:t>
            </a:r>
          </a:p>
        </p:txBody>
      </p:sp>
    </p:spTree>
    <p:extLst>
      <p:ext uri="{BB962C8B-B14F-4D97-AF65-F5344CB8AC3E}">
        <p14:creationId xmlns:p14="http://schemas.microsoft.com/office/powerpoint/2010/main" val="156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Бібліографічне посилання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638925" y="1402672"/>
            <a:ext cx="5183096" cy="4851479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Бібліографічне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посилання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– </a:t>
            </a:r>
            <a:r>
              <a:rPr lang="ru-RU" sz="2800" b="1" dirty="0" err="1"/>
              <a:t>сукупність</a:t>
            </a:r>
            <a:r>
              <a:rPr lang="ru-RU" sz="2800" b="1" dirty="0"/>
              <a:t> </a:t>
            </a:r>
            <a:r>
              <a:rPr lang="ru-RU" sz="2800" b="1" dirty="0" err="1"/>
              <a:t>бібліографічних</a:t>
            </a:r>
            <a:r>
              <a:rPr lang="ru-RU" sz="2800" b="1" dirty="0"/>
              <a:t> </a:t>
            </a:r>
            <a:r>
              <a:rPr lang="ru-RU" sz="2800" b="1" dirty="0" err="1"/>
              <a:t>відомостей</a:t>
            </a:r>
            <a:r>
              <a:rPr lang="ru-RU" sz="2800" b="1" dirty="0"/>
              <a:t> про </a:t>
            </a:r>
            <a:r>
              <a:rPr lang="ru-RU" sz="2800" b="1" dirty="0" err="1"/>
              <a:t>цитований</a:t>
            </a:r>
            <a:r>
              <a:rPr lang="ru-RU" sz="2800" b="1" dirty="0"/>
              <a:t>, </a:t>
            </a:r>
            <a:r>
              <a:rPr lang="ru-RU" sz="2800" b="1" dirty="0" err="1"/>
              <a:t>розглядуваний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згадуваний</a:t>
            </a:r>
            <a:r>
              <a:rPr lang="ru-RU" sz="2800" b="1" dirty="0"/>
              <a:t> у </a:t>
            </a:r>
            <a:r>
              <a:rPr lang="ru-RU" sz="2800" b="1" dirty="0" err="1"/>
              <a:t>тексті</a:t>
            </a:r>
            <a:r>
              <a:rPr lang="ru-RU" sz="2800" b="1" dirty="0"/>
              <a:t> документа </a:t>
            </a:r>
            <a:r>
              <a:rPr lang="ru-RU" sz="2800" b="1" dirty="0" err="1"/>
              <a:t>інший</a:t>
            </a:r>
            <a:r>
              <a:rPr lang="ru-RU" sz="2800" b="1" dirty="0"/>
              <a:t> документ, </a:t>
            </a:r>
            <a:r>
              <a:rPr lang="ru-RU" sz="2800" b="1" dirty="0" err="1"/>
              <a:t>що</a:t>
            </a:r>
            <a:r>
              <a:rPr lang="ru-RU" sz="2800" b="1" dirty="0"/>
              <a:t> є </a:t>
            </a:r>
            <a:r>
              <a:rPr lang="ru-RU" sz="2800" b="1" dirty="0" err="1"/>
              <a:t>необхідним</a:t>
            </a:r>
            <a:r>
              <a:rPr lang="ru-RU" sz="2800" b="1" dirty="0"/>
              <a:t> та </a:t>
            </a:r>
            <a:r>
              <a:rPr lang="ru-RU" sz="2800" b="1" dirty="0" err="1"/>
              <a:t>достатнім</a:t>
            </a:r>
            <a:r>
              <a:rPr lang="ru-RU" sz="2800" b="1" dirty="0"/>
              <a:t> для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загальної</a:t>
            </a:r>
            <a:r>
              <a:rPr lang="ru-RU" sz="2800" b="1" dirty="0"/>
              <a:t> характеристики, </a:t>
            </a:r>
            <a:r>
              <a:rPr lang="ru-RU" sz="2800" b="1" dirty="0" err="1"/>
              <a:t>ідентифікування</a:t>
            </a:r>
            <a:r>
              <a:rPr lang="ru-RU" sz="2800" b="1" dirty="0"/>
              <a:t> та </a:t>
            </a:r>
            <a:r>
              <a:rPr lang="ru-RU" sz="2800" b="1" dirty="0" err="1"/>
              <a:t>пошуку</a:t>
            </a:r>
            <a:r>
              <a:rPr lang="ru-RU" sz="2800" b="1" dirty="0"/>
              <a:t>.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575" y="2079886"/>
            <a:ext cx="6201366" cy="302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Знак виноски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638925" y="1402672"/>
            <a:ext cx="5183096" cy="470459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rgbClr val="FFFF00"/>
                </a:solidFill>
              </a:rPr>
              <a:t>Знак </a:t>
            </a:r>
            <a:r>
              <a:rPr lang="ru-RU" sz="2800" b="1" dirty="0" err="1">
                <a:solidFill>
                  <a:srgbClr val="FFFF00"/>
                </a:solidFill>
              </a:rPr>
              <a:t>виноски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– </a:t>
            </a:r>
            <a:r>
              <a:rPr lang="ru-RU" sz="2800" b="1" dirty="0" err="1"/>
              <a:t>умовна</a:t>
            </a:r>
            <a:r>
              <a:rPr lang="ru-RU" sz="2800" b="1" dirty="0"/>
              <a:t> </a:t>
            </a:r>
            <a:r>
              <a:rPr lang="ru-RU" sz="2800" b="1" dirty="0" err="1"/>
              <a:t>позначка</a:t>
            </a:r>
            <a:r>
              <a:rPr lang="ru-RU" sz="2800" b="1" dirty="0"/>
              <a:t> у </a:t>
            </a:r>
            <a:r>
              <a:rPr lang="ru-RU" sz="2800" b="1" dirty="0" err="1"/>
              <a:t>вигляді</a:t>
            </a:r>
            <a:r>
              <a:rPr lang="ru-RU" sz="2800" b="1" dirty="0"/>
              <a:t> </a:t>
            </a:r>
            <a:r>
              <a:rPr lang="ru-RU" sz="2800" b="1" dirty="0" err="1"/>
              <a:t>арабських</a:t>
            </a:r>
            <a:r>
              <a:rPr lang="ru-RU" sz="2800" b="1" dirty="0"/>
              <a:t> цифр (</a:t>
            </a:r>
            <a:r>
              <a:rPr lang="ru-RU" sz="2800" b="1" dirty="0" err="1"/>
              <a:t>порядкових</a:t>
            </a:r>
            <a:r>
              <a:rPr lang="ru-RU" sz="2800" b="1" dirty="0"/>
              <a:t> </a:t>
            </a:r>
            <a:r>
              <a:rPr lang="ru-RU" sz="2800" b="1" dirty="0" err="1"/>
              <a:t>номерів</a:t>
            </a:r>
            <a:r>
              <a:rPr lang="ru-RU" sz="2800" b="1" dirty="0"/>
              <a:t>), </a:t>
            </a:r>
            <a:r>
              <a:rPr lang="ru-RU" sz="2800" b="1" dirty="0" err="1"/>
              <a:t>літер</a:t>
            </a:r>
            <a:r>
              <a:rPr lang="ru-RU" sz="2800" b="1" dirty="0"/>
              <a:t> </a:t>
            </a:r>
            <a:r>
              <a:rPr lang="ru-RU" sz="2800" b="1" dirty="0" err="1"/>
              <a:t>чи</a:t>
            </a:r>
            <a:r>
              <a:rPr lang="ru-RU" sz="2800" b="1" dirty="0"/>
              <a:t> астериску (</a:t>
            </a:r>
            <a:r>
              <a:rPr lang="ru-RU" sz="2800" b="1" dirty="0" err="1"/>
              <a:t>зірочки</a:t>
            </a:r>
            <a:r>
              <a:rPr lang="ru-RU" sz="2800" b="1" dirty="0"/>
              <a:t>),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використовують</a:t>
            </a:r>
            <a:r>
              <a:rPr lang="ru-RU" sz="2800" b="1" dirty="0"/>
              <a:t> для </a:t>
            </a:r>
            <a:r>
              <a:rPr lang="ru-RU" sz="2800" b="1" dirty="0" err="1"/>
              <a:t>пов’язування</a:t>
            </a:r>
            <a:r>
              <a:rPr lang="ru-RU" sz="2800" b="1" dirty="0"/>
              <a:t> </a:t>
            </a:r>
            <a:r>
              <a:rPr lang="ru-RU" sz="2800" b="1" dirty="0" err="1"/>
              <a:t>підрядкових</a:t>
            </a:r>
            <a:r>
              <a:rPr lang="ru-RU" sz="2800" b="1" dirty="0"/>
              <a:t> і </a:t>
            </a:r>
            <a:r>
              <a:rPr lang="ru-RU" sz="2800" b="1" dirty="0" err="1"/>
              <a:t>позатекстових</a:t>
            </a:r>
            <a:r>
              <a:rPr lang="ru-RU" sz="2800" b="1" dirty="0"/>
              <a:t> </a:t>
            </a:r>
            <a:r>
              <a:rPr lang="ru-RU" sz="2800" b="1" dirty="0" err="1"/>
              <a:t>бібліографічних</a:t>
            </a:r>
            <a:r>
              <a:rPr lang="ru-RU" sz="2800" b="1" dirty="0"/>
              <a:t> </a:t>
            </a:r>
            <a:r>
              <a:rPr lang="ru-RU" sz="2800" b="1" dirty="0" err="1"/>
              <a:t>посилань</a:t>
            </a:r>
            <a:r>
              <a:rPr lang="ru-RU" sz="2800" b="1" dirty="0"/>
              <a:t> з </a:t>
            </a:r>
            <a:r>
              <a:rPr lang="ru-RU" sz="2800" b="1" dirty="0" err="1"/>
              <a:t>частиною</a:t>
            </a:r>
            <a:r>
              <a:rPr lang="ru-RU" sz="2800" b="1" dirty="0"/>
              <a:t> основного тексту документа.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809" y="1610688"/>
            <a:ext cx="5320235" cy="413282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26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Класифікація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посилань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4722828" y="3271101"/>
            <a:ext cx="2593055" cy="532102"/>
          </a:xfrm>
          <a:custGeom>
            <a:avLst/>
            <a:gdLst>
              <a:gd name="connsiteX0" fmla="*/ 0 w 3601927"/>
              <a:gd name="connsiteY0" fmla="*/ 209774 h 1258616"/>
              <a:gd name="connsiteX1" fmla="*/ 209774 w 3601927"/>
              <a:gd name="connsiteY1" fmla="*/ 0 h 1258616"/>
              <a:gd name="connsiteX2" fmla="*/ 3392153 w 3601927"/>
              <a:gd name="connsiteY2" fmla="*/ 0 h 1258616"/>
              <a:gd name="connsiteX3" fmla="*/ 3601927 w 3601927"/>
              <a:gd name="connsiteY3" fmla="*/ 209774 h 1258616"/>
              <a:gd name="connsiteX4" fmla="*/ 3601927 w 3601927"/>
              <a:gd name="connsiteY4" fmla="*/ 1048842 h 1258616"/>
              <a:gd name="connsiteX5" fmla="*/ 3392153 w 3601927"/>
              <a:gd name="connsiteY5" fmla="*/ 1258616 h 1258616"/>
              <a:gd name="connsiteX6" fmla="*/ 209774 w 3601927"/>
              <a:gd name="connsiteY6" fmla="*/ 1258616 h 1258616"/>
              <a:gd name="connsiteX7" fmla="*/ 0 w 3601927"/>
              <a:gd name="connsiteY7" fmla="*/ 1048842 h 1258616"/>
              <a:gd name="connsiteX8" fmla="*/ 0 w 36019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19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3392153" y="0"/>
                </a:lnTo>
                <a:cubicBezTo>
                  <a:pt x="3508008" y="0"/>
                  <a:pt x="3601927" y="93919"/>
                  <a:pt x="3601927" y="209774"/>
                </a:cubicBezTo>
                <a:lnTo>
                  <a:pt x="3601927" y="1048842"/>
                </a:lnTo>
                <a:cubicBezTo>
                  <a:pt x="3601927" y="1164697"/>
                  <a:pt x="3508008" y="1258616"/>
                  <a:pt x="33921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Позатекстове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386230" y="2621454"/>
            <a:ext cx="2781061" cy="76059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Внутрішньотекстове</a:t>
            </a:r>
            <a:r>
              <a:rPr lang="ru-RU" b="1" dirty="0"/>
              <a:t> </a:t>
            </a:r>
            <a:endParaRPr lang="uk-UA" b="1" kern="12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51683" y="1252342"/>
            <a:ext cx="6419837" cy="98848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За </a:t>
            </a:r>
            <a:r>
              <a:rPr lang="ru-RU" sz="2400" b="1" dirty="0" err="1"/>
              <a:t>місцем</a:t>
            </a:r>
            <a:r>
              <a:rPr lang="ru-RU" sz="2400" b="1" dirty="0"/>
              <a:t> </a:t>
            </a:r>
            <a:r>
              <a:rPr lang="ru-RU" sz="2400" b="1" dirty="0" err="1"/>
              <a:t>розташування</a:t>
            </a:r>
            <a:r>
              <a:rPr lang="ru-RU" sz="2400" b="1" dirty="0"/>
              <a:t> в </a:t>
            </a:r>
            <a:r>
              <a:rPr lang="ru-RU" sz="2400" b="1" dirty="0" err="1"/>
              <a:t>документі</a:t>
            </a:r>
            <a:r>
              <a:rPr lang="ru-RU" sz="2400" b="1" dirty="0"/>
              <a:t> </a:t>
            </a:r>
            <a:r>
              <a:rPr lang="ru-RU" sz="2400" b="1" dirty="0" err="1"/>
              <a:t>розрізняють</a:t>
            </a:r>
            <a:r>
              <a:rPr lang="ru-RU" sz="2400" b="1" dirty="0"/>
              <a:t> </a:t>
            </a:r>
            <a:r>
              <a:rPr lang="ru-RU" sz="2400" b="1" dirty="0" err="1"/>
              <a:t>такі</a:t>
            </a:r>
            <a:r>
              <a:rPr lang="ru-RU" sz="2400" b="1" dirty="0"/>
              <a:t> </a:t>
            </a:r>
            <a:r>
              <a:rPr lang="ru-RU" sz="2400" b="1" dirty="0" err="1"/>
              <a:t>бібліографічні</a:t>
            </a:r>
            <a:r>
              <a:rPr lang="ru-RU" sz="2400" b="1" dirty="0"/>
              <a:t> </a:t>
            </a:r>
            <a:r>
              <a:rPr lang="ru-RU" sz="2400" b="1" dirty="0" err="1"/>
              <a:t>посилання</a:t>
            </a:r>
            <a:endParaRPr lang="uk-UA" sz="2400" b="1" dirty="0"/>
          </a:p>
        </p:txBody>
      </p:sp>
      <p:sp>
        <p:nvSpPr>
          <p:cNvPr id="16" name="Полилиния 15"/>
          <p:cNvSpPr/>
          <p:nvPr/>
        </p:nvSpPr>
        <p:spPr>
          <a:xfrm>
            <a:off x="9502219" y="2631301"/>
            <a:ext cx="2460733" cy="542133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Підрядкове</a:t>
            </a:r>
            <a:endParaRPr lang="uk-UA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824" y="4377110"/>
            <a:ext cx="7180180" cy="18849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8965" y="3537152"/>
            <a:ext cx="3069063" cy="2535155"/>
          </a:xfrm>
          <a:prstGeom prst="rect">
            <a:avLst/>
          </a:prstGeom>
        </p:spPr>
      </p:pic>
      <p:cxnSp>
        <p:nvCxnSpPr>
          <p:cNvPr id="21" name="Прямая со стрелкой 20"/>
          <p:cNvCxnSpPr>
            <a:endCxn id="15" idx="3"/>
          </p:cNvCxnSpPr>
          <p:nvPr/>
        </p:nvCxnSpPr>
        <p:spPr>
          <a:xfrm flipH="1">
            <a:off x="3167291" y="2240831"/>
            <a:ext cx="3794310" cy="507391"/>
          </a:xfrm>
          <a:prstGeom prst="straightConnector1">
            <a:avLst/>
          </a:prstGeom>
          <a:ln w="38100">
            <a:solidFill>
              <a:srgbClr val="765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8" idx="2"/>
          </p:cNvCxnSpPr>
          <p:nvPr/>
        </p:nvCxnSpPr>
        <p:spPr>
          <a:xfrm flipH="1">
            <a:off x="6019355" y="2240831"/>
            <a:ext cx="942247" cy="1030270"/>
          </a:xfrm>
          <a:prstGeom prst="straightConnector1">
            <a:avLst/>
          </a:prstGeom>
          <a:ln w="38100">
            <a:solidFill>
              <a:srgbClr val="765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8" idx="2"/>
            <a:endCxn id="16" idx="0"/>
          </p:cNvCxnSpPr>
          <p:nvPr/>
        </p:nvCxnSpPr>
        <p:spPr>
          <a:xfrm>
            <a:off x="6961602" y="2240831"/>
            <a:ext cx="2540617" cy="480828"/>
          </a:xfrm>
          <a:prstGeom prst="straightConnector1">
            <a:avLst/>
          </a:prstGeom>
          <a:ln w="38100">
            <a:solidFill>
              <a:srgbClr val="765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Класифікація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описів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453377" y="4844957"/>
            <a:ext cx="2790336" cy="688577"/>
          </a:xfrm>
          <a:custGeom>
            <a:avLst/>
            <a:gdLst>
              <a:gd name="connsiteX0" fmla="*/ 0 w 3601927"/>
              <a:gd name="connsiteY0" fmla="*/ 209774 h 1258616"/>
              <a:gd name="connsiteX1" fmla="*/ 209774 w 3601927"/>
              <a:gd name="connsiteY1" fmla="*/ 0 h 1258616"/>
              <a:gd name="connsiteX2" fmla="*/ 3392153 w 3601927"/>
              <a:gd name="connsiteY2" fmla="*/ 0 h 1258616"/>
              <a:gd name="connsiteX3" fmla="*/ 3601927 w 3601927"/>
              <a:gd name="connsiteY3" fmla="*/ 209774 h 1258616"/>
              <a:gd name="connsiteX4" fmla="*/ 3601927 w 3601927"/>
              <a:gd name="connsiteY4" fmla="*/ 1048842 h 1258616"/>
              <a:gd name="connsiteX5" fmla="*/ 3392153 w 3601927"/>
              <a:gd name="connsiteY5" fmla="*/ 1258616 h 1258616"/>
              <a:gd name="connsiteX6" fmla="*/ 209774 w 3601927"/>
              <a:gd name="connsiteY6" fmla="*/ 1258616 h 1258616"/>
              <a:gd name="connsiteX7" fmla="*/ 0 w 3601927"/>
              <a:gd name="connsiteY7" fmla="*/ 1048842 h 1258616"/>
              <a:gd name="connsiteX8" fmla="*/ 0 w 36019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19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3392153" y="0"/>
                </a:lnTo>
                <a:cubicBezTo>
                  <a:pt x="3508008" y="0"/>
                  <a:pt x="3601927" y="93919"/>
                  <a:pt x="3601927" y="209774"/>
                </a:cubicBezTo>
                <a:lnTo>
                  <a:pt x="3601927" y="1048842"/>
                </a:lnTo>
                <a:cubicBezTo>
                  <a:pt x="3601927" y="1164697"/>
                  <a:pt x="3508008" y="1258616"/>
                  <a:pt x="33921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Коротка форма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386230" y="2412842"/>
            <a:ext cx="2781061" cy="76059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Повна</a:t>
            </a:r>
            <a:r>
              <a:rPr lang="ru-RU" b="1" dirty="0"/>
              <a:t> форма</a:t>
            </a:r>
            <a:endParaRPr lang="uk-UA" b="1" kern="12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70159" y="1035620"/>
            <a:ext cx="5415378" cy="98848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За складом </a:t>
            </a:r>
            <a:r>
              <a:rPr lang="ru-RU" sz="2400" b="1" dirty="0" err="1"/>
              <a:t>елементів</a:t>
            </a:r>
            <a:r>
              <a:rPr lang="ru-RU" sz="2400" b="1" dirty="0"/>
              <a:t> </a:t>
            </a:r>
            <a:r>
              <a:rPr lang="ru-RU" sz="2400" b="1" dirty="0" err="1"/>
              <a:t>бібліографічного</a:t>
            </a:r>
            <a:r>
              <a:rPr lang="ru-RU" sz="2400" b="1" dirty="0"/>
              <a:t> </a:t>
            </a:r>
            <a:r>
              <a:rPr lang="ru-RU" sz="2400" b="1" dirty="0" err="1"/>
              <a:t>запису</a:t>
            </a:r>
            <a:endParaRPr lang="uk-UA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24" y="2228781"/>
            <a:ext cx="7501455" cy="1721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6588" y="4844957"/>
            <a:ext cx="6913284" cy="10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369332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err="1">
                <a:solidFill>
                  <a:schemeClr val="bg1"/>
                </a:solidFill>
              </a:rPr>
              <a:t>Позатекстове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посилання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856" y="2166441"/>
            <a:ext cx="6901199" cy="18116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6090" y="2344717"/>
            <a:ext cx="4727707" cy="390525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04593" y="3553905"/>
            <a:ext cx="904973" cy="4242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83223" y="5789628"/>
            <a:ext cx="4680573" cy="5640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309567" y="3799002"/>
            <a:ext cx="4826523" cy="2281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9"/>
          <p:cNvSpPr/>
          <p:nvPr/>
        </p:nvSpPr>
        <p:spPr>
          <a:xfrm>
            <a:off x="759478" y="4965240"/>
            <a:ext cx="3297810" cy="934311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Позатекстове</a:t>
            </a:r>
            <a:r>
              <a:rPr lang="ru-RU" b="1" dirty="0"/>
              <a:t> </a:t>
            </a:r>
            <a:r>
              <a:rPr lang="ru-RU" b="1" dirty="0" err="1"/>
              <a:t>бібліографічне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endParaRPr lang="uk-UA" b="1" kern="1200" dirty="0"/>
          </a:p>
        </p:txBody>
      </p:sp>
    </p:spTree>
    <p:extLst>
      <p:ext uri="{BB962C8B-B14F-4D97-AF65-F5344CB8AC3E}">
        <p14:creationId xmlns:p14="http://schemas.microsoft.com/office/powerpoint/2010/main" val="33033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369332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err="1">
                <a:solidFill>
                  <a:schemeClr val="bg1"/>
                </a:solidFill>
              </a:rPr>
              <a:t>Позатекстове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посилання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9" name="Полилиния 8"/>
          <p:cNvSpPr/>
          <p:nvPr/>
        </p:nvSpPr>
        <p:spPr>
          <a:xfrm>
            <a:off x="4739696" y="3404706"/>
            <a:ext cx="3158839" cy="138295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  </a:t>
            </a:r>
            <a:r>
              <a:rPr lang="ru-RU" sz="2400" b="1" dirty="0" err="1"/>
              <a:t>Позатекстове</a:t>
            </a:r>
            <a:r>
              <a:rPr lang="ru-RU" sz="2400" b="1" dirty="0"/>
              <a:t> </a:t>
            </a:r>
            <a:r>
              <a:rPr lang="ru-RU" sz="2400" b="1" dirty="0" err="1"/>
              <a:t>бібліографічне</a:t>
            </a:r>
            <a:r>
              <a:rPr lang="ru-RU" sz="2400" b="1" dirty="0"/>
              <a:t> </a:t>
            </a:r>
            <a:r>
              <a:rPr lang="ru-RU" sz="2400" b="1" dirty="0" err="1"/>
              <a:t>посилання</a:t>
            </a:r>
            <a:endParaRPr lang="ru-RU" sz="2400" b="1" dirty="0"/>
          </a:p>
        </p:txBody>
      </p:sp>
      <p:sp>
        <p:nvSpPr>
          <p:cNvPr id="10" name="Полилиния 9"/>
          <p:cNvSpPr/>
          <p:nvPr/>
        </p:nvSpPr>
        <p:spPr>
          <a:xfrm>
            <a:off x="4057883" y="1205345"/>
            <a:ext cx="4522464" cy="95387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Використовують</a:t>
            </a:r>
            <a:r>
              <a:rPr lang="ru-RU" b="1" dirty="0"/>
              <a:t> </a:t>
            </a:r>
            <a:r>
              <a:rPr lang="ru-RU" b="1" dirty="0" err="1"/>
              <a:t>переважно</a:t>
            </a:r>
            <a:r>
              <a:rPr lang="ru-RU" b="1" dirty="0"/>
              <a:t> у </a:t>
            </a:r>
            <a:r>
              <a:rPr lang="ru-RU" b="1" dirty="0" err="1"/>
              <a:t>наукових</a:t>
            </a:r>
            <a:r>
              <a:rPr lang="ru-RU" b="1" dirty="0"/>
              <a:t> </a:t>
            </a:r>
            <a:r>
              <a:rPr lang="ru-RU" b="1" dirty="0" err="1"/>
              <a:t>виданнях</a:t>
            </a:r>
            <a:r>
              <a:rPr lang="ru-RU" b="1" dirty="0"/>
              <a:t> у </a:t>
            </a:r>
            <a:r>
              <a:rPr lang="ru-RU" b="1" dirty="0" err="1"/>
              <a:t>разі</a:t>
            </a:r>
            <a:r>
              <a:rPr lang="ru-RU" b="1" dirty="0"/>
              <a:t> </a:t>
            </a:r>
            <a:r>
              <a:rPr lang="ru-RU" b="1" dirty="0" err="1"/>
              <a:t>багаторазових</a:t>
            </a:r>
            <a:r>
              <a:rPr lang="ru-RU" b="1" dirty="0"/>
              <a:t> </a:t>
            </a:r>
            <a:r>
              <a:rPr lang="ru-RU" b="1" dirty="0" err="1"/>
              <a:t>посилань</a:t>
            </a:r>
            <a:r>
              <a:rPr lang="ru-RU" b="1" dirty="0"/>
              <a:t> на </a:t>
            </a:r>
            <a:r>
              <a:rPr lang="ru-RU" b="1" dirty="0" err="1"/>
              <a:t>одні</a:t>
            </a:r>
            <a:r>
              <a:rPr lang="ru-RU" b="1" dirty="0"/>
              <a:t> й </a:t>
            </a:r>
            <a:r>
              <a:rPr lang="ru-RU" b="1" dirty="0" err="1"/>
              <a:t>ті</a:t>
            </a:r>
            <a:r>
              <a:rPr lang="ru-RU" b="1" dirty="0"/>
              <a:t> </a:t>
            </a:r>
            <a:r>
              <a:rPr lang="ru-RU" b="1" dirty="0" err="1"/>
              <a:t>самі</a:t>
            </a:r>
            <a:r>
              <a:rPr lang="ru-RU" b="1" dirty="0"/>
              <a:t> </a:t>
            </a:r>
            <a:r>
              <a:rPr lang="ru-RU" b="1" dirty="0" err="1"/>
              <a:t>документи</a:t>
            </a:r>
            <a:endParaRPr lang="uk-UA" b="1" kern="1200" dirty="0"/>
          </a:p>
        </p:txBody>
      </p:sp>
      <p:sp>
        <p:nvSpPr>
          <p:cNvPr id="11" name="Полилиния 10"/>
          <p:cNvSpPr/>
          <p:nvPr/>
        </p:nvSpPr>
        <p:spPr>
          <a:xfrm>
            <a:off x="452204" y="2606578"/>
            <a:ext cx="3698435" cy="93796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</a:t>
            </a:r>
            <a:r>
              <a:rPr lang="ru-RU" b="1" dirty="0" err="1"/>
              <a:t>Пов’язують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текстом документа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знаків</a:t>
            </a:r>
            <a:r>
              <a:rPr lang="ru-RU" b="1" dirty="0"/>
              <a:t> </a:t>
            </a:r>
            <a:r>
              <a:rPr lang="ru-RU" b="1" dirty="0" err="1"/>
              <a:t>виноски</a:t>
            </a:r>
            <a:endParaRPr lang="uk-UA" b="1" dirty="0"/>
          </a:p>
        </p:txBody>
      </p:sp>
      <p:sp>
        <p:nvSpPr>
          <p:cNvPr id="12" name="Полилиния 11"/>
          <p:cNvSpPr/>
          <p:nvPr/>
        </p:nvSpPr>
        <p:spPr>
          <a:xfrm>
            <a:off x="619042" y="4578715"/>
            <a:ext cx="3927523" cy="131735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Наводять</a:t>
            </a:r>
            <a:r>
              <a:rPr lang="ru-RU" b="1" dirty="0"/>
              <a:t> як </a:t>
            </a:r>
            <a:r>
              <a:rPr lang="ru-RU" b="1" dirty="0" err="1"/>
              <a:t>перелік</a:t>
            </a:r>
            <a:r>
              <a:rPr lang="ru-RU" b="1" dirty="0"/>
              <a:t> </a:t>
            </a:r>
            <a:r>
              <a:rPr lang="ru-RU" b="1" dirty="0" err="1"/>
              <a:t>бібліографічних</a:t>
            </a:r>
            <a:r>
              <a:rPr lang="ru-RU" b="1" dirty="0"/>
              <a:t> </a:t>
            </a:r>
            <a:r>
              <a:rPr lang="ru-RU" b="1" dirty="0" err="1"/>
              <a:t>записів</a:t>
            </a:r>
            <a:r>
              <a:rPr lang="ru-RU" b="1" dirty="0"/>
              <a:t> і </a:t>
            </a:r>
            <a:r>
              <a:rPr lang="ru-RU" b="1" dirty="0" err="1"/>
              <a:t>розміщують</a:t>
            </a:r>
            <a:r>
              <a:rPr lang="ru-RU" b="1" dirty="0"/>
              <a:t> </a:t>
            </a:r>
            <a:r>
              <a:rPr lang="ru-RU" b="1" dirty="0" err="1"/>
              <a:t>наприкінці</a:t>
            </a:r>
            <a:r>
              <a:rPr lang="ru-RU" b="1" dirty="0"/>
              <a:t> основного тексту документа </a:t>
            </a:r>
            <a:endParaRPr lang="uk-UA" b="1" kern="1200" dirty="0"/>
          </a:p>
        </p:txBody>
      </p:sp>
      <p:sp>
        <p:nvSpPr>
          <p:cNvPr id="13" name="Полилиния 12"/>
          <p:cNvSpPr/>
          <p:nvPr/>
        </p:nvSpPr>
        <p:spPr>
          <a:xfrm>
            <a:off x="7222267" y="5026050"/>
            <a:ext cx="4522464" cy="134960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Сукупність</a:t>
            </a:r>
            <a:r>
              <a:rPr lang="ru-RU" b="1" dirty="0"/>
              <a:t> </a:t>
            </a:r>
            <a:r>
              <a:rPr lang="ru-RU" b="1" dirty="0" err="1"/>
              <a:t>позатекстових</a:t>
            </a:r>
            <a:r>
              <a:rPr lang="ru-RU" b="1" dirty="0"/>
              <a:t> </a:t>
            </a:r>
            <a:r>
              <a:rPr lang="ru-RU" b="1" dirty="0" err="1"/>
              <a:t>бібліографічних</a:t>
            </a:r>
            <a:r>
              <a:rPr lang="ru-RU" b="1" dirty="0"/>
              <a:t> </a:t>
            </a:r>
            <a:r>
              <a:rPr lang="ru-RU" b="1" dirty="0" err="1"/>
              <a:t>посилань</a:t>
            </a:r>
            <a:r>
              <a:rPr lang="ru-RU" b="1" dirty="0"/>
              <a:t>, </a:t>
            </a:r>
            <a:r>
              <a:rPr lang="ru-RU" b="1" dirty="0" err="1"/>
              <a:t>оформлених</a:t>
            </a:r>
            <a:r>
              <a:rPr lang="ru-RU" b="1" dirty="0"/>
              <a:t> як </a:t>
            </a:r>
            <a:r>
              <a:rPr lang="ru-RU" b="1" dirty="0" err="1"/>
              <a:t>перелік</a:t>
            </a:r>
            <a:r>
              <a:rPr lang="ru-RU" b="1" dirty="0"/>
              <a:t> </a:t>
            </a:r>
            <a:r>
              <a:rPr lang="ru-RU" b="1" dirty="0" err="1"/>
              <a:t>бібліографічних</a:t>
            </a:r>
            <a:r>
              <a:rPr lang="ru-RU" b="1" dirty="0"/>
              <a:t> </a:t>
            </a:r>
            <a:r>
              <a:rPr lang="ru-RU" b="1" dirty="0" err="1"/>
              <a:t>записів</a:t>
            </a:r>
            <a:r>
              <a:rPr lang="ru-RU" b="1" dirty="0"/>
              <a:t>, не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вважати</a:t>
            </a:r>
            <a:r>
              <a:rPr lang="ru-RU" b="1" dirty="0"/>
              <a:t> </a:t>
            </a:r>
            <a:r>
              <a:rPr lang="ru-RU" b="1" dirty="0" err="1"/>
              <a:t>бібліографічним</a:t>
            </a:r>
            <a:r>
              <a:rPr lang="ru-RU" b="1" dirty="0"/>
              <a:t> списком (списком </a:t>
            </a:r>
            <a:r>
              <a:rPr lang="ru-RU" b="1" dirty="0" err="1"/>
              <a:t>використаної</a:t>
            </a:r>
            <a:r>
              <a:rPr lang="ru-RU" b="1" dirty="0"/>
              <a:t> </a:t>
            </a:r>
            <a:r>
              <a:rPr lang="ru-RU" b="1" dirty="0" err="1"/>
              <a:t>літератури</a:t>
            </a:r>
            <a:r>
              <a:rPr lang="ru-RU" b="1" dirty="0"/>
              <a:t>)</a:t>
            </a:r>
            <a:endParaRPr lang="uk-UA" b="1" kern="1200" dirty="0"/>
          </a:p>
        </p:txBody>
      </p:sp>
      <p:sp>
        <p:nvSpPr>
          <p:cNvPr id="14" name="Полилиния 13"/>
          <p:cNvSpPr/>
          <p:nvPr/>
        </p:nvSpPr>
        <p:spPr>
          <a:xfrm>
            <a:off x="8239026" y="2543353"/>
            <a:ext cx="3676723" cy="126355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Позатекстове</a:t>
            </a:r>
            <a:r>
              <a:rPr lang="ru-RU" b="1" dirty="0"/>
              <a:t> </a:t>
            </a:r>
            <a:r>
              <a:rPr lang="ru-RU" b="1" dirty="0" err="1"/>
              <a:t>бібліографічне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r>
              <a:rPr lang="ru-RU" b="1" dirty="0"/>
              <a:t> </a:t>
            </a:r>
            <a:r>
              <a:rPr lang="ru-RU" b="1" dirty="0" err="1"/>
              <a:t>пов’язують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фрагментом тексту документа, до </a:t>
            </a:r>
            <a:r>
              <a:rPr lang="ru-RU" b="1" dirty="0" err="1"/>
              <a:t>якого</a:t>
            </a:r>
            <a:r>
              <a:rPr lang="ru-RU" b="1" dirty="0"/>
              <a:t> </a:t>
            </a:r>
            <a:r>
              <a:rPr lang="ru-RU" b="1" dirty="0" err="1"/>
              <a:t>воно</a:t>
            </a:r>
            <a:r>
              <a:rPr lang="ru-RU" b="1" dirty="0"/>
              <a:t> </a:t>
            </a:r>
            <a:r>
              <a:rPr lang="ru-RU" b="1" dirty="0" err="1"/>
              <a:t>належить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28003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58" y="1207271"/>
            <a:ext cx="5165681" cy="5463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369332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sz="2000" b="1" dirty="0" err="1">
                <a:solidFill>
                  <a:schemeClr val="bg1"/>
                </a:solidFill>
              </a:rPr>
              <a:t>Підрядкове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посилання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91849" y="1950940"/>
            <a:ext cx="217702" cy="3119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0509" y="4683106"/>
            <a:ext cx="5109329" cy="19156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>
            <a:stCxn id="2" idx="3"/>
          </p:cNvCxnSpPr>
          <p:nvPr/>
        </p:nvCxnSpPr>
        <p:spPr>
          <a:xfrm>
            <a:off x="1709551" y="2106928"/>
            <a:ext cx="5296136" cy="12249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999241" y="4137077"/>
            <a:ext cx="300687" cy="3119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13" idx="3"/>
          </p:cNvCxnSpPr>
          <p:nvPr/>
        </p:nvCxnSpPr>
        <p:spPr>
          <a:xfrm flipV="1">
            <a:off x="1299928" y="3393409"/>
            <a:ext cx="5638200" cy="899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9"/>
          <p:cNvSpPr/>
          <p:nvPr/>
        </p:nvSpPr>
        <p:spPr>
          <a:xfrm>
            <a:off x="7005687" y="2864690"/>
            <a:ext cx="3297810" cy="934311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Підрядкове</a:t>
            </a:r>
            <a:r>
              <a:rPr lang="ru-RU" b="1" dirty="0"/>
              <a:t> </a:t>
            </a:r>
            <a:r>
              <a:rPr lang="ru-RU" b="1" dirty="0" err="1"/>
              <a:t>бібліографічне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endParaRPr lang="uk-UA" b="1" kern="1200" dirty="0"/>
          </a:p>
        </p:txBody>
      </p:sp>
    </p:spTree>
    <p:extLst>
      <p:ext uri="{BB962C8B-B14F-4D97-AF65-F5344CB8AC3E}">
        <p14:creationId xmlns:p14="http://schemas.microsoft.com/office/powerpoint/2010/main" val="34078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Підрядкове бібліографічне посилання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9" name="Полилиния 8"/>
          <p:cNvSpPr/>
          <p:nvPr/>
        </p:nvSpPr>
        <p:spPr>
          <a:xfrm>
            <a:off x="4237050" y="1021504"/>
            <a:ext cx="6084235" cy="80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  </a:t>
            </a:r>
            <a:r>
              <a:rPr lang="ru-RU" sz="2400" b="1" dirty="0" err="1"/>
              <a:t>Підрядкове</a:t>
            </a:r>
            <a:r>
              <a:rPr lang="ru-RU" sz="2400" b="1" dirty="0"/>
              <a:t> </a:t>
            </a:r>
            <a:r>
              <a:rPr lang="ru-RU" sz="2400" b="1" dirty="0" err="1"/>
              <a:t>бібліографічне</a:t>
            </a:r>
            <a:r>
              <a:rPr lang="ru-RU" sz="2400" b="1" dirty="0"/>
              <a:t> </a:t>
            </a:r>
            <a:r>
              <a:rPr lang="ru-RU" sz="2400" b="1" dirty="0" err="1"/>
              <a:t>посилання</a:t>
            </a:r>
            <a:endParaRPr lang="ru-RU" sz="2400" b="1" dirty="0"/>
          </a:p>
        </p:txBody>
      </p:sp>
      <p:sp>
        <p:nvSpPr>
          <p:cNvPr id="10" name="Полилиния 9"/>
          <p:cNvSpPr/>
          <p:nvPr/>
        </p:nvSpPr>
        <p:spPr>
          <a:xfrm>
            <a:off x="282568" y="2097986"/>
            <a:ext cx="2961145" cy="198230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Розміщують</a:t>
            </a:r>
            <a:r>
              <a:rPr lang="ru-RU" b="1" dirty="0"/>
              <a:t> як </a:t>
            </a:r>
            <a:r>
              <a:rPr lang="ru-RU" b="1" dirty="0" err="1"/>
              <a:t>примітку</a:t>
            </a:r>
            <a:r>
              <a:rPr lang="ru-RU" b="1" dirty="0"/>
              <a:t> в </a:t>
            </a:r>
            <a:r>
              <a:rPr lang="ru-RU" b="1" dirty="0" err="1"/>
              <a:t>нижній</a:t>
            </a:r>
            <a:r>
              <a:rPr lang="ru-RU" b="1" dirty="0"/>
              <a:t> </a:t>
            </a:r>
            <a:r>
              <a:rPr lang="ru-RU" b="1" dirty="0" err="1"/>
              <a:t>частині</a:t>
            </a:r>
            <a:r>
              <a:rPr lang="ru-RU" b="1" dirty="0"/>
              <a:t> </a:t>
            </a:r>
            <a:r>
              <a:rPr lang="ru-RU" b="1" dirty="0" err="1"/>
              <a:t>сторінки</a:t>
            </a:r>
            <a:r>
              <a:rPr lang="ru-RU" b="1" dirty="0"/>
              <a:t> (</a:t>
            </a:r>
            <a:r>
              <a:rPr lang="ru-RU" b="1" dirty="0" err="1"/>
              <a:t>полоси</a:t>
            </a:r>
            <a:r>
              <a:rPr lang="ru-RU" b="1" dirty="0"/>
              <a:t> набору), </a:t>
            </a:r>
            <a:r>
              <a:rPr lang="ru-RU" b="1" dirty="0" err="1"/>
              <a:t>відмежовуючи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основного тексту горизонтальною рискою</a:t>
            </a:r>
            <a:endParaRPr lang="uk-UA" b="1" kern="1200" dirty="0"/>
          </a:p>
        </p:txBody>
      </p:sp>
      <p:sp>
        <p:nvSpPr>
          <p:cNvPr id="11" name="Полилиния 10"/>
          <p:cNvSpPr/>
          <p:nvPr/>
        </p:nvSpPr>
        <p:spPr>
          <a:xfrm>
            <a:off x="3799410" y="2107439"/>
            <a:ext cx="2491162" cy="158784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</a:t>
            </a:r>
            <a:r>
              <a:rPr lang="ru-RU" b="1" dirty="0" err="1"/>
              <a:t>Пов’язують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текстом документа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знаків</a:t>
            </a:r>
            <a:r>
              <a:rPr lang="ru-RU" b="1" dirty="0"/>
              <a:t> </a:t>
            </a:r>
            <a:r>
              <a:rPr lang="ru-RU" b="1" dirty="0" err="1"/>
              <a:t>виноски</a:t>
            </a:r>
            <a:r>
              <a:rPr lang="ru-RU" b="1" dirty="0"/>
              <a:t> – (напр.: Текст 29)</a:t>
            </a:r>
            <a:endParaRPr lang="uk-UA" b="1" dirty="0"/>
          </a:p>
        </p:txBody>
      </p:sp>
      <p:sp>
        <p:nvSpPr>
          <p:cNvPr id="12" name="Полилиния 11"/>
          <p:cNvSpPr/>
          <p:nvPr/>
        </p:nvSpPr>
        <p:spPr>
          <a:xfrm>
            <a:off x="9370007" y="2097986"/>
            <a:ext cx="2328657" cy="1586737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Знаки </a:t>
            </a:r>
            <a:r>
              <a:rPr lang="ru-RU" b="1" dirty="0" err="1"/>
              <a:t>виноски</a:t>
            </a:r>
            <a:r>
              <a:rPr lang="ru-RU" b="1" dirty="0"/>
              <a:t> </a:t>
            </a:r>
            <a:r>
              <a:rPr lang="ru-RU" b="1" dirty="0" err="1"/>
              <a:t>відокремлюють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тексту </a:t>
            </a:r>
            <a:r>
              <a:rPr lang="ru-RU" b="1" dirty="0" err="1"/>
              <a:t>проміжком</a:t>
            </a:r>
            <a:endParaRPr lang="uk-UA" b="1" kern="1200" dirty="0"/>
          </a:p>
        </p:txBody>
      </p:sp>
      <p:sp>
        <p:nvSpPr>
          <p:cNvPr id="13" name="Полилиния 12"/>
          <p:cNvSpPr/>
          <p:nvPr/>
        </p:nvSpPr>
        <p:spPr>
          <a:xfrm>
            <a:off x="6912856" y="2087427"/>
            <a:ext cx="1968867" cy="159729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наводити</a:t>
            </a:r>
            <a:r>
              <a:rPr lang="ru-RU" b="1" dirty="0"/>
              <a:t> у </a:t>
            </a:r>
            <a:r>
              <a:rPr lang="ru-RU" b="1" dirty="0" err="1"/>
              <a:t>повній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короткій</a:t>
            </a:r>
            <a:r>
              <a:rPr lang="ru-RU" b="1" dirty="0"/>
              <a:t> </a:t>
            </a:r>
            <a:r>
              <a:rPr lang="ru-RU" b="1" dirty="0" err="1"/>
              <a:t>формі</a:t>
            </a:r>
            <a:r>
              <a:rPr lang="ru-RU" b="1" dirty="0"/>
              <a:t> </a:t>
            </a:r>
            <a:endParaRPr lang="uk-UA" b="1" kern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-1459" t="60398" r="1459" b="-345"/>
          <a:stretch/>
        </p:blipFill>
        <p:spPr>
          <a:xfrm>
            <a:off x="3375258" y="4345756"/>
            <a:ext cx="5169856" cy="21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736" y="1893364"/>
            <a:ext cx="5991225" cy="4391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Внутрішньотекстове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посилання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93890" y="3792864"/>
            <a:ext cx="5740922" cy="5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6334812" y="3923609"/>
            <a:ext cx="1018095" cy="158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/>
          <p:cNvSpPr/>
          <p:nvPr/>
        </p:nvSpPr>
        <p:spPr>
          <a:xfrm>
            <a:off x="7352907" y="3456453"/>
            <a:ext cx="3297810" cy="121043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sz="2000" b="1" dirty="0" err="1"/>
              <a:t>Внутрішньотекстове</a:t>
            </a:r>
            <a:r>
              <a:rPr lang="ru-RU" sz="2000" b="1" dirty="0"/>
              <a:t>  </a:t>
            </a:r>
            <a:r>
              <a:rPr lang="ru-RU" sz="2000" b="1" dirty="0" err="1"/>
              <a:t>бібліографічне</a:t>
            </a:r>
            <a:r>
              <a:rPr lang="ru-RU" sz="2000" b="1" dirty="0"/>
              <a:t> </a:t>
            </a:r>
            <a:r>
              <a:rPr lang="ru-RU" sz="2000" b="1" dirty="0" err="1"/>
              <a:t>посилання</a:t>
            </a:r>
            <a:endParaRPr lang="uk-UA" b="1" kern="1200" dirty="0"/>
          </a:p>
        </p:txBody>
      </p:sp>
    </p:spTree>
    <p:extLst>
      <p:ext uri="{BB962C8B-B14F-4D97-AF65-F5344CB8AC3E}">
        <p14:creationId xmlns:p14="http://schemas.microsoft.com/office/powerpoint/2010/main" val="39574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schemeClr val="bg1"/>
                </a:solidFill>
              </a:rPr>
              <a:t>Внутрішньотекстове</a:t>
            </a:r>
            <a:r>
              <a:rPr lang="uk-UA" sz="2000" b="1" dirty="0">
                <a:solidFill>
                  <a:schemeClr val="bg1"/>
                </a:solidFill>
              </a:rPr>
              <a:t> бібліографічне посилання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9" name="Полилиния 8"/>
          <p:cNvSpPr/>
          <p:nvPr/>
        </p:nvSpPr>
        <p:spPr>
          <a:xfrm>
            <a:off x="4436218" y="2763926"/>
            <a:ext cx="3856422" cy="1050659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 </a:t>
            </a:r>
            <a:r>
              <a:rPr lang="ru-RU" sz="2400" b="1" dirty="0" err="1"/>
              <a:t>Внутрішньотекстове</a:t>
            </a:r>
            <a:r>
              <a:rPr lang="ru-RU" sz="2400" b="1" dirty="0"/>
              <a:t> </a:t>
            </a:r>
            <a:r>
              <a:rPr lang="ru-RU" sz="2400" b="1" dirty="0" err="1"/>
              <a:t>бібліографічне</a:t>
            </a:r>
            <a:r>
              <a:rPr lang="ru-RU" sz="2400" b="1" dirty="0"/>
              <a:t> </a:t>
            </a:r>
            <a:r>
              <a:rPr lang="ru-RU" sz="2400" b="1" dirty="0" err="1"/>
              <a:t>посилання</a:t>
            </a:r>
            <a:endParaRPr lang="ru-RU" sz="2400" b="1" dirty="0"/>
          </a:p>
        </p:txBody>
      </p:sp>
      <p:sp>
        <p:nvSpPr>
          <p:cNvPr id="10" name="Полилиния 9"/>
          <p:cNvSpPr/>
          <p:nvPr/>
        </p:nvSpPr>
        <p:spPr>
          <a:xfrm>
            <a:off x="707698" y="1583577"/>
            <a:ext cx="2668022" cy="152085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Застосовується</a:t>
            </a:r>
            <a:r>
              <a:rPr lang="ru-RU" b="1" dirty="0"/>
              <a:t>, </a:t>
            </a:r>
            <a:r>
              <a:rPr lang="ru-RU" b="1" dirty="0" err="1"/>
              <a:t>якщо</a:t>
            </a:r>
            <a:r>
              <a:rPr lang="ru-RU" b="1" dirty="0"/>
              <a:t> </a:t>
            </a:r>
            <a:r>
              <a:rPr lang="ru-RU" b="1" dirty="0" err="1"/>
              <a:t>значну</a:t>
            </a:r>
            <a:r>
              <a:rPr lang="ru-RU" b="1" dirty="0"/>
              <a:t> </a:t>
            </a:r>
            <a:r>
              <a:rPr lang="ru-RU" b="1" dirty="0" err="1"/>
              <a:t>частину</a:t>
            </a:r>
            <a:r>
              <a:rPr lang="ru-RU" b="1" dirty="0"/>
              <a:t> </a:t>
            </a:r>
            <a:r>
              <a:rPr lang="ru-RU" b="1" dirty="0" err="1"/>
              <a:t>відомостей</a:t>
            </a:r>
            <a:r>
              <a:rPr lang="ru-RU" b="1" dirty="0"/>
              <a:t> про </a:t>
            </a:r>
            <a:r>
              <a:rPr lang="ru-RU" b="1" dirty="0" err="1"/>
              <a:t>об’єкт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r>
              <a:rPr lang="ru-RU" b="1" dirty="0"/>
              <a:t> внесено до тексту документа</a:t>
            </a:r>
            <a:endParaRPr lang="uk-UA" b="1" kern="1200" dirty="0"/>
          </a:p>
        </p:txBody>
      </p:sp>
      <p:sp>
        <p:nvSpPr>
          <p:cNvPr id="11" name="Полилиния 10"/>
          <p:cNvSpPr/>
          <p:nvPr/>
        </p:nvSpPr>
        <p:spPr>
          <a:xfrm>
            <a:off x="9082302" y="1625653"/>
            <a:ext cx="2760436" cy="1350257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 </a:t>
            </a:r>
            <a:r>
              <a:rPr lang="ru-RU" b="1" dirty="0" err="1"/>
              <a:t>Використовують</a:t>
            </a:r>
            <a:r>
              <a:rPr lang="ru-RU" b="1" dirty="0"/>
              <a:t> для </a:t>
            </a:r>
            <a:r>
              <a:rPr lang="ru-RU" b="1" dirty="0" err="1"/>
              <a:t>зручнішого</a:t>
            </a:r>
            <a:r>
              <a:rPr lang="ru-RU" b="1" dirty="0"/>
              <a:t> </a:t>
            </a:r>
            <a:r>
              <a:rPr lang="ru-RU" b="1" dirty="0" err="1"/>
              <a:t>читання</a:t>
            </a:r>
            <a:r>
              <a:rPr lang="ru-RU" b="1" dirty="0"/>
              <a:t> тексту та </a:t>
            </a:r>
            <a:r>
              <a:rPr lang="ru-RU" b="1" dirty="0" err="1"/>
              <a:t>заощадження</a:t>
            </a:r>
            <a:r>
              <a:rPr lang="ru-RU" b="1" dirty="0"/>
              <a:t> </a:t>
            </a:r>
            <a:r>
              <a:rPr lang="ru-RU" b="1" dirty="0" err="1"/>
              <a:t>місця</a:t>
            </a:r>
            <a:r>
              <a:rPr lang="ru-RU" b="1" dirty="0"/>
              <a:t> у невеликих за </a:t>
            </a:r>
            <a:r>
              <a:rPr lang="ru-RU" b="1" dirty="0" err="1"/>
              <a:t>обсягом</a:t>
            </a:r>
            <a:r>
              <a:rPr lang="ru-RU" b="1" dirty="0"/>
              <a:t> документах</a:t>
            </a:r>
            <a:endParaRPr lang="uk-UA" b="1" dirty="0"/>
          </a:p>
        </p:txBody>
      </p:sp>
      <p:sp>
        <p:nvSpPr>
          <p:cNvPr id="12" name="Полилиния 11"/>
          <p:cNvSpPr/>
          <p:nvPr/>
        </p:nvSpPr>
        <p:spPr>
          <a:xfrm>
            <a:off x="8776354" y="4543721"/>
            <a:ext cx="2853683" cy="129458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 </a:t>
            </a:r>
            <a:r>
              <a:rPr lang="ru-RU" b="1" dirty="0" err="1"/>
              <a:t>Розміщують</a:t>
            </a:r>
            <a:r>
              <a:rPr lang="ru-RU" b="1" dirty="0"/>
              <a:t> у </a:t>
            </a:r>
            <a:r>
              <a:rPr lang="ru-RU" b="1" dirty="0" err="1"/>
              <a:t>круглих</a:t>
            </a:r>
            <a:r>
              <a:rPr lang="ru-RU" b="1" dirty="0"/>
              <a:t> дужках </a:t>
            </a:r>
            <a:r>
              <a:rPr lang="ru-RU" b="1" dirty="0" err="1"/>
              <a:t>безпосередньо</a:t>
            </a:r>
            <a:r>
              <a:rPr lang="ru-RU" b="1" dirty="0"/>
              <a:t> в </a:t>
            </a:r>
            <a:r>
              <a:rPr lang="ru-RU" b="1" dirty="0" err="1"/>
              <a:t>тексті</a:t>
            </a:r>
            <a:r>
              <a:rPr lang="ru-RU" b="1" dirty="0"/>
              <a:t> документа.</a:t>
            </a:r>
            <a:endParaRPr lang="uk-UA" b="1" kern="1200" dirty="0"/>
          </a:p>
        </p:txBody>
      </p:sp>
      <p:sp>
        <p:nvSpPr>
          <p:cNvPr id="13" name="Полилиния 12"/>
          <p:cNvSpPr/>
          <p:nvPr/>
        </p:nvSpPr>
        <p:spPr>
          <a:xfrm>
            <a:off x="762061" y="4628560"/>
            <a:ext cx="2041107" cy="140500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Може</a:t>
            </a:r>
            <a:r>
              <a:rPr lang="ru-RU" b="1" dirty="0"/>
              <a:t> бути у </a:t>
            </a:r>
            <a:r>
              <a:rPr lang="ru-RU" b="1" dirty="0" err="1"/>
              <a:t>повній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короткій</a:t>
            </a:r>
            <a:r>
              <a:rPr lang="ru-RU" b="1" dirty="0"/>
              <a:t> </a:t>
            </a:r>
            <a:r>
              <a:rPr lang="ru-RU" b="1" dirty="0" err="1"/>
              <a:t>формі</a:t>
            </a:r>
            <a:endParaRPr lang="uk-UA" b="1" kern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1730" t="26432" r="871" b="19877"/>
          <a:stretch/>
        </p:blipFill>
        <p:spPr>
          <a:xfrm>
            <a:off x="2911147" y="4143611"/>
            <a:ext cx="5837055" cy="235670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911147" y="4873658"/>
            <a:ext cx="5723806" cy="622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D6B6D6F-8A9A-4304-BAFF-4CE61914CEA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Перевірка знань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09822-2F05-40F0-96C4-4A0E3FCA0D44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Дата 7">
            <a:extLst>
              <a:ext uri="{FF2B5EF4-FFF2-40B4-BE49-F238E27FC236}">
                <a16:creationId xmlns:a16="http://schemas.microsoft.com/office/drawing/2014/main" id="{E6B8E8BE-21F8-478C-9E5B-2D4B27C4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781CA-7D9A-4561-BC4A-6A6B9A98A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1303849"/>
            <a:ext cx="11854390" cy="5409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033DA9-ED1C-4AC0-A825-35D2B496CDD9}"/>
              </a:ext>
            </a:extLst>
          </p:cNvPr>
          <p:cNvSpPr txBox="1"/>
          <p:nvPr/>
        </p:nvSpPr>
        <p:spPr>
          <a:xfrm>
            <a:off x="6708914" y="2782669"/>
            <a:ext cx="491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Пройдемо тестування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66A1E-C2D5-4CE1-85BB-BC2A1ACE0203}"/>
              </a:ext>
            </a:extLst>
          </p:cNvPr>
          <p:cNvSpPr txBox="1"/>
          <p:nvPr/>
        </p:nvSpPr>
        <p:spPr>
          <a:xfrm>
            <a:off x="6708913" y="3937341"/>
            <a:ext cx="4916129" cy="1940957"/>
          </a:xfrm>
          <a:prstGeom prst="roundRect">
            <a:avLst/>
          </a:prstGeom>
          <a:solidFill>
            <a:srgbClr val="967358">
              <a:alpha val="30196"/>
            </a:srgbClr>
          </a:solidFill>
          <a:ln w="38100">
            <a:solidFill>
              <a:srgbClr val="58433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Для початку роботи запустіть тест в середовищі </a:t>
            </a:r>
            <a:r>
              <a:rPr lang="en-US" sz="3600" b="1" dirty="0" err="1">
                <a:solidFill>
                  <a:schemeClr val="bg1"/>
                </a:solidFill>
              </a:rPr>
              <a:t>MyTestX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Повторне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посилання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353666" y="1402672"/>
            <a:ext cx="5468355" cy="486615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Повторне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бібліографічне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посилання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- </a:t>
            </a:r>
            <a:r>
              <a:rPr lang="ru-RU" sz="2800" b="1" dirty="0" err="1"/>
              <a:t>це</a:t>
            </a:r>
            <a:r>
              <a:rPr lang="ru-RU" sz="2800" b="1" dirty="0"/>
              <a:t> </a:t>
            </a:r>
            <a:r>
              <a:rPr lang="ru-RU" sz="2800" b="1" dirty="0" err="1"/>
              <a:t>посилання</a:t>
            </a:r>
            <a:r>
              <a:rPr lang="ru-RU" sz="2800" b="1" dirty="0"/>
              <a:t> на один і той </a:t>
            </a:r>
            <a:r>
              <a:rPr lang="ru-RU" sz="2800" b="1" dirty="0" err="1"/>
              <a:t>самий</a:t>
            </a:r>
            <a:r>
              <a:rPr lang="ru-RU" sz="2800" b="1" dirty="0"/>
              <a:t> документ </a:t>
            </a:r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частину</a:t>
            </a:r>
            <a:r>
              <a:rPr lang="ru-RU" sz="2800" b="1" dirty="0"/>
              <a:t>,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групу</a:t>
            </a:r>
            <a:r>
              <a:rPr lang="ru-RU" sz="2800" b="1" dirty="0"/>
              <a:t> </a:t>
            </a:r>
            <a:r>
              <a:rPr lang="ru-RU" sz="2800" b="1" dirty="0" err="1"/>
              <a:t>документів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наводять</a:t>
            </a:r>
            <a:r>
              <a:rPr lang="ru-RU" sz="2800" b="1" dirty="0"/>
              <a:t> у </a:t>
            </a:r>
            <a:r>
              <a:rPr lang="ru-RU" sz="2800" b="1" dirty="0" err="1"/>
              <a:t>скороченій</a:t>
            </a:r>
            <a:r>
              <a:rPr lang="ru-RU" sz="2800" b="1" dirty="0"/>
              <a:t> </a:t>
            </a:r>
            <a:r>
              <a:rPr lang="ru-RU" sz="2800" b="1" dirty="0" err="1"/>
              <a:t>формі</a:t>
            </a:r>
            <a:r>
              <a:rPr lang="ru-RU" sz="2800" b="1" dirty="0"/>
              <a:t> за </a:t>
            </a:r>
            <a:r>
              <a:rPr lang="ru-RU" sz="2800" b="1" dirty="0" err="1"/>
              <a:t>умови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потрібні</a:t>
            </a:r>
            <a:r>
              <a:rPr lang="ru-RU" sz="2800" b="1" dirty="0"/>
              <a:t> для </a:t>
            </a:r>
            <a:r>
              <a:rPr lang="ru-RU" sz="2800" b="1" dirty="0" err="1"/>
              <a:t>ідентифікування</a:t>
            </a:r>
            <a:r>
              <a:rPr lang="ru-RU" sz="2800" b="1" dirty="0"/>
              <a:t> та </a:t>
            </a:r>
            <a:r>
              <a:rPr lang="ru-RU" sz="2800" b="1" dirty="0" err="1"/>
              <a:t>пошуку</a:t>
            </a:r>
            <a:r>
              <a:rPr lang="ru-RU" sz="2800" b="1" dirty="0"/>
              <a:t> </a:t>
            </a:r>
            <a:r>
              <a:rPr lang="ru-RU" sz="2800" b="1" dirty="0" err="1"/>
              <a:t>цього</a:t>
            </a:r>
            <a:r>
              <a:rPr lang="ru-RU" sz="2800" b="1" dirty="0"/>
              <a:t> документа </a:t>
            </a:r>
            <a:r>
              <a:rPr lang="ru-RU" sz="2800" b="1" dirty="0" err="1"/>
              <a:t>бібліографічні</a:t>
            </a:r>
            <a:r>
              <a:rPr lang="ru-RU" sz="2800" b="1" dirty="0"/>
              <a:t> </a:t>
            </a:r>
            <a:r>
              <a:rPr lang="ru-RU" sz="2800" b="1" dirty="0" err="1"/>
              <a:t>відомості</a:t>
            </a:r>
            <a:r>
              <a:rPr lang="ru-RU" sz="2800" b="1" dirty="0"/>
              <a:t> </a:t>
            </a:r>
            <a:r>
              <a:rPr lang="ru-RU" sz="2800" b="1" dirty="0" err="1"/>
              <a:t>зазначено</a:t>
            </a:r>
            <a:r>
              <a:rPr lang="ru-RU" sz="2800" b="1" dirty="0"/>
              <a:t> у </a:t>
            </a:r>
            <a:r>
              <a:rPr lang="ru-RU" sz="2800" b="1" dirty="0" err="1"/>
              <a:t>первинному</a:t>
            </a:r>
            <a:r>
              <a:rPr lang="ru-RU" sz="2800" b="1" dirty="0"/>
              <a:t> </a:t>
            </a:r>
            <a:r>
              <a:rPr lang="ru-RU" sz="2800" b="1" dirty="0" err="1"/>
              <a:t>посиланні</a:t>
            </a:r>
            <a:r>
              <a:rPr lang="ru-RU" sz="2800" b="1" dirty="0"/>
              <a:t> на </a:t>
            </a:r>
            <a:r>
              <a:rPr lang="ru-RU" sz="2800" b="1" dirty="0" err="1"/>
              <a:t>нього</a:t>
            </a:r>
            <a:r>
              <a:rPr lang="ru-RU" sz="2800" b="1" dirty="0"/>
              <a:t>.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77309" y="3195256"/>
            <a:ext cx="4522464" cy="759817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Підрядкове</a:t>
            </a:r>
            <a:endParaRPr lang="uk-UA" b="1" kern="1200" dirty="0"/>
          </a:p>
        </p:txBody>
      </p:sp>
      <p:sp>
        <p:nvSpPr>
          <p:cNvPr id="9" name="Полилиния 8"/>
          <p:cNvSpPr/>
          <p:nvPr/>
        </p:nvSpPr>
        <p:spPr>
          <a:xfrm>
            <a:off x="377309" y="1704328"/>
            <a:ext cx="4522464" cy="759817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Внутрішньотекстове</a:t>
            </a:r>
            <a:endParaRPr lang="uk-UA" b="1" kern="1200" dirty="0"/>
          </a:p>
        </p:txBody>
      </p:sp>
      <p:sp>
        <p:nvSpPr>
          <p:cNvPr id="10" name="Полилиния 9"/>
          <p:cNvSpPr/>
          <p:nvPr/>
        </p:nvSpPr>
        <p:spPr>
          <a:xfrm>
            <a:off x="377309" y="4797794"/>
            <a:ext cx="4522464" cy="759817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Позатекстове</a:t>
            </a:r>
            <a:endParaRPr lang="uk-UA" b="1" kern="1200" dirty="0"/>
          </a:p>
        </p:txBody>
      </p:sp>
    </p:spTree>
    <p:extLst>
      <p:ext uri="{BB962C8B-B14F-4D97-AF65-F5344CB8AC3E}">
        <p14:creationId xmlns:p14="http://schemas.microsoft.com/office/powerpoint/2010/main" val="26816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Електронний ресурс віддаленого доступу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638925" y="1402672"/>
            <a:ext cx="5183096" cy="470459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Електронний</a:t>
            </a:r>
            <a:r>
              <a:rPr lang="ru-RU" sz="2800" b="1" dirty="0">
                <a:solidFill>
                  <a:srgbClr val="FFFF00"/>
                </a:solidFill>
              </a:rPr>
              <a:t> ресурс </a:t>
            </a:r>
            <a:r>
              <a:rPr lang="ru-RU" sz="2800" b="1" dirty="0" err="1">
                <a:solidFill>
                  <a:srgbClr val="FFFF00"/>
                </a:solidFill>
              </a:rPr>
              <a:t>віддаленого</a:t>
            </a:r>
            <a:r>
              <a:rPr lang="ru-RU" sz="2800" b="1" dirty="0">
                <a:solidFill>
                  <a:srgbClr val="FFFF00"/>
                </a:solidFill>
              </a:rPr>
              <a:t> доступу </a:t>
            </a:r>
            <a:r>
              <a:rPr lang="ru-RU" sz="2800" b="1" dirty="0">
                <a:solidFill>
                  <a:schemeClr val="bg1"/>
                </a:solidFill>
              </a:rPr>
              <a:t>-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електронний</a:t>
            </a:r>
            <a:r>
              <a:rPr lang="ru-RU" sz="2800" b="1" dirty="0"/>
              <a:t> ресурс,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має</a:t>
            </a:r>
            <a:r>
              <a:rPr lang="ru-RU" sz="2800" b="1" dirty="0"/>
              <a:t> </a:t>
            </a:r>
            <a:r>
              <a:rPr lang="ru-RU" sz="2800" b="1" dirty="0" err="1"/>
              <a:t>електронну</a:t>
            </a:r>
            <a:r>
              <a:rPr lang="ru-RU" sz="2800" b="1" dirty="0"/>
              <a:t> адресу, </a:t>
            </a:r>
            <a:r>
              <a:rPr lang="ru-RU" sz="2800" b="1" dirty="0" err="1"/>
              <a:t>потенційно</a:t>
            </a:r>
            <a:r>
              <a:rPr lang="ru-RU" sz="2800" b="1" dirty="0"/>
              <a:t> </a:t>
            </a:r>
            <a:r>
              <a:rPr lang="ru-RU" sz="2800" b="1" dirty="0" err="1"/>
              <a:t>доступний</a:t>
            </a:r>
            <a:r>
              <a:rPr lang="ru-RU" sz="2800" b="1" dirty="0"/>
              <a:t> через </a:t>
            </a:r>
            <a:r>
              <a:rPr lang="ru-RU" sz="2800" b="1" dirty="0" err="1"/>
              <a:t>глобальні</a:t>
            </a:r>
            <a:r>
              <a:rPr lang="ru-RU" sz="2800" b="1" dirty="0"/>
              <a:t> </a:t>
            </a:r>
            <a:r>
              <a:rPr lang="ru-RU" sz="2800" b="1" dirty="0" err="1"/>
              <a:t>телекомунікаційні</a:t>
            </a:r>
            <a:r>
              <a:rPr lang="ru-RU" sz="2800" b="1" dirty="0"/>
              <a:t> </a:t>
            </a:r>
            <a:r>
              <a:rPr lang="ru-RU" sz="2800" b="1" dirty="0" err="1"/>
              <a:t>мережі</a:t>
            </a:r>
            <a:r>
              <a:rPr lang="ru-RU" sz="2800" b="1" dirty="0"/>
              <a:t> (</a:t>
            </a:r>
            <a:r>
              <a:rPr lang="ru-RU" sz="2800" b="1" dirty="0" err="1"/>
              <a:t>зокрема</a:t>
            </a:r>
            <a:r>
              <a:rPr lang="ru-RU" sz="2800" b="1" dirty="0"/>
              <a:t> </a:t>
            </a:r>
            <a:r>
              <a:rPr lang="ru-RU" sz="2800" b="1" dirty="0" err="1"/>
              <a:t>Інтернет</a:t>
            </a:r>
            <a:r>
              <a:rPr lang="ru-RU" sz="2800" b="1" dirty="0"/>
              <a:t>) </a:t>
            </a:r>
            <a:r>
              <a:rPr lang="ru-RU" sz="2800" b="1" dirty="0" err="1"/>
              <a:t>необмеженому</a:t>
            </a:r>
            <a:r>
              <a:rPr lang="ru-RU" sz="2800" b="1" dirty="0"/>
              <a:t> колу </a:t>
            </a:r>
            <a:r>
              <a:rPr lang="ru-RU" sz="2800" b="1" dirty="0" err="1"/>
              <a:t>користувачів</a:t>
            </a:r>
            <a:r>
              <a:rPr lang="ru-RU" sz="2800" b="1" dirty="0"/>
              <a:t>.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213" y="1794339"/>
            <a:ext cx="5850156" cy="37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60" y="3699767"/>
            <a:ext cx="4356692" cy="2847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Електронний ресурс локального доступу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638925" y="1402672"/>
            <a:ext cx="5183096" cy="470459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Електронний</a:t>
            </a:r>
            <a:r>
              <a:rPr lang="ru-RU" sz="2800" b="1" dirty="0">
                <a:solidFill>
                  <a:srgbClr val="FFFF00"/>
                </a:solidFill>
              </a:rPr>
              <a:t> ресурс локального доступу </a:t>
            </a:r>
            <a:r>
              <a:rPr lang="ru-RU" sz="2800" b="1" dirty="0">
                <a:solidFill>
                  <a:schemeClr val="bg1"/>
                </a:solidFill>
              </a:rPr>
              <a:t>-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електронний</a:t>
            </a:r>
            <a:r>
              <a:rPr lang="ru-RU" sz="2800" b="1" dirty="0"/>
              <a:t> ресурс,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має</a:t>
            </a:r>
            <a:r>
              <a:rPr lang="ru-RU" sz="2800" b="1" dirty="0"/>
              <a:t> </a:t>
            </a:r>
            <a:r>
              <a:rPr lang="ru-RU" sz="2800" b="1" dirty="0" err="1"/>
              <a:t>вихідні</a:t>
            </a:r>
            <a:r>
              <a:rPr lang="ru-RU" sz="2800" b="1" dirty="0"/>
              <a:t> </a:t>
            </a:r>
            <a:r>
              <a:rPr lang="ru-RU" sz="2800" b="1" dirty="0" err="1"/>
              <a:t>відомості</a:t>
            </a:r>
            <a:r>
              <a:rPr lang="ru-RU" sz="2800" b="1" dirty="0"/>
              <a:t>, </a:t>
            </a:r>
            <a:r>
              <a:rPr lang="ru-RU" sz="2800" b="1" dirty="0" err="1"/>
              <a:t>розміщений</a:t>
            </a:r>
            <a:r>
              <a:rPr lang="ru-RU" sz="2800" b="1" dirty="0"/>
              <a:t> на </a:t>
            </a:r>
            <a:r>
              <a:rPr lang="ru-RU" sz="2800" b="1" dirty="0" err="1"/>
              <a:t>електронному</a:t>
            </a:r>
            <a:r>
              <a:rPr lang="ru-RU" sz="2800" b="1" dirty="0"/>
              <a:t> </a:t>
            </a:r>
            <a:r>
              <a:rPr lang="ru-RU" sz="2800" b="1" dirty="0" err="1"/>
              <a:t>носієві</a:t>
            </a:r>
            <a:r>
              <a:rPr lang="ru-RU" sz="2800" b="1" dirty="0"/>
              <a:t>, </a:t>
            </a:r>
            <a:r>
              <a:rPr lang="ru-RU" sz="2800" b="1" dirty="0" err="1"/>
              <a:t>призначеному</a:t>
            </a:r>
            <a:r>
              <a:rPr lang="ru-RU" sz="2800" b="1" dirty="0"/>
              <a:t> для </a:t>
            </a:r>
            <a:r>
              <a:rPr lang="ru-RU" sz="2800" b="1" dirty="0" err="1"/>
              <a:t>використання</a:t>
            </a:r>
            <a:r>
              <a:rPr lang="ru-RU" sz="2800" b="1" dirty="0"/>
              <a:t> в </a:t>
            </a:r>
            <a:r>
              <a:rPr lang="ru-RU" sz="2800" b="1" dirty="0" err="1"/>
              <a:t>режимі</a:t>
            </a:r>
            <a:r>
              <a:rPr lang="ru-RU" sz="2800" b="1" dirty="0"/>
              <a:t> прямого доступу. 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2" name="AutoShape 2" descr="Ð ÐµÐ·ÑÐ»ÑÑÐ°Ñ Ð¿Ð¾ÑÑÐºÑ Ð·Ð¾Ð±ÑÐ°Ð¶ÐµÐ½Ñ Ð·Ð° Ð·Ð°Ð¿Ð¸ÑÐ¾Ð¼ &quot;ÑÐ»ÐµÑÐºÐ° Ñ Ð´Ð¸ÑÐ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 ÐµÐ·ÑÐ»ÑÑÐ°Ñ Ð¿Ð¾ÑÑÐºÑ Ð·Ð¾Ð±ÑÐ°Ð¶ÐµÐ½Ñ Ð·Ð° Ð·Ð°Ð¿Ð¸ÑÐ¾Ð¼ &quot;ÑÐ»ÐµÑÐºÐ° Ñ Ð´Ð¸ÑÐº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06" y="1402672"/>
            <a:ext cx="2430577" cy="12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01814" y="1226915"/>
            <a:ext cx="2737111" cy="273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 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посилання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електронний</a:t>
            </a:r>
            <a:r>
              <a:rPr lang="ru-RU" sz="2000" b="1" dirty="0">
                <a:solidFill>
                  <a:schemeClr val="bg1"/>
                </a:solidFill>
              </a:rPr>
              <a:t> ресурс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9" name="Полилиния 8"/>
          <p:cNvSpPr/>
          <p:nvPr/>
        </p:nvSpPr>
        <p:spPr>
          <a:xfrm>
            <a:off x="4190919" y="2191909"/>
            <a:ext cx="3486079" cy="1199499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/>
              <a:t>  </a:t>
            </a:r>
            <a:r>
              <a:rPr lang="ru-RU" sz="2400" b="1" dirty="0" err="1"/>
              <a:t>Бібліографічне</a:t>
            </a:r>
            <a:r>
              <a:rPr lang="ru-RU" sz="2400" b="1" dirty="0"/>
              <a:t> </a:t>
            </a:r>
            <a:r>
              <a:rPr lang="ru-RU" sz="2400" b="1" dirty="0" err="1"/>
              <a:t>посилання</a:t>
            </a:r>
            <a:r>
              <a:rPr lang="ru-RU" sz="2400" b="1" dirty="0"/>
              <a:t> на </a:t>
            </a:r>
            <a:r>
              <a:rPr lang="ru-RU" sz="2400" b="1" dirty="0" err="1"/>
              <a:t>електронний</a:t>
            </a:r>
            <a:r>
              <a:rPr lang="ru-RU" sz="2400" b="1" dirty="0"/>
              <a:t> ресурс</a:t>
            </a:r>
            <a:endParaRPr lang="ru-RU" sz="2400" dirty="0"/>
          </a:p>
        </p:txBody>
      </p:sp>
      <p:sp>
        <p:nvSpPr>
          <p:cNvPr id="10" name="Полилиния 9"/>
          <p:cNvSpPr/>
          <p:nvPr/>
        </p:nvSpPr>
        <p:spPr>
          <a:xfrm>
            <a:off x="605307" y="1439297"/>
            <a:ext cx="3006317" cy="1070533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Дозволено </a:t>
            </a:r>
            <a:r>
              <a:rPr lang="ru-RU" b="1" dirty="0" err="1"/>
              <a:t>застосовувати</a:t>
            </a:r>
            <a:r>
              <a:rPr lang="ru-RU" b="1" dirty="0"/>
              <a:t> </a:t>
            </a:r>
            <a:r>
              <a:rPr lang="ru-RU" b="1" dirty="0" err="1"/>
              <a:t>абревіатуру</a:t>
            </a:r>
            <a:r>
              <a:rPr lang="ru-RU" b="1" dirty="0"/>
              <a:t> «URL» </a:t>
            </a:r>
            <a:endParaRPr lang="uk-UA" b="1" kern="1200" dirty="0"/>
          </a:p>
        </p:txBody>
      </p:sp>
      <p:sp>
        <p:nvSpPr>
          <p:cNvPr id="11" name="Полилиния 10"/>
          <p:cNvSpPr/>
          <p:nvPr/>
        </p:nvSpPr>
        <p:spPr>
          <a:xfrm>
            <a:off x="8371002" y="3864635"/>
            <a:ext cx="3318235" cy="241060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Якщо</a:t>
            </a:r>
            <a:r>
              <a:rPr lang="ru-RU" b="1" dirty="0"/>
              <a:t> </a:t>
            </a:r>
            <a:r>
              <a:rPr lang="ru-RU" b="1" dirty="0" err="1"/>
              <a:t>електронний</a:t>
            </a:r>
            <a:r>
              <a:rPr lang="ru-RU" b="1" dirty="0"/>
              <a:t> ресурс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унікальний</a:t>
            </a:r>
            <a:r>
              <a:rPr lang="ru-RU" b="1" dirty="0"/>
              <a:t> </a:t>
            </a:r>
            <a:r>
              <a:rPr lang="ru-RU" b="1" dirty="0" err="1"/>
              <a:t>ідентифікатор</a:t>
            </a:r>
            <a:r>
              <a:rPr lang="ru-RU" b="1" dirty="0"/>
              <a:t> </a:t>
            </a:r>
            <a:r>
              <a:rPr lang="en-US" b="1" dirty="0"/>
              <a:t>DOI (</a:t>
            </a:r>
            <a:r>
              <a:rPr lang="ru-RU" b="1" dirty="0" err="1"/>
              <a:t>ідентифікатор</a:t>
            </a:r>
            <a:r>
              <a:rPr lang="ru-RU" b="1" dirty="0"/>
              <a:t> цифрового </a:t>
            </a:r>
            <a:r>
              <a:rPr lang="ru-RU" b="1" dirty="0" err="1"/>
              <a:t>об‘єкта</a:t>
            </a:r>
            <a:r>
              <a:rPr lang="ru-RU" b="1" dirty="0"/>
              <a:t>), </a:t>
            </a:r>
            <a:r>
              <a:rPr lang="ru-RU" b="1" dirty="0" err="1"/>
              <a:t>замість</a:t>
            </a:r>
            <a:r>
              <a:rPr lang="ru-RU" b="1" dirty="0"/>
              <a:t> </a:t>
            </a:r>
            <a:r>
              <a:rPr lang="ru-RU" b="1" dirty="0" err="1"/>
              <a:t>електронної</a:t>
            </a:r>
            <a:r>
              <a:rPr lang="ru-RU" b="1" dirty="0"/>
              <a:t> </a:t>
            </a:r>
            <a:r>
              <a:rPr lang="ru-RU" b="1" dirty="0" err="1"/>
              <a:t>адреси</a:t>
            </a:r>
            <a:r>
              <a:rPr lang="ru-RU" b="1" dirty="0"/>
              <a:t> </a:t>
            </a:r>
            <a:r>
              <a:rPr lang="ru-RU" b="1" dirty="0" err="1"/>
              <a:t>цього</a:t>
            </a:r>
            <a:r>
              <a:rPr lang="ru-RU" b="1" dirty="0"/>
              <a:t> ресурсу рекомендовано </a:t>
            </a:r>
            <a:r>
              <a:rPr lang="ru-RU" b="1" dirty="0" err="1"/>
              <a:t>зазначати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ідентифікатор</a:t>
            </a:r>
            <a:endParaRPr lang="uk-UA" b="1" kern="1200" dirty="0"/>
          </a:p>
        </p:txBody>
      </p:sp>
      <p:sp>
        <p:nvSpPr>
          <p:cNvPr id="12" name="Полилиния 11"/>
          <p:cNvSpPr/>
          <p:nvPr/>
        </p:nvSpPr>
        <p:spPr>
          <a:xfrm>
            <a:off x="380222" y="4421171"/>
            <a:ext cx="3456488" cy="1950143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</a:t>
            </a:r>
            <a:r>
              <a:rPr lang="ru-RU" b="1" dirty="0" err="1"/>
              <a:t>Довгу</a:t>
            </a:r>
            <a:r>
              <a:rPr lang="ru-RU" b="1" dirty="0"/>
              <a:t> </a:t>
            </a:r>
            <a:r>
              <a:rPr lang="ru-RU" b="1" dirty="0" err="1"/>
              <a:t>електронну</a:t>
            </a:r>
            <a:r>
              <a:rPr lang="ru-RU" b="1" dirty="0"/>
              <a:t> адресу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переносити</a:t>
            </a:r>
            <a:r>
              <a:rPr lang="ru-RU" b="1" dirty="0"/>
              <a:t> на </a:t>
            </a:r>
            <a:r>
              <a:rPr lang="ru-RU" b="1" dirty="0" err="1"/>
              <a:t>наступний</a:t>
            </a:r>
            <a:r>
              <a:rPr lang="ru-RU" b="1" dirty="0"/>
              <a:t> рядок. У </a:t>
            </a:r>
            <a:r>
              <a:rPr lang="ru-RU" b="1" dirty="0" err="1"/>
              <a:t>цьому</a:t>
            </a:r>
            <a:r>
              <a:rPr lang="ru-RU" b="1" dirty="0"/>
              <a:t> </a:t>
            </a:r>
            <a:r>
              <a:rPr lang="ru-RU" b="1" dirty="0" err="1"/>
              <a:t>разі</a:t>
            </a:r>
            <a:r>
              <a:rPr lang="ru-RU" b="1" dirty="0"/>
              <a:t> </a:t>
            </a:r>
            <a:r>
              <a:rPr lang="ru-RU" b="1" dirty="0" err="1"/>
              <a:t>останнім</a:t>
            </a:r>
            <a:r>
              <a:rPr lang="ru-RU" b="1" dirty="0"/>
              <a:t> у </a:t>
            </a:r>
            <a:r>
              <a:rPr lang="ru-RU" b="1" dirty="0" err="1"/>
              <a:t>першому</a:t>
            </a:r>
            <a:r>
              <a:rPr lang="ru-RU" b="1" dirty="0"/>
              <a:t> рядку </a:t>
            </a:r>
            <a:r>
              <a:rPr lang="ru-RU" b="1" dirty="0" err="1"/>
              <a:t>має</a:t>
            </a:r>
            <a:r>
              <a:rPr lang="ru-RU" b="1" dirty="0"/>
              <a:t> бути знак «/» (</a:t>
            </a:r>
            <a:r>
              <a:rPr lang="ru-RU" b="1" dirty="0" err="1"/>
              <a:t>навскісна</a:t>
            </a:r>
            <a:r>
              <a:rPr lang="ru-RU" b="1" dirty="0"/>
              <a:t> риска, слеш) </a:t>
            </a:r>
            <a:endParaRPr lang="uk-UA" b="1" kern="1200" dirty="0"/>
          </a:p>
        </p:txBody>
      </p:sp>
      <p:sp>
        <p:nvSpPr>
          <p:cNvPr id="14" name="Полилиния 13"/>
          <p:cNvSpPr/>
          <p:nvPr/>
        </p:nvSpPr>
        <p:spPr>
          <a:xfrm>
            <a:off x="8256293" y="1724115"/>
            <a:ext cx="3547652" cy="753579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 </a:t>
            </a:r>
            <a:r>
              <a:rPr lang="ru-RU" b="1" dirty="0"/>
              <a:t> </a:t>
            </a:r>
            <a:r>
              <a:rPr lang="ru-RU" dirty="0"/>
              <a:t> </a:t>
            </a:r>
            <a:r>
              <a:rPr lang="ru-RU" b="1" dirty="0" err="1"/>
              <a:t>Обов’язково</a:t>
            </a:r>
            <a:r>
              <a:rPr lang="ru-RU" b="1" dirty="0"/>
              <a:t> </a:t>
            </a:r>
            <a:r>
              <a:rPr lang="ru-RU" b="1" dirty="0" err="1"/>
              <a:t>додають</a:t>
            </a:r>
            <a:r>
              <a:rPr lang="ru-RU" b="1" dirty="0"/>
              <a:t> дату </a:t>
            </a:r>
            <a:r>
              <a:rPr lang="ru-RU" b="1" dirty="0" err="1"/>
              <a:t>звернення</a:t>
            </a:r>
            <a:r>
              <a:rPr lang="ru-RU" b="1" dirty="0"/>
              <a:t> до ресурсу</a:t>
            </a:r>
            <a:endParaRPr lang="uk-UA" b="1" kern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4456" y="3918899"/>
            <a:ext cx="4129382" cy="274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Посилання на електронний ресурс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0" name="Полилиния 9"/>
          <p:cNvSpPr/>
          <p:nvPr/>
        </p:nvSpPr>
        <p:spPr>
          <a:xfrm>
            <a:off x="649915" y="1470651"/>
            <a:ext cx="4522464" cy="611394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 </a:t>
            </a:r>
            <a:r>
              <a:rPr lang="ru-RU" b="1" dirty="0"/>
              <a:t> </a:t>
            </a:r>
            <a:r>
              <a:rPr lang="ru-RU" b="1" dirty="0" err="1"/>
              <a:t>Підрядкове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r>
              <a:rPr lang="ru-RU" b="1" dirty="0"/>
              <a:t> на </a:t>
            </a:r>
            <a:r>
              <a:rPr lang="ru-RU" b="1" dirty="0" err="1"/>
              <a:t>електронний</a:t>
            </a:r>
            <a:r>
              <a:rPr lang="ru-RU" b="1" dirty="0"/>
              <a:t> ресурс</a:t>
            </a:r>
            <a:endParaRPr lang="uk-UA" b="1" kern="1200" dirty="0"/>
          </a:p>
        </p:txBody>
      </p:sp>
      <p:sp>
        <p:nvSpPr>
          <p:cNvPr id="11" name="Полилиния 10"/>
          <p:cNvSpPr/>
          <p:nvPr/>
        </p:nvSpPr>
        <p:spPr>
          <a:xfrm>
            <a:off x="782098" y="3387609"/>
            <a:ext cx="4522464" cy="620198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Позатекстове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endParaRPr lang="uk-UA" b="1" kern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713" y="2237020"/>
            <a:ext cx="5072868" cy="557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626" y="4413624"/>
            <a:ext cx="4985935" cy="10275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3477" y="2457166"/>
            <a:ext cx="6051014" cy="20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688AD3A-5F3C-4CC1-8C8D-FC04E93F37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Цікаво знати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27B50-BF23-498A-BBBA-4A19B4581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8BDC3575-B4F1-47C4-BBFC-37E68597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97840" y="2974742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14E987-A143-48C0-8BE1-E78B0CF29A40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Дата 7">
            <a:extLst>
              <a:ext uri="{FF2B5EF4-FFF2-40B4-BE49-F238E27FC236}">
                <a16:creationId xmlns:a16="http://schemas.microsoft.com/office/drawing/2014/main" id="{E17D6C83-C6A2-4AD4-96F7-631ADCA1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3" name="020 - Цікаво знати">
            <a:hlinkClick r:id="" action="ppaction://media"/>
            <a:extLst>
              <a:ext uri="{FF2B5EF4-FFF2-40B4-BE49-F238E27FC236}">
                <a16:creationId xmlns:a16="http://schemas.microsoft.com/office/drawing/2014/main" id="{C74B9880-05BB-4788-975F-0467C3B15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067491" y="1346791"/>
            <a:ext cx="8829881" cy="4966808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6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45" y="1305565"/>
            <a:ext cx="7014710" cy="5263233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EE4EEF9-0091-4F51-A191-C459112FDA7F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3F7A0-B549-4B5F-80B8-D9A071A0D987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Дата 7">
            <a:extLst>
              <a:ext uri="{FF2B5EF4-FFF2-40B4-BE49-F238E27FC236}">
                <a16:creationId xmlns:a16="http://schemas.microsoft.com/office/drawing/2014/main" id="{F983A15A-0172-4E02-BC67-48D1ACD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EE4EEF9-0091-4F51-A191-C459112FDA7F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3F7A0-B549-4B5F-80B8-D9A071A0D987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Дата 7">
            <a:extLst>
              <a:ext uri="{FF2B5EF4-FFF2-40B4-BE49-F238E27FC236}">
                <a16:creationId xmlns:a16="http://schemas.microsoft.com/office/drawing/2014/main" id="{F983A15A-0172-4E02-BC67-48D1ACD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6410" y="1485307"/>
            <a:ext cx="7083178" cy="4521309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87228"/>
              <a:satOff val="14286"/>
              <a:lumOff val="-2101"/>
              <a:alphaOff val="0"/>
            </a:schemeClr>
          </a:fillRef>
          <a:effectRef idx="2">
            <a:schemeClr val="accent3">
              <a:hueOff val="387228"/>
              <a:satOff val="14286"/>
              <a:lumOff val="-21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208" tIns="119208" rIns="119208" bIns="119208" numCol="1" spcCol="1270" anchor="ctr" anchorCtr="0">
            <a:noAutofit/>
          </a:bodyPr>
          <a:lstStyle/>
          <a:p>
            <a:pPr algn="ctr"/>
            <a:r>
              <a:rPr lang="uk-UA" sz="3200" b="1" dirty="0"/>
              <a:t>Оформити бібліографічний список за поданим переліком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Знайти в Інтернеті дані книги та визначити бібліографічні відомості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Результат оформити за допомогою текстового редактора та надіслати електронним листом на адресу вчителя.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Пам’ятайте про правила оформлення сторінки документа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9588" y="2469823"/>
            <a:ext cx="4324963" cy="28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6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Повторюємо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15CE1-1D85-48B3-AC70-8BB7303E3349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Дата 7">
            <a:extLst>
              <a:ext uri="{FF2B5EF4-FFF2-40B4-BE49-F238E27FC236}">
                <a16:creationId xmlns:a16="http://schemas.microsoft.com/office/drawing/2014/main" id="{E00F3FDD-5894-40A9-822F-12B82AF0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EB9A93-33D0-43A6-8557-1C8B32DE0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" y="5041900"/>
            <a:ext cx="2207945" cy="1657522"/>
          </a:xfrm>
          <a:prstGeom prst="rect">
            <a:avLst/>
          </a:prstGeom>
        </p:spPr>
      </p:pic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1397480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1. </a:t>
            </a:r>
            <a:r>
              <a:rPr lang="ru-RU" sz="2400" b="1" dirty="0" err="1">
                <a:solidFill>
                  <a:schemeClr val="bg1"/>
                </a:solidFill>
              </a:rPr>
              <a:t>Бібліографічні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відомості</a:t>
            </a:r>
            <a:r>
              <a:rPr lang="ru-RU" sz="2400" b="1" dirty="0">
                <a:solidFill>
                  <a:schemeClr val="bg1"/>
                </a:solidFill>
              </a:rPr>
              <a:t> -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2142836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2.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основні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вимоги</a:t>
            </a:r>
            <a:r>
              <a:rPr lang="ru-RU" sz="2400" b="1" dirty="0">
                <a:solidFill>
                  <a:schemeClr val="bg1"/>
                </a:solidFill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</a:rPr>
              <a:t>сторінки</a:t>
            </a:r>
            <a:r>
              <a:rPr lang="ru-RU" sz="2400" b="1" dirty="0">
                <a:solidFill>
                  <a:schemeClr val="bg1"/>
                </a:solidFill>
              </a:rPr>
              <a:t> документа?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2888192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3. </a:t>
            </a:r>
            <a:r>
              <a:rPr lang="ru-RU" sz="2400" b="1" dirty="0" err="1">
                <a:solidFill>
                  <a:schemeClr val="bg1"/>
                </a:solidFill>
              </a:rPr>
              <a:t>Бібліографічний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опис</a:t>
            </a:r>
            <a:r>
              <a:rPr lang="ru-RU" sz="2400" b="1" dirty="0">
                <a:solidFill>
                  <a:schemeClr val="bg1"/>
                </a:solidFill>
              </a:rPr>
              <a:t> -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3633548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4.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є </a:t>
            </a:r>
            <a:r>
              <a:rPr lang="ru-RU" sz="2400" b="1" dirty="0" err="1">
                <a:solidFill>
                  <a:schemeClr val="bg1"/>
                </a:solidFill>
              </a:rPr>
              <a:t>види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бібліографічних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посилань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4451749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5. </a:t>
            </a:r>
            <a:r>
              <a:rPr lang="ru-RU" sz="2400" b="1" dirty="0" err="1">
                <a:solidFill>
                  <a:schemeClr val="bg1"/>
                </a:solidFill>
              </a:rPr>
              <a:t>Назвіть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основні</a:t>
            </a:r>
            <a:r>
              <a:rPr lang="ru-RU" sz="2400" b="1" dirty="0">
                <a:solidFill>
                  <a:schemeClr val="bg1"/>
                </a:solidFill>
              </a:rPr>
              <a:t> характеристики </a:t>
            </a:r>
            <a:r>
              <a:rPr lang="ru-RU" sz="2400" b="1" dirty="0" err="1">
                <a:solidFill>
                  <a:schemeClr val="bg1"/>
                </a:solidFill>
              </a:rPr>
              <a:t>підтекстового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посилання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5288476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6. </a:t>
            </a:r>
            <a:r>
              <a:rPr lang="ru-RU" sz="2400" b="1" dirty="0" err="1">
                <a:solidFill>
                  <a:schemeClr val="bg1"/>
                </a:solidFill>
              </a:rPr>
              <a:t>Назвіть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основні</a:t>
            </a:r>
            <a:r>
              <a:rPr lang="ru-RU" sz="2400" b="1" dirty="0">
                <a:solidFill>
                  <a:schemeClr val="bg1"/>
                </a:solidFill>
              </a:rPr>
              <a:t> характеристики </a:t>
            </a:r>
            <a:r>
              <a:rPr lang="ru-RU" sz="2400" b="1" dirty="0" err="1">
                <a:solidFill>
                  <a:schemeClr val="bg1"/>
                </a:solidFill>
              </a:rPr>
              <a:t>позатекстового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посилання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1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соседними углами 3"/>
          <p:cNvSpPr/>
          <p:nvPr/>
        </p:nvSpPr>
        <p:spPr>
          <a:xfrm>
            <a:off x="3243713" y="1181743"/>
            <a:ext cx="8665945" cy="5325961"/>
          </a:xfrm>
          <a:prstGeom prst="snip2Same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87228"/>
              <a:satOff val="14286"/>
              <a:lumOff val="-2101"/>
              <a:alphaOff val="0"/>
            </a:schemeClr>
          </a:fillRef>
          <a:effectRef idx="2">
            <a:schemeClr val="accent3">
              <a:hueOff val="387228"/>
              <a:satOff val="14286"/>
              <a:lumOff val="-21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208" tIns="119208" rIns="119208" bIns="119208" numCol="1" spcCol="1270" anchor="ctr" anchorCtr="0">
            <a:noAutofit/>
          </a:bodyPr>
          <a:lstStyle/>
          <a:p>
            <a:pPr algn="ctr"/>
            <a:r>
              <a:rPr lang="uk-UA" sz="4000" b="1" dirty="0"/>
              <a:t>Організуйте пошукову роботу на тему : «ТОП 10 книг для саморозвитку особистості»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/>
              <a:t>В </a:t>
            </a:r>
            <a:r>
              <a:rPr lang="en-US" sz="3200" b="1" dirty="0"/>
              <a:t>Google-</a:t>
            </a:r>
            <a:r>
              <a:rPr lang="uk-UA" sz="3200" b="1" dirty="0"/>
              <a:t>документі оформіть результат у вигляді бібліографічного переліку книг.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/>
              <a:t>Надайте доступ вчителеві.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200" b="1" dirty="0"/>
          </a:p>
        </p:txBody>
      </p:sp>
      <p:pic>
        <p:nvPicPr>
          <p:cNvPr id="1026" name="Picture 2" descr="http://img3.wikia.nocookie.net/__cb20140428050001/rrc-kor/ru/images/8/83/%D0%9E%D0%BA_%D1%81%D0%BC%D0%B0%D0%B9%D0%B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7" y="1857380"/>
            <a:ext cx="4158750" cy="31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3AC0D38-1648-49BA-B579-00DC76A2FFD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Домашн</a:t>
            </a:r>
            <a:r>
              <a:rPr lang="uk-UA" sz="2000" b="1">
                <a:solidFill>
                  <a:schemeClr val="bg1"/>
                </a:solidFill>
              </a:rPr>
              <a:t>є завдання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CA6BB-3B00-4C59-AE44-625573A7B2AC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Дата 7">
            <a:extLst>
              <a:ext uri="{FF2B5EF4-FFF2-40B4-BE49-F238E27FC236}">
                <a16:creationId xmlns:a16="http://schemas.microsoft.com/office/drawing/2014/main" id="{8C294D9C-1800-4A47-877F-D62D586F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сторінки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300897" y="3196557"/>
            <a:ext cx="3066408" cy="1625609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На бланку </a:t>
            </a:r>
            <a:r>
              <a:rPr lang="ru-RU" b="1" dirty="0" err="1"/>
              <a:t>друкується</a:t>
            </a:r>
            <a:r>
              <a:rPr lang="ru-RU" b="1" dirty="0"/>
              <a:t> </a:t>
            </a:r>
            <a:r>
              <a:rPr lang="ru-RU" b="1" dirty="0" err="1"/>
              <a:t>тільки</a:t>
            </a:r>
            <a:r>
              <a:rPr lang="ru-RU" b="1" dirty="0"/>
              <a:t> перша </a:t>
            </a:r>
            <a:r>
              <a:rPr lang="ru-RU" b="1" dirty="0" err="1"/>
              <a:t>сторінка</a:t>
            </a:r>
            <a:r>
              <a:rPr lang="ru-RU" b="1" dirty="0"/>
              <a:t> документа, а </a:t>
            </a:r>
            <a:r>
              <a:rPr lang="ru-RU" b="1" dirty="0" err="1"/>
              <a:t>наступні</a:t>
            </a:r>
            <a:r>
              <a:rPr lang="ru-RU" b="1" dirty="0"/>
              <a:t> — на </a:t>
            </a:r>
            <a:r>
              <a:rPr lang="ru-RU" b="1" dirty="0" err="1"/>
              <a:t>чистих</a:t>
            </a:r>
            <a:r>
              <a:rPr lang="ru-RU" b="1" dirty="0"/>
              <a:t> </a:t>
            </a:r>
            <a:r>
              <a:rPr lang="ru-RU" b="1" dirty="0" err="1"/>
              <a:t>аркушах</a:t>
            </a:r>
            <a:r>
              <a:rPr lang="ru-RU" b="1" dirty="0"/>
              <a:t> </a:t>
            </a:r>
            <a:r>
              <a:rPr lang="ru-RU" b="1" dirty="0" err="1"/>
              <a:t>паперу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270592" y="2104845"/>
            <a:ext cx="3602668" cy="216192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u="sng" dirty="0"/>
              <a:t>ПОЛЯ: </a:t>
            </a:r>
          </a:p>
          <a:p>
            <a:pPr defTabSz="1066800">
              <a:spcBef>
                <a:spcPct val="0"/>
              </a:spcBef>
              <a:spcAft>
                <a:spcPct val="35000"/>
              </a:spcAft>
            </a:pPr>
            <a:r>
              <a:rPr lang="ru-RU" b="1" i="1" dirty="0" err="1"/>
              <a:t>Ліве</a:t>
            </a:r>
            <a:r>
              <a:rPr lang="ru-RU" b="1" dirty="0"/>
              <a:t> — 35 мм; </a:t>
            </a:r>
          </a:p>
          <a:p>
            <a:pPr defTabSz="1066800">
              <a:spcBef>
                <a:spcPct val="0"/>
              </a:spcBef>
              <a:spcAft>
                <a:spcPct val="35000"/>
              </a:spcAft>
            </a:pPr>
            <a:r>
              <a:rPr lang="ru-RU" b="1" i="1" dirty="0"/>
              <a:t>Праве</a:t>
            </a:r>
            <a:r>
              <a:rPr lang="ru-RU" b="1" dirty="0"/>
              <a:t>— не </a:t>
            </a:r>
            <a:r>
              <a:rPr lang="ru-RU" b="1" dirty="0" err="1"/>
              <a:t>менше</a:t>
            </a:r>
            <a:r>
              <a:rPr lang="ru-RU" b="1" dirty="0"/>
              <a:t> 8 мм; </a:t>
            </a:r>
            <a:r>
              <a:rPr lang="ru-RU" b="1" i="1" dirty="0" err="1"/>
              <a:t>Верхнє</a:t>
            </a:r>
            <a:r>
              <a:rPr lang="ru-RU" b="1" dirty="0"/>
              <a:t>— 20 мм; </a:t>
            </a:r>
          </a:p>
          <a:p>
            <a:pPr defTabSz="1066800">
              <a:spcBef>
                <a:spcPct val="0"/>
              </a:spcBef>
              <a:spcAft>
                <a:spcPct val="35000"/>
              </a:spcAft>
            </a:pPr>
            <a:r>
              <a:rPr lang="ru-RU" b="1" i="1" dirty="0" err="1"/>
              <a:t>Нижнє</a:t>
            </a:r>
            <a:r>
              <a:rPr lang="ru-RU" b="1" dirty="0"/>
              <a:t> (для А4) — 19 мм, (для А5) — 16 мм.</a:t>
            </a:r>
            <a:endParaRPr lang="uk-UA" b="1" dirty="0"/>
          </a:p>
        </p:txBody>
      </p:sp>
      <p:sp>
        <p:nvSpPr>
          <p:cNvPr id="18" name="Овал 17"/>
          <p:cNvSpPr/>
          <p:nvPr/>
        </p:nvSpPr>
        <p:spPr>
          <a:xfrm>
            <a:off x="4138441" y="3082840"/>
            <a:ext cx="3331845" cy="118393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Правила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сторінки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118935" y="1239671"/>
            <a:ext cx="6879744" cy="910361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Оформляють</a:t>
            </a:r>
            <a:r>
              <a:rPr lang="ru-RU" b="1" dirty="0"/>
              <a:t> на </a:t>
            </a:r>
            <a:r>
              <a:rPr lang="ru-RU" b="1" dirty="0" err="1"/>
              <a:t>папері</a:t>
            </a:r>
            <a:r>
              <a:rPr lang="ru-RU" b="1" dirty="0"/>
              <a:t> формату А4 (294 х 210) та А5 (146 х 210)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03878" y="4927980"/>
            <a:ext cx="3066408" cy="166090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У документах, </a:t>
            </a:r>
            <a:r>
              <a:rPr lang="ru-RU" b="1" dirty="0" err="1"/>
              <a:t>оформлених</a:t>
            </a:r>
            <a:r>
              <a:rPr lang="ru-RU" b="1" dirty="0"/>
              <a:t> на </a:t>
            </a:r>
            <a:r>
              <a:rPr lang="ru-RU" b="1" dirty="0" err="1"/>
              <a:t>двох</a:t>
            </a:r>
            <a:r>
              <a:rPr lang="ru-RU" b="1" dirty="0"/>
              <a:t> і </a:t>
            </a:r>
            <a:r>
              <a:rPr lang="ru-RU" b="1" dirty="0" err="1"/>
              <a:t>більше</a:t>
            </a:r>
            <a:r>
              <a:rPr lang="ru-RU" b="1" dirty="0"/>
              <a:t> </a:t>
            </a:r>
            <a:r>
              <a:rPr lang="ru-RU" b="1" dirty="0" err="1"/>
              <a:t>аркушах</a:t>
            </a:r>
            <a:r>
              <a:rPr lang="ru-RU" b="1" dirty="0"/>
              <a:t> </a:t>
            </a:r>
            <a:r>
              <a:rPr lang="ru-RU" b="1" dirty="0" err="1"/>
              <a:t>паперу</a:t>
            </a:r>
            <a:r>
              <a:rPr lang="ru-RU" b="1" dirty="0"/>
              <a:t>, </a:t>
            </a:r>
            <a:r>
              <a:rPr lang="ru-RU" b="1" dirty="0" err="1"/>
              <a:t>нумерація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r>
              <a:rPr lang="ru-RU" b="1" dirty="0"/>
              <a:t> </a:t>
            </a:r>
            <a:r>
              <a:rPr lang="ru-RU" b="1" dirty="0" err="1"/>
              <a:t>починається</a:t>
            </a:r>
            <a:r>
              <a:rPr lang="ru-RU" b="1" dirty="0"/>
              <a:t> з </a:t>
            </a:r>
            <a:r>
              <a:rPr lang="ru-RU" b="1" dirty="0" err="1"/>
              <a:t>другої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5264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tvoyakniga.ru/images/forum_uploads/20100928123711-smayl_2014112621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95" y="573107"/>
            <a:ext cx="6207209" cy="62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0D83C-049F-46D0-93C8-37DE93B1BEBE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960650F7-3460-4221-94DE-D162DAB6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539EA0F-F1A1-48E3-9066-E9E67BA26C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 нових зустрічей!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ДСТУ 8302:2015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301528" y="1213380"/>
            <a:ext cx="9161649" cy="1551530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dirty="0"/>
              <a:t>В </a:t>
            </a:r>
            <a:r>
              <a:rPr lang="uk-UA" b="1" dirty="0"/>
              <a:t>Україні 01 липня 2016 р.  набув чинності 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u="sng" dirty="0"/>
              <a:t>ДСТУ 8302:2015 «</a:t>
            </a:r>
            <a:r>
              <a:rPr lang="uk-UA" b="1" i="1" u="sng" dirty="0"/>
              <a:t>Інформація та документація. Бібліографічне посилання. Загальні вимоги та правила складання</a:t>
            </a:r>
            <a:r>
              <a:rPr lang="uk-UA" b="1" u="sng" dirty="0"/>
              <a:t>»</a:t>
            </a:r>
            <a:r>
              <a:rPr lang="uk-UA" b="1" dirty="0"/>
              <a:t>,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/>
              <a:t> який установлює види </a:t>
            </a:r>
            <a:r>
              <a:rPr lang="uk-UA" b="1" dirty="0" err="1"/>
              <a:t>бібпосилань</a:t>
            </a:r>
            <a:r>
              <a:rPr lang="uk-UA" b="1" dirty="0"/>
              <a:t>, правила та особливості їхнього складання і розміщування у документах.</a:t>
            </a:r>
            <a:endParaRPr lang="uk-UA" b="1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383" y="2902099"/>
            <a:ext cx="2596908" cy="3836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5258" y="3165020"/>
            <a:ext cx="2398694" cy="3388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5481" y="3193726"/>
            <a:ext cx="2620394" cy="34528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34971" y="3084188"/>
            <a:ext cx="2658822" cy="35623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98293" y="1023749"/>
            <a:ext cx="20955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ДСТУ 8302:2015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9" name="Полилиния 8"/>
          <p:cNvSpPr/>
          <p:nvPr/>
        </p:nvSpPr>
        <p:spPr>
          <a:xfrm>
            <a:off x="3911327" y="1192965"/>
            <a:ext cx="6552426" cy="68146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 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 </a:t>
            </a:r>
            <a:r>
              <a:rPr lang="ru-RU" sz="2400" b="1" dirty="0" err="1"/>
              <a:t>Основні</a:t>
            </a:r>
            <a:r>
              <a:rPr lang="ru-RU" sz="2400" b="1" dirty="0"/>
              <a:t> </a:t>
            </a:r>
            <a:r>
              <a:rPr lang="ru-RU" sz="2400" b="1" dirty="0" err="1"/>
              <a:t>положення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chemeClr val="bg1"/>
                </a:solidFill>
              </a:rPr>
              <a:t>ДСТУ 8302:2015</a:t>
            </a:r>
            <a:endParaRPr lang="uk-UA" sz="2400" b="1" dirty="0">
              <a:solidFill>
                <a:schemeClr val="bg1"/>
              </a:solidFill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dirty="0"/>
          </a:p>
        </p:txBody>
      </p:sp>
      <p:sp>
        <p:nvSpPr>
          <p:cNvPr id="10" name="Полилиния 9"/>
          <p:cNvSpPr/>
          <p:nvPr/>
        </p:nvSpPr>
        <p:spPr>
          <a:xfrm>
            <a:off x="249319" y="2076418"/>
            <a:ext cx="2452333" cy="176234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У заголовку </a:t>
            </a:r>
            <a:r>
              <a:rPr lang="ru-RU" b="1" dirty="0" err="1"/>
              <a:t>бібліографічного</a:t>
            </a:r>
            <a:r>
              <a:rPr lang="ru-RU" b="1" dirty="0"/>
              <a:t> </a:t>
            </a:r>
            <a:r>
              <a:rPr lang="ru-RU" b="1" dirty="0" err="1"/>
              <a:t>запису</a:t>
            </a:r>
            <a:r>
              <a:rPr lang="ru-RU" b="1" dirty="0"/>
              <a:t> </a:t>
            </a:r>
            <a:r>
              <a:rPr lang="ru-RU" b="1" dirty="0" err="1"/>
              <a:t>подають</a:t>
            </a:r>
            <a:r>
              <a:rPr lang="ru-RU" b="1" dirty="0"/>
              <a:t> </a:t>
            </a:r>
            <a:r>
              <a:rPr lang="ru-RU" b="1" dirty="0" err="1"/>
              <a:t>відомості</a:t>
            </a:r>
            <a:r>
              <a:rPr lang="ru-RU" b="1" dirty="0"/>
              <a:t> про одного, </a:t>
            </a:r>
            <a:r>
              <a:rPr lang="ru-RU" b="1" dirty="0" err="1"/>
              <a:t>двох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трьох</a:t>
            </a:r>
            <a:r>
              <a:rPr lang="ru-RU" b="1" dirty="0"/>
              <a:t> </a:t>
            </a:r>
            <a:r>
              <a:rPr lang="ru-RU" b="1" dirty="0" err="1"/>
              <a:t>авторів</a:t>
            </a:r>
            <a:endParaRPr lang="uk-UA" b="1" dirty="0"/>
          </a:p>
        </p:txBody>
      </p:sp>
      <p:sp>
        <p:nvSpPr>
          <p:cNvPr id="11" name="Полилиния 10"/>
          <p:cNvSpPr/>
          <p:nvPr/>
        </p:nvSpPr>
        <p:spPr>
          <a:xfrm>
            <a:off x="2853887" y="2179930"/>
            <a:ext cx="2947439" cy="1534547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За потреби у заголовку </a:t>
            </a:r>
            <a:r>
              <a:rPr lang="ru-RU" b="1" dirty="0" err="1"/>
              <a:t>бібліографічного</a:t>
            </a:r>
            <a:r>
              <a:rPr lang="ru-RU" b="1" dirty="0"/>
              <a:t> </a:t>
            </a:r>
            <a:r>
              <a:rPr lang="ru-RU" b="1" dirty="0" err="1"/>
              <a:t>запису</a:t>
            </a:r>
            <a:r>
              <a:rPr lang="ru-RU" b="1" dirty="0"/>
              <a:t> </a:t>
            </a:r>
            <a:r>
              <a:rPr lang="ru-RU" b="1" dirty="0" err="1"/>
              <a:t>позатекстового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зазначати</a:t>
            </a:r>
            <a:r>
              <a:rPr lang="ru-RU" b="1" dirty="0"/>
              <a:t> </a:t>
            </a:r>
            <a:r>
              <a:rPr lang="ru-RU" b="1" dirty="0" err="1"/>
              <a:t>понад</a:t>
            </a:r>
            <a:r>
              <a:rPr lang="ru-RU" b="1" dirty="0"/>
              <a:t> три </a:t>
            </a:r>
            <a:r>
              <a:rPr lang="ru-RU" b="1" dirty="0" err="1"/>
              <a:t>імені</a:t>
            </a:r>
            <a:r>
              <a:rPr lang="ru-RU" b="1" dirty="0"/>
              <a:t> </a:t>
            </a:r>
            <a:r>
              <a:rPr lang="ru-RU" b="1" dirty="0" err="1"/>
              <a:t>авторів</a:t>
            </a:r>
            <a:endParaRPr lang="uk-UA" b="1" dirty="0"/>
          </a:p>
        </p:txBody>
      </p:sp>
      <p:sp>
        <p:nvSpPr>
          <p:cNvPr id="12" name="Полилиния 11"/>
          <p:cNvSpPr/>
          <p:nvPr/>
        </p:nvSpPr>
        <p:spPr>
          <a:xfrm>
            <a:off x="5953561" y="2210329"/>
            <a:ext cx="2527872" cy="152326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</a:t>
            </a:r>
            <a:r>
              <a:rPr lang="ru-RU" b="1" dirty="0" err="1"/>
              <a:t>Замість</a:t>
            </a:r>
            <a:r>
              <a:rPr lang="ru-RU" b="1" dirty="0"/>
              <a:t> знака «</a:t>
            </a:r>
            <a:r>
              <a:rPr lang="ru-RU" b="1" dirty="0" err="1"/>
              <a:t>крапка</a:t>
            </a:r>
            <a:r>
              <a:rPr lang="ru-RU" b="1" dirty="0"/>
              <a:t> й тире»  рекомендовано </a:t>
            </a:r>
            <a:r>
              <a:rPr lang="ru-RU" b="1" dirty="0" err="1"/>
              <a:t>застосовувати</a:t>
            </a:r>
            <a:r>
              <a:rPr lang="ru-RU" b="1" dirty="0"/>
              <a:t> знак «</a:t>
            </a:r>
            <a:r>
              <a:rPr lang="ru-RU" b="1" dirty="0" err="1"/>
              <a:t>крапка</a:t>
            </a:r>
            <a:r>
              <a:rPr lang="ru-RU" b="1" dirty="0"/>
              <a:t>»</a:t>
            </a:r>
            <a:endParaRPr lang="uk-UA" b="1" dirty="0"/>
          </a:p>
        </p:txBody>
      </p:sp>
      <p:sp>
        <p:nvSpPr>
          <p:cNvPr id="13" name="Полилиния 12"/>
          <p:cNvSpPr/>
          <p:nvPr/>
        </p:nvSpPr>
        <p:spPr>
          <a:xfrm>
            <a:off x="389475" y="4534293"/>
            <a:ext cx="2985783" cy="160771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Відомості</a:t>
            </a:r>
            <a:r>
              <a:rPr lang="ru-RU" b="1" dirty="0"/>
              <a:t>, </a:t>
            </a:r>
            <a:r>
              <a:rPr lang="ru-RU" b="1" dirty="0" err="1"/>
              <a:t>запозичені</a:t>
            </a:r>
            <a:r>
              <a:rPr lang="ru-RU" b="1" dirty="0"/>
              <a:t> не з </a:t>
            </a:r>
            <a:r>
              <a:rPr lang="ru-RU" b="1" dirty="0" err="1"/>
              <a:t>титульної</a:t>
            </a:r>
            <a:r>
              <a:rPr lang="ru-RU" b="1" dirty="0"/>
              <a:t> </a:t>
            </a:r>
            <a:r>
              <a:rPr lang="ru-RU" b="1" dirty="0" err="1"/>
              <a:t>сторінки</a:t>
            </a:r>
            <a:r>
              <a:rPr lang="ru-RU" b="1" dirty="0"/>
              <a:t> документа, дозволено не </a:t>
            </a:r>
            <a:r>
              <a:rPr lang="ru-RU" b="1" dirty="0" err="1"/>
              <a:t>брати</a:t>
            </a:r>
            <a:r>
              <a:rPr lang="ru-RU" b="1" dirty="0"/>
              <a:t> у </a:t>
            </a:r>
            <a:r>
              <a:rPr lang="ru-RU" b="1" dirty="0" err="1"/>
              <a:t>квадратні</a:t>
            </a:r>
            <a:r>
              <a:rPr lang="ru-RU" b="1" dirty="0"/>
              <a:t> дужки </a:t>
            </a:r>
            <a:endParaRPr lang="uk-UA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9130339" y="4579536"/>
            <a:ext cx="2451256" cy="159457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назви</a:t>
            </a:r>
            <a:r>
              <a:rPr lang="ru-RU" b="1" dirty="0"/>
              <a:t> дозволено не </a:t>
            </a:r>
            <a:r>
              <a:rPr lang="ru-RU" b="1" dirty="0" err="1"/>
              <a:t>зазначати</a:t>
            </a:r>
            <a:r>
              <a:rPr lang="ru-RU" b="1" dirty="0"/>
              <a:t> </a:t>
            </a:r>
            <a:r>
              <a:rPr lang="ru-RU" b="1" dirty="0" err="1"/>
              <a:t>загального</a:t>
            </a:r>
            <a:r>
              <a:rPr lang="ru-RU" b="1" dirty="0"/>
              <a:t> </a:t>
            </a:r>
            <a:r>
              <a:rPr lang="ru-RU" b="1" dirty="0" err="1"/>
              <a:t>позначення</a:t>
            </a:r>
            <a:r>
              <a:rPr lang="ru-RU" b="1" dirty="0"/>
              <a:t> </a:t>
            </a:r>
            <a:r>
              <a:rPr lang="ru-RU" b="1" dirty="0" err="1"/>
              <a:t>матеріалу</a:t>
            </a:r>
            <a:r>
              <a:rPr lang="ru-RU" b="1" dirty="0"/>
              <a:t> 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4327606" y="4332463"/>
            <a:ext cx="3674051" cy="224188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У </a:t>
            </a:r>
            <a:r>
              <a:rPr lang="ru-RU" b="1" dirty="0" err="1"/>
              <a:t>складі</a:t>
            </a:r>
            <a:r>
              <a:rPr lang="ru-RU" b="1" dirty="0"/>
              <a:t> </a:t>
            </a:r>
            <a:r>
              <a:rPr lang="ru-RU" b="1" dirty="0" err="1"/>
              <a:t>відомостей</a:t>
            </a:r>
            <a:r>
              <a:rPr lang="ru-RU" b="1" dirty="0"/>
              <a:t> про </a:t>
            </a:r>
            <a:r>
              <a:rPr lang="ru-RU" b="1" dirty="0" err="1"/>
              <a:t>фізичну</a:t>
            </a:r>
            <a:r>
              <a:rPr lang="ru-RU" b="1" dirty="0"/>
              <a:t> характеристику документа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зазначати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загальний</a:t>
            </a:r>
            <a:r>
              <a:rPr lang="ru-RU" b="1" dirty="0"/>
              <a:t> </a:t>
            </a:r>
            <a:r>
              <a:rPr lang="ru-RU" b="1" dirty="0" err="1"/>
              <a:t>обсяг</a:t>
            </a:r>
            <a:r>
              <a:rPr lang="ru-RU" b="1" dirty="0"/>
              <a:t> (напр., 285 с.), </a:t>
            </a:r>
            <a:r>
              <a:rPr lang="ru-RU" b="1" dirty="0" err="1"/>
              <a:t>або</a:t>
            </a:r>
            <a:r>
              <a:rPr lang="ru-RU" b="1" dirty="0"/>
              <a:t> номер </a:t>
            </a:r>
            <a:r>
              <a:rPr lang="ru-RU" b="1" dirty="0" err="1"/>
              <a:t>сторінки</a:t>
            </a:r>
            <a:r>
              <a:rPr lang="ru-RU" b="1" dirty="0"/>
              <a:t>, на </a:t>
            </a:r>
            <a:r>
              <a:rPr lang="ru-RU" b="1" dirty="0" err="1"/>
              <a:t>якій</a:t>
            </a:r>
            <a:r>
              <a:rPr lang="ru-RU" b="1" dirty="0"/>
              <a:t> подано </a:t>
            </a:r>
            <a:r>
              <a:rPr lang="ru-RU" b="1" dirty="0" err="1"/>
              <a:t>об'єкт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r>
              <a:rPr lang="ru-RU" b="1" dirty="0"/>
              <a:t> (напр., С. 19) </a:t>
            </a:r>
            <a:endParaRPr lang="uk-UA" b="1" dirty="0"/>
          </a:p>
        </p:txBody>
      </p:sp>
      <p:sp>
        <p:nvSpPr>
          <p:cNvPr id="16" name="Полилиния 15"/>
          <p:cNvSpPr/>
          <p:nvPr/>
        </p:nvSpPr>
        <p:spPr>
          <a:xfrm>
            <a:off x="8766928" y="2179930"/>
            <a:ext cx="3139125" cy="161573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Дозволено не </a:t>
            </a:r>
            <a:r>
              <a:rPr lang="ru-RU" b="1" dirty="0" err="1"/>
              <a:t>наводити</a:t>
            </a:r>
            <a:r>
              <a:rPr lang="ru-RU" b="1" dirty="0"/>
              <a:t> </a:t>
            </a:r>
            <a:r>
              <a:rPr lang="ru-RU" b="1" dirty="0" err="1"/>
              <a:t>відомостей</a:t>
            </a:r>
            <a:r>
              <a:rPr lang="ru-RU" b="1" dirty="0"/>
              <a:t> про </a:t>
            </a:r>
            <a:r>
              <a:rPr lang="ru-RU" b="1" dirty="0" err="1"/>
              <a:t>серію</a:t>
            </a:r>
            <a:r>
              <a:rPr lang="ru-RU" b="1" dirty="0"/>
              <a:t> та </a:t>
            </a:r>
            <a:r>
              <a:rPr lang="ru-RU" b="1" dirty="0" err="1"/>
              <a:t>Міжнародний</a:t>
            </a:r>
            <a:r>
              <a:rPr lang="ru-RU" b="1" dirty="0"/>
              <a:t> </a:t>
            </a:r>
            <a:r>
              <a:rPr lang="ru-RU" b="1" dirty="0" err="1"/>
              <a:t>стандартний</a:t>
            </a:r>
            <a:r>
              <a:rPr lang="ru-RU" b="1" dirty="0"/>
              <a:t> номер (ISBN, ISMN, ISSN)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0754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Бібліографічний опис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520485" y="1875933"/>
            <a:ext cx="4320390" cy="4118210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Бібліографічний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опис</a:t>
            </a:r>
            <a:r>
              <a:rPr lang="ru-RU" sz="2800" b="1" dirty="0">
                <a:solidFill>
                  <a:srgbClr val="FFFF00"/>
                </a:solidFill>
              </a:rPr>
              <a:t> – </a:t>
            </a:r>
            <a:r>
              <a:rPr lang="ru-RU" sz="2800" b="1" dirty="0" err="1"/>
              <a:t>це</a:t>
            </a:r>
            <a:r>
              <a:rPr lang="ru-RU" sz="2800" b="1" dirty="0"/>
              <a:t> записана за </a:t>
            </a:r>
            <a:r>
              <a:rPr lang="ru-RU" sz="2800" b="1" dirty="0" err="1"/>
              <a:t>певними</a:t>
            </a:r>
            <a:r>
              <a:rPr lang="ru-RU" sz="2800" b="1" dirty="0"/>
              <a:t> правилами </a:t>
            </a:r>
            <a:r>
              <a:rPr lang="ru-RU" sz="2800" b="1" dirty="0" err="1"/>
              <a:t>сукупність</a:t>
            </a:r>
            <a:r>
              <a:rPr lang="ru-RU" sz="2800" b="1" dirty="0"/>
              <a:t> </a:t>
            </a:r>
            <a:r>
              <a:rPr lang="ru-RU" sz="2800" b="1" dirty="0" err="1"/>
              <a:t>бібліографічних</a:t>
            </a:r>
            <a:r>
              <a:rPr lang="ru-RU" sz="2800" b="1" dirty="0"/>
              <a:t> </a:t>
            </a:r>
            <a:r>
              <a:rPr lang="ru-RU" sz="2800" b="1" dirty="0" err="1"/>
              <a:t>даних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дають</a:t>
            </a:r>
            <a:r>
              <a:rPr lang="ru-RU" sz="2800" b="1" dirty="0"/>
              <a:t> </a:t>
            </a:r>
            <a:r>
              <a:rPr lang="ru-RU" sz="2800" b="1" dirty="0" err="1"/>
              <a:t>можливість</a:t>
            </a:r>
            <a:r>
              <a:rPr lang="ru-RU" sz="2800" b="1" dirty="0"/>
              <a:t> </a:t>
            </a:r>
            <a:r>
              <a:rPr lang="ru-RU" sz="2800" b="1" dirty="0" err="1"/>
              <a:t>ідентифікувати</a:t>
            </a:r>
            <a:r>
              <a:rPr lang="ru-RU" sz="2800" b="1" dirty="0"/>
              <a:t> документ. 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28" y="1989055"/>
            <a:ext cx="6772507" cy="41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Функції бібліографічного опису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531266" y="2742948"/>
            <a:ext cx="3017316" cy="678256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Інформаційну</a:t>
            </a:r>
            <a:r>
              <a:rPr lang="ru-RU" b="1" dirty="0"/>
              <a:t> 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7505504" y="1876101"/>
            <a:ext cx="2788943" cy="57079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Пошукову</a:t>
            </a:r>
            <a:r>
              <a:rPr lang="ru-RU" b="1" dirty="0"/>
              <a:t> </a:t>
            </a:r>
          </a:p>
        </p:txBody>
      </p:sp>
      <p:sp>
        <p:nvSpPr>
          <p:cNvPr id="18" name="Овал 17"/>
          <p:cNvSpPr/>
          <p:nvPr/>
        </p:nvSpPr>
        <p:spPr>
          <a:xfrm>
            <a:off x="329938" y="1331609"/>
            <a:ext cx="4110793" cy="11609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Бібліографічний</a:t>
            </a:r>
            <a:r>
              <a:rPr lang="ru-RU" sz="2400" b="1" dirty="0"/>
              <a:t>  </a:t>
            </a:r>
            <a:r>
              <a:rPr lang="ru-RU" sz="2400" b="1" dirty="0" err="1"/>
              <a:t>опис</a:t>
            </a:r>
            <a:r>
              <a:rPr lang="ru-RU" sz="2400" b="1" dirty="0"/>
              <a:t> </a:t>
            </a:r>
            <a:r>
              <a:rPr lang="ru-RU" sz="2400" b="1" dirty="0" err="1"/>
              <a:t>виконує</a:t>
            </a:r>
            <a:r>
              <a:rPr lang="ru-RU" sz="2400" b="1" dirty="0"/>
              <a:t> </a:t>
            </a:r>
            <a:r>
              <a:rPr lang="ru-RU" sz="2400" b="1" dirty="0" err="1"/>
              <a:t>функції</a:t>
            </a:r>
            <a:r>
              <a:rPr lang="ru-RU" sz="2400" b="1" dirty="0"/>
              <a:t>: 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6136849" y="1224521"/>
            <a:ext cx="2598902" cy="48532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Ідентифікації</a:t>
            </a:r>
            <a:endParaRPr lang="uk-UA" b="1" dirty="0"/>
          </a:p>
        </p:txBody>
      </p:sp>
      <p:sp>
        <p:nvSpPr>
          <p:cNvPr id="19" name="Полилиния 18"/>
          <p:cNvSpPr/>
          <p:nvPr/>
        </p:nvSpPr>
        <p:spPr>
          <a:xfrm>
            <a:off x="9149800" y="3753724"/>
            <a:ext cx="2891403" cy="624693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Сигнальну</a:t>
            </a:r>
            <a:r>
              <a:rPr lang="ru-RU" b="1" dirty="0"/>
              <a:t> 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859246" y="5667659"/>
            <a:ext cx="2993144" cy="70867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Обліково-реєстраційну</a:t>
            </a:r>
            <a:endParaRPr lang="uk-UA" b="1" dirty="0"/>
          </a:p>
        </p:txBody>
      </p:sp>
      <p:sp>
        <p:nvSpPr>
          <p:cNvPr id="21" name="Полилиния 20"/>
          <p:cNvSpPr/>
          <p:nvPr/>
        </p:nvSpPr>
        <p:spPr>
          <a:xfrm>
            <a:off x="8645452" y="4710937"/>
            <a:ext cx="3037561" cy="64312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Організаційну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701" y="2723007"/>
            <a:ext cx="4824670" cy="36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Процес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складання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бібліографічного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опису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227118" y="1395168"/>
            <a:ext cx="11819149" cy="5549936"/>
          </a:xfrm>
          <a:prstGeom prst="rightArrow">
            <a:avLst/>
          </a:prstGeom>
          <a:solidFill>
            <a:srgbClr val="996633">
              <a:alpha val="25098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олилиния 13"/>
          <p:cNvSpPr/>
          <p:nvPr/>
        </p:nvSpPr>
        <p:spPr>
          <a:xfrm>
            <a:off x="227118" y="3208596"/>
            <a:ext cx="2214244" cy="2167466"/>
          </a:xfrm>
          <a:custGeom>
            <a:avLst/>
            <a:gdLst>
              <a:gd name="connsiteX0" fmla="*/ 0 w 2214244"/>
              <a:gd name="connsiteY0" fmla="*/ 361252 h 2167466"/>
              <a:gd name="connsiteX1" fmla="*/ 361252 w 2214244"/>
              <a:gd name="connsiteY1" fmla="*/ 0 h 2167466"/>
              <a:gd name="connsiteX2" fmla="*/ 1852992 w 2214244"/>
              <a:gd name="connsiteY2" fmla="*/ 0 h 2167466"/>
              <a:gd name="connsiteX3" fmla="*/ 2214244 w 2214244"/>
              <a:gd name="connsiteY3" fmla="*/ 361252 h 2167466"/>
              <a:gd name="connsiteX4" fmla="*/ 2214244 w 2214244"/>
              <a:gd name="connsiteY4" fmla="*/ 1806214 h 2167466"/>
              <a:gd name="connsiteX5" fmla="*/ 1852992 w 2214244"/>
              <a:gd name="connsiteY5" fmla="*/ 2167466 h 2167466"/>
              <a:gd name="connsiteX6" fmla="*/ 361252 w 2214244"/>
              <a:gd name="connsiteY6" fmla="*/ 2167466 h 2167466"/>
              <a:gd name="connsiteX7" fmla="*/ 0 w 2214244"/>
              <a:gd name="connsiteY7" fmla="*/ 1806214 h 2167466"/>
              <a:gd name="connsiteX8" fmla="*/ 0 w 2214244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4244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52992" y="0"/>
                </a:lnTo>
                <a:cubicBezTo>
                  <a:pt x="2052506" y="0"/>
                  <a:pt x="2214244" y="161738"/>
                  <a:pt x="2214244" y="361252"/>
                </a:cubicBezTo>
                <a:lnTo>
                  <a:pt x="2214244" y="1806214"/>
                </a:lnTo>
                <a:cubicBezTo>
                  <a:pt x="2214244" y="2005728"/>
                  <a:pt x="2052506" y="2167466"/>
                  <a:pt x="1852992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Виявлення</a:t>
            </a:r>
            <a:r>
              <a:rPr lang="ru-RU" b="1" dirty="0"/>
              <a:t> </a:t>
            </a:r>
            <a:r>
              <a:rPr lang="ru-RU" b="1" dirty="0" err="1"/>
              <a:t>бібліографічних</a:t>
            </a:r>
            <a:r>
              <a:rPr lang="ru-RU" b="1" dirty="0"/>
              <a:t> </a:t>
            </a:r>
            <a:r>
              <a:rPr lang="ru-RU" b="1" dirty="0" err="1"/>
              <a:t>відомостей</a:t>
            </a:r>
            <a:endParaRPr lang="ru-RU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2552075" y="3208596"/>
            <a:ext cx="2214244" cy="2167466"/>
          </a:xfrm>
          <a:custGeom>
            <a:avLst/>
            <a:gdLst>
              <a:gd name="connsiteX0" fmla="*/ 0 w 2214244"/>
              <a:gd name="connsiteY0" fmla="*/ 361252 h 2167466"/>
              <a:gd name="connsiteX1" fmla="*/ 361252 w 2214244"/>
              <a:gd name="connsiteY1" fmla="*/ 0 h 2167466"/>
              <a:gd name="connsiteX2" fmla="*/ 1852992 w 2214244"/>
              <a:gd name="connsiteY2" fmla="*/ 0 h 2167466"/>
              <a:gd name="connsiteX3" fmla="*/ 2214244 w 2214244"/>
              <a:gd name="connsiteY3" fmla="*/ 361252 h 2167466"/>
              <a:gd name="connsiteX4" fmla="*/ 2214244 w 2214244"/>
              <a:gd name="connsiteY4" fmla="*/ 1806214 h 2167466"/>
              <a:gd name="connsiteX5" fmla="*/ 1852992 w 2214244"/>
              <a:gd name="connsiteY5" fmla="*/ 2167466 h 2167466"/>
              <a:gd name="connsiteX6" fmla="*/ 361252 w 2214244"/>
              <a:gd name="connsiteY6" fmla="*/ 2167466 h 2167466"/>
              <a:gd name="connsiteX7" fmla="*/ 0 w 2214244"/>
              <a:gd name="connsiteY7" fmla="*/ 1806214 h 2167466"/>
              <a:gd name="connsiteX8" fmla="*/ 0 w 2214244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4244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52992" y="0"/>
                </a:lnTo>
                <a:cubicBezTo>
                  <a:pt x="2052506" y="0"/>
                  <a:pt x="2214244" y="161738"/>
                  <a:pt x="2214244" y="361252"/>
                </a:cubicBezTo>
                <a:lnTo>
                  <a:pt x="2214244" y="1806214"/>
                </a:lnTo>
                <a:cubicBezTo>
                  <a:pt x="2214244" y="2005728"/>
                  <a:pt x="2052506" y="2167466"/>
                  <a:pt x="1852992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/>
              <a:t>Визначення необхідного набору елементів опису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877032" y="3208596"/>
            <a:ext cx="2214244" cy="2167466"/>
          </a:xfrm>
          <a:custGeom>
            <a:avLst/>
            <a:gdLst>
              <a:gd name="connsiteX0" fmla="*/ 0 w 2214244"/>
              <a:gd name="connsiteY0" fmla="*/ 361252 h 2167466"/>
              <a:gd name="connsiteX1" fmla="*/ 361252 w 2214244"/>
              <a:gd name="connsiteY1" fmla="*/ 0 h 2167466"/>
              <a:gd name="connsiteX2" fmla="*/ 1852992 w 2214244"/>
              <a:gd name="connsiteY2" fmla="*/ 0 h 2167466"/>
              <a:gd name="connsiteX3" fmla="*/ 2214244 w 2214244"/>
              <a:gd name="connsiteY3" fmla="*/ 361252 h 2167466"/>
              <a:gd name="connsiteX4" fmla="*/ 2214244 w 2214244"/>
              <a:gd name="connsiteY4" fmla="*/ 1806214 h 2167466"/>
              <a:gd name="connsiteX5" fmla="*/ 1852992 w 2214244"/>
              <a:gd name="connsiteY5" fmla="*/ 2167466 h 2167466"/>
              <a:gd name="connsiteX6" fmla="*/ 361252 w 2214244"/>
              <a:gd name="connsiteY6" fmla="*/ 2167466 h 2167466"/>
              <a:gd name="connsiteX7" fmla="*/ 0 w 2214244"/>
              <a:gd name="connsiteY7" fmla="*/ 1806214 h 2167466"/>
              <a:gd name="connsiteX8" fmla="*/ 0 w 2214244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4244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52992" y="0"/>
                </a:lnTo>
                <a:cubicBezTo>
                  <a:pt x="2052506" y="0"/>
                  <a:pt x="2214244" y="161738"/>
                  <a:pt x="2214244" y="361252"/>
                </a:cubicBezTo>
                <a:lnTo>
                  <a:pt x="2214244" y="1806214"/>
                </a:lnTo>
                <a:cubicBezTo>
                  <a:pt x="2214244" y="2005728"/>
                  <a:pt x="2052506" y="2167466"/>
                  <a:pt x="1852992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Вибір першого елемента бібліографічного запису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7201989" y="3208596"/>
            <a:ext cx="2214244" cy="2167466"/>
          </a:xfrm>
          <a:custGeom>
            <a:avLst/>
            <a:gdLst>
              <a:gd name="connsiteX0" fmla="*/ 0 w 2214244"/>
              <a:gd name="connsiteY0" fmla="*/ 361252 h 2167466"/>
              <a:gd name="connsiteX1" fmla="*/ 361252 w 2214244"/>
              <a:gd name="connsiteY1" fmla="*/ 0 h 2167466"/>
              <a:gd name="connsiteX2" fmla="*/ 1852992 w 2214244"/>
              <a:gd name="connsiteY2" fmla="*/ 0 h 2167466"/>
              <a:gd name="connsiteX3" fmla="*/ 2214244 w 2214244"/>
              <a:gd name="connsiteY3" fmla="*/ 361252 h 2167466"/>
              <a:gd name="connsiteX4" fmla="*/ 2214244 w 2214244"/>
              <a:gd name="connsiteY4" fmla="*/ 1806214 h 2167466"/>
              <a:gd name="connsiteX5" fmla="*/ 1852992 w 2214244"/>
              <a:gd name="connsiteY5" fmla="*/ 2167466 h 2167466"/>
              <a:gd name="connsiteX6" fmla="*/ 361252 w 2214244"/>
              <a:gd name="connsiteY6" fmla="*/ 2167466 h 2167466"/>
              <a:gd name="connsiteX7" fmla="*/ 0 w 2214244"/>
              <a:gd name="connsiteY7" fmla="*/ 1806214 h 2167466"/>
              <a:gd name="connsiteX8" fmla="*/ 0 w 2214244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4244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52992" y="0"/>
                </a:lnTo>
                <a:cubicBezTo>
                  <a:pt x="2052506" y="0"/>
                  <a:pt x="2214244" y="161738"/>
                  <a:pt x="2214244" y="361252"/>
                </a:cubicBezTo>
                <a:lnTo>
                  <a:pt x="2214244" y="1806214"/>
                </a:lnTo>
                <a:cubicBezTo>
                  <a:pt x="2214244" y="2005728"/>
                  <a:pt x="2052506" y="2167466"/>
                  <a:pt x="1852992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Фіксація</a:t>
            </a:r>
            <a:r>
              <a:rPr lang="ru-RU" b="1" dirty="0"/>
              <a:t> </a:t>
            </a:r>
            <a:r>
              <a:rPr lang="ru-RU" b="1" dirty="0" err="1"/>
              <a:t>виявлених</a:t>
            </a:r>
            <a:r>
              <a:rPr lang="ru-RU" b="1" dirty="0"/>
              <a:t> </a:t>
            </a:r>
            <a:r>
              <a:rPr lang="ru-RU" b="1" dirty="0" err="1"/>
              <a:t>відомостей</a:t>
            </a:r>
            <a:r>
              <a:rPr lang="ru-RU" b="1" dirty="0"/>
              <a:t> за </a:t>
            </a:r>
            <a:r>
              <a:rPr lang="ru-RU" b="1" dirty="0" err="1"/>
              <a:t>встановленими</a:t>
            </a:r>
            <a:r>
              <a:rPr lang="ru-RU" b="1" dirty="0"/>
              <a:t> правилами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dirty="0"/>
          </a:p>
        </p:txBody>
      </p:sp>
      <p:sp>
        <p:nvSpPr>
          <p:cNvPr id="19" name="Полилиния 18"/>
          <p:cNvSpPr/>
          <p:nvPr/>
        </p:nvSpPr>
        <p:spPr>
          <a:xfrm>
            <a:off x="9526946" y="3208596"/>
            <a:ext cx="1738085" cy="2167466"/>
          </a:xfrm>
          <a:custGeom>
            <a:avLst/>
            <a:gdLst>
              <a:gd name="connsiteX0" fmla="*/ 0 w 2214244"/>
              <a:gd name="connsiteY0" fmla="*/ 361252 h 2167466"/>
              <a:gd name="connsiteX1" fmla="*/ 361252 w 2214244"/>
              <a:gd name="connsiteY1" fmla="*/ 0 h 2167466"/>
              <a:gd name="connsiteX2" fmla="*/ 1852992 w 2214244"/>
              <a:gd name="connsiteY2" fmla="*/ 0 h 2167466"/>
              <a:gd name="connsiteX3" fmla="*/ 2214244 w 2214244"/>
              <a:gd name="connsiteY3" fmla="*/ 361252 h 2167466"/>
              <a:gd name="connsiteX4" fmla="*/ 2214244 w 2214244"/>
              <a:gd name="connsiteY4" fmla="*/ 1806214 h 2167466"/>
              <a:gd name="connsiteX5" fmla="*/ 1852992 w 2214244"/>
              <a:gd name="connsiteY5" fmla="*/ 2167466 h 2167466"/>
              <a:gd name="connsiteX6" fmla="*/ 361252 w 2214244"/>
              <a:gd name="connsiteY6" fmla="*/ 2167466 h 2167466"/>
              <a:gd name="connsiteX7" fmla="*/ 0 w 2214244"/>
              <a:gd name="connsiteY7" fmla="*/ 1806214 h 2167466"/>
              <a:gd name="connsiteX8" fmla="*/ 0 w 2214244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4244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52992" y="0"/>
                </a:lnTo>
                <a:cubicBezTo>
                  <a:pt x="2052506" y="0"/>
                  <a:pt x="2214244" y="161738"/>
                  <a:pt x="2214244" y="361252"/>
                </a:cubicBezTo>
                <a:lnTo>
                  <a:pt x="2214244" y="1806214"/>
                </a:lnTo>
                <a:cubicBezTo>
                  <a:pt x="2214244" y="2005728"/>
                  <a:pt x="2052506" y="2167466"/>
                  <a:pt x="1852992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Редагування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251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8221</TotalTime>
  <Words>1630</Words>
  <Application>Microsoft Office PowerPoint</Application>
  <PresentationFormat>Широкий екран</PresentationFormat>
  <Paragraphs>278</Paragraphs>
  <Slides>40</Slides>
  <Notes>3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Василь Цупа</cp:lastModifiedBy>
  <cp:revision>315</cp:revision>
  <dcterms:created xsi:type="dcterms:W3CDTF">2015-10-20T21:14:13Z</dcterms:created>
  <dcterms:modified xsi:type="dcterms:W3CDTF">2020-07-06T10:22:24Z</dcterms:modified>
</cp:coreProperties>
</file>