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0" r:id="rId3"/>
    <p:sldId id="343" r:id="rId4"/>
    <p:sldId id="445" r:id="rId5"/>
    <p:sldId id="487" r:id="rId6"/>
    <p:sldId id="416" r:id="rId7"/>
    <p:sldId id="478" r:id="rId8"/>
    <p:sldId id="479" r:id="rId9"/>
    <p:sldId id="481" r:id="rId10"/>
    <p:sldId id="480" r:id="rId11"/>
    <p:sldId id="482" r:id="rId12"/>
    <p:sldId id="452" r:id="rId13"/>
    <p:sldId id="483" r:id="rId14"/>
    <p:sldId id="484" r:id="rId15"/>
    <p:sldId id="461" r:id="rId16"/>
    <p:sldId id="485" r:id="rId17"/>
    <p:sldId id="486" r:id="rId18"/>
    <p:sldId id="339" r:id="rId19"/>
    <p:sldId id="272" r:id="rId20"/>
    <p:sldId id="357" r:id="rId21"/>
    <p:sldId id="336" r:id="rId22"/>
    <p:sldId id="337" r:id="rId23"/>
    <p:sldId id="2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A43"/>
    <a:srgbClr val="996633"/>
    <a:srgbClr val="B48A04"/>
    <a:srgbClr val="584332"/>
    <a:srgbClr val="00B622"/>
    <a:srgbClr val="CC66FF"/>
    <a:srgbClr val="CC0099"/>
    <a:srgbClr val="804702"/>
    <a:srgbClr val="B46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44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pPr/>
              <a:t>6 липня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64384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№4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7712" y="4184672"/>
            <a:ext cx="88747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584332"/>
                </a:solidFill>
              </a:rPr>
              <a:t>Правила та </a:t>
            </a:r>
            <a:r>
              <a:rPr lang="ru-RU" sz="4400" b="1" dirty="0" err="1">
                <a:solidFill>
                  <a:srgbClr val="584332"/>
                </a:solidFill>
              </a:rPr>
              <a:t>вимоги</a:t>
            </a:r>
            <a:r>
              <a:rPr lang="ru-RU" sz="4400" b="1" dirty="0">
                <a:solidFill>
                  <a:srgbClr val="584332"/>
                </a:solidFill>
              </a:rPr>
              <a:t> </a:t>
            </a:r>
            <a:r>
              <a:rPr lang="ru-RU" sz="4400" b="1" dirty="0" err="1">
                <a:solidFill>
                  <a:srgbClr val="584332"/>
                </a:solidFill>
              </a:rPr>
              <a:t>оформлення</a:t>
            </a:r>
            <a:r>
              <a:rPr lang="ru-RU" sz="4400" b="1" dirty="0">
                <a:solidFill>
                  <a:srgbClr val="584332"/>
                </a:solidFill>
              </a:rPr>
              <a:t> </a:t>
            </a:r>
            <a:r>
              <a:rPr lang="ru-RU" sz="4400" b="1" dirty="0" err="1">
                <a:solidFill>
                  <a:srgbClr val="584332"/>
                </a:solidFill>
              </a:rPr>
              <a:t>письмової</a:t>
            </a:r>
            <a:r>
              <a:rPr lang="ru-RU" sz="4400" b="1" dirty="0">
                <a:solidFill>
                  <a:srgbClr val="584332"/>
                </a:solidFill>
              </a:rPr>
              <a:t> </a:t>
            </a:r>
            <a:r>
              <a:rPr lang="ru-RU" sz="4400" b="1" dirty="0" err="1">
                <a:solidFill>
                  <a:srgbClr val="584332"/>
                </a:solidFill>
              </a:rPr>
              <a:t>роботи</a:t>
            </a:r>
            <a:r>
              <a:rPr lang="ru-RU" sz="4400" b="1" dirty="0">
                <a:solidFill>
                  <a:srgbClr val="584332"/>
                </a:solidFill>
              </a:rPr>
              <a:t>. </a:t>
            </a:r>
            <a:r>
              <a:rPr lang="ru-RU" sz="4400" b="1" dirty="0" err="1">
                <a:solidFill>
                  <a:srgbClr val="584332"/>
                </a:solidFill>
              </a:rPr>
              <a:t>Стандарти</a:t>
            </a:r>
            <a:r>
              <a:rPr lang="ru-RU" sz="4400" b="1" dirty="0">
                <a:solidFill>
                  <a:srgbClr val="584332"/>
                </a:solidFill>
              </a:rPr>
              <a:t> та </a:t>
            </a:r>
            <a:r>
              <a:rPr lang="ru-RU" sz="4400" b="1" dirty="0" err="1">
                <a:solidFill>
                  <a:srgbClr val="584332"/>
                </a:solidFill>
              </a:rPr>
              <a:t>уніфіковані</a:t>
            </a:r>
            <a:r>
              <a:rPr lang="ru-RU" sz="4400" b="1" dirty="0">
                <a:solidFill>
                  <a:srgbClr val="584332"/>
                </a:solidFill>
              </a:rPr>
              <a:t> </a:t>
            </a:r>
            <a:r>
              <a:rPr lang="ru-RU" sz="4400" b="1" dirty="0" err="1">
                <a:solidFill>
                  <a:srgbClr val="584332"/>
                </a:solidFill>
              </a:rPr>
              <a:t>системи</a:t>
            </a:r>
            <a:r>
              <a:rPr lang="ru-RU" sz="4400" b="1" dirty="0">
                <a:solidFill>
                  <a:srgbClr val="584332"/>
                </a:solidFill>
              </a:rPr>
              <a:t> </a:t>
            </a:r>
            <a:r>
              <a:rPr lang="ru-RU" sz="4400" b="1" dirty="0" err="1">
                <a:solidFill>
                  <a:srgbClr val="584332"/>
                </a:solidFill>
              </a:rPr>
              <a:t>документації</a:t>
            </a:r>
            <a:endParaRPr lang="ru-RU" sz="4400" b="1" dirty="0">
              <a:solidFill>
                <a:srgbClr val="58433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5274" y="302386"/>
            <a:ext cx="5136291" cy="3429596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письмової роботи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300897" y="1998969"/>
            <a:ext cx="3740306" cy="1322771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Номер </a:t>
            </a:r>
            <a:r>
              <a:rPr lang="ru-RU" b="1" dirty="0" err="1"/>
              <a:t>ілюстрації</a:t>
            </a:r>
            <a:r>
              <a:rPr lang="ru-RU" b="1" dirty="0"/>
              <a:t>,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назва</a:t>
            </a:r>
            <a:r>
              <a:rPr lang="ru-RU" b="1" dirty="0"/>
              <a:t> і </a:t>
            </a:r>
            <a:r>
              <a:rPr lang="ru-RU" b="1" dirty="0" err="1"/>
              <a:t>пояснювальні</a:t>
            </a:r>
            <a:r>
              <a:rPr lang="ru-RU" b="1" dirty="0"/>
              <a:t> </a:t>
            </a:r>
            <a:r>
              <a:rPr lang="ru-RU" b="1" dirty="0" err="1"/>
              <a:t>підписи</a:t>
            </a:r>
            <a:r>
              <a:rPr lang="ru-RU" b="1" dirty="0"/>
              <a:t> </a:t>
            </a:r>
            <a:r>
              <a:rPr lang="ru-RU" b="1" dirty="0" err="1"/>
              <a:t>розміщують</a:t>
            </a:r>
            <a:r>
              <a:rPr lang="ru-RU" b="1" dirty="0"/>
              <a:t> </a:t>
            </a:r>
            <a:r>
              <a:rPr lang="ru-RU" b="1" dirty="0" err="1"/>
              <a:t>послідовно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ілюстрацією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244501" y="1869235"/>
            <a:ext cx="3358727" cy="141181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Ілюстрації</a:t>
            </a:r>
            <a:r>
              <a:rPr lang="ru-RU" b="1" dirty="0"/>
              <a:t>  і </a:t>
            </a:r>
            <a:r>
              <a:rPr lang="ru-RU" b="1" dirty="0" err="1"/>
              <a:t>таблиці</a:t>
            </a:r>
            <a:r>
              <a:rPr lang="ru-RU" b="1" dirty="0"/>
              <a:t> </a:t>
            </a:r>
            <a:r>
              <a:rPr lang="ru-RU" b="1" dirty="0" err="1"/>
              <a:t>необхідно</a:t>
            </a:r>
            <a:r>
              <a:rPr lang="ru-RU" b="1" dirty="0"/>
              <a:t> </a:t>
            </a:r>
            <a:r>
              <a:rPr lang="ru-RU" b="1" dirty="0" err="1"/>
              <a:t>подавати</a:t>
            </a:r>
            <a:r>
              <a:rPr lang="ru-RU" b="1" dirty="0"/>
              <a:t> у </a:t>
            </a:r>
            <a:r>
              <a:rPr lang="ru-RU" b="1" dirty="0" err="1"/>
              <a:t>письмовій</a:t>
            </a:r>
            <a:r>
              <a:rPr lang="ru-RU" b="1" dirty="0"/>
              <a:t> </a:t>
            </a:r>
            <a:r>
              <a:rPr lang="ru-RU" b="1" dirty="0" err="1"/>
              <a:t>роботі</a:t>
            </a:r>
            <a:r>
              <a:rPr lang="ru-RU" b="1" dirty="0"/>
              <a:t> </a:t>
            </a:r>
            <a:r>
              <a:rPr lang="ru-RU" b="1" dirty="0" err="1"/>
              <a:t>безпосередньо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тексту, де вони </a:t>
            </a:r>
            <a:r>
              <a:rPr lang="ru-RU" b="1" dirty="0" err="1"/>
              <a:t>згадані</a:t>
            </a:r>
            <a:r>
              <a:rPr lang="ru-RU" b="1" dirty="0"/>
              <a:t> </a:t>
            </a:r>
            <a:r>
              <a:rPr lang="ru-RU" b="1" dirty="0" err="1"/>
              <a:t>вперше</a:t>
            </a:r>
            <a:r>
              <a:rPr lang="ru-RU" b="1" dirty="0"/>
              <a:t>, </a:t>
            </a:r>
            <a:r>
              <a:rPr lang="ru-RU" b="1" dirty="0" err="1"/>
              <a:t>або</a:t>
            </a:r>
            <a:r>
              <a:rPr lang="ru-RU" b="1" dirty="0"/>
              <a:t> на </a:t>
            </a:r>
            <a:r>
              <a:rPr lang="ru-RU" b="1" dirty="0" err="1"/>
              <a:t>наступній</a:t>
            </a:r>
            <a:r>
              <a:rPr lang="ru-RU" b="1" dirty="0"/>
              <a:t> </a:t>
            </a:r>
            <a:r>
              <a:rPr lang="ru-RU" b="1" dirty="0" err="1"/>
              <a:t>сторінці</a:t>
            </a:r>
            <a:r>
              <a:rPr lang="ru-RU" b="1" dirty="0"/>
              <a:t>. </a:t>
            </a:r>
            <a:endParaRPr lang="uk-UA" b="1" dirty="0"/>
          </a:p>
        </p:txBody>
      </p:sp>
      <p:sp>
        <p:nvSpPr>
          <p:cNvPr id="18" name="Овал 17"/>
          <p:cNvSpPr/>
          <p:nvPr/>
        </p:nvSpPr>
        <p:spPr>
          <a:xfrm>
            <a:off x="4209462" y="2533747"/>
            <a:ext cx="3833706" cy="1436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Правила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письмової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роботи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50564" y="1056627"/>
            <a:ext cx="4021584" cy="136500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 err="1"/>
              <a:t>Ілюстрації</a:t>
            </a:r>
            <a:r>
              <a:rPr lang="ru-RU" b="1" dirty="0"/>
              <a:t> </a:t>
            </a:r>
            <a:r>
              <a:rPr lang="ru-RU" b="1" dirty="0" err="1"/>
              <a:t>позначають</a:t>
            </a:r>
            <a:r>
              <a:rPr lang="ru-RU" b="1" dirty="0"/>
              <a:t> словом «Рис.» і </a:t>
            </a:r>
            <a:r>
              <a:rPr lang="ru-RU" b="1" dirty="0" err="1"/>
              <a:t>нумерують</a:t>
            </a:r>
            <a:r>
              <a:rPr lang="ru-RU" b="1" dirty="0"/>
              <a:t> </a:t>
            </a:r>
            <a:r>
              <a:rPr lang="ru-RU" b="1" dirty="0" err="1"/>
              <a:t>послідовно</a:t>
            </a:r>
            <a:r>
              <a:rPr lang="ru-RU" b="1" dirty="0"/>
              <a:t> в межах </a:t>
            </a:r>
            <a:r>
              <a:rPr lang="ru-RU" b="1" dirty="0" err="1"/>
              <a:t>розділу</a:t>
            </a:r>
            <a:r>
              <a:rPr lang="ru-RU" b="1" dirty="0"/>
              <a:t>, за </a:t>
            </a:r>
            <a:r>
              <a:rPr lang="ru-RU" b="1" dirty="0" err="1"/>
              <a:t>виключенням</a:t>
            </a:r>
            <a:r>
              <a:rPr lang="ru-RU" b="1" dirty="0"/>
              <a:t> </a:t>
            </a:r>
            <a:r>
              <a:rPr lang="ru-RU" b="1" dirty="0" err="1"/>
              <a:t>ілюстрацій</a:t>
            </a:r>
            <a:r>
              <a:rPr lang="ru-RU" b="1" dirty="0"/>
              <a:t>, </a:t>
            </a:r>
            <a:r>
              <a:rPr lang="ru-RU" b="1" dirty="0" err="1"/>
              <a:t>поданих</a:t>
            </a:r>
            <a:r>
              <a:rPr lang="ru-RU" b="1" dirty="0"/>
              <a:t> у </a:t>
            </a:r>
            <a:r>
              <a:rPr lang="ru-RU" b="1" dirty="0" err="1"/>
              <a:t>додатках</a:t>
            </a:r>
            <a:r>
              <a:rPr lang="ru-RU" b="1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153" y="3764131"/>
            <a:ext cx="3076395" cy="2746781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0250" y="3935288"/>
            <a:ext cx="3342993" cy="2575624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3234" y="4330558"/>
            <a:ext cx="3850782" cy="187231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9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письмової роботи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915328" y="1065938"/>
            <a:ext cx="4323149" cy="1322771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Номер </a:t>
            </a:r>
            <a:r>
              <a:rPr lang="ru-RU" b="1" dirty="0" err="1"/>
              <a:t>формули</a:t>
            </a:r>
            <a:r>
              <a:rPr lang="ru-RU" b="1" dirty="0"/>
              <a:t> </a:t>
            </a:r>
            <a:r>
              <a:rPr lang="ru-RU" b="1" dirty="0" err="1"/>
              <a:t>складається</a:t>
            </a:r>
            <a:r>
              <a:rPr lang="ru-RU" b="1" dirty="0"/>
              <a:t> з номера </a:t>
            </a:r>
            <a:r>
              <a:rPr lang="ru-RU" b="1" dirty="0" err="1"/>
              <a:t>розділу</a:t>
            </a:r>
            <a:r>
              <a:rPr lang="ru-RU" b="1" dirty="0"/>
              <a:t> і порядкового номера </a:t>
            </a:r>
            <a:r>
              <a:rPr lang="ru-RU" b="1" dirty="0" err="1"/>
              <a:t>формули</a:t>
            </a:r>
            <a:r>
              <a:rPr lang="ru-RU" b="1" dirty="0"/>
              <a:t> в </a:t>
            </a:r>
            <a:r>
              <a:rPr lang="ru-RU" b="1" dirty="0" err="1"/>
              <a:t>розділі</a:t>
            </a:r>
            <a:r>
              <a:rPr lang="ru-RU" b="1" dirty="0"/>
              <a:t>,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якими</a:t>
            </a:r>
            <a:r>
              <a:rPr lang="ru-RU" b="1" dirty="0"/>
              <a:t> </a:t>
            </a:r>
            <a:r>
              <a:rPr lang="ru-RU" b="1" dirty="0" err="1"/>
              <a:t>ставлять</a:t>
            </a:r>
            <a:r>
              <a:rPr lang="ru-RU" b="1" dirty="0"/>
              <a:t> </a:t>
            </a:r>
            <a:r>
              <a:rPr lang="ru-RU" b="1" dirty="0" err="1"/>
              <a:t>крапку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244501" y="1869235"/>
            <a:ext cx="3358727" cy="141181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Формули</a:t>
            </a:r>
            <a:r>
              <a:rPr lang="ru-RU" b="1" dirty="0"/>
              <a:t> у </a:t>
            </a:r>
            <a:r>
              <a:rPr lang="ru-RU" b="1" dirty="0" err="1"/>
              <a:t>письмовій</a:t>
            </a:r>
            <a:r>
              <a:rPr lang="ru-RU" b="1" dirty="0"/>
              <a:t> </a:t>
            </a:r>
            <a:r>
              <a:rPr lang="ru-RU" b="1" dirty="0" err="1"/>
              <a:t>роботі</a:t>
            </a:r>
            <a:r>
              <a:rPr lang="ru-RU" b="1" dirty="0"/>
              <a:t> (</a:t>
            </a:r>
            <a:r>
              <a:rPr lang="ru-RU" b="1" dirty="0" err="1"/>
              <a:t>якщо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більше</a:t>
            </a:r>
            <a:r>
              <a:rPr lang="ru-RU" b="1" dirty="0"/>
              <a:t> </a:t>
            </a:r>
            <a:r>
              <a:rPr lang="ru-RU" b="1" dirty="0" err="1"/>
              <a:t>однієї</a:t>
            </a:r>
            <a:r>
              <a:rPr lang="ru-RU" b="1" dirty="0"/>
              <a:t>) </a:t>
            </a:r>
            <a:r>
              <a:rPr lang="ru-RU" b="1" dirty="0" err="1"/>
              <a:t>нумерують</a:t>
            </a:r>
            <a:r>
              <a:rPr lang="ru-RU" b="1" dirty="0"/>
              <a:t> у межах </a:t>
            </a:r>
            <a:r>
              <a:rPr lang="ru-RU" b="1" dirty="0" err="1"/>
              <a:t>розділу</a:t>
            </a:r>
            <a:endParaRPr lang="uk-UA" b="1" dirty="0"/>
          </a:p>
        </p:txBody>
      </p:sp>
      <p:sp>
        <p:nvSpPr>
          <p:cNvPr id="18" name="Овал 17"/>
          <p:cNvSpPr/>
          <p:nvPr/>
        </p:nvSpPr>
        <p:spPr>
          <a:xfrm>
            <a:off x="3711036" y="2562801"/>
            <a:ext cx="3833706" cy="1436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Правила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письмової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роботи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7652551" y="2510136"/>
            <a:ext cx="4264364" cy="136500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 err="1"/>
              <a:t>Номери</a:t>
            </a:r>
            <a:r>
              <a:rPr lang="ru-RU" b="1" dirty="0"/>
              <a:t> формул </a:t>
            </a:r>
            <a:r>
              <a:rPr lang="ru-RU" b="1" dirty="0" err="1"/>
              <a:t>пишуть</a:t>
            </a:r>
            <a:r>
              <a:rPr lang="ru-RU" b="1" dirty="0"/>
              <a:t> </a:t>
            </a:r>
            <a:r>
              <a:rPr lang="ru-RU" b="1" dirty="0" err="1"/>
              <a:t>біля</a:t>
            </a:r>
            <a:r>
              <a:rPr lang="ru-RU" b="1" dirty="0"/>
              <a:t> правого поля </a:t>
            </a:r>
            <a:r>
              <a:rPr lang="ru-RU" b="1" dirty="0" err="1"/>
              <a:t>аркуша</a:t>
            </a:r>
            <a:r>
              <a:rPr lang="ru-RU" b="1" dirty="0"/>
              <a:t> на </a:t>
            </a:r>
            <a:r>
              <a:rPr lang="ru-RU" b="1" dirty="0" err="1"/>
              <a:t>рівні</a:t>
            </a:r>
            <a:r>
              <a:rPr lang="ru-RU" b="1" dirty="0"/>
              <a:t> </a:t>
            </a:r>
            <a:r>
              <a:rPr lang="ru-RU" b="1" dirty="0" err="1"/>
              <a:t>відповідної</a:t>
            </a:r>
            <a:r>
              <a:rPr lang="ru-RU" b="1" dirty="0"/>
              <a:t> </a:t>
            </a:r>
            <a:r>
              <a:rPr lang="ru-RU" b="1" dirty="0" err="1"/>
              <a:t>формули</a:t>
            </a:r>
            <a:r>
              <a:rPr lang="ru-RU" b="1" dirty="0"/>
              <a:t> в </a:t>
            </a:r>
            <a:r>
              <a:rPr lang="ru-RU" b="1" dirty="0" err="1"/>
              <a:t>круглих</a:t>
            </a:r>
            <a:r>
              <a:rPr lang="ru-RU" b="1" dirty="0"/>
              <a:t> дужках, </a:t>
            </a:r>
            <a:r>
              <a:rPr lang="ru-RU" b="1" dirty="0" err="1"/>
              <a:t>наприклад</a:t>
            </a:r>
            <a:r>
              <a:rPr lang="ru-RU" b="1" dirty="0"/>
              <a:t>: (3.1) (перша формула </a:t>
            </a:r>
            <a:r>
              <a:rPr lang="ru-RU" b="1" dirty="0" err="1"/>
              <a:t>третього</a:t>
            </a:r>
            <a:r>
              <a:rPr lang="ru-RU" b="1" dirty="0"/>
              <a:t> </a:t>
            </a:r>
            <a:r>
              <a:rPr lang="ru-RU" b="1" dirty="0" err="1"/>
              <a:t>розділу</a:t>
            </a:r>
            <a:r>
              <a:rPr lang="ru-RU" b="1" dirty="0"/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5289" y="4090965"/>
            <a:ext cx="5046585" cy="2349671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262" y="4227416"/>
            <a:ext cx="4512481" cy="2076767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Обсяги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письмових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робіт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36853" y="2975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2400" dirty="0"/>
          </a:p>
          <a:p>
            <a:endParaRPr lang="uk-UA" sz="2400" dirty="0"/>
          </a:p>
        </p:txBody>
      </p:sp>
      <p:sp>
        <p:nvSpPr>
          <p:cNvPr id="9" name="Полилиния 8"/>
          <p:cNvSpPr/>
          <p:nvPr/>
        </p:nvSpPr>
        <p:spPr>
          <a:xfrm>
            <a:off x="3825482" y="1234701"/>
            <a:ext cx="6552426" cy="68146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/>
              <a:t>  Список </a:t>
            </a:r>
            <a:r>
              <a:rPr lang="ru-RU" sz="2400" b="1" dirty="0" err="1"/>
              <a:t>використаних</a:t>
            </a:r>
            <a:r>
              <a:rPr lang="ru-RU" sz="2400" b="1" dirty="0"/>
              <a:t> </a:t>
            </a:r>
            <a:r>
              <a:rPr lang="ru-RU" sz="2400" b="1" dirty="0" err="1"/>
              <a:t>джерел</a:t>
            </a:r>
            <a:endParaRPr lang="ru-RU" sz="2400" b="1" dirty="0"/>
          </a:p>
        </p:txBody>
      </p:sp>
      <p:sp>
        <p:nvSpPr>
          <p:cNvPr id="10" name="Полилиния 9"/>
          <p:cNvSpPr/>
          <p:nvPr/>
        </p:nvSpPr>
        <p:spPr>
          <a:xfrm>
            <a:off x="458814" y="1575435"/>
            <a:ext cx="2452333" cy="971659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Джерела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</a:t>
            </a:r>
            <a:r>
              <a:rPr lang="ru-RU" b="1" dirty="0" err="1"/>
              <a:t>розміщувати</a:t>
            </a:r>
            <a:r>
              <a:rPr lang="ru-RU" b="1" dirty="0"/>
              <a:t> в списку:</a:t>
            </a:r>
            <a:endParaRPr lang="uk-UA" b="1" dirty="0"/>
          </a:p>
        </p:txBody>
      </p:sp>
      <p:sp>
        <p:nvSpPr>
          <p:cNvPr id="11" name="Полилиния 10"/>
          <p:cNvSpPr/>
          <p:nvPr/>
        </p:nvSpPr>
        <p:spPr>
          <a:xfrm>
            <a:off x="6044345" y="2105132"/>
            <a:ext cx="4777535" cy="1090829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У порядку </a:t>
            </a:r>
            <a:r>
              <a:rPr lang="ru-RU" b="1" dirty="0" err="1"/>
              <a:t>появи</a:t>
            </a:r>
            <a:r>
              <a:rPr lang="ru-RU" b="1" dirty="0"/>
              <a:t> </a:t>
            </a:r>
            <a:r>
              <a:rPr lang="ru-RU" b="1" dirty="0" err="1"/>
              <a:t>посилань</a:t>
            </a:r>
            <a:r>
              <a:rPr lang="ru-RU" b="1" dirty="0"/>
              <a:t> у </a:t>
            </a:r>
            <a:r>
              <a:rPr lang="ru-RU" b="1" dirty="0" err="1"/>
              <a:t>тексті</a:t>
            </a:r>
            <a:r>
              <a:rPr lang="ru-RU" b="1" dirty="0"/>
              <a:t> (</a:t>
            </a:r>
            <a:r>
              <a:rPr lang="ru-RU" b="1" dirty="0" err="1"/>
              <a:t>найбільш</a:t>
            </a:r>
            <a:r>
              <a:rPr lang="ru-RU" b="1" dirty="0"/>
              <a:t> </a:t>
            </a:r>
            <a:r>
              <a:rPr lang="ru-RU" b="1" dirty="0" err="1"/>
              <a:t>зручний</a:t>
            </a:r>
            <a:r>
              <a:rPr lang="ru-RU" b="1" dirty="0"/>
              <a:t> для </a:t>
            </a:r>
            <a:r>
              <a:rPr lang="ru-RU" b="1" dirty="0" err="1"/>
              <a:t>користування</a:t>
            </a:r>
            <a:r>
              <a:rPr lang="ru-RU" b="1" dirty="0"/>
              <a:t>)</a:t>
            </a:r>
            <a:endParaRPr lang="uk-UA" b="1" dirty="0"/>
          </a:p>
        </p:txBody>
      </p:sp>
      <p:sp>
        <p:nvSpPr>
          <p:cNvPr id="12" name="Полилиния 11"/>
          <p:cNvSpPr/>
          <p:nvPr/>
        </p:nvSpPr>
        <p:spPr>
          <a:xfrm>
            <a:off x="6099101" y="3763994"/>
            <a:ext cx="4793800" cy="994437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 В </a:t>
            </a:r>
            <a:r>
              <a:rPr lang="ru-RU" b="1" dirty="0" err="1"/>
              <a:t>алфавітному</a:t>
            </a:r>
            <a:r>
              <a:rPr lang="ru-RU" b="1" dirty="0"/>
              <a:t> порядку </a:t>
            </a:r>
            <a:r>
              <a:rPr lang="ru-RU" b="1" dirty="0" err="1"/>
              <a:t>прізвищ</a:t>
            </a:r>
            <a:r>
              <a:rPr lang="ru-RU" b="1" dirty="0"/>
              <a:t> перших </a:t>
            </a:r>
            <a:r>
              <a:rPr lang="ru-RU" b="1" dirty="0" err="1"/>
              <a:t>авторів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заголовків</a:t>
            </a:r>
            <a:endParaRPr lang="uk-UA" b="1" dirty="0"/>
          </a:p>
        </p:txBody>
      </p:sp>
      <p:sp>
        <p:nvSpPr>
          <p:cNvPr id="16" name="Полилиния 15"/>
          <p:cNvSpPr/>
          <p:nvPr/>
        </p:nvSpPr>
        <p:spPr>
          <a:xfrm>
            <a:off x="6165300" y="5429302"/>
            <a:ext cx="4727601" cy="87384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  У </a:t>
            </a:r>
            <a:r>
              <a:rPr lang="ru-RU" b="1" dirty="0" err="1"/>
              <a:t>хронологічному</a:t>
            </a:r>
            <a:r>
              <a:rPr lang="ru-RU" b="1" dirty="0"/>
              <a:t> порядку</a:t>
            </a: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948" y="2933403"/>
            <a:ext cx="4760521" cy="2932821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4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письмової роботи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314824" y="1252369"/>
            <a:ext cx="3740306" cy="1322771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Або у </a:t>
            </a:r>
            <a:r>
              <a:rPr lang="ru-RU" b="1" dirty="0" err="1"/>
              <a:t>вигляді</a:t>
            </a:r>
            <a:r>
              <a:rPr lang="ru-RU" b="1" dirty="0"/>
              <a:t> </a:t>
            </a:r>
            <a:r>
              <a:rPr lang="ru-RU" b="1" dirty="0" err="1"/>
              <a:t>окремої</a:t>
            </a:r>
            <a:r>
              <a:rPr lang="ru-RU" b="1" dirty="0"/>
              <a:t> </a:t>
            </a:r>
            <a:r>
              <a:rPr lang="ru-RU" b="1" dirty="0" err="1"/>
              <a:t>частини</a:t>
            </a:r>
            <a:r>
              <a:rPr lang="ru-RU" b="1" dirty="0"/>
              <a:t>, </a:t>
            </a:r>
            <a:r>
              <a:rPr lang="ru-RU" b="1" dirty="0" err="1"/>
              <a:t>розміщуючи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у порядку </a:t>
            </a:r>
            <a:r>
              <a:rPr lang="ru-RU" b="1" dirty="0" err="1"/>
              <a:t>появи</a:t>
            </a:r>
            <a:r>
              <a:rPr lang="ru-RU" b="1" dirty="0"/>
              <a:t> </a:t>
            </a:r>
            <a:r>
              <a:rPr lang="ru-RU" b="1" dirty="0" err="1"/>
              <a:t>посилань</a:t>
            </a:r>
            <a:r>
              <a:rPr lang="ru-RU" b="1" dirty="0"/>
              <a:t> у </a:t>
            </a:r>
            <a:r>
              <a:rPr lang="ru-RU" b="1" dirty="0" err="1"/>
              <a:t>тексті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.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244501" y="1869235"/>
            <a:ext cx="3358727" cy="203694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 </a:t>
            </a:r>
            <a:r>
              <a:rPr lang="ru-RU" b="1" dirty="0" err="1"/>
              <a:t>Додатки</a:t>
            </a:r>
            <a:r>
              <a:rPr lang="ru-RU" b="1" dirty="0"/>
              <a:t> </a:t>
            </a:r>
            <a:r>
              <a:rPr lang="ru-RU" b="1" dirty="0" err="1"/>
              <a:t>оформлюють</a:t>
            </a:r>
            <a:r>
              <a:rPr lang="ru-RU" b="1" dirty="0"/>
              <a:t> як </a:t>
            </a:r>
            <a:r>
              <a:rPr lang="ru-RU" b="1" dirty="0" err="1"/>
              <a:t>продовження</a:t>
            </a:r>
            <a:r>
              <a:rPr lang="ru-RU" b="1" dirty="0"/>
              <a:t> </a:t>
            </a:r>
            <a:r>
              <a:rPr lang="ru-RU" b="1" dirty="0" err="1"/>
              <a:t>письмової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на </a:t>
            </a:r>
            <a:r>
              <a:rPr lang="ru-RU" b="1" dirty="0" err="1"/>
              <a:t>наступних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сторінках</a:t>
            </a:r>
            <a:endParaRPr lang="uk-UA" b="1" dirty="0"/>
          </a:p>
        </p:txBody>
      </p:sp>
      <p:sp>
        <p:nvSpPr>
          <p:cNvPr id="18" name="Овал 17"/>
          <p:cNvSpPr/>
          <p:nvPr/>
        </p:nvSpPr>
        <p:spPr>
          <a:xfrm>
            <a:off x="4014153" y="2923042"/>
            <a:ext cx="3833706" cy="1436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Правила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письмової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роботи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8149701" y="2887716"/>
            <a:ext cx="3891502" cy="136500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r>
              <a:rPr lang="ru-RU" b="1" dirty="0" err="1"/>
              <a:t>Якщо</a:t>
            </a:r>
            <a:r>
              <a:rPr lang="ru-RU" b="1" dirty="0"/>
              <a:t> </a:t>
            </a:r>
            <a:r>
              <a:rPr lang="ru-RU" b="1" dirty="0" err="1"/>
              <a:t>додатки</a:t>
            </a:r>
            <a:r>
              <a:rPr lang="ru-RU" b="1" dirty="0"/>
              <a:t> </a:t>
            </a:r>
            <a:r>
              <a:rPr lang="ru-RU" b="1" dirty="0" err="1"/>
              <a:t>оформлюють</a:t>
            </a:r>
            <a:r>
              <a:rPr lang="ru-RU" b="1" dirty="0"/>
              <a:t> на </a:t>
            </a:r>
            <a:r>
              <a:rPr lang="ru-RU" b="1" dirty="0" err="1"/>
              <a:t>наступних</a:t>
            </a:r>
            <a:r>
              <a:rPr lang="ru-RU" b="1" dirty="0"/>
              <a:t> </a:t>
            </a:r>
            <a:r>
              <a:rPr lang="ru-RU" b="1" dirty="0" err="1"/>
              <a:t>сторінках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, </a:t>
            </a:r>
            <a:r>
              <a:rPr lang="ru-RU" b="1" dirty="0" err="1"/>
              <a:t>кожний</a:t>
            </a:r>
            <a:r>
              <a:rPr lang="ru-RU" b="1" dirty="0"/>
              <a:t> </a:t>
            </a:r>
            <a:r>
              <a:rPr lang="ru-RU" b="1" dirty="0" err="1"/>
              <a:t>такий</a:t>
            </a:r>
            <a:r>
              <a:rPr lang="ru-RU" b="1" dirty="0"/>
              <a:t> </a:t>
            </a:r>
            <a:r>
              <a:rPr lang="ru-RU" b="1" dirty="0" err="1"/>
              <a:t>додаток</a:t>
            </a:r>
            <a:r>
              <a:rPr lang="ru-RU" b="1" dirty="0"/>
              <a:t> повинен </a:t>
            </a:r>
            <a:r>
              <a:rPr lang="ru-RU" b="1" dirty="0" err="1"/>
              <a:t>починатися</a:t>
            </a:r>
            <a:r>
              <a:rPr lang="ru-RU" b="1" dirty="0"/>
              <a:t> з </a:t>
            </a:r>
            <a:r>
              <a:rPr lang="ru-RU" b="1" dirty="0" err="1"/>
              <a:t>нової</a:t>
            </a:r>
            <a:r>
              <a:rPr lang="ru-RU" b="1" dirty="0"/>
              <a:t> </a:t>
            </a:r>
            <a:r>
              <a:rPr lang="ru-RU" b="1" dirty="0" err="1"/>
              <a:t>сторінки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562" y="4252720"/>
            <a:ext cx="2562710" cy="2239459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6008" y="4559647"/>
            <a:ext cx="5092162" cy="1932532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9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Список використаних джерел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501631" y="1402672"/>
            <a:ext cx="4320390" cy="470459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Уніфікація</a:t>
            </a:r>
            <a:r>
              <a:rPr lang="ru-RU" sz="2800" b="1" dirty="0"/>
              <a:t> - </a:t>
            </a:r>
            <a:r>
              <a:rPr lang="ru-RU" sz="2800" b="1" dirty="0" err="1"/>
              <a:t>встановлення</a:t>
            </a:r>
            <a:r>
              <a:rPr lang="ru-RU" sz="2800" b="1" dirty="0"/>
              <a:t> </a:t>
            </a:r>
            <a:r>
              <a:rPr lang="ru-RU" sz="2800" b="1" dirty="0" err="1"/>
              <a:t>єдиного</a:t>
            </a:r>
            <a:r>
              <a:rPr lang="ru-RU" sz="2800" b="1" dirty="0"/>
              <a:t> комплексу </a:t>
            </a:r>
            <a:r>
              <a:rPr lang="ru-RU" sz="2800" b="1" dirty="0" err="1"/>
              <a:t>видів</a:t>
            </a:r>
            <a:r>
              <a:rPr lang="ru-RU" sz="2800" b="1" dirty="0"/>
              <a:t> і </a:t>
            </a:r>
            <a:r>
              <a:rPr lang="ru-RU" sz="2800" b="1" dirty="0" err="1"/>
              <a:t>різновидів</a:t>
            </a:r>
            <a:r>
              <a:rPr lang="ru-RU" sz="2800" b="1" dirty="0"/>
              <a:t> </a:t>
            </a:r>
            <a:r>
              <a:rPr lang="ru-RU" sz="2800" b="1" dirty="0" err="1"/>
              <a:t>документів</a:t>
            </a:r>
            <a:r>
              <a:rPr lang="ru-RU" sz="2800" b="1" dirty="0"/>
              <a:t> для </a:t>
            </a:r>
            <a:r>
              <a:rPr lang="ru-RU" sz="2800" b="1" dirty="0" err="1"/>
              <a:t>аналогічних</a:t>
            </a:r>
            <a:r>
              <a:rPr lang="ru-RU" sz="2800" b="1" dirty="0"/>
              <a:t> </a:t>
            </a:r>
            <a:r>
              <a:rPr lang="ru-RU" sz="2800" b="1" dirty="0" err="1"/>
              <a:t>управлінських</a:t>
            </a:r>
            <a:r>
              <a:rPr lang="ru-RU" sz="2800" b="1" dirty="0"/>
              <a:t> </a:t>
            </a:r>
            <a:r>
              <a:rPr lang="ru-RU" sz="2800" b="1" dirty="0" err="1"/>
              <a:t>ситуацій</a:t>
            </a:r>
            <a:r>
              <a:rPr lang="ru-RU" sz="2800" b="1" dirty="0"/>
              <a:t>, </a:t>
            </a:r>
            <a:r>
              <a:rPr lang="ru-RU" sz="2800" b="1" dirty="0" err="1"/>
              <a:t>єдиних</a:t>
            </a:r>
            <a:r>
              <a:rPr lang="ru-RU" sz="2800" b="1" dirty="0"/>
              <a:t> форм та правил </a:t>
            </a:r>
            <a:r>
              <a:rPr lang="ru-RU" sz="2800" b="1" dirty="0" err="1"/>
              <a:t>складання</a:t>
            </a:r>
            <a:r>
              <a:rPr lang="ru-RU" sz="2800" b="1" dirty="0"/>
              <a:t> і </a:t>
            </a:r>
            <a:r>
              <a:rPr lang="ru-RU" sz="2800" b="1" dirty="0" err="1"/>
              <a:t>оформлення</a:t>
            </a:r>
            <a:r>
              <a:rPr lang="ru-RU" sz="2800" b="1" dirty="0"/>
              <a:t>.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710" y="2108307"/>
            <a:ext cx="6667500" cy="2943225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6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Список використаних джерел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501631" y="1402672"/>
            <a:ext cx="4320390" cy="470459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Уніфікована</a:t>
            </a:r>
            <a:r>
              <a:rPr lang="ru-RU" sz="2800" b="1" dirty="0">
                <a:solidFill>
                  <a:srgbClr val="FFFF00"/>
                </a:solidFill>
              </a:rPr>
              <a:t> система </a:t>
            </a:r>
            <a:r>
              <a:rPr lang="ru-RU" sz="2800" b="1" dirty="0" err="1">
                <a:solidFill>
                  <a:srgbClr val="FFFF00"/>
                </a:solidFill>
              </a:rPr>
              <a:t>документації</a:t>
            </a:r>
            <a:r>
              <a:rPr lang="ru-RU" sz="2800" b="1" dirty="0">
                <a:solidFill>
                  <a:srgbClr val="FFFF00"/>
                </a:solidFill>
              </a:rPr>
              <a:t> (УСД)</a:t>
            </a:r>
            <a:r>
              <a:rPr lang="ru-RU" sz="2800" b="1" dirty="0"/>
              <a:t> — система </a:t>
            </a:r>
            <a:r>
              <a:rPr lang="ru-RU" sz="2800" b="1" dirty="0" err="1"/>
              <a:t>документації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створена за </a:t>
            </a:r>
            <a:r>
              <a:rPr lang="ru-RU" sz="2800" b="1" dirty="0" err="1"/>
              <a:t>єдиними</a:t>
            </a:r>
            <a:r>
              <a:rPr lang="ru-RU" sz="2800" b="1" dirty="0"/>
              <a:t> правилами та </a:t>
            </a:r>
            <a:r>
              <a:rPr lang="ru-RU" sz="2800" b="1" dirty="0" err="1"/>
              <a:t>вимогами</a:t>
            </a:r>
            <a:r>
              <a:rPr lang="ru-RU" sz="2800" b="1" dirty="0"/>
              <a:t> і </a:t>
            </a:r>
            <a:r>
              <a:rPr lang="ru-RU" sz="2800" b="1" dirty="0" err="1"/>
              <a:t>містить</a:t>
            </a:r>
            <a:r>
              <a:rPr lang="ru-RU" sz="2800" b="1" dirty="0"/>
              <a:t> </a:t>
            </a:r>
            <a:r>
              <a:rPr lang="ru-RU" sz="2800" b="1" dirty="0" err="1"/>
              <a:t>інформацію</a:t>
            </a:r>
            <a:r>
              <a:rPr lang="ru-RU" sz="2800" b="1" dirty="0"/>
              <a:t>, </a:t>
            </a:r>
            <a:r>
              <a:rPr lang="ru-RU" sz="2800" b="1" dirty="0" err="1"/>
              <a:t>необхідну</a:t>
            </a:r>
            <a:r>
              <a:rPr lang="ru-RU" sz="2800" b="1" dirty="0"/>
              <a:t> для </a:t>
            </a:r>
            <a:r>
              <a:rPr lang="ru-RU" sz="2800" b="1" dirty="0" err="1"/>
              <a:t>управління</a:t>
            </a:r>
            <a:r>
              <a:rPr lang="ru-RU" sz="2800" b="1" dirty="0"/>
              <a:t> у </a:t>
            </a:r>
            <a:r>
              <a:rPr lang="ru-RU" sz="2800" b="1" dirty="0" err="1"/>
              <a:t>певній</a:t>
            </a:r>
            <a:r>
              <a:rPr lang="ru-RU" sz="2800" b="1" dirty="0"/>
              <a:t> </a:t>
            </a:r>
            <a:r>
              <a:rPr lang="ru-RU" sz="2800" b="1" dirty="0" err="1"/>
              <a:t>сфері</a:t>
            </a:r>
            <a:r>
              <a:rPr lang="ru-RU" sz="2800" b="1" dirty="0"/>
              <a:t> </a:t>
            </a:r>
            <a:r>
              <a:rPr lang="ru-RU" sz="2800" b="1" dirty="0" err="1"/>
              <a:t>діяльності</a:t>
            </a:r>
            <a:r>
              <a:rPr lang="ru-RU" sz="2800" b="1" dirty="0"/>
              <a:t>.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311" y="1517729"/>
            <a:ext cx="6667500" cy="445770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086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Список використаних джерел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893144" y="1391026"/>
            <a:ext cx="4995093" cy="4704593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rgbClr val="FFFF00"/>
                </a:solidFill>
              </a:rPr>
              <a:t>Уніфікована</a:t>
            </a:r>
            <a:r>
              <a:rPr lang="ru-RU" sz="2800" b="1" dirty="0">
                <a:solidFill>
                  <a:srgbClr val="FFFF00"/>
                </a:solidFill>
              </a:rPr>
              <a:t> форма (</a:t>
            </a:r>
            <a:r>
              <a:rPr lang="ru-RU" sz="2800" b="1" dirty="0" err="1">
                <a:solidFill>
                  <a:srgbClr val="FFFF00"/>
                </a:solidFill>
              </a:rPr>
              <a:t>службового</a:t>
            </a:r>
            <a:r>
              <a:rPr lang="ru-RU" sz="2800" b="1" dirty="0">
                <a:solidFill>
                  <a:srgbClr val="FFFF00"/>
                </a:solidFill>
              </a:rPr>
              <a:t>) документа</a:t>
            </a:r>
            <a:r>
              <a:rPr lang="ru-RU" sz="2800" dirty="0"/>
              <a:t> - </a:t>
            </a:r>
            <a:r>
              <a:rPr lang="ru-RU" sz="2800" b="1" dirty="0" err="1"/>
              <a:t>стандартний</a:t>
            </a:r>
            <a:r>
              <a:rPr lang="ru-RU" sz="2800" b="1" dirty="0"/>
              <a:t> формуляр </a:t>
            </a:r>
            <a:r>
              <a:rPr lang="ru-RU" sz="2800" b="1" dirty="0" err="1"/>
              <a:t>службового</a:t>
            </a:r>
            <a:r>
              <a:rPr lang="ru-RU" sz="2800" b="1" dirty="0"/>
              <a:t> документа, </a:t>
            </a:r>
            <a:r>
              <a:rPr lang="ru-RU" sz="2800" b="1" dirty="0" err="1"/>
              <a:t>встановлений</a:t>
            </a:r>
            <a:r>
              <a:rPr lang="ru-RU" sz="2800" b="1" dirty="0"/>
              <a:t> </a:t>
            </a:r>
            <a:r>
              <a:rPr lang="ru-RU" sz="2800" b="1" dirty="0" err="1"/>
              <a:t>відповідно</a:t>
            </a:r>
            <a:r>
              <a:rPr lang="ru-RU" sz="2800" b="1" dirty="0"/>
              <a:t> до </a:t>
            </a:r>
            <a:r>
              <a:rPr lang="ru-RU" sz="2800" b="1" dirty="0" err="1"/>
              <a:t>функційного</a:t>
            </a:r>
            <a:r>
              <a:rPr lang="ru-RU" sz="2800" b="1" dirty="0"/>
              <a:t> </a:t>
            </a:r>
            <a:r>
              <a:rPr lang="ru-RU" sz="2800" b="1" dirty="0" err="1"/>
              <a:t>призначення</a:t>
            </a:r>
            <a:r>
              <a:rPr lang="ru-RU" sz="2800" b="1" dirty="0"/>
              <a:t> </a:t>
            </a:r>
            <a:r>
              <a:rPr lang="ru-RU" sz="2800" b="1" dirty="0" err="1"/>
              <a:t>службового</a:t>
            </a:r>
            <a:r>
              <a:rPr lang="ru-RU" sz="2800" b="1" dirty="0"/>
              <a:t> документа в </a:t>
            </a:r>
            <a:r>
              <a:rPr lang="ru-RU" sz="2800" b="1" dirty="0" err="1"/>
              <a:t>певній</a:t>
            </a:r>
            <a:r>
              <a:rPr lang="ru-RU" sz="2800" b="1" dirty="0"/>
              <a:t> </a:t>
            </a:r>
            <a:r>
              <a:rPr lang="ru-RU" sz="2800" b="1" dirty="0" err="1"/>
              <a:t>сфері</a:t>
            </a:r>
            <a:r>
              <a:rPr lang="ru-RU" sz="2800" b="1" dirty="0"/>
              <a:t> </a:t>
            </a:r>
            <a:r>
              <a:rPr lang="ru-RU" sz="2800" b="1" dirty="0" err="1"/>
              <a:t>діяльності</a:t>
            </a:r>
            <a:r>
              <a:rPr lang="ru-RU" sz="2800" b="1" dirty="0"/>
              <a:t> </a:t>
            </a:r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галузі</a:t>
            </a:r>
            <a:r>
              <a:rPr lang="ru-RU" sz="2800" b="1" dirty="0"/>
              <a:t>.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753" y="2018002"/>
            <a:ext cx="6211150" cy="3450639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1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Список використаних джерел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55106" y="1313896"/>
            <a:ext cx="7738294" cy="967666"/>
          </a:xfrm>
          <a:prstGeom prst="roundRect">
            <a:avLst>
              <a:gd name="adj" fmla="val 7154"/>
            </a:avLst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 err="1"/>
              <a:t>Уніфікована</a:t>
            </a:r>
            <a:r>
              <a:rPr lang="ru-RU" b="1" dirty="0"/>
              <a:t> система </a:t>
            </a:r>
            <a:r>
              <a:rPr lang="ru-RU" b="1" dirty="0" err="1"/>
              <a:t>організаційно-розпорядчої</a:t>
            </a:r>
            <a:r>
              <a:rPr lang="ru-RU" b="1" dirty="0"/>
              <a:t> </a:t>
            </a:r>
            <a:r>
              <a:rPr lang="ru-RU" b="1" dirty="0" err="1"/>
              <a:t>документації</a:t>
            </a:r>
            <a:r>
              <a:rPr lang="ru-RU" b="1" dirty="0"/>
              <a:t>. </a:t>
            </a:r>
            <a:r>
              <a:rPr lang="ru-RU" b="1" dirty="0" err="1"/>
              <a:t>Вимоги</a:t>
            </a:r>
            <a:r>
              <a:rPr lang="ru-RU" b="1" dirty="0"/>
              <a:t> до </a:t>
            </a:r>
            <a:r>
              <a:rPr lang="ru-RU" b="1" dirty="0" err="1"/>
              <a:t>оформлювання</a:t>
            </a:r>
            <a:r>
              <a:rPr lang="ru-RU" b="1" dirty="0"/>
              <a:t> </a:t>
            </a:r>
            <a:r>
              <a:rPr lang="ru-RU" b="1" dirty="0" err="1"/>
              <a:t>документів</a:t>
            </a:r>
            <a:r>
              <a:rPr lang="ru-RU" b="1" dirty="0"/>
              <a:t> ДСТУ 4163-2003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106" y="3049682"/>
            <a:ext cx="3578210" cy="3545755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3173" y="3051057"/>
            <a:ext cx="3545440" cy="3611633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8748" y="3049682"/>
            <a:ext cx="3276670" cy="3574184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24136" y="1126075"/>
            <a:ext cx="1645688" cy="1661512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3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688AD3A-5F3C-4CC1-8C8D-FC04E93F37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Цікаво знати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27B50-BF23-498A-BBBA-4A19B4581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8BDC3575-B4F1-47C4-BBFC-37E68597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97840" y="2974742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14E987-A143-48C0-8BE1-E78B0CF29A40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Дата 7">
            <a:extLst>
              <a:ext uri="{FF2B5EF4-FFF2-40B4-BE49-F238E27FC236}">
                <a16:creationId xmlns:a16="http://schemas.microsoft.com/office/drawing/2014/main" id="{E17D6C83-C6A2-4AD4-96F7-631ADCA1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3" name="021 - Цікаво знат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167291" y="1431524"/>
            <a:ext cx="8522563" cy="4793942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6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45" y="1305565"/>
            <a:ext cx="7014710" cy="5263233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EE4EEF9-0091-4F51-A191-C459112FDA7F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3F7A0-B549-4B5F-80B8-D9A071A0D987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Дата 7">
            <a:extLst>
              <a:ext uri="{FF2B5EF4-FFF2-40B4-BE49-F238E27FC236}">
                <a16:creationId xmlns:a16="http://schemas.microsoft.com/office/drawing/2014/main" id="{F983A15A-0172-4E02-BC67-48D1ACD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howte.at.ua/utschnjam/loli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8" y="1300653"/>
            <a:ext cx="2377598" cy="251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0048" y="2205915"/>
            <a:ext cx="923973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b="1" dirty="0">
              <a:solidFill>
                <a:srgbClr val="584332"/>
              </a:solidFill>
              <a:latin typeface="+mn-lt"/>
            </a:endParaRPr>
          </a:p>
        </p:txBody>
      </p:sp>
      <p:pic>
        <p:nvPicPr>
          <p:cNvPr id="4" name="Picture 2" descr="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13" y="1278391"/>
            <a:ext cx="2250244" cy="271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24" y="1053906"/>
            <a:ext cx="2999622" cy="29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2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50" y="4082554"/>
            <a:ext cx="2211786" cy="21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2" y="4107364"/>
            <a:ext cx="2601193" cy="25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779" y="4204433"/>
            <a:ext cx="2348026" cy="21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j02811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5" y="4046554"/>
            <a:ext cx="2543398" cy="23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j02972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284" y="1725726"/>
            <a:ext cx="1898309" cy="189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Дата 7"/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4267D51-8318-448A-9EB5-607A77EE81B9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Повторимо правила поведінки та безпеки в комп’ютерному класі</a:t>
            </a:r>
          </a:p>
        </p:txBody>
      </p:sp>
    </p:spTree>
    <p:extLst>
      <p:ext uri="{BB962C8B-B14F-4D97-AF65-F5344CB8AC3E}">
        <p14:creationId xmlns:p14="http://schemas.microsoft.com/office/powerpoint/2010/main" val="156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EE4EEF9-0091-4F51-A191-C459112FDA7F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3F7A0-B549-4B5F-80B8-D9A071A0D987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Дата 7">
            <a:extLst>
              <a:ext uri="{FF2B5EF4-FFF2-40B4-BE49-F238E27FC236}">
                <a16:creationId xmlns:a16="http://schemas.microsoft.com/office/drawing/2014/main" id="{F983A15A-0172-4E02-BC67-48D1ACD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6410" y="1485307"/>
            <a:ext cx="6750555" cy="4521309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87228"/>
              <a:satOff val="14286"/>
              <a:lumOff val="-2101"/>
              <a:alphaOff val="0"/>
            </a:schemeClr>
          </a:fillRef>
          <a:effectRef idx="2">
            <a:schemeClr val="accent3">
              <a:hueOff val="387228"/>
              <a:satOff val="14286"/>
              <a:lumOff val="-21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208" tIns="119208" rIns="119208" bIns="119208" numCol="1" spcCol="1270" anchor="ctr" anchorCtr="0">
            <a:noAutofit/>
          </a:bodyPr>
          <a:lstStyle/>
          <a:p>
            <a:pPr algn="ctr"/>
            <a:r>
              <a:rPr lang="uk-UA" sz="3200" b="1" dirty="0"/>
              <a:t>Оформити реферат відповідно до вимог оформлення письмових робіт, редагувати текст реферату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Текст реферату </a:t>
            </a:r>
            <a:r>
              <a:rPr lang="uk-UA" sz="2400" b="1" dirty="0" err="1"/>
              <a:t>надасть</a:t>
            </a:r>
            <a:r>
              <a:rPr lang="uk-UA" sz="2400" b="1" dirty="0"/>
              <a:t> вчитель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/>
              <a:t>Оформити реферат і надіслати вчителеві електронним листом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0153" y="2031461"/>
            <a:ext cx="4591050" cy="342900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369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Повторюємо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15CE1-1D85-48B3-AC70-8BB7303E3349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Дата 7">
            <a:extLst>
              <a:ext uri="{FF2B5EF4-FFF2-40B4-BE49-F238E27FC236}">
                <a16:creationId xmlns:a16="http://schemas.microsoft.com/office/drawing/2014/main" id="{E00F3FDD-5894-40A9-822F-12B82AF0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EB9A93-33D0-43A6-8557-1C8B32DE0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" y="5041900"/>
            <a:ext cx="2207945" cy="1657522"/>
          </a:xfrm>
          <a:prstGeom prst="rect">
            <a:avLst/>
          </a:prstGeom>
        </p:spPr>
      </p:pic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1397480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1.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основні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вимоги</a:t>
            </a:r>
            <a:r>
              <a:rPr lang="ru-RU" sz="2400" b="1" dirty="0">
                <a:solidFill>
                  <a:schemeClr val="bg1"/>
                </a:solidFill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письмових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робіт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2142836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2. Як </a:t>
            </a:r>
            <a:r>
              <a:rPr lang="ru-RU" sz="2400" b="1" dirty="0" err="1">
                <a:solidFill>
                  <a:schemeClr val="bg1"/>
                </a:solidFill>
              </a:rPr>
              <a:t>потрібно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оформляти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таблиці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2888192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3. Як </a:t>
            </a:r>
            <a:r>
              <a:rPr lang="ru-RU" sz="2400" b="1" dirty="0" err="1">
                <a:solidFill>
                  <a:schemeClr val="bg1"/>
                </a:solidFill>
              </a:rPr>
              <a:t>потрібно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оформляти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ілюстрації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3633548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4.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вимоги</a:t>
            </a:r>
            <a:r>
              <a:rPr lang="ru-RU" sz="2400" b="1" dirty="0">
                <a:solidFill>
                  <a:schemeClr val="bg1"/>
                </a:solidFill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сторінки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4451749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5.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таке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уніфікація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22206" y="5288476"/>
            <a:ext cx="9503094" cy="461665"/>
          </a:xfrm>
          <a:prstGeom prst="rect">
            <a:avLst/>
          </a:prstGeom>
          <a:solidFill>
            <a:srgbClr val="765A43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6.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таке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уніфікована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організація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документації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21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соседними углами 3"/>
          <p:cNvSpPr/>
          <p:nvPr/>
        </p:nvSpPr>
        <p:spPr>
          <a:xfrm>
            <a:off x="3243713" y="1297153"/>
            <a:ext cx="8665945" cy="5325961"/>
          </a:xfrm>
          <a:prstGeom prst="snip2Same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87228"/>
              <a:satOff val="14286"/>
              <a:lumOff val="-2101"/>
              <a:alphaOff val="0"/>
            </a:schemeClr>
          </a:fillRef>
          <a:effectRef idx="2">
            <a:schemeClr val="accent3">
              <a:hueOff val="387228"/>
              <a:satOff val="14286"/>
              <a:lumOff val="-21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208" tIns="119208" rIns="119208" bIns="119208" numCol="1" spcCol="1270" anchor="ctr" anchorCtr="0">
            <a:noAutofit/>
          </a:bodyPr>
          <a:lstStyle/>
          <a:p>
            <a:pPr algn="ctr"/>
            <a:r>
              <a:rPr lang="uk-UA" sz="4000" b="1" dirty="0"/>
              <a:t>Підготувати реферат на тему: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/>
              <a:t>1 група «Пристрої введення інформації»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/>
              <a:t>2 група «Пристрої виведення інформації»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/>
              <a:t>3 група «Різновиди комп’ютерів»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000" b="1" dirty="0"/>
          </a:p>
          <a:p>
            <a:pPr algn="ctr"/>
            <a:r>
              <a:rPr lang="uk-UA" sz="2000" b="1" dirty="0"/>
              <a:t>Оформити реферат згідно вимог до оформлення письмової роботи. </a:t>
            </a:r>
          </a:p>
          <a:p>
            <a:pPr algn="ctr"/>
            <a:r>
              <a:rPr lang="uk-UA" sz="2000" b="1" dirty="0"/>
              <a:t>Реферат завантажити на </a:t>
            </a:r>
            <a:r>
              <a:rPr lang="en-US" sz="2000" b="1" dirty="0"/>
              <a:t>Google</a:t>
            </a:r>
            <a:r>
              <a:rPr lang="uk-UA" sz="2000" b="1" dirty="0" err="1"/>
              <a:t>-диск</a:t>
            </a:r>
            <a:r>
              <a:rPr lang="uk-UA" sz="2000" b="1" dirty="0"/>
              <a:t> та надати доступ вчителеві.</a:t>
            </a:r>
            <a:endParaRPr lang="uk-UA" sz="1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200" b="1" dirty="0"/>
          </a:p>
        </p:txBody>
      </p:sp>
      <p:pic>
        <p:nvPicPr>
          <p:cNvPr id="1026" name="Picture 2" descr="http://img3.wikia.nocookie.net/__cb20140428050001/rrc-kor/ru/images/8/83/%D0%9E%D0%BA_%D1%81%D0%BC%D0%B0%D0%B9%D0%B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7" y="1857380"/>
            <a:ext cx="4158750" cy="31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3AC0D38-1648-49BA-B579-00DC76A2FFD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Домашн</a:t>
            </a:r>
            <a:r>
              <a:rPr lang="uk-UA" sz="2000" b="1">
                <a:solidFill>
                  <a:schemeClr val="bg1"/>
                </a:solidFill>
              </a:rPr>
              <a:t>є завдання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CA6BB-3B00-4C59-AE44-625573A7B2AC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Дата 7">
            <a:extLst>
              <a:ext uri="{FF2B5EF4-FFF2-40B4-BE49-F238E27FC236}">
                <a16:creationId xmlns:a16="http://schemas.microsoft.com/office/drawing/2014/main" id="{8C294D9C-1800-4A47-877F-D62D586F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tvoyakniga.ru/images/forum_uploads/20100928123711-smayl_2014112621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95" y="573107"/>
            <a:ext cx="6207209" cy="62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0D83C-049F-46D0-93C8-37DE93B1BEBE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960650F7-3460-4221-94DE-D162DAB6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539EA0F-F1A1-48E3-9066-E9E67BA26C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 нових зустрічей!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D6B6D6F-8A9A-4304-BAFF-4CE61914CEA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Перевірка знань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09822-2F05-40F0-96C4-4A0E3FCA0D44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Дата 7">
            <a:extLst>
              <a:ext uri="{FF2B5EF4-FFF2-40B4-BE49-F238E27FC236}">
                <a16:creationId xmlns:a16="http://schemas.microsoft.com/office/drawing/2014/main" id="{E6B8E8BE-21F8-478C-9E5B-2D4B27C4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781CA-7D9A-4561-BC4A-6A6B9A98A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1303849"/>
            <a:ext cx="11854390" cy="5409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033DA9-ED1C-4AC0-A825-35D2B496CDD9}"/>
              </a:ext>
            </a:extLst>
          </p:cNvPr>
          <p:cNvSpPr txBox="1"/>
          <p:nvPr/>
        </p:nvSpPr>
        <p:spPr>
          <a:xfrm>
            <a:off x="6708914" y="2782669"/>
            <a:ext cx="491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Пройдемо тестування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66A1E-C2D5-4CE1-85BB-BC2A1ACE0203}"/>
              </a:ext>
            </a:extLst>
          </p:cNvPr>
          <p:cNvSpPr txBox="1"/>
          <p:nvPr/>
        </p:nvSpPr>
        <p:spPr>
          <a:xfrm>
            <a:off x="6708913" y="3937341"/>
            <a:ext cx="4916129" cy="1940957"/>
          </a:xfrm>
          <a:prstGeom prst="roundRect">
            <a:avLst/>
          </a:prstGeom>
          <a:solidFill>
            <a:srgbClr val="967358">
              <a:alpha val="30196"/>
            </a:srgbClr>
          </a:solidFill>
          <a:ln w="38100">
            <a:solidFill>
              <a:srgbClr val="584332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Для початку роботи запустіть тест в середовищі </a:t>
            </a:r>
            <a:r>
              <a:rPr lang="en-US" sz="3600" b="1" dirty="0" err="1">
                <a:solidFill>
                  <a:schemeClr val="bg1"/>
                </a:solidFill>
              </a:rPr>
              <a:t>MyTestX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письмової роботи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300897" y="3196557"/>
            <a:ext cx="3066408" cy="1322771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Через два </a:t>
            </a:r>
            <a:r>
              <a:rPr lang="ru-RU" b="1" dirty="0" err="1"/>
              <a:t>міжрядкових</a:t>
            </a:r>
            <a:r>
              <a:rPr lang="ru-RU" b="1" dirty="0"/>
              <a:t> </a:t>
            </a:r>
            <a:r>
              <a:rPr lang="ru-RU" b="1" dirty="0" err="1"/>
              <a:t>інтервали</a:t>
            </a:r>
            <a:r>
              <a:rPr lang="ru-RU" b="1" dirty="0"/>
              <a:t> до </a:t>
            </a:r>
            <a:r>
              <a:rPr lang="ru-RU" b="1" dirty="0" err="1"/>
              <a:t>тридцяти</a:t>
            </a:r>
            <a:r>
              <a:rPr lang="ru-RU" b="1" dirty="0"/>
              <a:t> </a:t>
            </a:r>
            <a:r>
              <a:rPr lang="ru-RU" b="1" dirty="0" err="1"/>
              <a:t>рядків</a:t>
            </a:r>
            <a:r>
              <a:rPr lang="ru-RU" b="1" dirty="0"/>
              <a:t> на </a:t>
            </a:r>
            <a:r>
              <a:rPr lang="ru-RU" b="1" dirty="0" err="1"/>
              <a:t>сторінці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244501" y="1869235"/>
            <a:ext cx="3358727" cy="141181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Письмову</a:t>
            </a:r>
            <a:r>
              <a:rPr lang="ru-RU" b="1" dirty="0"/>
              <a:t> роботу </a:t>
            </a:r>
            <a:r>
              <a:rPr lang="ru-RU" b="1" dirty="0" err="1"/>
              <a:t>виготовляють</a:t>
            </a:r>
            <a:r>
              <a:rPr lang="ru-RU" b="1" dirty="0"/>
              <a:t> </a:t>
            </a:r>
            <a:r>
              <a:rPr lang="ru-RU" b="1" dirty="0" err="1"/>
              <a:t>рукописним</a:t>
            </a:r>
            <a:r>
              <a:rPr lang="ru-RU" b="1" dirty="0"/>
              <a:t> способом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друкують</a:t>
            </a:r>
            <a:r>
              <a:rPr lang="ru-RU" b="1" dirty="0"/>
              <a:t> </a:t>
            </a:r>
            <a:r>
              <a:rPr lang="ru-RU" b="1" dirty="0" err="1"/>
              <a:t>машинописним</a:t>
            </a:r>
            <a:r>
              <a:rPr lang="ru-RU" b="1" dirty="0"/>
              <a:t> способом </a:t>
            </a:r>
            <a:endParaRPr lang="uk-UA" b="1" dirty="0"/>
          </a:p>
        </p:txBody>
      </p:sp>
      <p:sp>
        <p:nvSpPr>
          <p:cNvPr id="18" name="Овал 17"/>
          <p:cNvSpPr/>
          <p:nvPr/>
        </p:nvSpPr>
        <p:spPr>
          <a:xfrm>
            <a:off x="4014153" y="2923042"/>
            <a:ext cx="3833706" cy="1436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Правила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письмової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роботи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887188" y="1056627"/>
            <a:ext cx="3084959" cy="1365004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На </a:t>
            </a:r>
            <a:r>
              <a:rPr lang="ru-RU" b="1" dirty="0" err="1"/>
              <a:t>одній</a:t>
            </a:r>
            <a:r>
              <a:rPr lang="ru-RU" b="1" dirty="0"/>
              <a:t> </a:t>
            </a:r>
            <a:r>
              <a:rPr lang="ru-RU" b="1" dirty="0" err="1"/>
              <a:t>стороні</a:t>
            </a:r>
            <a:r>
              <a:rPr lang="ru-RU" b="1" dirty="0"/>
              <a:t> </a:t>
            </a:r>
            <a:r>
              <a:rPr lang="ru-RU" b="1" dirty="0" err="1"/>
              <a:t>аркуша</a:t>
            </a:r>
            <a:r>
              <a:rPr lang="ru-RU" b="1" dirty="0"/>
              <a:t> </a:t>
            </a:r>
            <a:r>
              <a:rPr lang="ru-RU" b="1" dirty="0" err="1"/>
              <a:t>білого</a:t>
            </a:r>
            <a:r>
              <a:rPr lang="ru-RU" b="1" dirty="0"/>
              <a:t> </a:t>
            </a:r>
            <a:r>
              <a:rPr lang="ru-RU" b="1" dirty="0" err="1"/>
              <a:t>паперу</a:t>
            </a:r>
            <a:r>
              <a:rPr lang="ru-RU" b="1" dirty="0"/>
              <a:t> формату А4 (210 х 297мм) 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форматі</a:t>
            </a:r>
            <a:r>
              <a:rPr lang="ru-RU" b="1" dirty="0"/>
              <a:t> у межах </a:t>
            </a:r>
            <a:r>
              <a:rPr lang="ru-RU" b="1" dirty="0" err="1"/>
              <a:t>від</a:t>
            </a:r>
            <a:r>
              <a:rPr lang="ru-RU" b="1" dirty="0"/>
              <a:t> 203 х 288 до 210 х 297 мм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7113" y="4693824"/>
            <a:ext cx="3219155" cy="1758829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130" y="3609945"/>
            <a:ext cx="2008464" cy="2842708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35C44-1AFB-48F8-A815-E409660DD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79833" b="66963"/>
          <a:stretch/>
        </p:blipFill>
        <p:spPr>
          <a:xfrm>
            <a:off x="8300897" y="1074620"/>
            <a:ext cx="2161535" cy="1991828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C3DBE3-9569-4002-AB12-EFB1B48DE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4667" t="5911" r="53167" b="66518"/>
          <a:stretch/>
        </p:blipFill>
        <p:spPr>
          <a:xfrm>
            <a:off x="7708230" y="4708263"/>
            <a:ext cx="2702560" cy="1890813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4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письмової роботи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965094" y="2544871"/>
            <a:ext cx="2981739" cy="1222060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Дипломних</a:t>
            </a:r>
            <a:r>
              <a:rPr lang="ru-RU" b="1" dirty="0"/>
              <a:t> </a:t>
            </a:r>
            <a:r>
              <a:rPr lang="ru-RU" b="1" dirty="0" err="1"/>
              <a:t>робіт</a:t>
            </a:r>
            <a:r>
              <a:rPr lang="ru-RU" b="1" dirty="0"/>
              <a:t> 50-70 </a:t>
            </a:r>
            <a:r>
              <a:rPr lang="ru-RU" b="1" dirty="0" err="1"/>
              <a:t>друкованих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3243713" y="2587103"/>
            <a:ext cx="2491165" cy="1179827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Курсових</a:t>
            </a:r>
            <a:r>
              <a:rPr lang="ru-RU" b="1" dirty="0"/>
              <a:t> </a:t>
            </a:r>
            <a:r>
              <a:rPr lang="ru-RU" b="1" dirty="0" err="1"/>
              <a:t>робіт</a:t>
            </a:r>
            <a:r>
              <a:rPr lang="ru-RU" b="1" dirty="0"/>
              <a:t> 20-25 </a:t>
            </a:r>
            <a:r>
              <a:rPr lang="ru-RU" b="1" dirty="0" err="1"/>
              <a:t>друкованих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endParaRPr lang="uk-UA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66931" y="1204383"/>
            <a:ext cx="5026155" cy="92259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Обсяги</a:t>
            </a:r>
            <a:r>
              <a:rPr lang="ru-RU" sz="2400" b="1" dirty="0"/>
              <a:t> </a:t>
            </a:r>
            <a:r>
              <a:rPr lang="ru-RU" sz="2400" b="1" dirty="0" err="1"/>
              <a:t>письмових</a:t>
            </a:r>
            <a:r>
              <a:rPr lang="ru-RU" sz="2400" b="1" dirty="0"/>
              <a:t> </a:t>
            </a:r>
            <a:r>
              <a:rPr lang="ru-RU" sz="2400" b="1" dirty="0" err="1"/>
              <a:t>робіт</a:t>
            </a:r>
            <a:r>
              <a:rPr lang="ru-RU" sz="2400" b="1" dirty="0"/>
              <a:t>, як правило, </a:t>
            </a:r>
            <a:r>
              <a:rPr lang="ru-RU" sz="2400" b="1" dirty="0" err="1"/>
              <a:t>складають</a:t>
            </a:r>
            <a:r>
              <a:rPr lang="ru-RU" sz="2400" b="1" dirty="0"/>
              <a:t> (без </a:t>
            </a:r>
            <a:r>
              <a:rPr lang="ru-RU" sz="2400" b="1" dirty="0" err="1"/>
              <a:t>додатків</a:t>
            </a:r>
            <a:r>
              <a:rPr lang="ru-RU" sz="2400" b="1" dirty="0"/>
              <a:t>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6152321" y="2544870"/>
            <a:ext cx="2564296" cy="122206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Кваліфікаційних</a:t>
            </a:r>
            <a:r>
              <a:rPr lang="ru-RU" b="1" dirty="0"/>
              <a:t> </a:t>
            </a:r>
            <a:r>
              <a:rPr lang="ru-RU" b="1" dirty="0" err="1"/>
              <a:t>робіт</a:t>
            </a:r>
            <a:r>
              <a:rPr lang="ru-RU" b="1" dirty="0"/>
              <a:t> 40-50 </a:t>
            </a:r>
            <a:r>
              <a:rPr lang="ru-RU" b="1" dirty="0" err="1"/>
              <a:t>друкованих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endParaRPr lang="ru-RU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308850" y="2587103"/>
            <a:ext cx="2613254" cy="1179827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Обсяг</a:t>
            </a:r>
            <a:r>
              <a:rPr lang="ru-RU" b="1" dirty="0"/>
              <a:t> реферату – 15-20 </a:t>
            </a:r>
            <a:r>
              <a:rPr lang="ru-RU" b="1" dirty="0" err="1"/>
              <a:t>сторінок</a:t>
            </a:r>
            <a:endParaRPr lang="uk-UA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3033" y="3959372"/>
            <a:ext cx="2706653" cy="2745458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7956" y="4069521"/>
            <a:ext cx="3366880" cy="252516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204" y="4069521"/>
            <a:ext cx="3854727" cy="2569818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5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85" y="1330949"/>
            <a:ext cx="4250940" cy="5174647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Структура </a:t>
            </a:r>
            <a:r>
              <a:rPr lang="ru-RU" sz="2000" b="1" dirty="0" err="1">
                <a:solidFill>
                  <a:schemeClr val="bg1"/>
                </a:solidFill>
              </a:rPr>
              <a:t>роботи</a:t>
            </a:r>
            <a:r>
              <a:rPr lang="ru-RU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8454196" y="2461824"/>
            <a:ext cx="3017316" cy="678256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Вступ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6919577" y="1769012"/>
            <a:ext cx="2788943" cy="570795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Зміст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4587925" y="3140080"/>
            <a:ext cx="4110793" cy="116094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Структура </a:t>
            </a:r>
            <a:r>
              <a:rPr lang="ru-RU" sz="2400" b="1" dirty="0" err="1"/>
              <a:t>роботи</a:t>
            </a:r>
            <a:r>
              <a:rPr lang="ru-RU" sz="2400" b="1" dirty="0"/>
              <a:t>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09328" y="1158961"/>
            <a:ext cx="2598902" cy="48532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Титульний</a:t>
            </a:r>
            <a:r>
              <a:rPr lang="ru-RU" b="1" dirty="0"/>
              <a:t> </a:t>
            </a:r>
            <a:r>
              <a:rPr lang="ru-RU" b="1" dirty="0" err="1"/>
              <a:t>аркуш</a:t>
            </a:r>
            <a:r>
              <a:rPr lang="ru-RU" b="1" dirty="0"/>
              <a:t> </a:t>
            </a:r>
            <a:endParaRPr lang="uk-UA" b="1" dirty="0"/>
          </a:p>
        </p:txBody>
      </p:sp>
      <p:sp>
        <p:nvSpPr>
          <p:cNvPr id="19" name="Полилиния 18"/>
          <p:cNvSpPr/>
          <p:nvPr/>
        </p:nvSpPr>
        <p:spPr>
          <a:xfrm>
            <a:off x="9149800" y="3408125"/>
            <a:ext cx="2891403" cy="624693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Розділи</a:t>
            </a:r>
            <a:r>
              <a:rPr lang="ru-RU" b="1" dirty="0"/>
              <a:t> і </a:t>
            </a:r>
            <a:r>
              <a:rPr lang="ru-RU" b="1" dirty="0" err="1"/>
              <a:t>підрозділи</a:t>
            </a:r>
            <a:r>
              <a:rPr lang="ru-RU" b="1" dirty="0"/>
              <a:t> </a:t>
            </a:r>
            <a:r>
              <a:rPr lang="ru-RU" b="1" dirty="0" err="1"/>
              <a:t>основної</a:t>
            </a:r>
            <a:r>
              <a:rPr lang="ru-RU" b="1" dirty="0"/>
              <a:t> </a:t>
            </a:r>
            <a:r>
              <a:rPr lang="ru-RU" b="1" dirty="0" err="1"/>
              <a:t>частини</a:t>
            </a:r>
            <a:endParaRPr lang="ru-RU" b="1" dirty="0"/>
          </a:p>
        </p:txBody>
      </p:sp>
      <p:sp>
        <p:nvSpPr>
          <p:cNvPr id="20" name="Полилиния 19"/>
          <p:cNvSpPr/>
          <p:nvPr/>
        </p:nvSpPr>
        <p:spPr>
          <a:xfrm>
            <a:off x="7859246" y="5225868"/>
            <a:ext cx="2993144" cy="708676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Список </a:t>
            </a:r>
            <a:r>
              <a:rPr lang="ru-RU" b="1" dirty="0" err="1"/>
              <a:t>використаної</a:t>
            </a:r>
            <a:r>
              <a:rPr lang="ru-RU" b="1" dirty="0"/>
              <a:t> </a:t>
            </a:r>
            <a:r>
              <a:rPr lang="ru-RU" b="1" dirty="0" err="1"/>
              <a:t>літератури</a:t>
            </a:r>
            <a:endParaRPr lang="uk-UA" b="1" dirty="0"/>
          </a:p>
        </p:txBody>
      </p:sp>
      <p:sp>
        <p:nvSpPr>
          <p:cNvPr id="21" name="Полилиния 20"/>
          <p:cNvSpPr/>
          <p:nvPr/>
        </p:nvSpPr>
        <p:spPr>
          <a:xfrm>
            <a:off x="8698718" y="4317525"/>
            <a:ext cx="3037561" cy="64312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Висновки</a:t>
            </a:r>
            <a:endParaRPr lang="ru-RU" b="1" dirty="0"/>
          </a:p>
        </p:txBody>
      </p:sp>
      <p:sp>
        <p:nvSpPr>
          <p:cNvPr id="13" name="Полилиния 12"/>
          <p:cNvSpPr/>
          <p:nvPr/>
        </p:nvSpPr>
        <p:spPr>
          <a:xfrm>
            <a:off x="5705574" y="6101896"/>
            <a:ext cx="2993144" cy="57203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Додатки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5015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письмової роботи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300897" y="2923042"/>
            <a:ext cx="3740306" cy="1322771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Назву</a:t>
            </a:r>
            <a:r>
              <a:rPr lang="ru-RU" b="1" dirty="0"/>
              <a:t> </a:t>
            </a:r>
            <a:r>
              <a:rPr lang="ru-RU" b="1" dirty="0" err="1"/>
              <a:t>розділу</a:t>
            </a:r>
            <a:r>
              <a:rPr lang="ru-RU" b="1" dirty="0"/>
              <a:t> </a:t>
            </a:r>
            <a:r>
              <a:rPr lang="ru-RU" b="1" dirty="0" err="1"/>
              <a:t>друкують</a:t>
            </a:r>
            <a:r>
              <a:rPr lang="ru-RU" b="1" dirty="0"/>
              <a:t> маленькими </a:t>
            </a:r>
            <a:r>
              <a:rPr lang="ru-RU" b="1" dirty="0" err="1"/>
              <a:t>літерами</a:t>
            </a:r>
            <a:r>
              <a:rPr lang="ru-RU" b="1" dirty="0"/>
              <a:t> (перша велика) з абзацного </a:t>
            </a:r>
            <a:r>
              <a:rPr lang="ru-RU" b="1" dirty="0" err="1"/>
              <a:t>виступу</a:t>
            </a:r>
            <a:r>
              <a:rPr lang="ru-RU" b="1" dirty="0"/>
              <a:t>. </a:t>
            </a:r>
            <a:r>
              <a:rPr lang="ru-RU" b="1" dirty="0" err="1"/>
              <a:t>Абзацний</a:t>
            </a:r>
            <a:r>
              <a:rPr lang="ru-RU" b="1" dirty="0"/>
              <a:t> </a:t>
            </a:r>
            <a:r>
              <a:rPr lang="ru-RU" b="1" dirty="0" err="1"/>
              <a:t>виступ</a:t>
            </a:r>
            <a:r>
              <a:rPr lang="ru-RU" b="1" dirty="0"/>
              <a:t> повинен бути </a:t>
            </a:r>
            <a:r>
              <a:rPr lang="ru-RU" b="1" dirty="0" err="1"/>
              <a:t>однаковим</a:t>
            </a:r>
            <a:r>
              <a:rPr lang="ru-RU" b="1" dirty="0"/>
              <a:t> і </a:t>
            </a:r>
            <a:r>
              <a:rPr lang="ru-RU" b="1" dirty="0" err="1"/>
              <a:t>дорівнювати</a:t>
            </a:r>
            <a:r>
              <a:rPr lang="ru-RU" b="1" dirty="0"/>
              <a:t> 10см.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271134" y="2585690"/>
            <a:ext cx="3358727" cy="1411810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Рівняння</a:t>
            </a:r>
            <a:r>
              <a:rPr lang="ru-RU" b="1" dirty="0"/>
              <a:t> тексту - по </a:t>
            </a:r>
            <a:r>
              <a:rPr lang="ru-RU" b="1" dirty="0" err="1"/>
              <a:t>ширині</a:t>
            </a:r>
            <a:r>
              <a:rPr lang="ru-RU" b="1" dirty="0"/>
              <a:t> </a:t>
            </a:r>
            <a:r>
              <a:rPr lang="ru-RU" b="1" dirty="0" err="1"/>
              <a:t>сторінки</a:t>
            </a:r>
            <a:r>
              <a:rPr lang="ru-RU" b="1" dirty="0"/>
              <a:t>, без </a:t>
            </a:r>
            <a:r>
              <a:rPr lang="ru-RU" b="1" dirty="0" err="1"/>
              <a:t>переносів</a:t>
            </a:r>
            <a:r>
              <a:rPr lang="ru-RU" b="1" dirty="0"/>
              <a:t>.</a:t>
            </a:r>
            <a:endParaRPr lang="uk-UA" b="1" dirty="0"/>
          </a:p>
        </p:txBody>
      </p:sp>
      <p:sp>
        <p:nvSpPr>
          <p:cNvPr id="18" name="Овал 17"/>
          <p:cNvSpPr/>
          <p:nvPr/>
        </p:nvSpPr>
        <p:spPr>
          <a:xfrm>
            <a:off x="3979246" y="2732034"/>
            <a:ext cx="3833706" cy="1436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Правила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письмової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роботи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50563" y="1056626"/>
            <a:ext cx="4518733" cy="1535653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/>
              <a:t>Заголовки </a:t>
            </a:r>
            <a:r>
              <a:rPr lang="ru-RU" b="1" dirty="0" err="1"/>
              <a:t>структурних</a:t>
            </a:r>
            <a:r>
              <a:rPr lang="ru-RU" b="1" dirty="0"/>
              <a:t> </a:t>
            </a:r>
            <a:r>
              <a:rPr lang="ru-RU" b="1" dirty="0" err="1"/>
              <a:t>частин</a:t>
            </a:r>
            <a:r>
              <a:rPr lang="ru-RU" b="1" dirty="0"/>
              <a:t>: ЗМІСТ, ВСТУП, РОЗДІЛ, ВИСНОВКИ, СПИСОК ВИКОРИСТАНОЇ ЛІТЕРАТУРИ </a:t>
            </a:r>
            <a:r>
              <a:rPr lang="ru-RU" b="1" dirty="0" err="1"/>
              <a:t>друкують</a:t>
            </a:r>
            <a:r>
              <a:rPr lang="ru-RU" b="1" dirty="0"/>
              <a:t> великими </a:t>
            </a:r>
            <a:r>
              <a:rPr lang="ru-RU" b="1" dirty="0" err="1"/>
              <a:t>літерами</a:t>
            </a:r>
            <a:r>
              <a:rPr lang="ru-RU" b="1" dirty="0"/>
              <a:t> </a:t>
            </a:r>
            <a:r>
              <a:rPr lang="ru-RU" b="1" dirty="0" err="1"/>
              <a:t>симетрично</a:t>
            </a:r>
            <a:r>
              <a:rPr lang="ru-RU" b="1" dirty="0"/>
              <a:t> до тексту.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850" y="4519328"/>
            <a:ext cx="2381700" cy="1190850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6471" y="4347127"/>
            <a:ext cx="2721703" cy="2261198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952" y="4833708"/>
            <a:ext cx="4029860" cy="1774617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письмової роботи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7601838" y="2503503"/>
            <a:ext cx="4439365" cy="1748901"/>
          </a:xfrm>
          <a:custGeom>
            <a:avLst/>
            <a:gdLst>
              <a:gd name="connsiteX0" fmla="*/ 0 w 2571527"/>
              <a:gd name="connsiteY0" fmla="*/ 209774 h 1258616"/>
              <a:gd name="connsiteX1" fmla="*/ 209774 w 2571527"/>
              <a:gd name="connsiteY1" fmla="*/ 0 h 1258616"/>
              <a:gd name="connsiteX2" fmla="*/ 2361753 w 2571527"/>
              <a:gd name="connsiteY2" fmla="*/ 0 h 1258616"/>
              <a:gd name="connsiteX3" fmla="*/ 2571527 w 2571527"/>
              <a:gd name="connsiteY3" fmla="*/ 209774 h 1258616"/>
              <a:gd name="connsiteX4" fmla="*/ 2571527 w 2571527"/>
              <a:gd name="connsiteY4" fmla="*/ 1048842 h 1258616"/>
              <a:gd name="connsiteX5" fmla="*/ 2361753 w 2571527"/>
              <a:gd name="connsiteY5" fmla="*/ 1258616 h 1258616"/>
              <a:gd name="connsiteX6" fmla="*/ 209774 w 2571527"/>
              <a:gd name="connsiteY6" fmla="*/ 1258616 h 1258616"/>
              <a:gd name="connsiteX7" fmla="*/ 0 w 2571527"/>
              <a:gd name="connsiteY7" fmla="*/ 1048842 h 1258616"/>
              <a:gd name="connsiteX8" fmla="*/ 0 w 2571527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1527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361753" y="0"/>
                </a:lnTo>
                <a:cubicBezTo>
                  <a:pt x="2477608" y="0"/>
                  <a:pt x="2571527" y="93919"/>
                  <a:pt x="2571527" y="209774"/>
                </a:cubicBezTo>
                <a:lnTo>
                  <a:pt x="2571527" y="1048842"/>
                </a:lnTo>
                <a:cubicBezTo>
                  <a:pt x="2571527" y="1164697"/>
                  <a:pt x="2477608" y="1258616"/>
                  <a:pt x="2361753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Посилання</a:t>
            </a:r>
            <a:r>
              <a:rPr lang="ru-RU" b="1" dirty="0"/>
              <a:t> в </a:t>
            </a:r>
            <a:r>
              <a:rPr lang="ru-RU" b="1" dirty="0" err="1"/>
              <a:t>тексті</a:t>
            </a:r>
            <a:r>
              <a:rPr lang="ru-RU" b="1" dirty="0"/>
              <a:t> </a:t>
            </a:r>
            <a:r>
              <a:rPr lang="ru-RU" b="1" dirty="0" err="1"/>
              <a:t>письмової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на </a:t>
            </a:r>
            <a:r>
              <a:rPr lang="ru-RU" b="1" dirty="0" err="1"/>
              <a:t>джерела</a:t>
            </a:r>
            <a:r>
              <a:rPr lang="ru-RU" b="1" dirty="0"/>
              <a:t> </a:t>
            </a:r>
            <a:r>
              <a:rPr lang="ru-RU" b="1" dirty="0" err="1"/>
              <a:t>слід</a:t>
            </a:r>
            <a:r>
              <a:rPr lang="ru-RU" b="1" dirty="0"/>
              <a:t> </a:t>
            </a:r>
            <a:r>
              <a:rPr lang="ru-RU" b="1" dirty="0" err="1"/>
              <a:t>зазначати</a:t>
            </a:r>
            <a:r>
              <a:rPr lang="ru-RU" b="1" dirty="0"/>
              <a:t> </a:t>
            </a:r>
            <a:r>
              <a:rPr lang="ru-RU" b="1" dirty="0" err="1"/>
              <a:t>порядковим</a:t>
            </a:r>
            <a:r>
              <a:rPr lang="ru-RU" b="1" dirty="0"/>
              <a:t> номером за </a:t>
            </a:r>
            <a:r>
              <a:rPr lang="ru-RU" b="1" dirty="0" err="1"/>
              <a:t>переліком</a:t>
            </a:r>
            <a:r>
              <a:rPr lang="ru-RU" b="1" dirty="0"/>
              <a:t> </a:t>
            </a:r>
            <a:r>
              <a:rPr lang="ru-RU" b="1" dirty="0" err="1"/>
              <a:t>посилань</a:t>
            </a:r>
            <a:r>
              <a:rPr lang="ru-RU" b="1" dirty="0"/>
              <a:t>, </a:t>
            </a:r>
            <a:r>
              <a:rPr lang="ru-RU" b="1" dirty="0" err="1"/>
              <a:t>виділеним</a:t>
            </a:r>
            <a:r>
              <a:rPr lang="ru-RU" b="1" dirty="0"/>
              <a:t> </a:t>
            </a:r>
            <a:r>
              <a:rPr lang="ru-RU" b="1" dirty="0" err="1"/>
              <a:t>двома</a:t>
            </a:r>
            <a:r>
              <a:rPr lang="ru-RU" b="1" dirty="0"/>
              <a:t> </a:t>
            </a:r>
            <a:r>
              <a:rPr lang="ru-RU" b="1" dirty="0" err="1"/>
              <a:t>квадратними</a:t>
            </a:r>
            <a:r>
              <a:rPr lang="ru-RU" b="1" dirty="0"/>
              <a:t> дужками, </a:t>
            </a:r>
            <a:r>
              <a:rPr lang="ru-RU" b="1" dirty="0" err="1"/>
              <a:t>наприклад</a:t>
            </a:r>
            <a:r>
              <a:rPr lang="ru-RU" b="1" dirty="0"/>
              <a:t>, "... за результатами </a:t>
            </a:r>
            <a:r>
              <a:rPr lang="ru-RU" b="1" dirty="0" err="1"/>
              <a:t>досліджень</a:t>
            </a:r>
            <a:r>
              <a:rPr lang="ru-RU" b="1" dirty="0"/>
              <a:t> </a:t>
            </a:r>
            <a:r>
              <a:rPr lang="en-US" b="1" dirty="0"/>
              <a:t>[</a:t>
            </a:r>
            <a:r>
              <a:rPr lang="ru-RU" b="1" dirty="0"/>
              <a:t>11-9]...".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244501" y="1869235"/>
            <a:ext cx="3358727" cy="1053807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Крапка</a:t>
            </a:r>
            <a:r>
              <a:rPr lang="ru-RU" b="1" dirty="0"/>
              <a:t> в </a:t>
            </a:r>
            <a:r>
              <a:rPr lang="ru-RU" b="1" dirty="0" err="1"/>
              <a:t>кінці</a:t>
            </a:r>
            <a:r>
              <a:rPr lang="ru-RU" b="1" dirty="0"/>
              <a:t> заголовку не ставиться.</a:t>
            </a:r>
            <a:endParaRPr lang="uk-UA" b="1" dirty="0"/>
          </a:p>
        </p:txBody>
      </p:sp>
      <p:sp>
        <p:nvSpPr>
          <p:cNvPr id="18" name="Овал 17"/>
          <p:cNvSpPr/>
          <p:nvPr/>
        </p:nvSpPr>
        <p:spPr>
          <a:xfrm>
            <a:off x="3685680" y="2686399"/>
            <a:ext cx="3833706" cy="1436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Правила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письмової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роботи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3950564" y="1056627"/>
            <a:ext cx="4021584" cy="1118402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 err="1"/>
              <a:t>Виноски</a:t>
            </a:r>
            <a:r>
              <a:rPr lang="ru-RU" b="1" dirty="0"/>
              <a:t> </a:t>
            </a:r>
            <a:r>
              <a:rPr lang="ru-RU" b="1" dirty="0" err="1"/>
              <a:t>розміщують</a:t>
            </a:r>
            <a:r>
              <a:rPr lang="ru-RU" b="1" dirty="0"/>
              <a:t> у </a:t>
            </a:r>
            <a:r>
              <a:rPr lang="ru-RU" b="1" dirty="0" err="1"/>
              <a:t>нижній</a:t>
            </a:r>
            <a:r>
              <a:rPr lang="ru-RU" b="1" dirty="0"/>
              <a:t> </a:t>
            </a:r>
            <a:r>
              <a:rPr lang="ru-RU" b="1" dirty="0" err="1"/>
              <a:t>частині</a:t>
            </a:r>
            <a:r>
              <a:rPr lang="ru-RU" b="1" dirty="0"/>
              <a:t> </a:t>
            </a:r>
            <a:r>
              <a:rPr lang="ru-RU" b="1" dirty="0" err="1"/>
              <a:t>сторінки</a:t>
            </a:r>
            <a:r>
              <a:rPr lang="ru-RU" b="1" dirty="0"/>
              <a:t>, </a:t>
            </a:r>
            <a:r>
              <a:rPr lang="ru-RU" b="1" dirty="0" err="1"/>
              <a:t>їх</a:t>
            </a:r>
            <a:r>
              <a:rPr lang="ru-RU" b="1" dirty="0"/>
              <a:t> не </a:t>
            </a:r>
            <a:r>
              <a:rPr lang="ru-RU" b="1" dirty="0" err="1"/>
              <a:t>переносять</a:t>
            </a:r>
            <a:r>
              <a:rPr lang="ru-RU" b="1" dirty="0"/>
              <a:t> на </a:t>
            </a:r>
            <a:r>
              <a:rPr lang="ru-RU" b="1" dirty="0" err="1"/>
              <a:t>наступну</a:t>
            </a:r>
            <a:r>
              <a:rPr lang="ru-RU" b="1" dirty="0"/>
              <a:t> </a:t>
            </a:r>
            <a:r>
              <a:rPr lang="ru-RU" b="1" dirty="0" err="1"/>
              <a:t>сторінку</a:t>
            </a:r>
            <a:r>
              <a:rPr lang="ru-RU" b="1" dirty="0"/>
              <a:t>.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71" y="4508532"/>
            <a:ext cx="4973451" cy="1958296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5705" y="4635161"/>
            <a:ext cx="4840780" cy="1990308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7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r="3581"/>
          <a:stretch/>
        </p:blipFill>
        <p:spPr>
          <a:xfrm>
            <a:off x="6392647" y="3091396"/>
            <a:ext cx="2473058" cy="3581468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501" y="3684233"/>
            <a:ext cx="4625463" cy="2898693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06.07.2020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оформлення письмової роботи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8957569" y="1951984"/>
            <a:ext cx="3083634" cy="3330230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Першою</a:t>
            </a:r>
            <a:r>
              <a:rPr lang="ru-RU" b="1" dirty="0"/>
              <a:t> </a:t>
            </a:r>
            <a:r>
              <a:rPr lang="ru-RU" b="1" dirty="0" err="1"/>
              <a:t>сторінкою</a:t>
            </a:r>
            <a:r>
              <a:rPr lang="ru-RU" b="1" dirty="0"/>
              <a:t> </a:t>
            </a:r>
            <a:r>
              <a:rPr lang="ru-RU" b="1" dirty="0" err="1"/>
              <a:t>письмової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є </a:t>
            </a:r>
            <a:r>
              <a:rPr lang="ru-RU" b="1" dirty="0" err="1"/>
              <a:t>титульний</a:t>
            </a:r>
            <a:r>
              <a:rPr lang="ru-RU" b="1" dirty="0"/>
              <a:t> </a:t>
            </a:r>
            <a:r>
              <a:rPr lang="ru-RU" b="1" dirty="0" err="1"/>
              <a:t>аркуш</a:t>
            </a:r>
            <a:r>
              <a:rPr lang="ru-RU" b="1" dirty="0"/>
              <a:t>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включають</a:t>
            </a:r>
            <a:r>
              <a:rPr lang="ru-RU" b="1" dirty="0"/>
              <a:t> до </a:t>
            </a:r>
            <a:r>
              <a:rPr lang="ru-RU" b="1" dirty="0" err="1"/>
              <a:t>загальної</a:t>
            </a:r>
            <a:r>
              <a:rPr lang="ru-RU" b="1" dirty="0"/>
              <a:t> </a:t>
            </a:r>
            <a:r>
              <a:rPr lang="ru-RU" b="1" dirty="0" err="1"/>
              <a:t>нумерації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r>
              <a:rPr lang="ru-RU" b="1" dirty="0"/>
              <a:t>, але номер </a:t>
            </a:r>
            <a:r>
              <a:rPr lang="ru-RU" b="1" dirty="0" err="1"/>
              <a:t>сторінки</a:t>
            </a:r>
            <a:r>
              <a:rPr lang="ru-RU" b="1" dirty="0"/>
              <a:t> не </a:t>
            </a:r>
            <a:r>
              <a:rPr lang="ru-RU" b="1" dirty="0" err="1"/>
              <a:t>ставлять</a:t>
            </a:r>
            <a:r>
              <a:rPr lang="ru-RU" b="1" dirty="0"/>
              <a:t>, на </a:t>
            </a:r>
            <a:r>
              <a:rPr lang="ru-RU" b="1" dirty="0" err="1"/>
              <a:t>наступних</a:t>
            </a:r>
            <a:r>
              <a:rPr lang="ru-RU" b="1" dirty="0"/>
              <a:t> </a:t>
            </a:r>
            <a:r>
              <a:rPr lang="ru-RU" b="1" dirty="0" err="1"/>
              <a:t>сторінках</a:t>
            </a:r>
            <a:r>
              <a:rPr lang="ru-RU" b="1" dirty="0"/>
              <a:t> номер </a:t>
            </a:r>
            <a:r>
              <a:rPr lang="ru-RU" b="1" dirty="0" err="1"/>
              <a:t>проставляють</a:t>
            </a:r>
            <a:r>
              <a:rPr lang="ru-RU" b="1" dirty="0"/>
              <a:t> у правому </a:t>
            </a:r>
            <a:r>
              <a:rPr lang="ru-RU" b="1" dirty="0" err="1"/>
              <a:t>верхньому</a:t>
            </a:r>
            <a:r>
              <a:rPr lang="ru-RU" b="1" dirty="0"/>
              <a:t> </a:t>
            </a:r>
            <a:r>
              <a:rPr lang="ru-RU" b="1" dirty="0" err="1"/>
              <a:t>куті</a:t>
            </a:r>
            <a:r>
              <a:rPr lang="ru-RU" b="1" dirty="0"/>
              <a:t> </a:t>
            </a:r>
            <a:r>
              <a:rPr lang="ru-RU" b="1" dirty="0" err="1"/>
              <a:t>сторінки</a:t>
            </a:r>
            <a:r>
              <a:rPr lang="ru-RU" b="1" dirty="0"/>
              <a:t> без </a:t>
            </a:r>
            <a:r>
              <a:rPr lang="ru-RU" b="1" dirty="0" err="1"/>
              <a:t>крапки</a:t>
            </a:r>
            <a:r>
              <a:rPr lang="ru-RU" b="1" dirty="0"/>
              <a:t> в </a:t>
            </a:r>
            <a:r>
              <a:rPr lang="ru-RU" b="1" dirty="0" err="1"/>
              <a:t>кінці</a:t>
            </a:r>
            <a:r>
              <a:rPr lang="ru-RU" b="1" dirty="0"/>
              <a:t>.</a:t>
            </a:r>
            <a:endParaRPr lang="uk-UA" b="1" dirty="0"/>
          </a:p>
        </p:txBody>
      </p:sp>
      <p:sp>
        <p:nvSpPr>
          <p:cNvPr id="15" name="Полилиния 14"/>
          <p:cNvSpPr/>
          <p:nvPr/>
        </p:nvSpPr>
        <p:spPr>
          <a:xfrm>
            <a:off x="3529997" y="1032184"/>
            <a:ext cx="6776978" cy="832127"/>
          </a:xfrm>
          <a:prstGeom prst="roundRect">
            <a:avLst/>
          </a:pr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err="1"/>
              <a:t>Кожну</a:t>
            </a:r>
            <a:r>
              <a:rPr lang="ru-RU" b="1" dirty="0"/>
              <a:t> </a:t>
            </a:r>
            <a:r>
              <a:rPr lang="ru-RU" b="1" dirty="0" err="1"/>
              <a:t>структурну</a:t>
            </a:r>
            <a:r>
              <a:rPr lang="ru-RU" b="1" dirty="0"/>
              <a:t> </a:t>
            </a:r>
            <a:r>
              <a:rPr lang="ru-RU" b="1" dirty="0" err="1"/>
              <a:t>частину</a:t>
            </a:r>
            <a:r>
              <a:rPr lang="ru-RU" b="1" dirty="0"/>
              <a:t> </a:t>
            </a:r>
            <a:r>
              <a:rPr lang="ru-RU" b="1" dirty="0" err="1"/>
              <a:t>письмової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треба </a:t>
            </a:r>
            <a:r>
              <a:rPr lang="ru-RU" b="1" dirty="0" err="1"/>
              <a:t>починати</a:t>
            </a:r>
            <a:r>
              <a:rPr lang="ru-RU" b="1" dirty="0"/>
              <a:t> з </a:t>
            </a:r>
            <a:r>
              <a:rPr lang="ru-RU" b="1" dirty="0" err="1"/>
              <a:t>нової</a:t>
            </a:r>
            <a:r>
              <a:rPr lang="ru-RU" b="1" dirty="0"/>
              <a:t> </a:t>
            </a:r>
            <a:r>
              <a:rPr lang="ru-RU" b="1" dirty="0" err="1"/>
              <a:t>сторінки</a:t>
            </a:r>
            <a:r>
              <a:rPr lang="ru-RU" b="1" dirty="0"/>
              <a:t>.</a:t>
            </a:r>
            <a:endParaRPr lang="uk-UA" b="1" dirty="0"/>
          </a:p>
        </p:txBody>
      </p:sp>
      <p:sp>
        <p:nvSpPr>
          <p:cNvPr id="18" name="Овал 17"/>
          <p:cNvSpPr/>
          <p:nvPr/>
        </p:nvSpPr>
        <p:spPr>
          <a:xfrm>
            <a:off x="4075191" y="1938900"/>
            <a:ext cx="3833706" cy="143648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58433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Правила </a:t>
            </a:r>
            <a:r>
              <a:rPr lang="ru-RU" sz="2400" b="1" dirty="0" err="1">
                <a:solidFill>
                  <a:schemeClr val="bg1"/>
                </a:solidFill>
              </a:rPr>
              <a:t>оформлення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письмової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роботи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146823" y="1938900"/>
            <a:ext cx="3519996" cy="1443491"/>
          </a:xfrm>
          <a:custGeom>
            <a:avLst/>
            <a:gdLst>
              <a:gd name="connsiteX0" fmla="*/ 0 w 2896230"/>
              <a:gd name="connsiteY0" fmla="*/ 209774 h 1258616"/>
              <a:gd name="connsiteX1" fmla="*/ 209774 w 2896230"/>
              <a:gd name="connsiteY1" fmla="*/ 0 h 1258616"/>
              <a:gd name="connsiteX2" fmla="*/ 2686456 w 2896230"/>
              <a:gd name="connsiteY2" fmla="*/ 0 h 1258616"/>
              <a:gd name="connsiteX3" fmla="*/ 2896230 w 2896230"/>
              <a:gd name="connsiteY3" fmla="*/ 209774 h 1258616"/>
              <a:gd name="connsiteX4" fmla="*/ 2896230 w 2896230"/>
              <a:gd name="connsiteY4" fmla="*/ 1048842 h 1258616"/>
              <a:gd name="connsiteX5" fmla="*/ 2686456 w 2896230"/>
              <a:gd name="connsiteY5" fmla="*/ 1258616 h 1258616"/>
              <a:gd name="connsiteX6" fmla="*/ 209774 w 2896230"/>
              <a:gd name="connsiteY6" fmla="*/ 1258616 h 1258616"/>
              <a:gd name="connsiteX7" fmla="*/ 0 w 2896230"/>
              <a:gd name="connsiteY7" fmla="*/ 1048842 h 1258616"/>
              <a:gd name="connsiteX8" fmla="*/ 0 w 2896230"/>
              <a:gd name="connsiteY8" fmla="*/ 209774 h 125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6230" h="1258616">
                <a:moveTo>
                  <a:pt x="0" y="209774"/>
                </a:moveTo>
                <a:cubicBezTo>
                  <a:pt x="0" y="93919"/>
                  <a:pt x="93919" y="0"/>
                  <a:pt x="209774" y="0"/>
                </a:cubicBezTo>
                <a:lnTo>
                  <a:pt x="2686456" y="0"/>
                </a:lnTo>
                <a:cubicBezTo>
                  <a:pt x="2802311" y="0"/>
                  <a:pt x="2896230" y="93919"/>
                  <a:pt x="2896230" y="209774"/>
                </a:cubicBezTo>
                <a:lnTo>
                  <a:pt x="2896230" y="1048842"/>
                </a:lnTo>
                <a:cubicBezTo>
                  <a:pt x="2896230" y="1164697"/>
                  <a:pt x="2802311" y="1258616"/>
                  <a:pt x="2686456" y="1258616"/>
                </a:cubicBezTo>
                <a:lnTo>
                  <a:pt x="209774" y="1258616"/>
                </a:lnTo>
                <a:cubicBezTo>
                  <a:pt x="93919" y="1258616"/>
                  <a:pt x="0" y="1164697"/>
                  <a:pt x="0" y="1048842"/>
                </a:cubicBezTo>
                <a:lnTo>
                  <a:pt x="0" y="209774"/>
                </a:lnTo>
                <a:close/>
              </a:path>
            </a:pathLst>
          </a:custGeom>
          <a:solidFill>
            <a:srgbClr val="765A43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881" tIns="152881" rIns="152881" bIns="152881" numCol="1" spcCol="1270" anchor="ctr" anchorCtr="0">
            <a:noAutofit/>
          </a:bodyPr>
          <a:lstStyle/>
          <a:p>
            <a:pPr algn="ctr"/>
            <a:r>
              <a:rPr lang="ru-RU" b="1" dirty="0" err="1"/>
              <a:t>Нумерація</a:t>
            </a:r>
            <a:r>
              <a:rPr lang="ru-RU" b="1" dirty="0"/>
              <a:t> </a:t>
            </a:r>
            <a:r>
              <a:rPr lang="ru-RU" b="1" dirty="0" err="1"/>
              <a:t>сторінок</a:t>
            </a:r>
            <a:r>
              <a:rPr lang="ru-RU" b="1" dirty="0"/>
              <a:t>, </a:t>
            </a:r>
            <a:r>
              <a:rPr lang="ru-RU" b="1" dirty="0" err="1"/>
              <a:t>розділів</a:t>
            </a:r>
            <a:r>
              <a:rPr lang="ru-RU" b="1" dirty="0"/>
              <a:t>, </a:t>
            </a:r>
            <a:r>
              <a:rPr lang="ru-RU" b="1" dirty="0" err="1"/>
              <a:t>підрозділів</a:t>
            </a:r>
            <a:r>
              <a:rPr lang="ru-RU" b="1" dirty="0"/>
              <a:t>, </a:t>
            </a:r>
            <a:r>
              <a:rPr lang="ru-RU" b="1" dirty="0" err="1"/>
              <a:t>пунктів</a:t>
            </a:r>
            <a:r>
              <a:rPr lang="ru-RU" b="1" dirty="0"/>
              <a:t>, </a:t>
            </a:r>
            <a:r>
              <a:rPr lang="ru-RU" b="1" dirty="0" err="1"/>
              <a:t>підпунктів</a:t>
            </a:r>
            <a:r>
              <a:rPr lang="ru-RU" b="1" dirty="0"/>
              <a:t>, </a:t>
            </a:r>
            <a:r>
              <a:rPr lang="ru-RU" b="1" dirty="0" err="1"/>
              <a:t>малюнків</a:t>
            </a:r>
            <a:r>
              <a:rPr lang="ru-RU" b="1" dirty="0"/>
              <a:t>, </a:t>
            </a:r>
            <a:r>
              <a:rPr lang="ru-RU" b="1" dirty="0" err="1"/>
              <a:t>таблиць</a:t>
            </a:r>
            <a:r>
              <a:rPr lang="ru-RU" b="1" dirty="0"/>
              <a:t>, формул </a:t>
            </a:r>
            <a:r>
              <a:rPr lang="ru-RU" b="1" dirty="0" err="1"/>
              <a:t>здійснюється</a:t>
            </a:r>
            <a:r>
              <a:rPr lang="ru-RU" b="1" dirty="0"/>
              <a:t> </a:t>
            </a:r>
            <a:r>
              <a:rPr lang="ru-RU" b="1" dirty="0" err="1"/>
              <a:t>арабськими</a:t>
            </a:r>
            <a:r>
              <a:rPr lang="ru-RU" b="1" dirty="0"/>
              <a:t> цифрами без знака №. </a:t>
            </a:r>
          </a:p>
        </p:txBody>
      </p:sp>
    </p:spTree>
    <p:extLst>
      <p:ext uri="{BB962C8B-B14F-4D97-AF65-F5344CB8AC3E}">
        <p14:creationId xmlns:p14="http://schemas.microsoft.com/office/powerpoint/2010/main" val="4235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9316</TotalTime>
  <Words>866</Words>
  <Application>Microsoft Office PowerPoint</Application>
  <PresentationFormat>Широкий екран</PresentationFormat>
  <Paragraphs>143</Paragraphs>
  <Slides>23</Slides>
  <Notes>3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Василь Цупа</cp:lastModifiedBy>
  <cp:revision>331</cp:revision>
  <dcterms:created xsi:type="dcterms:W3CDTF">2015-10-20T21:14:13Z</dcterms:created>
  <dcterms:modified xsi:type="dcterms:W3CDTF">2020-07-06T10:22:36Z</dcterms:modified>
</cp:coreProperties>
</file>