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8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3.svg" ContentType="image/svg+xml"/>
  <Override PartName="/ppt/media/image47.svg" ContentType="image/svg+xml"/>
  <Override PartName="/ppt/media/image49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8288000" cy="10287000"/>
  <p:notesSz cx="6858000" cy="9144000"/>
  <p:embeddedFontLst>
    <p:embeddedFont>
      <p:font typeface="Comic Sans Bold" panose="03000902030302020204"/>
      <p:bold r:id="rId20"/>
    </p:embeddedFont>
    <p:embeddedFont>
      <p:font typeface="Comic Sans" panose="03000702030302020204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svg"/><Relationship Id="rId7" Type="http://schemas.openxmlformats.org/officeDocument/2006/relationships/image" Target="../media/image5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9.svg"/><Relationship Id="rId11" Type="http://schemas.openxmlformats.org/officeDocument/2006/relationships/image" Target="../media/image58.png"/><Relationship Id="rId10" Type="http://schemas.openxmlformats.org/officeDocument/2006/relationships/image" Target="../media/image57.sv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sv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0" Type="http://schemas.openxmlformats.org/officeDocument/2006/relationships/image" Target="../media/image63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openxmlformats.org/officeDocument/2006/relationships/image" Target="../media/image66.svg"/><Relationship Id="rId7" Type="http://schemas.openxmlformats.org/officeDocument/2006/relationships/image" Target="../media/image65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0.svg"/><Relationship Id="rId11" Type="http://schemas.openxmlformats.org/officeDocument/2006/relationships/image" Target="../media/image69.png"/><Relationship Id="rId10" Type="http://schemas.openxmlformats.org/officeDocument/2006/relationships/image" Target="../media/image68.sv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image" Target="../media/image72.jpeg"/><Relationship Id="rId7" Type="http://schemas.openxmlformats.org/officeDocument/2006/relationships/image" Target="../media/image71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4.sv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png"/><Relationship Id="rId8" Type="http://schemas.openxmlformats.org/officeDocument/2006/relationships/image" Target="../media/image76.svg"/><Relationship Id="rId7" Type="http://schemas.openxmlformats.org/officeDocument/2006/relationships/image" Target="../media/image75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81.png"/><Relationship Id="rId12" Type="http://schemas.openxmlformats.org/officeDocument/2006/relationships/image" Target="../media/image80.svg"/><Relationship Id="rId11" Type="http://schemas.openxmlformats.org/officeDocument/2006/relationships/image" Target="../media/image79.png"/><Relationship Id="rId10" Type="http://schemas.openxmlformats.org/officeDocument/2006/relationships/image" Target="../media/image78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svg"/><Relationship Id="rId10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svg"/><Relationship Id="rId7" Type="http://schemas.openxmlformats.org/officeDocument/2006/relationships/image" Target="../media/image3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7.svg"/><Relationship Id="rId11" Type="http://schemas.openxmlformats.org/officeDocument/2006/relationships/image" Target="../media/image36.png"/><Relationship Id="rId10" Type="http://schemas.openxmlformats.org/officeDocument/2006/relationships/image" Target="../media/image35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svg"/><Relationship Id="rId7" Type="http://schemas.openxmlformats.org/officeDocument/2006/relationships/image" Target="../media/image3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3.svg"/><Relationship Id="rId11" Type="http://schemas.openxmlformats.org/officeDocument/2006/relationships/image" Target="../media/image42.png"/><Relationship Id="rId10" Type="http://schemas.openxmlformats.org/officeDocument/2006/relationships/image" Target="../media/image41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5.jpeg"/><Relationship Id="rId7" Type="http://schemas.openxmlformats.org/officeDocument/2006/relationships/image" Target="../media/image44.jpe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svg"/><Relationship Id="rId7" Type="http://schemas.openxmlformats.org/officeDocument/2006/relationships/image" Target="../media/image46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0.png"/><Relationship Id="rId10" Type="http://schemas.openxmlformats.org/officeDocument/2006/relationships/image" Target="../media/image49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svg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7219798" y="8918206"/>
            <a:ext cx="3065263" cy="644647"/>
            <a:chOff x="0" y="0"/>
            <a:chExt cx="807312" cy="1697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7312" cy="169783"/>
            </a:xfrm>
            <a:custGeom>
              <a:avLst/>
              <a:gdLst/>
              <a:ahLst/>
              <a:cxnLst/>
              <a:rect l="l" t="t" r="r" b="b"/>
              <a:pathLst>
                <a:path w="807312" h="169783">
                  <a:moveTo>
                    <a:pt x="84892" y="0"/>
                  </a:moveTo>
                  <a:lnTo>
                    <a:pt x="722420" y="0"/>
                  </a:lnTo>
                  <a:cubicBezTo>
                    <a:pt x="744935" y="0"/>
                    <a:pt x="766528" y="8944"/>
                    <a:pt x="782448" y="24864"/>
                  </a:cubicBezTo>
                  <a:cubicBezTo>
                    <a:pt x="798368" y="40785"/>
                    <a:pt x="807312" y="62377"/>
                    <a:pt x="807312" y="84892"/>
                  </a:cubicBezTo>
                  <a:lnTo>
                    <a:pt x="807312" y="84892"/>
                  </a:lnTo>
                  <a:cubicBezTo>
                    <a:pt x="807312" y="131776"/>
                    <a:pt x="769305" y="169783"/>
                    <a:pt x="722420" y="169783"/>
                  </a:cubicBezTo>
                  <a:lnTo>
                    <a:pt x="84892" y="169783"/>
                  </a:lnTo>
                  <a:cubicBezTo>
                    <a:pt x="62377" y="169783"/>
                    <a:pt x="40785" y="160840"/>
                    <a:pt x="24864" y="144919"/>
                  </a:cubicBezTo>
                  <a:cubicBezTo>
                    <a:pt x="8944" y="128999"/>
                    <a:pt x="0" y="107406"/>
                    <a:pt x="0" y="84892"/>
                  </a:cubicBezTo>
                  <a:lnTo>
                    <a:pt x="0" y="84892"/>
                  </a:lnTo>
                  <a:cubicBezTo>
                    <a:pt x="0" y="62377"/>
                    <a:pt x="8944" y="40785"/>
                    <a:pt x="24864" y="24864"/>
                  </a:cubicBezTo>
                  <a:cubicBezTo>
                    <a:pt x="40785" y="8944"/>
                    <a:pt x="62377" y="0"/>
                    <a:pt x="84892" y="0"/>
                  </a:cubicBezTo>
                  <a:close/>
                </a:path>
              </a:pathLst>
            </a:custGeom>
            <a:solidFill>
              <a:srgbClr val="BDC43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07312" cy="207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95371" y="8968443"/>
            <a:ext cx="2948726" cy="48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5"/>
              </a:lnSpc>
              <a:spcBef>
                <a:spcPct val="0"/>
              </a:spcBef>
            </a:pPr>
            <a:r>
              <a:rPr lang="en-US" sz="2875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875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647231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0" y="0"/>
                </a:moveTo>
                <a:lnTo>
                  <a:pt x="3409012" y="0"/>
                </a:lnTo>
                <a:lnTo>
                  <a:pt x="3409012" y="1921443"/>
                </a:lnTo>
                <a:lnTo>
                  <a:pt x="0" y="192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554794" y="8365557"/>
            <a:ext cx="3409012" cy="1921443"/>
          </a:xfrm>
          <a:custGeom>
            <a:avLst/>
            <a:gdLst/>
            <a:ahLst/>
            <a:cxnLst/>
            <a:rect l="l" t="t" r="r" b="b"/>
            <a:pathLst>
              <a:path w="3409012" h="1921443">
                <a:moveTo>
                  <a:pt x="3409012" y="0"/>
                </a:moveTo>
                <a:lnTo>
                  <a:pt x="0" y="0"/>
                </a:lnTo>
                <a:lnTo>
                  <a:pt x="0" y="1921443"/>
                </a:lnTo>
                <a:lnTo>
                  <a:pt x="3409012" y="1921443"/>
                </a:lnTo>
                <a:lnTo>
                  <a:pt x="34090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10127">
            <a:off x="7568905" y="8767205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81366" y="2550538"/>
            <a:ext cx="2776884" cy="4111532"/>
          </a:xfrm>
          <a:custGeom>
            <a:avLst/>
            <a:gdLst/>
            <a:ahLst/>
            <a:cxnLst/>
            <a:rect l="l" t="t" r="r" b="b"/>
            <a:pathLst>
              <a:path w="2776884" h="4111532">
                <a:moveTo>
                  <a:pt x="0" y="0"/>
                </a:moveTo>
                <a:lnTo>
                  <a:pt x="2776884" y="0"/>
                </a:lnTo>
                <a:lnTo>
                  <a:pt x="2776884" y="4111532"/>
                </a:lnTo>
                <a:lnTo>
                  <a:pt x="0" y="41115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576691" y="659483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7 КЛАС НУШ 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57275" y="3227559"/>
            <a:ext cx="14614810" cy="294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0"/>
              </a:lnSpc>
            </a:pPr>
            <a:r>
              <a:rPr lang="en-US" sz="84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Різноманітність птахів.</a:t>
            </a:r>
            <a:endParaRPr lang="en-US" sz="84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840"/>
              </a:lnSpc>
              <a:spcBef>
                <a:spcPct val="0"/>
              </a:spcBef>
            </a:pPr>
            <a:r>
              <a:rPr lang="en-US" sz="84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Кільогруді</a:t>
            </a:r>
            <a:endParaRPr lang="en-US" sz="84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907577" y="7104782"/>
            <a:ext cx="5134618" cy="66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5"/>
              </a:lnSpc>
              <a:spcBef>
                <a:spcPct val="0"/>
              </a:spcBef>
            </a:pPr>
            <a:r>
              <a:rPr lang="en-US" sz="3940" b="1">
                <a:solidFill>
                  <a:srgbClr val="10100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С. 232 - 235</a:t>
            </a:r>
            <a:endParaRPr lang="en-US" sz="3940" b="1">
              <a:solidFill>
                <a:srgbClr val="10100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28064" y="-223352"/>
            <a:ext cx="5759936" cy="6505061"/>
          </a:xfrm>
          <a:custGeom>
            <a:avLst/>
            <a:gdLst/>
            <a:ahLst/>
            <a:cxnLst/>
            <a:rect l="l" t="t" r="r" b="b"/>
            <a:pathLst>
              <a:path w="5759936" h="6505061">
                <a:moveTo>
                  <a:pt x="0" y="0"/>
                </a:moveTo>
                <a:lnTo>
                  <a:pt x="5759936" y="0"/>
                </a:lnTo>
                <a:lnTo>
                  <a:pt x="5759936" y="6505061"/>
                </a:lnTo>
                <a:lnTo>
                  <a:pt x="0" y="65050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12453" y="1028700"/>
            <a:ext cx="3119767" cy="4114800"/>
          </a:xfrm>
          <a:custGeom>
            <a:avLst/>
            <a:gdLst/>
            <a:ahLst/>
            <a:cxnLst/>
            <a:rect l="l" t="t" r="r" b="b"/>
            <a:pathLst>
              <a:path w="3119767" h="4114800">
                <a:moveTo>
                  <a:pt x="0" y="0"/>
                </a:moveTo>
                <a:lnTo>
                  <a:pt x="3119766" y="0"/>
                </a:lnTo>
                <a:lnTo>
                  <a:pt x="3119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587909" y="6172200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8" y="0"/>
                </a:lnTo>
                <a:lnTo>
                  <a:pt x="3845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Совоподібні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90403" y="5067300"/>
            <a:ext cx="12123579" cy="425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Мають великі очі,з розширеними зіницями,це дозволяє їм добре бачити у темряві. Удень сови ховаються,а вночі полюють.</a:t>
            </a:r>
            <a:endParaRPr lang="en-US" sz="40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5695"/>
              </a:lnSpc>
              <a:spcBef>
                <a:spcPct val="0"/>
              </a:spcBef>
            </a:pP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Оперення м'яке,тому політ безшумний,що сприяє вдалому полюванню. В 🇺🇦 пугач звичайний,сіра і вухата сова.</a:t>
            </a:r>
            <a:endParaRPr lang="en-US" sz="40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12163" y="0"/>
            <a:ext cx="4139539" cy="5871687"/>
          </a:xfrm>
          <a:custGeom>
            <a:avLst/>
            <a:gdLst/>
            <a:ahLst/>
            <a:cxnLst/>
            <a:rect l="l" t="t" r="r" b="b"/>
            <a:pathLst>
              <a:path w="4139539" h="5871687">
                <a:moveTo>
                  <a:pt x="0" y="0"/>
                </a:moveTo>
                <a:lnTo>
                  <a:pt x="4139539" y="0"/>
                </a:lnTo>
                <a:lnTo>
                  <a:pt x="4139539" y="5871687"/>
                </a:lnTo>
                <a:lnTo>
                  <a:pt x="0" y="58716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12453" y="965202"/>
            <a:ext cx="2596065" cy="4114800"/>
          </a:xfrm>
          <a:custGeom>
            <a:avLst/>
            <a:gdLst/>
            <a:ahLst/>
            <a:cxnLst/>
            <a:rect l="l" t="t" r="r" b="b"/>
            <a:pathLst>
              <a:path w="2596065" h="4114800">
                <a:moveTo>
                  <a:pt x="0" y="0"/>
                </a:moveTo>
                <a:lnTo>
                  <a:pt x="2596065" y="0"/>
                </a:lnTo>
                <a:lnTo>
                  <a:pt x="2596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580077" y="6444513"/>
            <a:ext cx="2679223" cy="3418961"/>
          </a:xfrm>
          <a:custGeom>
            <a:avLst/>
            <a:gdLst/>
            <a:ahLst/>
            <a:cxnLst/>
            <a:rect l="l" t="t" r="r" b="b"/>
            <a:pathLst>
              <a:path w="2679223" h="3418961">
                <a:moveTo>
                  <a:pt x="0" y="0"/>
                </a:moveTo>
                <a:lnTo>
                  <a:pt x="2679223" y="0"/>
                </a:lnTo>
                <a:lnTo>
                  <a:pt x="2679223" y="3418962"/>
                </a:lnTo>
                <a:lnTo>
                  <a:pt x="0" y="34189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Дятлоподібні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42845" y="4808660"/>
            <a:ext cx="11674452" cy="478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5"/>
              </a:lnSpc>
              <a:spcBef>
                <a:spcPct val="0"/>
              </a:spcBef>
            </a:pPr>
            <a:r>
              <a:rPr lang="en-US" sz="392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Пристосувалися до життя на деревах,два пальці спрямовані вперед,а два назад,допомагаючи утримуватися у вертикальному положенні.Влаштовують гнізда в дуплах,споживають насіння і плоди. В 🇺🇦дятел звичайний,малий строкатий,довга зелена.</a:t>
            </a:r>
            <a:endParaRPr lang="en-US" sz="392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37711" y="878443"/>
            <a:ext cx="4230168" cy="4114800"/>
          </a:xfrm>
          <a:custGeom>
            <a:avLst/>
            <a:gdLst/>
            <a:ahLst/>
            <a:cxnLst/>
            <a:rect l="l" t="t" r="r" b="b"/>
            <a:pathLst>
              <a:path w="4230168" h="4114800">
                <a:moveTo>
                  <a:pt x="0" y="0"/>
                </a:moveTo>
                <a:lnTo>
                  <a:pt x="4230169" y="0"/>
                </a:lnTo>
                <a:lnTo>
                  <a:pt x="42301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12163" y="6281709"/>
            <a:ext cx="3119767" cy="4114800"/>
          </a:xfrm>
          <a:custGeom>
            <a:avLst/>
            <a:gdLst/>
            <a:ahLst/>
            <a:cxnLst/>
            <a:rect l="l" t="t" r="r" b="b"/>
            <a:pathLst>
              <a:path w="3119767" h="4114800">
                <a:moveTo>
                  <a:pt x="0" y="0"/>
                </a:moveTo>
                <a:lnTo>
                  <a:pt x="3119766" y="0"/>
                </a:lnTo>
                <a:lnTo>
                  <a:pt x="3119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44278" y="538670"/>
            <a:ext cx="5855536" cy="4766134"/>
          </a:xfrm>
          <a:custGeom>
            <a:avLst/>
            <a:gdLst/>
            <a:ahLst/>
            <a:cxnLst/>
            <a:rect l="l" t="t" r="r" b="b"/>
            <a:pathLst>
              <a:path w="5855536" h="4766134">
                <a:moveTo>
                  <a:pt x="0" y="0"/>
                </a:moveTo>
                <a:lnTo>
                  <a:pt x="5855536" y="0"/>
                </a:lnTo>
                <a:lnTo>
                  <a:pt x="5855536" y="4766134"/>
                </a:lnTo>
                <a:lnTo>
                  <a:pt x="0" y="47661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Куроподібні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37711" y="5456320"/>
            <a:ext cx="11674452" cy="344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5"/>
              </a:lnSpc>
              <a:spcBef>
                <a:spcPct val="0"/>
              </a:spcBef>
            </a:pPr>
            <a:r>
              <a:rPr lang="en-US" sz="392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Бігають і ходять,але не літають. Тіло масивне,але крила короткі. Лапи з сильними пальцями і кігтями. Ведуть наземний або деревний спосіб життя. В 🇺🇦 глухар,рябчики,куріпка, перепілка.</a:t>
            </a:r>
            <a:endParaRPr lang="en-US" sz="392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16844" y="62402"/>
            <a:ext cx="5734858" cy="6470925"/>
          </a:xfrm>
          <a:custGeom>
            <a:avLst/>
            <a:gdLst/>
            <a:ahLst/>
            <a:cxnLst/>
            <a:rect l="l" t="t" r="r" b="b"/>
            <a:pathLst>
              <a:path w="5734858" h="6470925">
                <a:moveTo>
                  <a:pt x="0" y="0"/>
                </a:moveTo>
                <a:lnTo>
                  <a:pt x="5734858" y="0"/>
                </a:lnTo>
                <a:lnTo>
                  <a:pt x="5734858" y="6470926"/>
                </a:lnTo>
                <a:lnTo>
                  <a:pt x="0" y="6470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37725" y="1908037"/>
            <a:ext cx="4856229" cy="3235463"/>
          </a:xfrm>
          <a:custGeom>
            <a:avLst/>
            <a:gdLst/>
            <a:ahLst/>
            <a:cxnLst/>
            <a:rect l="l" t="t" r="r" b="b"/>
            <a:pathLst>
              <a:path w="4856229" h="3235463">
                <a:moveTo>
                  <a:pt x="0" y="0"/>
                </a:moveTo>
                <a:lnTo>
                  <a:pt x="4856229" y="0"/>
                </a:lnTo>
                <a:lnTo>
                  <a:pt x="4856229" y="3235463"/>
                </a:lnTo>
                <a:lnTo>
                  <a:pt x="0" y="32354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271748" y="6444513"/>
            <a:ext cx="1975104" cy="4114800"/>
          </a:xfrm>
          <a:custGeom>
            <a:avLst/>
            <a:gdLst/>
            <a:ahLst/>
            <a:cxnLst/>
            <a:rect l="l" t="t" r="r" b="b"/>
            <a:pathLst>
              <a:path w="1975104" h="4114800">
                <a:moveTo>
                  <a:pt x="0" y="0"/>
                </a:moveTo>
                <a:lnTo>
                  <a:pt x="1975104" y="0"/>
                </a:lnTo>
                <a:lnTo>
                  <a:pt x="1975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Горобцеподібні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37711" y="5076825"/>
            <a:ext cx="11674452" cy="41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5"/>
              </a:lnSpc>
              <a:spcBef>
                <a:spcPct val="0"/>
              </a:spcBef>
            </a:pPr>
            <a:r>
              <a:rPr lang="en-US" sz="392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Найчисленніша група птахів. Живляться комахами,дехто рослинною їжею,а окремі види - хижаки. Гнізда будують на деревах,будівлях,землі,в горах. Співочі птахи - мають добре розвинені голосові зв'язки. В 🇺🇦 столових, жайворонки,дрозди.</a:t>
            </a:r>
            <a:endParaRPr lang="en-US" sz="392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-1641107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43903" y="6836973"/>
            <a:ext cx="12485204" cy="3768262"/>
          </a:xfrm>
          <a:custGeom>
            <a:avLst/>
            <a:gdLst/>
            <a:ahLst/>
            <a:cxnLst/>
            <a:rect l="l" t="t" r="r" b="b"/>
            <a:pathLst>
              <a:path w="12485204" h="3768262">
                <a:moveTo>
                  <a:pt x="0" y="0"/>
                </a:moveTo>
                <a:lnTo>
                  <a:pt x="12485204" y="0"/>
                </a:lnTo>
                <a:lnTo>
                  <a:pt x="12485204" y="3768262"/>
                </a:lnTo>
                <a:lnTo>
                  <a:pt x="0" y="37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56312" y="4779573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74886" y="4606304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716282">
            <a:off x="15827519" y="171091"/>
            <a:ext cx="3471074" cy="2057400"/>
          </a:xfrm>
          <a:custGeom>
            <a:avLst/>
            <a:gdLst/>
            <a:ahLst/>
            <a:cxnLst/>
            <a:rect l="l" t="t" r="r" b="b"/>
            <a:pathLst>
              <a:path w="3471074" h="2057400">
                <a:moveTo>
                  <a:pt x="0" y="0"/>
                </a:moveTo>
                <a:lnTo>
                  <a:pt x="3471074" y="0"/>
                </a:lnTo>
                <a:lnTo>
                  <a:pt x="34710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604930">
            <a:off x="-382187" y="2433896"/>
            <a:ext cx="2818716" cy="2557344"/>
          </a:xfrm>
          <a:custGeom>
            <a:avLst/>
            <a:gdLst/>
            <a:ahLst/>
            <a:cxnLst/>
            <a:rect l="l" t="t" r="r" b="b"/>
            <a:pathLst>
              <a:path w="2818716" h="2557344">
                <a:moveTo>
                  <a:pt x="0" y="0"/>
                </a:moveTo>
                <a:lnTo>
                  <a:pt x="2818716" y="0"/>
                </a:lnTo>
                <a:lnTo>
                  <a:pt x="2818716" y="2557344"/>
                </a:lnTo>
                <a:lnTo>
                  <a:pt x="0" y="2557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55103" y="3409447"/>
            <a:ext cx="4588800" cy="6506918"/>
          </a:xfrm>
          <a:custGeom>
            <a:avLst/>
            <a:gdLst/>
            <a:ahLst/>
            <a:cxnLst/>
            <a:rect l="l" t="t" r="r" b="b"/>
            <a:pathLst>
              <a:path w="4588800" h="6506918">
                <a:moveTo>
                  <a:pt x="0" y="0"/>
                </a:moveTo>
                <a:lnTo>
                  <a:pt x="4588800" y="0"/>
                </a:lnTo>
                <a:lnTo>
                  <a:pt x="4588800" y="6506918"/>
                </a:lnTo>
                <a:lnTo>
                  <a:pt x="0" y="6506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085113" y="4779573"/>
            <a:ext cx="5461735" cy="5461735"/>
          </a:xfrm>
          <a:custGeom>
            <a:avLst/>
            <a:gdLst/>
            <a:ahLst/>
            <a:cxnLst/>
            <a:rect l="l" t="t" r="r" b="b"/>
            <a:pathLst>
              <a:path w="5461735" h="5461735">
                <a:moveTo>
                  <a:pt x="0" y="0"/>
                </a:moveTo>
                <a:lnTo>
                  <a:pt x="5461735" y="0"/>
                </a:lnTo>
                <a:lnTo>
                  <a:pt x="5461735" y="5461735"/>
                </a:lnTo>
                <a:lnTo>
                  <a:pt x="0" y="54617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18857" y="4467268"/>
            <a:ext cx="8309722" cy="448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40"/>
              </a:lnSpc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Д /З: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marL="0" lvl="0" indent="0" algn="l">
              <a:lnSpc>
                <a:spcPts val="18240"/>
              </a:lnSpc>
              <a:spcBef>
                <a:spcPct val="0"/>
              </a:spcBef>
            </a:pPr>
            <a:r>
              <a:rPr lang="en-US" sz="1303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§ 56</a:t>
            </a:r>
            <a:endParaRPr lang="en-US" sz="1303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269768" y="2152602"/>
            <a:ext cx="12142840" cy="238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80"/>
              </a:lnSpc>
              <a:spcBef>
                <a:spcPct val="0"/>
              </a:spcBef>
            </a:pPr>
            <a:r>
              <a:rPr lang="en-US" sz="684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Відскануй QR -код та пройди гру : </a:t>
            </a:r>
            <a:endParaRPr lang="en-US" sz="684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9116" y="1002689"/>
            <a:ext cx="15597428" cy="8222112"/>
          </a:xfrm>
          <a:custGeom>
            <a:avLst/>
            <a:gdLst/>
            <a:ahLst/>
            <a:cxnLst/>
            <a:rect l="l" t="t" r="r" b="b"/>
            <a:pathLst>
              <a:path w="15597428" h="8222112">
                <a:moveTo>
                  <a:pt x="0" y="0"/>
                </a:moveTo>
                <a:lnTo>
                  <a:pt x="15597429" y="0"/>
                </a:lnTo>
                <a:lnTo>
                  <a:pt x="15597429" y="8222112"/>
                </a:lnTo>
                <a:lnTo>
                  <a:pt x="0" y="8222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6434" y="6663899"/>
            <a:ext cx="3167912" cy="4042580"/>
          </a:xfrm>
          <a:custGeom>
            <a:avLst/>
            <a:gdLst/>
            <a:ahLst/>
            <a:cxnLst/>
            <a:rect l="l" t="t" r="r" b="b"/>
            <a:pathLst>
              <a:path w="3167912" h="4042580">
                <a:moveTo>
                  <a:pt x="0" y="0"/>
                </a:moveTo>
                <a:lnTo>
                  <a:pt x="3167913" y="0"/>
                </a:lnTo>
                <a:lnTo>
                  <a:pt x="3167913" y="4042580"/>
                </a:lnTo>
                <a:lnTo>
                  <a:pt x="0" y="40425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06602" y="1967618"/>
            <a:ext cx="4427521" cy="3658239"/>
          </a:xfrm>
          <a:custGeom>
            <a:avLst/>
            <a:gdLst/>
            <a:ahLst/>
            <a:cxnLst/>
            <a:rect l="l" t="t" r="r" b="b"/>
            <a:pathLst>
              <a:path w="4427521" h="3658239">
                <a:moveTo>
                  <a:pt x="0" y="0"/>
                </a:moveTo>
                <a:lnTo>
                  <a:pt x="4427521" y="0"/>
                </a:lnTo>
                <a:lnTo>
                  <a:pt x="4427521" y="3658239"/>
                </a:lnTo>
                <a:lnTo>
                  <a:pt x="0" y="36582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23153" y="1199791"/>
            <a:ext cx="3104804" cy="4114800"/>
          </a:xfrm>
          <a:custGeom>
            <a:avLst/>
            <a:gdLst/>
            <a:ahLst/>
            <a:cxnLst/>
            <a:rect l="l" t="t" r="r" b="b"/>
            <a:pathLst>
              <a:path w="3104804" h="4114800">
                <a:moveTo>
                  <a:pt x="0" y="0"/>
                </a:moveTo>
                <a:lnTo>
                  <a:pt x="3104804" y="0"/>
                </a:lnTo>
                <a:lnTo>
                  <a:pt x="3104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28247" y="5777877"/>
            <a:ext cx="4094616" cy="3480423"/>
          </a:xfrm>
          <a:custGeom>
            <a:avLst/>
            <a:gdLst/>
            <a:ahLst/>
            <a:cxnLst/>
            <a:rect l="l" t="t" r="r" b="b"/>
            <a:pathLst>
              <a:path w="4094616" h="3480423">
                <a:moveTo>
                  <a:pt x="0" y="0"/>
                </a:moveTo>
                <a:lnTo>
                  <a:pt x="4094616" y="0"/>
                </a:lnTo>
                <a:lnTo>
                  <a:pt x="4094616" y="3480423"/>
                </a:lnTo>
                <a:lnTo>
                  <a:pt x="0" y="3480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515320" y="6663899"/>
            <a:ext cx="4571954" cy="3577799"/>
          </a:xfrm>
          <a:custGeom>
            <a:avLst/>
            <a:gdLst/>
            <a:ahLst/>
            <a:cxnLst/>
            <a:rect l="l" t="t" r="r" b="b"/>
            <a:pathLst>
              <a:path w="4571954" h="3577799">
                <a:moveTo>
                  <a:pt x="0" y="0"/>
                </a:moveTo>
                <a:lnTo>
                  <a:pt x="4571954" y="0"/>
                </a:lnTo>
                <a:lnTo>
                  <a:pt x="4571954" y="3577800"/>
                </a:lnTo>
                <a:lnTo>
                  <a:pt x="0" y="3577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74347" y="3849674"/>
            <a:ext cx="10996406" cy="158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5"/>
              </a:lnSpc>
              <a:spcBef>
                <a:spcPct val="0"/>
              </a:spcBef>
            </a:pPr>
            <a:r>
              <a:rPr lang="en-US" sz="4575">
                <a:solidFill>
                  <a:srgbClr val="E87C67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Це хребетні теплокровні тварини,які здатні до польоту.</a:t>
            </a:r>
            <a:endParaRPr lang="en-US" sz="4575">
              <a:solidFill>
                <a:srgbClr val="E87C67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054383" y="2271086"/>
            <a:ext cx="8686583" cy="152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0"/>
              </a:lnSpc>
              <a:spcBef>
                <a:spcPct val="0"/>
              </a:spcBef>
            </a:pPr>
            <a:r>
              <a:rPr lang="en-US" sz="8935" b="1">
                <a:solidFill>
                  <a:srgbClr val="929CEF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Птахи</a:t>
            </a:r>
            <a:endParaRPr lang="en-US" sz="8935" b="1">
              <a:solidFill>
                <a:srgbClr val="929CEF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62324" y="795330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47974" y="1095739"/>
            <a:ext cx="11192051" cy="76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5"/>
              </a:lnSpc>
              <a:spcBef>
                <a:spcPct val="0"/>
              </a:spcBef>
            </a:pPr>
            <a:r>
              <a:rPr lang="en-US" sz="4570" b="1">
                <a:solidFill>
                  <a:srgbClr val="00000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За наявністю </a:t>
            </a:r>
            <a:r>
              <a:rPr lang="en-US" sz="4570" b="1">
                <a:solidFill>
                  <a:srgbClr val="4C956C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кіля</a:t>
            </a:r>
            <a:r>
              <a:rPr lang="en-US" sz="4570" b="1">
                <a:solidFill>
                  <a:srgbClr val="00000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 птахи бувають</a:t>
            </a:r>
            <a:r>
              <a:rPr lang="en-US" sz="457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endParaRPr lang="en-US" sz="457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AutoShape 8"/>
          <p:cNvSpPr/>
          <p:nvPr/>
        </p:nvSpPr>
        <p:spPr>
          <a:xfrm flipH="1">
            <a:off x="3679655" y="2016087"/>
            <a:ext cx="2314423" cy="2024115"/>
          </a:xfrm>
          <a:prstGeom prst="line">
            <a:avLst/>
          </a:prstGeom>
          <a:ln w="4000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AutoShape 9"/>
          <p:cNvSpPr/>
          <p:nvPr/>
        </p:nvSpPr>
        <p:spPr>
          <a:xfrm>
            <a:off x="12547794" y="1998412"/>
            <a:ext cx="2042733" cy="2298007"/>
          </a:xfrm>
          <a:prstGeom prst="line">
            <a:avLst/>
          </a:prstGeom>
          <a:ln w="4000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Freeform 10"/>
          <p:cNvSpPr/>
          <p:nvPr/>
        </p:nvSpPr>
        <p:spPr>
          <a:xfrm>
            <a:off x="1031149" y="6163757"/>
            <a:ext cx="3980803" cy="4123243"/>
          </a:xfrm>
          <a:custGeom>
            <a:avLst/>
            <a:gdLst/>
            <a:ahLst/>
            <a:cxnLst/>
            <a:rect l="l" t="t" r="r" b="b"/>
            <a:pathLst>
              <a:path w="3980803" h="4123243">
                <a:moveTo>
                  <a:pt x="0" y="0"/>
                </a:moveTo>
                <a:lnTo>
                  <a:pt x="3980804" y="0"/>
                </a:lnTo>
                <a:lnTo>
                  <a:pt x="3980804" y="4123243"/>
                </a:lnTo>
                <a:lnTo>
                  <a:pt x="0" y="4123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29474" y="331006"/>
            <a:ext cx="3658526" cy="2660746"/>
          </a:xfrm>
          <a:custGeom>
            <a:avLst/>
            <a:gdLst/>
            <a:ahLst/>
            <a:cxnLst/>
            <a:rect l="l" t="t" r="r" b="b"/>
            <a:pathLst>
              <a:path w="3658526" h="2660746">
                <a:moveTo>
                  <a:pt x="0" y="0"/>
                </a:moveTo>
                <a:lnTo>
                  <a:pt x="3658526" y="0"/>
                </a:lnTo>
                <a:lnTo>
                  <a:pt x="3658526" y="2660747"/>
                </a:lnTo>
                <a:lnTo>
                  <a:pt x="0" y="2660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-4667756" y="4001403"/>
            <a:ext cx="16431461" cy="114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5" b="1">
                <a:solidFill>
                  <a:srgbClr val="86942D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Безкільові</a:t>
            </a:r>
            <a:endParaRPr lang="en-US" sz="6705" b="1">
              <a:solidFill>
                <a:srgbClr val="86942D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42522" y="4001403"/>
            <a:ext cx="16431461" cy="1144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5" b="1">
                <a:solidFill>
                  <a:srgbClr val="257C99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Кільогруді</a:t>
            </a:r>
            <a:endParaRPr lang="en-US" sz="6705" b="1">
              <a:solidFill>
                <a:srgbClr val="257C99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-4536076" y="5019675"/>
            <a:ext cx="16431461" cy="1144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  <a:spcBef>
                <a:spcPct val="0"/>
              </a:spcBef>
            </a:pPr>
            <a:r>
              <a:rPr lang="en-US" sz="670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Страусоподібні</a:t>
            </a:r>
            <a:endParaRPr lang="en-US" sz="670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87490" y="5076825"/>
            <a:ext cx="7905072" cy="5139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•Пінгвіноподібні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515"/>
              </a:lnSpc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 Лелекоподібні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515"/>
              </a:lnSpc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•Журавлеподібні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515"/>
              </a:lnSpc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•Гусеподібні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515"/>
              </a:lnSpc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•Соколоподібні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515"/>
              </a:lnSpc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•Совоподібні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515"/>
              </a:lnSpc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•Дятлоподібні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515"/>
              </a:lnSpc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•Куроподібні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4515"/>
              </a:lnSpc>
              <a:spcBef>
                <a:spcPct val="0"/>
              </a:spcBef>
            </a:pPr>
            <a:r>
              <a:rPr lang="en-US" sz="3225" b="1">
                <a:solidFill>
                  <a:srgbClr val="D98E85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•Горобцеподібні</a:t>
            </a:r>
            <a:endParaRPr lang="en-US" sz="3225" b="1">
              <a:solidFill>
                <a:srgbClr val="D98E85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25822" y="75609"/>
            <a:ext cx="4325880" cy="6444513"/>
          </a:xfrm>
          <a:custGeom>
            <a:avLst/>
            <a:gdLst/>
            <a:ahLst/>
            <a:cxnLst/>
            <a:rect l="l" t="t" r="r" b="b"/>
            <a:pathLst>
              <a:path w="4325880" h="6444513">
                <a:moveTo>
                  <a:pt x="0" y="0"/>
                </a:moveTo>
                <a:lnTo>
                  <a:pt x="4325880" y="0"/>
                </a:lnTo>
                <a:lnTo>
                  <a:pt x="4325880" y="6444513"/>
                </a:lnTo>
                <a:lnTo>
                  <a:pt x="0" y="6444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12453" y="381144"/>
            <a:ext cx="2661354" cy="4463487"/>
          </a:xfrm>
          <a:custGeom>
            <a:avLst/>
            <a:gdLst/>
            <a:ahLst/>
            <a:cxnLst/>
            <a:rect l="l" t="t" r="r" b="b"/>
            <a:pathLst>
              <a:path w="2661354" h="4463487">
                <a:moveTo>
                  <a:pt x="0" y="0"/>
                </a:moveTo>
                <a:lnTo>
                  <a:pt x="2661354" y="0"/>
                </a:lnTo>
                <a:lnTo>
                  <a:pt x="2661354" y="4463487"/>
                </a:lnTo>
                <a:lnTo>
                  <a:pt x="0" y="44634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31279" y="8192891"/>
            <a:ext cx="4156721" cy="2130817"/>
          </a:xfrm>
          <a:custGeom>
            <a:avLst/>
            <a:gdLst/>
            <a:ahLst/>
            <a:cxnLst/>
            <a:rect l="l" t="t" r="r" b="b"/>
            <a:pathLst>
              <a:path w="4156721" h="2130817">
                <a:moveTo>
                  <a:pt x="0" y="0"/>
                </a:moveTo>
                <a:lnTo>
                  <a:pt x="4156721" y="0"/>
                </a:lnTo>
                <a:lnTo>
                  <a:pt x="4156721" y="2130818"/>
                </a:lnTo>
                <a:lnTo>
                  <a:pt x="0" y="21308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91989" y="4768431"/>
            <a:ext cx="12695920" cy="481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5"/>
              </a:lnSpc>
              <a:spcBef>
                <a:spcPct val="0"/>
              </a:spcBef>
            </a:pPr>
            <a:r>
              <a:rPr lang="en-US" sz="45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Кіль розвинений добре,але вони не літають. Передні кінцівки вкриті дрібними перами і служать для плавання. На ногах є плавальні перетинки,завдяки густому і щільному оперенню пінгвіни можуть довго перебувати у воді.</a:t>
            </a:r>
            <a:endParaRPr lang="en-US" sz="45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Пінгвіноподібні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25822" y="6172200"/>
            <a:ext cx="4444678" cy="4114800"/>
          </a:xfrm>
          <a:custGeom>
            <a:avLst/>
            <a:gdLst/>
            <a:ahLst/>
            <a:cxnLst/>
            <a:rect l="l" t="t" r="r" b="b"/>
            <a:pathLst>
              <a:path w="4444678" h="4114800">
                <a:moveTo>
                  <a:pt x="0" y="0"/>
                </a:moveTo>
                <a:lnTo>
                  <a:pt x="4444679" y="0"/>
                </a:lnTo>
                <a:lnTo>
                  <a:pt x="4444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064865" y="555488"/>
            <a:ext cx="6166594" cy="4114800"/>
          </a:xfrm>
          <a:custGeom>
            <a:avLst/>
            <a:gdLst/>
            <a:ahLst/>
            <a:cxnLst/>
            <a:rect l="l" t="t" r="r" b="b"/>
            <a:pathLst>
              <a:path w="6166594" h="4114800">
                <a:moveTo>
                  <a:pt x="0" y="0"/>
                </a:moveTo>
                <a:lnTo>
                  <a:pt x="6166594" y="0"/>
                </a:lnTo>
                <a:lnTo>
                  <a:pt x="6166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126412" y="1199791"/>
            <a:ext cx="3411543" cy="4114800"/>
          </a:xfrm>
          <a:custGeom>
            <a:avLst/>
            <a:gdLst/>
            <a:ahLst/>
            <a:cxnLst/>
            <a:rect l="l" t="t" r="r" b="b"/>
            <a:pathLst>
              <a:path w="3411543" h="4114800">
                <a:moveTo>
                  <a:pt x="0" y="0"/>
                </a:moveTo>
                <a:lnTo>
                  <a:pt x="3411543" y="0"/>
                </a:lnTo>
                <a:lnTo>
                  <a:pt x="34115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64330" y="4768431"/>
            <a:ext cx="12123579" cy="502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sz="4070">
                <a:solidFill>
                  <a:srgbClr val="55752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Живляться ракоподібними,головоногими,молюсками чи рибою. Найбільший пінгвін - </a:t>
            </a: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імператорський. В 🇺🇦 їх немає❌.</a:t>
            </a:r>
            <a:endParaRPr lang="en-US" sz="40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5695"/>
              </a:lnSpc>
            </a:pP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Поширені в Антарктиди,на південних берегах Австралії, Африки,Південної Америки</a:t>
            </a:r>
            <a:endParaRPr lang="en-US" sz="40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5695"/>
              </a:lnSpc>
              <a:spcBef>
                <a:spcPct val="0"/>
              </a:spcBef>
            </a:pPr>
          </a:p>
        </p:txBody>
      </p:sp>
      <p:sp>
        <p:nvSpPr>
          <p:cNvPr id="12" name="TextBox 12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Пінгвіноподібні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07434" y="6172200"/>
            <a:ext cx="3344268" cy="4114800"/>
          </a:xfrm>
          <a:custGeom>
            <a:avLst/>
            <a:gdLst/>
            <a:ahLst/>
            <a:cxnLst/>
            <a:rect l="l" t="t" r="r" b="b"/>
            <a:pathLst>
              <a:path w="3344268" h="4114800">
                <a:moveTo>
                  <a:pt x="0" y="0"/>
                </a:moveTo>
                <a:lnTo>
                  <a:pt x="3344268" y="0"/>
                </a:lnTo>
                <a:lnTo>
                  <a:pt x="33442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71538" y="965202"/>
            <a:ext cx="6116462" cy="4801422"/>
          </a:xfrm>
          <a:custGeom>
            <a:avLst/>
            <a:gdLst/>
            <a:ahLst/>
            <a:cxnLst/>
            <a:rect l="l" t="t" r="r" b="b"/>
            <a:pathLst>
              <a:path w="6116462" h="4801422">
                <a:moveTo>
                  <a:pt x="0" y="0"/>
                </a:moveTo>
                <a:lnTo>
                  <a:pt x="6116462" y="0"/>
                </a:lnTo>
                <a:lnTo>
                  <a:pt x="6116462" y="4801422"/>
                </a:lnTo>
                <a:lnTo>
                  <a:pt x="0" y="48014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5031" y="7766581"/>
            <a:ext cx="3178597" cy="2521849"/>
          </a:xfrm>
          <a:custGeom>
            <a:avLst/>
            <a:gdLst/>
            <a:ahLst/>
            <a:cxnLst/>
            <a:rect l="l" t="t" r="r" b="b"/>
            <a:pathLst>
              <a:path w="3178597" h="2521849">
                <a:moveTo>
                  <a:pt x="0" y="0"/>
                </a:moveTo>
                <a:lnTo>
                  <a:pt x="3178597" y="0"/>
                </a:lnTo>
                <a:lnTo>
                  <a:pt x="3178597" y="2521849"/>
                </a:lnTo>
                <a:lnTo>
                  <a:pt x="0" y="25218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908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63338" y="1002689"/>
            <a:ext cx="5120296" cy="4114800"/>
          </a:xfrm>
          <a:custGeom>
            <a:avLst/>
            <a:gdLst/>
            <a:ahLst/>
            <a:cxnLst/>
            <a:rect l="l" t="t" r="r" b="b"/>
            <a:pathLst>
              <a:path w="5120296" h="4114800">
                <a:moveTo>
                  <a:pt x="0" y="0"/>
                </a:moveTo>
                <a:lnTo>
                  <a:pt x="5120296" y="0"/>
                </a:lnTo>
                <a:lnTo>
                  <a:pt x="51202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64330" y="4768431"/>
            <a:ext cx="12123579" cy="425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5"/>
              </a:lnSpc>
              <a:spcBef>
                <a:spcPct val="0"/>
              </a:spcBef>
            </a:pP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Мають довгу,гнучку шию, довгі ноги,дзьоб. Майже всі - мігруючі птахи. В 🇺🇦 поширені лелека білий або чорногуз,лелека чорний. Білий став символом миру,материнства,будує гнізда поруч з людьми а чорний  в лісах,подалі від людейю </a:t>
            </a:r>
            <a:endParaRPr lang="en-US" sz="40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Лелекоподібні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13982" y="1777988"/>
            <a:ext cx="4509770" cy="6133287"/>
          </a:xfrm>
          <a:custGeom>
            <a:avLst/>
            <a:gdLst/>
            <a:ahLst/>
            <a:cxnLst/>
            <a:rect l="l" t="t" r="r" b="b"/>
            <a:pathLst>
              <a:path w="4509770" h="6133287">
                <a:moveTo>
                  <a:pt x="0" y="0"/>
                </a:moveTo>
                <a:lnTo>
                  <a:pt x="4509770" y="0"/>
                </a:lnTo>
                <a:lnTo>
                  <a:pt x="4509770" y="6133287"/>
                </a:lnTo>
                <a:lnTo>
                  <a:pt x="0" y="61332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90403" y="5067300"/>
            <a:ext cx="12123579" cy="354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5"/>
              </a:lnSpc>
              <a:spcBef>
                <a:spcPct val="0"/>
              </a:spcBef>
            </a:pP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Мають довгу шию,дзьоб,ноги з допомогою яких</a:t>
            </a:r>
            <a:r>
              <a:rPr lang="en-US" sz="4070">
                <a:solidFill>
                  <a:srgbClr val="55752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можуть</a:t>
            </a:r>
            <a:r>
              <a:rPr lang="en-US" sz="4070">
                <a:solidFill>
                  <a:srgbClr val="55752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швидко</a:t>
            </a:r>
            <a:r>
              <a:rPr lang="en-US" sz="4070">
                <a:solidFill>
                  <a:srgbClr val="55752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</a:t>
            </a: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бігати</a:t>
            </a:r>
            <a:r>
              <a:rPr lang="en-US" sz="4070">
                <a:solidFill>
                  <a:srgbClr val="55752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.</a:t>
            </a: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Трахея 🫁утворює петлі,завдяки цьому птахи видають трубні звуки. Гнізда влаштовують на землі. В 🇺🇦 є сірий та степовий журавель.</a:t>
            </a:r>
            <a:endParaRPr lang="en-US" sz="40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Журавлеподібні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126412" y="1098451"/>
            <a:ext cx="2754544" cy="3746180"/>
          </a:xfrm>
          <a:custGeom>
            <a:avLst/>
            <a:gdLst/>
            <a:ahLst/>
            <a:cxnLst/>
            <a:rect l="l" t="t" r="r" b="b"/>
            <a:pathLst>
              <a:path w="2754544" h="3746180">
                <a:moveTo>
                  <a:pt x="0" y="0"/>
                </a:moveTo>
                <a:lnTo>
                  <a:pt x="2754544" y="0"/>
                </a:lnTo>
                <a:lnTo>
                  <a:pt x="2754544" y="3746180"/>
                </a:lnTo>
                <a:lnTo>
                  <a:pt x="0" y="37461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649" r="-9649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772841" y="7686980"/>
            <a:ext cx="11192051" cy="222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Степовий 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журавель 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56167" y="2121845"/>
            <a:ext cx="11192051" cy="222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b="1">
                <a:solidFill>
                  <a:srgbClr val="00808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Сірий </a:t>
            </a:r>
            <a:endParaRPr lang="en-US" sz="6400" b="1">
              <a:solidFill>
                <a:srgbClr val="00808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00808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журавель</a:t>
            </a:r>
            <a:endParaRPr lang="en-US" sz="6400" b="1">
              <a:solidFill>
                <a:srgbClr val="00808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56529" y="729831"/>
            <a:ext cx="3665913" cy="4114800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0" y="0"/>
                </a:moveTo>
                <a:lnTo>
                  <a:pt x="3665913" y="0"/>
                </a:lnTo>
                <a:lnTo>
                  <a:pt x="36659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86004" y="6040879"/>
            <a:ext cx="5480680" cy="4114800"/>
          </a:xfrm>
          <a:custGeom>
            <a:avLst/>
            <a:gdLst/>
            <a:ahLst/>
            <a:cxnLst/>
            <a:rect l="l" t="t" r="r" b="b"/>
            <a:pathLst>
              <a:path w="5480680" h="4114800">
                <a:moveTo>
                  <a:pt x="0" y="0"/>
                </a:moveTo>
                <a:lnTo>
                  <a:pt x="5480680" y="0"/>
                </a:lnTo>
                <a:lnTo>
                  <a:pt x="5480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80770" y="538670"/>
            <a:ext cx="5082286" cy="5253009"/>
          </a:xfrm>
          <a:custGeom>
            <a:avLst/>
            <a:gdLst/>
            <a:ahLst/>
            <a:cxnLst/>
            <a:rect l="l" t="t" r="r" b="b"/>
            <a:pathLst>
              <a:path w="5082286" h="5253009">
                <a:moveTo>
                  <a:pt x="0" y="0"/>
                </a:moveTo>
                <a:lnTo>
                  <a:pt x="5082286" y="0"/>
                </a:lnTo>
                <a:lnTo>
                  <a:pt x="5082286" y="5253009"/>
                </a:lnTo>
                <a:lnTo>
                  <a:pt x="0" y="52530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Гусеподібні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90403" y="5067300"/>
            <a:ext cx="12123579" cy="425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5"/>
              </a:lnSpc>
              <a:spcBef>
                <a:spcPct val="0"/>
              </a:spcBef>
            </a:pP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Водоплавні птахи,які мають видовжену шию,вкорочені ноги,плавальні перетинки,густий руховий прошарок. Куприкова залоза допомагає оперенню бути водонепроникним. Багато належить до перелітних. В 🇺🇦 гуси,лебеді, качки.</a:t>
            </a:r>
            <a:endParaRPr lang="en-US" sz="40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4944" y="538670"/>
            <a:ext cx="16838112" cy="980060"/>
            <a:chOff x="0" y="0"/>
            <a:chExt cx="4434729" cy="2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729" cy="258123"/>
            </a:xfrm>
            <a:custGeom>
              <a:avLst/>
              <a:gdLst/>
              <a:ahLst/>
              <a:cxnLst/>
              <a:rect l="l" t="t" r="r" b="b"/>
              <a:pathLst>
                <a:path w="4434729" h="258123">
                  <a:moveTo>
                    <a:pt x="13334" y="0"/>
                  </a:moveTo>
                  <a:lnTo>
                    <a:pt x="4421395" y="0"/>
                  </a:lnTo>
                  <a:cubicBezTo>
                    <a:pt x="4424931" y="0"/>
                    <a:pt x="4428323" y="1405"/>
                    <a:pt x="4430824" y="3905"/>
                  </a:cubicBezTo>
                  <a:cubicBezTo>
                    <a:pt x="4433324" y="6406"/>
                    <a:pt x="4434729" y="9797"/>
                    <a:pt x="4434729" y="13334"/>
                  </a:cubicBezTo>
                  <a:lnTo>
                    <a:pt x="4434729" y="244789"/>
                  </a:lnTo>
                  <a:cubicBezTo>
                    <a:pt x="4434729" y="248325"/>
                    <a:pt x="4433324" y="251717"/>
                    <a:pt x="4430824" y="254217"/>
                  </a:cubicBezTo>
                  <a:cubicBezTo>
                    <a:pt x="4428323" y="256718"/>
                    <a:pt x="4424931" y="258123"/>
                    <a:pt x="4421395" y="258123"/>
                  </a:cubicBezTo>
                  <a:lnTo>
                    <a:pt x="13334" y="258123"/>
                  </a:lnTo>
                  <a:cubicBezTo>
                    <a:pt x="9797" y="258123"/>
                    <a:pt x="6406" y="256718"/>
                    <a:pt x="3905" y="254217"/>
                  </a:cubicBezTo>
                  <a:cubicBezTo>
                    <a:pt x="1405" y="251717"/>
                    <a:pt x="0" y="248325"/>
                    <a:pt x="0" y="244789"/>
                  </a:cubicBezTo>
                  <a:lnTo>
                    <a:pt x="0" y="13334"/>
                  </a:lnTo>
                  <a:cubicBezTo>
                    <a:pt x="0" y="9797"/>
                    <a:pt x="1405" y="6406"/>
                    <a:pt x="3905" y="3905"/>
                  </a:cubicBezTo>
                  <a:cubicBezTo>
                    <a:pt x="6406" y="1405"/>
                    <a:pt x="9797" y="0"/>
                    <a:pt x="13334" y="0"/>
                  </a:cubicBezTo>
                  <a:close/>
                </a:path>
              </a:pathLst>
            </a:custGeom>
            <a:solidFill>
              <a:srgbClr val="E1E4A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34729" cy="2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57275" y="805587"/>
            <a:ext cx="652931" cy="394204"/>
          </a:xfrm>
          <a:custGeom>
            <a:avLst/>
            <a:gdLst/>
            <a:ahLst/>
            <a:cxnLst/>
            <a:rect l="l" t="t" r="r" b="b"/>
            <a:pathLst>
              <a:path w="652931" h="394204">
                <a:moveTo>
                  <a:pt x="0" y="0"/>
                </a:moveTo>
                <a:lnTo>
                  <a:pt x="652931" y="0"/>
                </a:lnTo>
                <a:lnTo>
                  <a:pt x="652931" y="394204"/>
                </a:lnTo>
                <a:lnTo>
                  <a:pt x="0" y="3942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6602" y="6281709"/>
            <a:ext cx="18558304" cy="5162583"/>
          </a:xfrm>
          <a:custGeom>
            <a:avLst/>
            <a:gdLst/>
            <a:ahLst/>
            <a:cxnLst/>
            <a:rect l="l" t="t" r="r" b="b"/>
            <a:pathLst>
              <a:path w="18558304" h="5162583">
                <a:moveTo>
                  <a:pt x="0" y="0"/>
                </a:moveTo>
                <a:lnTo>
                  <a:pt x="18558304" y="0"/>
                </a:lnTo>
                <a:lnTo>
                  <a:pt x="18558304" y="5162583"/>
                </a:lnTo>
                <a:lnTo>
                  <a:pt x="0" y="516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3297865"/>
            <a:ext cx="14587909" cy="6293296"/>
          </a:xfrm>
          <a:custGeom>
            <a:avLst/>
            <a:gdLst/>
            <a:ahLst/>
            <a:cxnLst/>
            <a:rect l="l" t="t" r="r" b="b"/>
            <a:pathLst>
              <a:path w="14587909" h="6293296">
                <a:moveTo>
                  <a:pt x="0" y="0"/>
                </a:moveTo>
                <a:lnTo>
                  <a:pt x="14587909" y="0"/>
                </a:lnTo>
                <a:lnTo>
                  <a:pt x="14587909" y="6293296"/>
                </a:lnTo>
                <a:lnTo>
                  <a:pt x="0" y="6293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73845" y="2871186"/>
            <a:ext cx="5377857" cy="7146654"/>
          </a:xfrm>
          <a:custGeom>
            <a:avLst/>
            <a:gdLst/>
            <a:ahLst/>
            <a:cxnLst/>
            <a:rect l="l" t="t" r="r" b="b"/>
            <a:pathLst>
              <a:path w="5377857" h="7146654">
                <a:moveTo>
                  <a:pt x="0" y="0"/>
                </a:moveTo>
                <a:lnTo>
                  <a:pt x="5377857" y="0"/>
                </a:lnTo>
                <a:lnTo>
                  <a:pt x="5377857" y="7146655"/>
                </a:lnTo>
                <a:lnTo>
                  <a:pt x="0" y="71466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55787" y="1199791"/>
            <a:ext cx="3067396" cy="4114800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143264">
            <a:off x="1869085" y="743939"/>
            <a:ext cx="2513066" cy="4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30"/>
              </a:lnSpc>
              <a:spcBef>
                <a:spcPct val="0"/>
              </a:spcBef>
            </a:pPr>
            <a:r>
              <a:rPr lang="en-US" sz="2450" b="1">
                <a:solidFill>
                  <a:srgbClr val="54722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12453" y="590508"/>
            <a:ext cx="1119205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Соколоподібні</a:t>
            </a:r>
            <a:endParaRPr lang="en-US" sz="640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90403" y="5067300"/>
            <a:ext cx="12123579" cy="425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5"/>
              </a:lnSpc>
              <a:spcBef>
                <a:spcPct val="0"/>
              </a:spcBef>
            </a:pPr>
            <a:r>
              <a:rPr lang="en-US" sz="4070" b="1">
                <a:solidFill>
                  <a:srgbClr val="557520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Всі вони хижаки,мають гачкоподібно загнутий дзьоб,потрібний для шматування їжі,кігті,необхідні для захоплення здобичі. Вони можуть тривалий час ширяти в повітрі. Гострий зір допомагає їм помітити дрібну здобич </a:t>
            </a:r>
            <a:endParaRPr lang="en-US" sz="4070" b="1">
              <a:solidFill>
                <a:srgbClr val="557520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2760</Words>
  <Application>WPS Presentation</Application>
  <PresentationFormat>On-screen Show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Bold</vt:lpstr>
      <vt:lpstr>Comic Sans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24.різноманітність кільогрудих</dc:title>
  <dc:creator/>
  <cp:lastModifiedBy>Acer</cp:lastModifiedBy>
  <cp:revision>2</cp:revision>
  <dcterms:created xsi:type="dcterms:W3CDTF">2006-08-16T00:00:00Z</dcterms:created>
  <dcterms:modified xsi:type="dcterms:W3CDTF">2024-12-28T16:31:48Z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C8F0E1C7B2754BA683041EC94485D140_12</vt:lpwstr>
  </property>
  <property fmtid="{D5CDD505-2E9C-101B-9397-08002B2CF9AE}" pid="3" name="KSOProductBuildVer">
    <vt:lpwstr>1033-12.2.0.19307</vt:lpwstr>
  </property>
</Properties>
</file>