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media/image11.svg" ContentType="image/svg+xml"/>
  <Override PartName="/ppt/media/image13.svg" ContentType="image/svg+xml"/>
  <Override PartName="/ppt/media/image15.svg" ContentType="image/svg+xml"/>
  <Override PartName="/ppt/media/image18.svg" ContentType="image/svg+xml"/>
  <Override PartName="/ppt/media/image2.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30.svg" ContentType="image/svg+xml"/>
  <Override PartName="/ppt/media/image32.svg" ContentType="image/svg+xml"/>
  <Override PartName="/ppt/media/image34.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4.svg" ContentType="image/svg+xml"/>
  <Override PartName="/ppt/media/image47.svg" ContentType="image/svg+xml"/>
  <Override PartName="/ppt/media/image50.svg" ContentType="image/svg+xml"/>
  <Override PartName="/ppt/media/image52.svg" ContentType="image/svg+xml"/>
  <Override PartName="/ppt/media/image54.svg" ContentType="image/svg+xml"/>
  <Override PartName="/ppt/media/image6.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Lst>
  <p:sldSz cx="18288000" cy="10287000"/>
  <p:notesSz cx="6858000" cy="9144000"/>
  <p:embeddedFontLst>
    <p:embeddedFont>
      <p:font typeface="Comic Sans Bold" panose="03000902030302020204"/>
      <p:bold r:id="rId18"/>
    </p:embeddedFont>
    <p:embeddedFont>
      <p:font typeface="Comic Sans" panose="03000702030302020204"/>
      <p:regular r:id="rId19"/>
    </p:embeddedFont>
    <p:embeddedFont>
      <p:font typeface="Comic Sans Bold Italics" panose="03000902030302060204"/>
      <p:boldItalic r:id="rId20"/>
    </p:embeddedFont>
    <p:embeddedFont>
      <p:font typeface="Calibri" panose="020F050202020403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font" Target="fonts/font7.fntdata"/><Relationship Id="rId23" Type="http://schemas.openxmlformats.org/officeDocument/2006/relationships/font" Target="fonts/font6.fntdata"/><Relationship Id="rId22" Type="http://schemas.openxmlformats.org/officeDocument/2006/relationships/font" Target="fonts/font5.fntdata"/><Relationship Id="rId21" Type="http://schemas.openxmlformats.org/officeDocument/2006/relationships/font" Target="fonts/font4.fntdata"/><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7.svg"/><Relationship Id="rId6" Type="http://schemas.openxmlformats.org/officeDocument/2006/relationships/image" Target="../media/image46.png"/><Relationship Id="rId5" Type="http://schemas.openxmlformats.org/officeDocument/2006/relationships/image" Target="../media/image48.jpe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image" Target="../media/image50.svg"/><Relationship Id="rId7" Type="http://schemas.openxmlformats.org/officeDocument/2006/relationships/image" Target="../media/image49.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2.svg"/><Relationship Id="rId14" Type="http://schemas.openxmlformats.org/officeDocument/2006/relationships/slideLayout" Target="../slideLayouts/slideLayout7.xml"/><Relationship Id="rId13" Type="http://schemas.openxmlformats.org/officeDocument/2006/relationships/image" Target="../media/image55.png"/><Relationship Id="rId12" Type="http://schemas.openxmlformats.org/officeDocument/2006/relationships/image" Target="../media/image54.svg"/><Relationship Id="rId11" Type="http://schemas.openxmlformats.org/officeDocument/2006/relationships/image" Target="../media/image53.png"/><Relationship Id="rId10" Type="http://schemas.openxmlformats.org/officeDocument/2006/relationships/image" Target="../media/image52.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svg"/><Relationship Id="rId7"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8.svg"/><Relationship Id="rId15" Type="http://schemas.openxmlformats.org/officeDocument/2006/relationships/slideLayout" Target="../slideLayouts/slideLayout7.xml"/><Relationship Id="rId14" Type="http://schemas.openxmlformats.org/officeDocument/2006/relationships/image" Target="../media/image21.svg"/><Relationship Id="rId13" Type="http://schemas.openxmlformats.org/officeDocument/2006/relationships/image" Target="../media/image20.png"/><Relationship Id="rId12" Type="http://schemas.openxmlformats.org/officeDocument/2006/relationships/image" Target="../media/image19.png"/><Relationship Id="rId11" Type="http://schemas.openxmlformats.org/officeDocument/2006/relationships/image" Target="../media/image18.svg"/><Relationship Id="rId10" Type="http://schemas.openxmlformats.org/officeDocument/2006/relationships/image" Target="../media/image17.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5.svg"/><Relationship Id="rId7" Type="http://schemas.openxmlformats.org/officeDocument/2006/relationships/image" Target="../media/image24.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9" Type="http://schemas.openxmlformats.org/officeDocument/2006/relationships/image" Target="../media/image30.sv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8.svg"/><Relationship Id="rId12" Type="http://schemas.openxmlformats.org/officeDocument/2006/relationships/slideLayout" Target="../slideLayouts/slideLayout7.xml"/><Relationship Id="rId11" Type="http://schemas.openxmlformats.org/officeDocument/2006/relationships/image" Target="../media/image23.svg"/><Relationship Id="rId10" Type="http://schemas.openxmlformats.org/officeDocument/2006/relationships/image" Target="../media/image22.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svg"/><Relationship Id="rId7" Type="http://schemas.openxmlformats.org/officeDocument/2006/relationships/image" Target="../media/image31.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8.svg"/><Relationship Id="rId12" Type="http://schemas.openxmlformats.org/officeDocument/2006/relationships/slideLayout" Target="../slideLayouts/slideLayout7.xml"/><Relationship Id="rId11" Type="http://schemas.openxmlformats.org/officeDocument/2006/relationships/image" Target="../media/image35.png"/><Relationship Id="rId10" Type="http://schemas.openxmlformats.org/officeDocument/2006/relationships/image" Target="../media/image34.sv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svg"/><Relationship Id="rId7" Type="http://schemas.openxmlformats.org/officeDocument/2006/relationships/image" Target="../media/image36.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8.svg"/><Relationship Id="rId13" Type="http://schemas.openxmlformats.org/officeDocument/2006/relationships/slideLayout" Target="../slideLayouts/slideLayout7.xml"/><Relationship Id="rId12" Type="http://schemas.openxmlformats.org/officeDocument/2006/relationships/image" Target="../media/image41.svg"/><Relationship Id="rId11" Type="http://schemas.openxmlformats.org/officeDocument/2006/relationships/image" Target="../media/image40.png"/><Relationship Id="rId10" Type="http://schemas.openxmlformats.org/officeDocument/2006/relationships/image" Target="../media/image39.sv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image" Target="../media/image44.svg"/><Relationship Id="rId8" Type="http://schemas.openxmlformats.org/officeDocument/2006/relationships/image" Target="../media/image43.png"/><Relationship Id="rId7" Type="http://schemas.openxmlformats.org/officeDocument/2006/relationships/image" Target="../media/image42.jpe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8.svg"/><Relationship Id="rId12" Type="http://schemas.openxmlformats.org/officeDocument/2006/relationships/slideLayout" Target="../slideLayouts/slideLayout7.xml"/><Relationship Id="rId11" Type="http://schemas.openxmlformats.org/officeDocument/2006/relationships/image" Target="../media/image18.svg"/><Relationship Id="rId10" Type="http://schemas.openxmlformats.org/officeDocument/2006/relationships/image" Target="../media/image17.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7.svg"/><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641107" y="6836973"/>
            <a:ext cx="12485204" cy="3768262"/>
          </a:xfrm>
          <a:custGeom>
            <a:avLst/>
            <a:gdLst/>
            <a:ahLst/>
            <a:cxnLst/>
            <a:rect l="l" t="t" r="r" b="b"/>
            <a:pathLst>
              <a:path w="12485204" h="3768262">
                <a:moveTo>
                  <a:pt x="0" y="0"/>
                </a:moveTo>
                <a:lnTo>
                  <a:pt x="12485204" y="0"/>
                </a:lnTo>
                <a:lnTo>
                  <a:pt x="12485204" y="3768262"/>
                </a:lnTo>
                <a:lnTo>
                  <a:pt x="0" y="37682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7443903" y="6836973"/>
            <a:ext cx="12485204" cy="3768262"/>
          </a:xfrm>
          <a:custGeom>
            <a:avLst/>
            <a:gdLst/>
            <a:ahLst/>
            <a:cxnLst/>
            <a:rect l="l" t="t" r="r" b="b"/>
            <a:pathLst>
              <a:path w="12485204" h="3768262">
                <a:moveTo>
                  <a:pt x="0" y="0"/>
                </a:moveTo>
                <a:lnTo>
                  <a:pt x="12485204" y="0"/>
                </a:lnTo>
                <a:lnTo>
                  <a:pt x="12485204" y="3768262"/>
                </a:lnTo>
                <a:lnTo>
                  <a:pt x="0" y="37682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Freeform 7"/>
          <p:cNvSpPr/>
          <p:nvPr/>
        </p:nvSpPr>
        <p:spPr>
          <a:xfrm>
            <a:off x="-2956312" y="4779573"/>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6474886" y="4606304"/>
            <a:ext cx="4517246" cy="4114800"/>
          </a:xfrm>
          <a:custGeom>
            <a:avLst/>
            <a:gdLst/>
            <a:ahLst/>
            <a:cxnLst/>
            <a:rect l="l" t="t" r="r" b="b"/>
            <a:pathLst>
              <a:path w="4517246" h="4114800">
                <a:moveTo>
                  <a:pt x="0" y="0"/>
                </a:moveTo>
                <a:lnTo>
                  <a:pt x="4517245" y="0"/>
                </a:lnTo>
                <a:lnTo>
                  <a:pt x="451724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9" name="Group 9"/>
          <p:cNvGrpSpPr/>
          <p:nvPr/>
        </p:nvGrpSpPr>
        <p:grpSpPr>
          <a:xfrm rot="0">
            <a:off x="7219798" y="8918206"/>
            <a:ext cx="3065263" cy="644647"/>
            <a:chOff x="0" y="0"/>
            <a:chExt cx="807312" cy="169783"/>
          </a:xfrm>
        </p:grpSpPr>
        <p:sp>
          <p:nvSpPr>
            <p:cNvPr id="10" name="Freeform 10"/>
            <p:cNvSpPr/>
            <p:nvPr/>
          </p:nvSpPr>
          <p:spPr>
            <a:xfrm>
              <a:off x="0" y="0"/>
              <a:ext cx="807312" cy="169783"/>
            </a:xfrm>
            <a:custGeom>
              <a:avLst/>
              <a:gdLst/>
              <a:ahLst/>
              <a:cxnLst/>
              <a:rect l="l" t="t" r="r" b="b"/>
              <a:pathLst>
                <a:path w="807312" h="169783">
                  <a:moveTo>
                    <a:pt x="84892" y="0"/>
                  </a:moveTo>
                  <a:lnTo>
                    <a:pt x="722420" y="0"/>
                  </a:lnTo>
                  <a:cubicBezTo>
                    <a:pt x="744935" y="0"/>
                    <a:pt x="766528" y="8944"/>
                    <a:pt x="782448" y="24864"/>
                  </a:cubicBezTo>
                  <a:cubicBezTo>
                    <a:pt x="798368" y="40785"/>
                    <a:pt x="807312" y="62377"/>
                    <a:pt x="807312" y="84892"/>
                  </a:cubicBezTo>
                  <a:lnTo>
                    <a:pt x="807312" y="84892"/>
                  </a:lnTo>
                  <a:cubicBezTo>
                    <a:pt x="807312" y="131776"/>
                    <a:pt x="769305" y="169783"/>
                    <a:pt x="722420" y="169783"/>
                  </a:cubicBezTo>
                  <a:lnTo>
                    <a:pt x="84892" y="169783"/>
                  </a:lnTo>
                  <a:cubicBezTo>
                    <a:pt x="62377" y="169783"/>
                    <a:pt x="40785" y="160840"/>
                    <a:pt x="24864" y="144919"/>
                  </a:cubicBezTo>
                  <a:cubicBezTo>
                    <a:pt x="8944" y="128999"/>
                    <a:pt x="0" y="107406"/>
                    <a:pt x="0" y="84892"/>
                  </a:cubicBezTo>
                  <a:lnTo>
                    <a:pt x="0" y="84892"/>
                  </a:lnTo>
                  <a:cubicBezTo>
                    <a:pt x="0" y="62377"/>
                    <a:pt x="8944" y="40785"/>
                    <a:pt x="24864" y="24864"/>
                  </a:cubicBezTo>
                  <a:cubicBezTo>
                    <a:pt x="40785" y="8944"/>
                    <a:pt x="62377" y="0"/>
                    <a:pt x="84892" y="0"/>
                  </a:cubicBezTo>
                  <a:close/>
                </a:path>
              </a:pathLst>
            </a:custGeom>
            <a:solidFill>
              <a:srgbClr val="BDC43B"/>
            </a:solidFill>
          </p:spPr>
        </p:sp>
        <p:sp>
          <p:nvSpPr>
            <p:cNvPr id="11" name="TextBox 11"/>
            <p:cNvSpPr txBox="1"/>
            <p:nvPr/>
          </p:nvSpPr>
          <p:spPr>
            <a:xfrm>
              <a:off x="0" y="-38100"/>
              <a:ext cx="807312" cy="207883"/>
            </a:xfrm>
            <a:prstGeom prst="rect">
              <a:avLst/>
            </a:prstGeom>
          </p:spPr>
          <p:txBody>
            <a:bodyPr lIns="50800" tIns="50800" rIns="50800" bIns="50800" rtlCol="0" anchor="ctr"/>
            <a:lstStyle/>
            <a:p>
              <a:pPr algn="ctr">
                <a:lnSpc>
                  <a:spcPts val="2660"/>
                </a:lnSpc>
                <a:spcBef>
                  <a:spcPct val="0"/>
                </a:spcBef>
              </a:pPr>
            </a:p>
          </p:txBody>
        </p:sp>
      </p:grpSp>
      <p:sp>
        <p:nvSpPr>
          <p:cNvPr id="12" name="TextBox 12"/>
          <p:cNvSpPr txBox="1"/>
          <p:nvPr/>
        </p:nvSpPr>
        <p:spPr>
          <a:xfrm>
            <a:off x="7895371" y="8968443"/>
            <a:ext cx="2948726" cy="488917"/>
          </a:xfrm>
          <a:prstGeom prst="rect">
            <a:avLst/>
          </a:prstGeom>
        </p:spPr>
        <p:txBody>
          <a:bodyPr lIns="0" tIns="0" rIns="0" bIns="0" rtlCol="0" anchor="t">
            <a:spAutoFit/>
          </a:bodyPr>
          <a:lstStyle/>
          <a:p>
            <a:pPr marL="0" lvl="0" indent="0" algn="l">
              <a:lnSpc>
                <a:spcPts val="4025"/>
              </a:lnSpc>
              <a:spcBef>
                <a:spcPct val="0"/>
              </a:spcBef>
            </a:pPr>
            <a:r>
              <a:rPr lang="en-US" sz="2875"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a:t>
            </a:r>
            <a:endParaRPr lang="en-US" sz="2875"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3" name="Freeform 13"/>
          <p:cNvSpPr/>
          <p:nvPr/>
        </p:nvSpPr>
        <p:spPr>
          <a:xfrm>
            <a:off x="-647231" y="8365557"/>
            <a:ext cx="3409012" cy="1921443"/>
          </a:xfrm>
          <a:custGeom>
            <a:avLst/>
            <a:gdLst/>
            <a:ahLst/>
            <a:cxnLst/>
            <a:rect l="l" t="t" r="r" b="b"/>
            <a:pathLst>
              <a:path w="3409012" h="1921443">
                <a:moveTo>
                  <a:pt x="0" y="0"/>
                </a:moveTo>
                <a:lnTo>
                  <a:pt x="3409012" y="0"/>
                </a:lnTo>
                <a:lnTo>
                  <a:pt x="3409012" y="1921443"/>
                </a:lnTo>
                <a:lnTo>
                  <a:pt x="0" y="19214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flipH="1">
            <a:off x="15554794" y="8365557"/>
            <a:ext cx="3409012" cy="1921443"/>
          </a:xfrm>
          <a:custGeom>
            <a:avLst/>
            <a:gdLst/>
            <a:ahLst/>
            <a:cxnLst/>
            <a:rect l="l" t="t" r="r" b="b"/>
            <a:pathLst>
              <a:path w="3409012" h="1921443">
                <a:moveTo>
                  <a:pt x="3409012" y="0"/>
                </a:moveTo>
                <a:lnTo>
                  <a:pt x="0" y="0"/>
                </a:lnTo>
                <a:lnTo>
                  <a:pt x="0" y="1921443"/>
                </a:lnTo>
                <a:lnTo>
                  <a:pt x="3409012" y="1921443"/>
                </a:lnTo>
                <a:lnTo>
                  <a:pt x="340901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rot="-510127">
            <a:off x="7568905" y="8767205"/>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Freeform 16"/>
          <p:cNvSpPr/>
          <p:nvPr/>
        </p:nvSpPr>
        <p:spPr>
          <a:xfrm>
            <a:off x="15381366" y="2550538"/>
            <a:ext cx="2776884" cy="4111532"/>
          </a:xfrm>
          <a:custGeom>
            <a:avLst/>
            <a:gdLst/>
            <a:ahLst/>
            <a:cxnLst/>
            <a:rect l="l" t="t" r="r" b="b"/>
            <a:pathLst>
              <a:path w="2776884" h="4111532">
                <a:moveTo>
                  <a:pt x="0" y="0"/>
                </a:moveTo>
                <a:lnTo>
                  <a:pt x="2776884" y="0"/>
                </a:lnTo>
                <a:lnTo>
                  <a:pt x="2776884" y="4111532"/>
                </a:lnTo>
                <a:lnTo>
                  <a:pt x="0" y="4111532"/>
                </a:lnTo>
                <a:lnTo>
                  <a:pt x="0" y="0"/>
                </a:lnTo>
                <a:close/>
              </a:path>
            </a:pathLst>
          </a:custGeom>
          <a:blipFill>
            <a:blip r:embed="rId9"/>
            <a:stretch>
              <a:fillRect/>
            </a:stretch>
          </a:blipFill>
        </p:spPr>
      </p:sp>
      <p:sp>
        <p:nvSpPr>
          <p:cNvPr id="17" name="TextBox 17"/>
          <p:cNvSpPr txBox="1"/>
          <p:nvPr/>
        </p:nvSpPr>
        <p:spPr>
          <a:xfrm>
            <a:off x="6576691" y="659483"/>
            <a:ext cx="5134618" cy="662234"/>
          </a:xfrm>
          <a:prstGeom prst="rect">
            <a:avLst/>
          </a:prstGeom>
        </p:spPr>
        <p:txBody>
          <a:bodyPr lIns="0" tIns="0" rIns="0" bIns="0" rtlCol="0" anchor="t">
            <a:spAutoFit/>
          </a:bodyPr>
          <a:lstStyle/>
          <a:p>
            <a:pPr marL="0" lvl="0" indent="0" algn="ctr">
              <a:lnSpc>
                <a:spcPts val="5515"/>
              </a:lnSpc>
              <a:spcBef>
                <a:spcPct val="0"/>
              </a:spcBef>
            </a:pPr>
            <a:r>
              <a:rPr lang="en-US" sz="3940" b="1">
                <a:solidFill>
                  <a:srgbClr val="10100F"/>
                </a:solidFill>
                <a:latin typeface="Comic Sans Bold" panose="03000902030302020204"/>
                <a:ea typeface="Comic Sans Bold" panose="03000902030302020204"/>
                <a:cs typeface="Comic Sans Bold" panose="03000902030302020204"/>
                <a:sym typeface="Comic Sans Bold" panose="03000902030302020204"/>
              </a:rPr>
              <a:t>7 КЛАС НУШ </a:t>
            </a:r>
            <a:endParaRPr lang="en-US" sz="3940" b="1">
              <a:solidFill>
                <a:srgbClr val="10100F"/>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8" name="TextBox 18"/>
          <p:cNvSpPr txBox="1"/>
          <p:nvPr/>
        </p:nvSpPr>
        <p:spPr>
          <a:xfrm>
            <a:off x="1057275" y="3227559"/>
            <a:ext cx="14614810" cy="4439623"/>
          </a:xfrm>
          <a:prstGeom prst="rect">
            <a:avLst/>
          </a:prstGeom>
        </p:spPr>
        <p:txBody>
          <a:bodyPr lIns="0" tIns="0" rIns="0" bIns="0" rtlCol="0" anchor="t">
            <a:spAutoFit/>
          </a:bodyPr>
          <a:lstStyle/>
          <a:p>
            <a:pPr algn="ctr">
              <a:lnSpc>
                <a:spcPts val="11840"/>
              </a:lnSpc>
            </a:pPr>
            <a:r>
              <a:rPr lang="en-US" sz="8460">
                <a:solidFill>
                  <a:srgbClr val="547228"/>
                </a:solidFill>
                <a:latin typeface="Comic Sans" panose="03000702030302020204"/>
                <a:ea typeface="Comic Sans" panose="03000702030302020204"/>
                <a:cs typeface="Comic Sans" panose="03000702030302020204"/>
                <a:sym typeface="Comic Sans" panose="03000702030302020204"/>
              </a:rPr>
              <a:t>Безкільові птахи.</a:t>
            </a:r>
            <a:endParaRPr lang="en-US" sz="8460">
              <a:solidFill>
                <a:srgbClr val="547228"/>
              </a:solidFill>
              <a:latin typeface="Comic Sans" panose="03000702030302020204"/>
              <a:ea typeface="Comic Sans" panose="03000702030302020204"/>
              <a:cs typeface="Comic Sans" panose="03000702030302020204"/>
              <a:sym typeface="Comic Sans" panose="03000702030302020204"/>
            </a:endParaRPr>
          </a:p>
          <a:p>
            <a:pPr algn="ctr">
              <a:lnSpc>
                <a:spcPts val="11840"/>
              </a:lnSpc>
              <a:spcBef>
                <a:spcPct val="0"/>
              </a:spcBef>
            </a:pPr>
            <a:r>
              <a:rPr lang="en-US" sz="8460">
                <a:solidFill>
                  <a:srgbClr val="547228"/>
                </a:solidFill>
                <a:latin typeface="Comic Sans" panose="03000702030302020204"/>
                <a:ea typeface="Comic Sans" panose="03000702030302020204"/>
                <a:cs typeface="Comic Sans" panose="03000702030302020204"/>
                <a:sym typeface="Comic Sans" panose="03000702030302020204"/>
              </a:rPr>
              <a:t>Роль птахів у природі та житті людини </a:t>
            </a:r>
            <a:endParaRPr lang="en-US" sz="8460">
              <a:solidFill>
                <a:srgbClr val="547228"/>
              </a:solidFill>
              <a:latin typeface="Comic Sans" panose="03000702030302020204"/>
              <a:ea typeface="Comic Sans" panose="03000702030302020204"/>
              <a:cs typeface="Comic Sans" panose="03000702030302020204"/>
              <a:sym typeface="Comic Sans" panose="03000702030302020204"/>
            </a:endParaRPr>
          </a:p>
        </p:txBody>
      </p:sp>
      <p:sp>
        <p:nvSpPr>
          <p:cNvPr id="19" name="TextBox 19"/>
          <p:cNvSpPr txBox="1"/>
          <p:nvPr/>
        </p:nvSpPr>
        <p:spPr>
          <a:xfrm>
            <a:off x="13907577" y="7104782"/>
            <a:ext cx="5134618" cy="662234"/>
          </a:xfrm>
          <a:prstGeom prst="rect">
            <a:avLst/>
          </a:prstGeom>
        </p:spPr>
        <p:txBody>
          <a:bodyPr lIns="0" tIns="0" rIns="0" bIns="0" rtlCol="0" anchor="t">
            <a:spAutoFit/>
          </a:bodyPr>
          <a:lstStyle/>
          <a:p>
            <a:pPr marL="0" lvl="0" indent="0" algn="ctr">
              <a:lnSpc>
                <a:spcPts val="5515"/>
              </a:lnSpc>
              <a:spcBef>
                <a:spcPct val="0"/>
              </a:spcBef>
            </a:pPr>
            <a:r>
              <a:rPr lang="en-US" sz="3940" b="1">
                <a:solidFill>
                  <a:srgbClr val="10100F"/>
                </a:solidFill>
                <a:latin typeface="Comic Sans Bold" panose="03000902030302020204"/>
                <a:ea typeface="Comic Sans Bold" panose="03000902030302020204"/>
                <a:cs typeface="Comic Sans Bold" panose="03000902030302020204"/>
                <a:sym typeface="Comic Sans Bold" panose="03000902030302020204"/>
              </a:rPr>
              <a:t>С. 235- 239</a:t>
            </a:r>
            <a:endParaRPr lang="en-US" sz="3940" b="1">
              <a:solidFill>
                <a:srgbClr val="10100F"/>
              </a:solidFill>
              <a:latin typeface="Comic Sans Bold" panose="03000902030302020204"/>
              <a:ea typeface="Comic Sans Bold" panose="03000902030302020204"/>
              <a:cs typeface="Comic Sans Bold" panose="03000902030302020204"/>
              <a:sym typeface="Comic Sans Bold" panose="030009020303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306602" y="6281709"/>
            <a:ext cx="18558304" cy="5162583"/>
          </a:xfrm>
          <a:custGeom>
            <a:avLst/>
            <a:gdLst/>
            <a:ahLst/>
            <a:cxnLst/>
            <a:rect l="l" t="t" r="r" b="b"/>
            <a:pathLst>
              <a:path w="18558304" h="5162583">
                <a:moveTo>
                  <a:pt x="0" y="0"/>
                </a:moveTo>
                <a:lnTo>
                  <a:pt x="18558304" y="0"/>
                </a:lnTo>
                <a:lnTo>
                  <a:pt x="18558304" y="5162583"/>
                </a:lnTo>
                <a:lnTo>
                  <a:pt x="0" y="51625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306602" y="4240554"/>
            <a:ext cx="9450602" cy="5883941"/>
          </a:xfrm>
          <a:custGeom>
            <a:avLst/>
            <a:gdLst/>
            <a:ahLst/>
            <a:cxnLst/>
            <a:rect l="l" t="t" r="r" b="b"/>
            <a:pathLst>
              <a:path w="9450602" h="5883941">
                <a:moveTo>
                  <a:pt x="0" y="0"/>
                </a:moveTo>
                <a:lnTo>
                  <a:pt x="9450602" y="0"/>
                </a:lnTo>
                <a:lnTo>
                  <a:pt x="9450602" y="5883940"/>
                </a:lnTo>
                <a:lnTo>
                  <a:pt x="0" y="5883940"/>
                </a:lnTo>
                <a:lnTo>
                  <a:pt x="0" y="0"/>
                </a:lnTo>
                <a:close/>
              </a:path>
            </a:pathLst>
          </a:custGeom>
          <a:blipFill>
            <a:blip r:embed="rId5"/>
            <a:stretch>
              <a:fillRect t="-148070" r="-11377" b="-149463"/>
            </a:stretch>
          </a:blipFill>
        </p:spPr>
      </p:sp>
      <p:sp>
        <p:nvSpPr>
          <p:cNvPr id="8" name="Freeform 8"/>
          <p:cNvSpPr/>
          <p:nvPr/>
        </p:nvSpPr>
        <p:spPr>
          <a:xfrm>
            <a:off x="9793305" y="4240554"/>
            <a:ext cx="9691840" cy="5187063"/>
          </a:xfrm>
          <a:custGeom>
            <a:avLst/>
            <a:gdLst/>
            <a:ahLst/>
            <a:cxnLst/>
            <a:rect l="l" t="t" r="r" b="b"/>
            <a:pathLst>
              <a:path w="9691840" h="5187063">
                <a:moveTo>
                  <a:pt x="0" y="0"/>
                </a:moveTo>
                <a:lnTo>
                  <a:pt x="9691840" y="0"/>
                </a:lnTo>
                <a:lnTo>
                  <a:pt x="9691840" y="5187062"/>
                </a:lnTo>
                <a:lnTo>
                  <a:pt x="0" y="5187062"/>
                </a:lnTo>
                <a:lnTo>
                  <a:pt x="0" y="0"/>
                </a:lnTo>
                <a:close/>
              </a:path>
            </a:pathLst>
          </a:custGeom>
          <a:blipFill>
            <a:blip r:embed="rId5"/>
            <a:stretch>
              <a:fillRect t="-259548" b="-56506"/>
            </a:stretch>
          </a:blipFill>
        </p:spPr>
      </p:sp>
      <p:sp>
        <p:nvSpPr>
          <p:cNvPr id="9" name="TextBox 9"/>
          <p:cNvSpPr txBox="1"/>
          <p:nvPr/>
        </p:nvSpPr>
        <p:spPr>
          <a:xfrm rot="-143264">
            <a:off x="1869085" y="743939"/>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 </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0" name="TextBox 10"/>
          <p:cNvSpPr txBox="1"/>
          <p:nvPr/>
        </p:nvSpPr>
        <p:spPr>
          <a:xfrm>
            <a:off x="4382544" y="282934"/>
            <a:ext cx="11192051" cy="1309369"/>
          </a:xfrm>
          <a:prstGeom prst="rect">
            <a:avLst/>
          </a:prstGeom>
        </p:spPr>
        <p:txBody>
          <a:bodyPr lIns="0" tIns="0" rIns="0" bIns="0" rtlCol="0" anchor="t">
            <a:spAutoFit/>
          </a:bodyPr>
          <a:lstStyle/>
          <a:p>
            <a:pPr algn="ctr">
              <a:lnSpc>
                <a:spcPts val="10780"/>
              </a:lnSpc>
              <a:spcBef>
                <a:spcPct val="0"/>
              </a:spcBef>
            </a:pPr>
            <a:r>
              <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rPr>
              <a:t>Практикуймося!</a:t>
            </a:r>
            <a:endPar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306602" y="6281709"/>
            <a:ext cx="18558304" cy="5162583"/>
          </a:xfrm>
          <a:custGeom>
            <a:avLst/>
            <a:gdLst/>
            <a:ahLst/>
            <a:cxnLst/>
            <a:rect l="l" t="t" r="r" b="b"/>
            <a:pathLst>
              <a:path w="18558304" h="5162583">
                <a:moveTo>
                  <a:pt x="0" y="0"/>
                </a:moveTo>
                <a:lnTo>
                  <a:pt x="18558304" y="0"/>
                </a:lnTo>
                <a:lnTo>
                  <a:pt x="18558304" y="5162583"/>
                </a:lnTo>
                <a:lnTo>
                  <a:pt x="0" y="51625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306602" y="4240554"/>
            <a:ext cx="9450602" cy="5883941"/>
          </a:xfrm>
          <a:custGeom>
            <a:avLst/>
            <a:gdLst/>
            <a:ahLst/>
            <a:cxnLst/>
            <a:rect l="l" t="t" r="r" b="b"/>
            <a:pathLst>
              <a:path w="9450602" h="5883941">
                <a:moveTo>
                  <a:pt x="0" y="0"/>
                </a:moveTo>
                <a:lnTo>
                  <a:pt x="9450602" y="0"/>
                </a:lnTo>
                <a:lnTo>
                  <a:pt x="9450602" y="5883940"/>
                </a:lnTo>
                <a:lnTo>
                  <a:pt x="0" y="5883940"/>
                </a:lnTo>
                <a:lnTo>
                  <a:pt x="0" y="0"/>
                </a:lnTo>
                <a:close/>
              </a:path>
            </a:pathLst>
          </a:custGeom>
          <a:blipFill>
            <a:blip r:embed="rId5"/>
            <a:stretch>
              <a:fillRect t="-148070" r="-11377" b="-149463"/>
            </a:stretch>
          </a:blipFill>
        </p:spPr>
      </p:sp>
      <p:sp>
        <p:nvSpPr>
          <p:cNvPr id="8" name="Freeform 8"/>
          <p:cNvSpPr/>
          <p:nvPr/>
        </p:nvSpPr>
        <p:spPr>
          <a:xfrm>
            <a:off x="9793305" y="4240554"/>
            <a:ext cx="9691840" cy="5187063"/>
          </a:xfrm>
          <a:custGeom>
            <a:avLst/>
            <a:gdLst/>
            <a:ahLst/>
            <a:cxnLst/>
            <a:rect l="l" t="t" r="r" b="b"/>
            <a:pathLst>
              <a:path w="9691840" h="5187063">
                <a:moveTo>
                  <a:pt x="0" y="0"/>
                </a:moveTo>
                <a:lnTo>
                  <a:pt x="9691840" y="0"/>
                </a:lnTo>
                <a:lnTo>
                  <a:pt x="9691840" y="5187062"/>
                </a:lnTo>
                <a:lnTo>
                  <a:pt x="0" y="5187062"/>
                </a:lnTo>
                <a:lnTo>
                  <a:pt x="0" y="0"/>
                </a:lnTo>
                <a:close/>
              </a:path>
            </a:pathLst>
          </a:custGeom>
          <a:blipFill>
            <a:blip r:embed="rId5"/>
            <a:stretch>
              <a:fillRect t="-259548" b="-56506"/>
            </a:stretch>
          </a:blipFill>
        </p:spPr>
      </p:sp>
      <p:sp>
        <p:nvSpPr>
          <p:cNvPr id="9" name="Freeform 9"/>
          <p:cNvSpPr/>
          <p:nvPr/>
        </p:nvSpPr>
        <p:spPr>
          <a:xfrm>
            <a:off x="174762" y="8817043"/>
            <a:ext cx="882513" cy="882513"/>
          </a:xfrm>
          <a:custGeom>
            <a:avLst/>
            <a:gdLst/>
            <a:ahLst/>
            <a:cxnLst/>
            <a:rect l="l" t="t" r="r" b="b"/>
            <a:pathLst>
              <a:path w="882513" h="882513">
                <a:moveTo>
                  <a:pt x="0" y="0"/>
                </a:moveTo>
                <a:lnTo>
                  <a:pt x="882513" y="0"/>
                </a:lnTo>
                <a:lnTo>
                  <a:pt x="882513" y="882514"/>
                </a:lnTo>
                <a:lnTo>
                  <a:pt x="0" y="882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rot="-143264">
            <a:off x="1869085" y="743939"/>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 </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1" name="TextBox 11"/>
          <p:cNvSpPr txBox="1"/>
          <p:nvPr/>
        </p:nvSpPr>
        <p:spPr>
          <a:xfrm>
            <a:off x="4382544" y="282934"/>
            <a:ext cx="11192051" cy="1309369"/>
          </a:xfrm>
          <a:prstGeom prst="rect">
            <a:avLst/>
          </a:prstGeom>
        </p:spPr>
        <p:txBody>
          <a:bodyPr lIns="0" tIns="0" rIns="0" bIns="0" rtlCol="0" anchor="t">
            <a:spAutoFit/>
          </a:bodyPr>
          <a:lstStyle/>
          <a:p>
            <a:pPr algn="ctr">
              <a:lnSpc>
                <a:spcPts val="10780"/>
              </a:lnSpc>
              <a:spcBef>
                <a:spcPct val="0"/>
              </a:spcBef>
            </a:pPr>
            <a:r>
              <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rPr>
              <a:t>Практикуймося!</a:t>
            </a:r>
            <a:endPar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2" name="Freeform 12"/>
          <p:cNvSpPr/>
          <p:nvPr/>
        </p:nvSpPr>
        <p:spPr>
          <a:xfrm>
            <a:off x="9978570" y="6741267"/>
            <a:ext cx="882513" cy="882513"/>
          </a:xfrm>
          <a:custGeom>
            <a:avLst/>
            <a:gdLst/>
            <a:ahLst/>
            <a:cxnLst/>
            <a:rect l="l" t="t" r="r" b="b"/>
            <a:pathLst>
              <a:path w="882513" h="882513">
                <a:moveTo>
                  <a:pt x="0" y="0"/>
                </a:moveTo>
                <a:lnTo>
                  <a:pt x="882513" y="0"/>
                </a:lnTo>
                <a:lnTo>
                  <a:pt x="882513" y="882514"/>
                </a:lnTo>
                <a:lnTo>
                  <a:pt x="0" y="882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641107" y="6836973"/>
            <a:ext cx="12485204" cy="3768262"/>
          </a:xfrm>
          <a:custGeom>
            <a:avLst/>
            <a:gdLst/>
            <a:ahLst/>
            <a:cxnLst/>
            <a:rect l="l" t="t" r="r" b="b"/>
            <a:pathLst>
              <a:path w="12485204" h="3768262">
                <a:moveTo>
                  <a:pt x="0" y="0"/>
                </a:moveTo>
                <a:lnTo>
                  <a:pt x="12485204" y="0"/>
                </a:lnTo>
                <a:lnTo>
                  <a:pt x="12485204" y="3768262"/>
                </a:lnTo>
                <a:lnTo>
                  <a:pt x="0" y="37682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7443903" y="6836973"/>
            <a:ext cx="12485204" cy="3768262"/>
          </a:xfrm>
          <a:custGeom>
            <a:avLst/>
            <a:gdLst/>
            <a:ahLst/>
            <a:cxnLst/>
            <a:rect l="l" t="t" r="r" b="b"/>
            <a:pathLst>
              <a:path w="12485204" h="3768262">
                <a:moveTo>
                  <a:pt x="0" y="0"/>
                </a:moveTo>
                <a:lnTo>
                  <a:pt x="12485204" y="0"/>
                </a:lnTo>
                <a:lnTo>
                  <a:pt x="12485204" y="3768262"/>
                </a:lnTo>
                <a:lnTo>
                  <a:pt x="0" y="37682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Freeform 7"/>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2956312" y="4779573"/>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6474886" y="4606304"/>
            <a:ext cx="4517246" cy="4114800"/>
          </a:xfrm>
          <a:custGeom>
            <a:avLst/>
            <a:gdLst/>
            <a:ahLst/>
            <a:cxnLst/>
            <a:rect l="l" t="t" r="r" b="b"/>
            <a:pathLst>
              <a:path w="4517246" h="4114800">
                <a:moveTo>
                  <a:pt x="0" y="0"/>
                </a:moveTo>
                <a:lnTo>
                  <a:pt x="4517245" y="0"/>
                </a:lnTo>
                <a:lnTo>
                  <a:pt x="451724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1716282">
            <a:off x="15827519" y="171091"/>
            <a:ext cx="3471074" cy="2057400"/>
          </a:xfrm>
          <a:custGeom>
            <a:avLst/>
            <a:gdLst/>
            <a:ahLst/>
            <a:cxnLst/>
            <a:rect l="l" t="t" r="r" b="b"/>
            <a:pathLst>
              <a:path w="3471074" h="2057400">
                <a:moveTo>
                  <a:pt x="0" y="0"/>
                </a:moveTo>
                <a:lnTo>
                  <a:pt x="3471074" y="0"/>
                </a:lnTo>
                <a:lnTo>
                  <a:pt x="3471074" y="2057400"/>
                </a:lnTo>
                <a:lnTo>
                  <a:pt x="0" y="2057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1604930">
            <a:off x="-382187" y="2433896"/>
            <a:ext cx="2818716" cy="2557344"/>
          </a:xfrm>
          <a:custGeom>
            <a:avLst/>
            <a:gdLst/>
            <a:ahLst/>
            <a:cxnLst/>
            <a:rect l="l" t="t" r="r" b="b"/>
            <a:pathLst>
              <a:path w="2818716" h="2557344">
                <a:moveTo>
                  <a:pt x="0" y="0"/>
                </a:moveTo>
                <a:lnTo>
                  <a:pt x="2818716" y="0"/>
                </a:lnTo>
                <a:lnTo>
                  <a:pt x="2818716" y="2557344"/>
                </a:lnTo>
                <a:lnTo>
                  <a:pt x="0" y="25573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a:off x="2855103" y="3409447"/>
            <a:ext cx="4588800" cy="6506918"/>
          </a:xfrm>
          <a:custGeom>
            <a:avLst/>
            <a:gdLst/>
            <a:ahLst/>
            <a:cxnLst/>
            <a:rect l="l" t="t" r="r" b="b"/>
            <a:pathLst>
              <a:path w="4588800" h="6506918">
                <a:moveTo>
                  <a:pt x="0" y="0"/>
                </a:moveTo>
                <a:lnTo>
                  <a:pt x="4588800" y="0"/>
                </a:lnTo>
                <a:lnTo>
                  <a:pt x="4588800" y="6506918"/>
                </a:lnTo>
                <a:lnTo>
                  <a:pt x="0" y="65069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10085113" y="4779573"/>
            <a:ext cx="5461735" cy="5461735"/>
          </a:xfrm>
          <a:custGeom>
            <a:avLst/>
            <a:gdLst/>
            <a:ahLst/>
            <a:cxnLst/>
            <a:rect l="l" t="t" r="r" b="b"/>
            <a:pathLst>
              <a:path w="5461735" h="5461735">
                <a:moveTo>
                  <a:pt x="0" y="0"/>
                </a:moveTo>
                <a:lnTo>
                  <a:pt x="5461735" y="0"/>
                </a:lnTo>
                <a:lnTo>
                  <a:pt x="5461735" y="5461735"/>
                </a:lnTo>
                <a:lnTo>
                  <a:pt x="0" y="5461735"/>
                </a:lnTo>
                <a:lnTo>
                  <a:pt x="0" y="0"/>
                </a:lnTo>
                <a:close/>
              </a:path>
            </a:pathLst>
          </a:custGeom>
          <a:blipFill>
            <a:blip r:embed="rId13"/>
            <a:stretch>
              <a:fillRect/>
            </a:stretch>
          </a:blipFill>
        </p:spPr>
      </p:sp>
      <p:sp>
        <p:nvSpPr>
          <p:cNvPr id="14" name="TextBox 14"/>
          <p:cNvSpPr txBox="1"/>
          <p:nvPr/>
        </p:nvSpPr>
        <p:spPr>
          <a:xfrm>
            <a:off x="1862324" y="795330"/>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5" name="TextBox 15"/>
          <p:cNvSpPr txBox="1"/>
          <p:nvPr/>
        </p:nvSpPr>
        <p:spPr>
          <a:xfrm>
            <a:off x="3118857" y="4467268"/>
            <a:ext cx="8309722" cy="4482235"/>
          </a:xfrm>
          <a:prstGeom prst="rect">
            <a:avLst/>
          </a:prstGeom>
        </p:spPr>
        <p:txBody>
          <a:bodyPr lIns="0" tIns="0" rIns="0" bIns="0" rtlCol="0" anchor="t">
            <a:spAutoFit/>
          </a:bodyPr>
          <a:lstStyle/>
          <a:p>
            <a:pPr algn="l">
              <a:lnSpc>
                <a:spcPts val="18240"/>
              </a:lnSpc>
            </a:pPr>
            <a:r>
              <a:rPr lang="en-US" sz="13030" b="1">
                <a:solidFill>
                  <a:srgbClr val="547228"/>
                </a:solidFill>
                <a:latin typeface="Comic Sans Bold" panose="03000902030302020204"/>
                <a:ea typeface="Comic Sans Bold" panose="03000902030302020204"/>
                <a:cs typeface="Comic Sans Bold" panose="03000902030302020204"/>
                <a:sym typeface="Comic Sans Bold" panose="03000902030302020204"/>
              </a:rPr>
              <a:t>Д /З:</a:t>
            </a:r>
            <a:endParaRPr lang="en-US" sz="1303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a:p>
            <a:pPr marL="0" lvl="0" indent="0" algn="l">
              <a:lnSpc>
                <a:spcPts val="18240"/>
              </a:lnSpc>
              <a:spcBef>
                <a:spcPct val="0"/>
              </a:spcBef>
            </a:pPr>
            <a:r>
              <a:rPr lang="en-US" sz="13030" b="1">
                <a:solidFill>
                  <a:srgbClr val="547228"/>
                </a:solidFill>
                <a:latin typeface="Comic Sans Bold" panose="03000902030302020204"/>
                <a:ea typeface="Comic Sans Bold" panose="03000902030302020204"/>
                <a:cs typeface="Comic Sans Bold" panose="03000902030302020204"/>
                <a:sym typeface="Comic Sans Bold" panose="03000902030302020204"/>
              </a:rPr>
              <a:t>§ 57</a:t>
            </a:r>
            <a:endParaRPr lang="en-US" sz="1303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6" name="TextBox 16"/>
          <p:cNvSpPr txBox="1"/>
          <p:nvPr/>
        </p:nvSpPr>
        <p:spPr>
          <a:xfrm>
            <a:off x="9269768" y="2152602"/>
            <a:ext cx="12142840" cy="2380340"/>
          </a:xfrm>
          <a:prstGeom prst="rect">
            <a:avLst/>
          </a:prstGeom>
        </p:spPr>
        <p:txBody>
          <a:bodyPr lIns="0" tIns="0" rIns="0" bIns="0" rtlCol="0" anchor="t">
            <a:spAutoFit/>
          </a:bodyPr>
          <a:lstStyle/>
          <a:p>
            <a:pPr marL="0" lvl="0" indent="0" algn="l">
              <a:lnSpc>
                <a:spcPts val="9580"/>
              </a:lnSpc>
              <a:spcBef>
                <a:spcPct val="0"/>
              </a:spcBef>
            </a:pPr>
            <a:r>
              <a:rPr lang="en-US" sz="6840">
                <a:solidFill>
                  <a:srgbClr val="547228"/>
                </a:solidFill>
                <a:latin typeface="Comic Sans" panose="03000702030302020204"/>
                <a:ea typeface="Comic Sans" panose="03000702030302020204"/>
                <a:cs typeface="Comic Sans" panose="03000702030302020204"/>
                <a:sym typeface="Comic Sans" panose="03000702030302020204"/>
              </a:rPr>
              <a:t>Відскануй QR -код та пройди гру : </a:t>
            </a:r>
            <a:endParaRPr lang="en-US" sz="6840">
              <a:solidFill>
                <a:srgbClr val="547228"/>
              </a:solidFill>
              <a:latin typeface="Comic Sans" panose="03000702030302020204"/>
              <a:ea typeface="Comic Sans" panose="03000702030302020204"/>
              <a:cs typeface="Comic Sans" panose="03000702030302020204"/>
              <a:sym typeface="Comic Sans" panose="030007020303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306602" y="6281709"/>
            <a:ext cx="18558304" cy="5162583"/>
          </a:xfrm>
          <a:custGeom>
            <a:avLst/>
            <a:gdLst/>
            <a:ahLst/>
            <a:cxnLst/>
            <a:rect l="l" t="t" r="r" b="b"/>
            <a:pathLst>
              <a:path w="18558304" h="5162583">
                <a:moveTo>
                  <a:pt x="0" y="0"/>
                </a:moveTo>
                <a:lnTo>
                  <a:pt x="18558304" y="0"/>
                </a:lnTo>
                <a:lnTo>
                  <a:pt x="18558304" y="5162583"/>
                </a:lnTo>
                <a:lnTo>
                  <a:pt x="0" y="51625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169116" y="1002689"/>
            <a:ext cx="15597428" cy="8222112"/>
          </a:xfrm>
          <a:custGeom>
            <a:avLst/>
            <a:gdLst/>
            <a:ahLst/>
            <a:cxnLst/>
            <a:rect l="l" t="t" r="r" b="b"/>
            <a:pathLst>
              <a:path w="15597428" h="8222112">
                <a:moveTo>
                  <a:pt x="0" y="0"/>
                </a:moveTo>
                <a:lnTo>
                  <a:pt x="15597429" y="0"/>
                </a:lnTo>
                <a:lnTo>
                  <a:pt x="15597429" y="8222112"/>
                </a:lnTo>
                <a:lnTo>
                  <a:pt x="0" y="82221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306434" y="6663899"/>
            <a:ext cx="3167912" cy="4042580"/>
          </a:xfrm>
          <a:custGeom>
            <a:avLst/>
            <a:gdLst/>
            <a:ahLst/>
            <a:cxnLst/>
            <a:rect l="l" t="t" r="r" b="b"/>
            <a:pathLst>
              <a:path w="3167912" h="4042580">
                <a:moveTo>
                  <a:pt x="0" y="0"/>
                </a:moveTo>
                <a:lnTo>
                  <a:pt x="3167913" y="0"/>
                </a:lnTo>
                <a:lnTo>
                  <a:pt x="3167913" y="4042580"/>
                </a:lnTo>
                <a:lnTo>
                  <a:pt x="0" y="40425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306602" y="1967618"/>
            <a:ext cx="4427521" cy="3658239"/>
          </a:xfrm>
          <a:custGeom>
            <a:avLst/>
            <a:gdLst/>
            <a:ahLst/>
            <a:cxnLst/>
            <a:rect l="l" t="t" r="r" b="b"/>
            <a:pathLst>
              <a:path w="4427521" h="3658239">
                <a:moveTo>
                  <a:pt x="0" y="0"/>
                </a:moveTo>
                <a:lnTo>
                  <a:pt x="4427521" y="0"/>
                </a:lnTo>
                <a:lnTo>
                  <a:pt x="4427521" y="3658239"/>
                </a:lnTo>
                <a:lnTo>
                  <a:pt x="0" y="3658239"/>
                </a:lnTo>
                <a:lnTo>
                  <a:pt x="0" y="0"/>
                </a:lnTo>
                <a:close/>
              </a:path>
            </a:pathLst>
          </a:custGeom>
          <a:blipFill>
            <a:blip r:embed="rId9"/>
            <a:stretch>
              <a:fillRect/>
            </a:stretch>
          </a:blipFill>
        </p:spPr>
      </p:sp>
      <p:sp>
        <p:nvSpPr>
          <p:cNvPr id="10" name="Freeform 10"/>
          <p:cNvSpPr/>
          <p:nvPr/>
        </p:nvSpPr>
        <p:spPr>
          <a:xfrm>
            <a:off x="14623153" y="1199791"/>
            <a:ext cx="3104804" cy="4114800"/>
          </a:xfrm>
          <a:custGeom>
            <a:avLst/>
            <a:gdLst/>
            <a:ahLst/>
            <a:cxnLst/>
            <a:rect l="l" t="t" r="r" b="b"/>
            <a:pathLst>
              <a:path w="3104804" h="4114800">
                <a:moveTo>
                  <a:pt x="0" y="0"/>
                </a:moveTo>
                <a:lnTo>
                  <a:pt x="3104804" y="0"/>
                </a:lnTo>
                <a:lnTo>
                  <a:pt x="310480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4128247" y="5777877"/>
            <a:ext cx="4094616" cy="3480423"/>
          </a:xfrm>
          <a:custGeom>
            <a:avLst/>
            <a:gdLst/>
            <a:ahLst/>
            <a:cxnLst/>
            <a:rect l="l" t="t" r="r" b="b"/>
            <a:pathLst>
              <a:path w="4094616" h="3480423">
                <a:moveTo>
                  <a:pt x="0" y="0"/>
                </a:moveTo>
                <a:lnTo>
                  <a:pt x="4094616" y="0"/>
                </a:lnTo>
                <a:lnTo>
                  <a:pt x="4094616" y="3480423"/>
                </a:lnTo>
                <a:lnTo>
                  <a:pt x="0" y="3480423"/>
                </a:lnTo>
                <a:lnTo>
                  <a:pt x="0" y="0"/>
                </a:lnTo>
                <a:close/>
              </a:path>
            </a:pathLst>
          </a:custGeom>
          <a:blipFill>
            <a:blip r:embed="rId12"/>
            <a:stretch>
              <a:fillRect/>
            </a:stretch>
          </a:blipFill>
        </p:spPr>
      </p:sp>
      <p:sp>
        <p:nvSpPr>
          <p:cNvPr id="12" name="Freeform 12"/>
          <p:cNvSpPr/>
          <p:nvPr/>
        </p:nvSpPr>
        <p:spPr>
          <a:xfrm>
            <a:off x="6515320" y="6663899"/>
            <a:ext cx="4571954" cy="3577799"/>
          </a:xfrm>
          <a:custGeom>
            <a:avLst/>
            <a:gdLst/>
            <a:ahLst/>
            <a:cxnLst/>
            <a:rect l="l" t="t" r="r" b="b"/>
            <a:pathLst>
              <a:path w="4571954" h="3577799">
                <a:moveTo>
                  <a:pt x="0" y="0"/>
                </a:moveTo>
                <a:lnTo>
                  <a:pt x="4571954" y="0"/>
                </a:lnTo>
                <a:lnTo>
                  <a:pt x="4571954" y="3577800"/>
                </a:lnTo>
                <a:lnTo>
                  <a:pt x="0" y="3577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TextBox 13"/>
          <p:cNvSpPr txBox="1"/>
          <p:nvPr/>
        </p:nvSpPr>
        <p:spPr>
          <a:xfrm>
            <a:off x="3474347" y="3849674"/>
            <a:ext cx="10996406" cy="1588804"/>
          </a:xfrm>
          <a:prstGeom prst="rect">
            <a:avLst/>
          </a:prstGeom>
        </p:spPr>
        <p:txBody>
          <a:bodyPr lIns="0" tIns="0" rIns="0" bIns="0" rtlCol="0" anchor="t">
            <a:spAutoFit/>
          </a:bodyPr>
          <a:lstStyle/>
          <a:p>
            <a:pPr algn="ctr">
              <a:lnSpc>
                <a:spcPts val="6405"/>
              </a:lnSpc>
              <a:spcBef>
                <a:spcPct val="0"/>
              </a:spcBef>
            </a:pPr>
            <a:r>
              <a:rPr lang="en-US" sz="4575" b="1">
                <a:solidFill>
                  <a:srgbClr val="E87C67"/>
                </a:solidFill>
                <a:latin typeface="Comic Sans Bold" panose="03000902030302020204"/>
                <a:ea typeface="Comic Sans Bold" panose="03000902030302020204"/>
                <a:cs typeface="Comic Sans Bold" panose="03000902030302020204"/>
                <a:sym typeface="Comic Sans Bold" panose="03000902030302020204"/>
              </a:rPr>
              <a:t>Це птахи,у яких відсутній передній виступ грудини, тобто </a:t>
            </a:r>
            <a:r>
              <a:rPr lang="en-US" sz="4575" b="1" i="1">
                <a:solidFill>
                  <a:srgbClr val="E87C67"/>
                </a:solidFill>
                <a:latin typeface="Comic Sans Bold Italics" panose="03000902030302060204"/>
                <a:ea typeface="Comic Sans Bold Italics" panose="03000902030302060204"/>
                <a:cs typeface="Comic Sans Bold Italics" panose="03000902030302060204"/>
                <a:sym typeface="Comic Sans Bold Italics" panose="03000902030302060204"/>
              </a:rPr>
              <a:t>кіль.</a:t>
            </a:r>
            <a:endParaRPr lang="en-US" sz="4575" b="1" i="1">
              <a:solidFill>
                <a:srgbClr val="E87C67"/>
              </a:solidFill>
              <a:latin typeface="Comic Sans Bold Italics" panose="03000902030302060204"/>
              <a:ea typeface="Comic Sans Bold Italics" panose="03000902030302060204"/>
              <a:cs typeface="Comic Sans Bold Italics" panose="03000902030302060204"/>
              <a:sym typeface="Comic Sans Bold Italics" panose="03000902030302060204"/>
            </a:endParaRPr>
          </a:p>
        </p:txBody>
      </p:sp>
      <p:sp>
        <p:nvSpPr>
          <p:cNvPr id="14" name="TextBox 14"/>
          <p:cNvSpPr txBox="1"/>
          <p:nvPr/>
        </p:nvSpPr>
        <p:spPr>
          <a:xfrm>
            <a:off x="1862324" y="2066848"/>
            <a:ext cx="15555761" cy="1525652"/>
          </a:xfrm>
          <a:prstGeom prst="rect">
            <a:avLst/>
          </a:prstGeom>
        </p:spPr>
        <p:txBody>
          <a:bodyPr lIns="0" tIns="0" rIns="0" bIns="0" rtlCol="0" anchor="t">
            <a:spAutoFit/>
          </a:bodyPr>
          <a:lstStyle/>
          <a:p>
            <a:pPr algn="ctr">
              <a:lnSpc>
                <a:spcPts val="12510"/>
              </a:lnSpc>
              <a:spcBef>
                <a:spcPct val="0"/>
              </a:spcBef>
            </a:pPr>
            <a:r>
              <a:rPr lang="en-US" sz="8935" b="1">
                <a:solidFill>
                  <a:srgbClr val="929CEF"/>
                </a:solidFill>
                <a:latin typeface="Comic Sans Bold" panose="03000902030302020204"/>
                <a:ea typeface="Comic Sans Bold" panose="03000902030302020204"/>
                <a:cs typeface="Comic Sans Bold" panose="03000902030302020204"/>
                <a:sym typeface="Comic Sans Bold" panose="03000902030302020204"/>
              </a:rPr>
              <a:t>Безкільові птахи </a:t>
            </a:r>
            <a:endParaRPr lang="en-US" sz="8935" b="1">
              <a:solidFill>
                <a:srgbClr val="929CEF"/>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5" name="TextBox 15"/>
          <p:cNvSpPr txBox="1"/>
          <p:nvPr/>
        </p:nvSpPr>
        <p:spPr>
          <a:xfrm>
            <a:off x="1862324" y="795330"/>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 </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306602" y="6281709"/>
            <a:ext cx="18558304" cy="5162583"/>
          </a:xfrm>
          <a:custGeom>
            <a:avLst/>
            <a:gdLst/>
            <a:ahLst/>
            <a:cxnLst/>
            <a:rect l="l" t="t" r="r" b="b"/>
            <a:pathLst>
              <a:path w="18558304" h="5162583">
                <a:moveTo>
                  <a:pt x="0" y="0"/>
                </a:moveTo>
                <a:lnTo>
                  <a:pt x="18558304" y="0"/>
                </a:lnTo>
                <a:lnTo>
                  <a:pt x="18558304" y="5162583"/>
                </a:lnTo>
                <a:lnTo>
                  <a:pt x="0" y="51625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3547974" y="1095739"/>
            <a:ext cx="11192051" cy="769782"/>
          </a:xfrm>
          <a:prstGeom prst="rect">
            <a:avLst/>
          </a:prstGeom>
        </p:spPr>
        <p:txBody>
          <a:bodyPr lIns="0" tIns="0" rIns="0" bIns="0" rtlCol="0" anchor="t">
            <a:spAutoFit/>
          </a:bodyPr>
          <a:lstStyle/>
          <a:p>
            <a:pPr algn="ctr">
              <a:lnSpc>
                <a:spcPts val="6395"/>
              </a:lnSpc>
              <a:spcBef>
                <a:spcPct val="0"/>
              </a:spcBef>
            </a:pPr>
            <a:r>
              <a:rPr lang="en-US" sz="4570" b="1">
                <a:solidFill>
                  <a:srgbClr val="000000"/>
                </a:solidFill>
                <a:latin typeface="Comic Sans Bold" panose="03000902030302020204"/>
                <a:ea typeface="Comic Sans Bold" panose="03000902030302020204"/>
                <a:cs typeface="Comic Sans Bold" panose="03000902030302020204"/>
                <a:sym typeface="Comic Sans Bold" panose="03000902030302020204"/>
              </a:rPr>
              <a:t>За наявністю </a:t>
            </a:r>
            <a:r>
              <a:rPr lang="en-US" sz="4570" b="1">
                <a:solidFill>
                  <a:srgbClr val="4C956C"/>
                </a:solidFill>
                <a:latin typeface="Comic Sans Bold" panose="03000902030302020204"/>
                <a:ea typeface="Comic Sans Bold" panose="03000902030302020204"/>
                <a:cs typeface="Comic Sans Bold" panose="03000902030302020204"/>
                <a:sym typeface="Comic Sans Bold" panose="03000902030302020204"/>
              </a:rPr>
              <a:t>кіля</a:t>
            </a:r>
            <a:r>
              <a:rPr lang="en-US" sz="4570" b="1">
                <a:solidFill>
                  <a:srgbClr val="000000"/>
                </a:solidFill>
                <a:latin typeface="Comic Sans Bold" panose="03000902030302020204"/>
                <a:ea typeface="Comic Sans Bold" panose="03000902030302020204"/>
                <a:cs typeface="Comic Sans Bold" panose="03000902030302020204"/>
                <a:sym typeface="Comic Sans Bold" panose="03000902030302020204"/>
              </a:rPr>
              <a:t> птахи бувають</a:t>
            </a:r>
            <a:r>
              <a:rPr lang="en-US" sz="4570">
                <a:solidFill>
                  <a:srgbClr val="000000"/>
                </a:solidFill>
                <a:latin typeface="Comic Sans" panose="03000702030302020204"/>
                <a:ea typeface="Comic Sans" panose="03000702030302020204"/>
                <a:cs typeface="Comic Sans" panose="03000702030302020204"/>
                <a:sym typeface="Comic Sans" panose="03000702030302020204"/>
              </a:rPr>
              <a:t> </a:t>
            </a:r>
            <a:endParaRPr lang="en-US" sz="4570">
              <a:solidFill>
                <a:srgbClr val="000000"/>
              </a:solidFill>
              <a:latin typeface="Comic Sans" panose="03000702030302020204"/>
              <a:ea typeface="Comic Sans" panose="03000702030302020204"/>
              <a:cs typeface="Comic Sans" panose="03000702030302020204"/>
              <a:sym typeface="Comic Sans" panose="03000702030302020204"/>
            </a:endParaRPr>
          </a:p>
        </p:txBody>
      </p:sp>
      <p:sp>
        <p:nvSpPr>
          <p:cNvPr id="8" name="AutoShape 8"/>
          <p:cNvSpPr/>
          <p:nvPr/>
        </p:nvSpPr>
        <p:spPr>
          <a:xfrm flipH="1">
            <a:off x="3679655" y="2016087"/>
            <a:ext cx="2314423" cy="2024115"/>
          </a:xfrm>
          <a:prstGeom prst="line">
            <a:avLst/>
          </a:prstGeom>
          <a:ln w="400050" cap="flat">
            <a:solidFill>
              <a:srgbClr val="000000"/>
            </a:solidFill>
            <a:prstDash val="solid"/>
            <a:headEnd type="none" w="sm" len="sm"/>
            <a:tailEnd type="triangle" w="lg" len="med"/>
          </a:ln>
        </p:spPr>
      </p:sp>
      <p:sp>
        <p:nvSpPr>
          <p:cNvPr id="9" name="AutoShape 9"/>
          <p:cNvSpPr/>
          <p:nvPr/>
        </p:nvSpPr>
        <p:spPr>
          <a:xfrm>
            <a:off x="12547794" y="1998412"/>
            <a:ext cx="2042733" cy="2298007"/>
          </a:xfrm>
          <a:prstGeom prst="line">
            <a:avLst/>
          </a:prstGeom>
          <a:ln w="400050" cap="flat">
            <a:solidFill>
              <a:srgbClr val="000000"/>
            </a:solidFill>
            <a:prstDash val="solid"/>
            <a:headEnd type="none" w="sm" len="sm"/>
            <a:tailEnd type="triangle" w="lg" len="med"/>
          </a:ln>
        </p:spPr>
      </p:sp>
      <p:sp>
        <p:nvSpPr>
          <p:cNvPr id="10" name="Freeform 10"/>
          <p:cNvSpPr/>
          <p:nvPr/>
        </p:nvSpPr>
        <p:spPr>
          <a:xfrm>
            <a:off x="1031149" y="6163757"/>
            <a:ext cx="3980803" cy="4123243"/>
          </a:xfrm>
          <a:custGeom>
            <a:avLst/>
            <a:gdLst/>
            <a:ahLst/>
            <a:cxnLst/>
            <a:rect l="l" t="t" r="r" b="b"/>
            <a:pathLst>
              <a:path w="3980803" h="4123243">
                <a:moveTo>
                  <a:pt x="0" y="0"/>
                </a:moveTo>
                <a:lnTo>
                  <a:pt x="3980804" y="0"/>
                </a:lnTo>
                <a:lnTo>
                  <a:pt x="3980804" y="4123243"/>
                </a:lnTo>
                <a:lnTo>
                  <a:pt x="0" y="41232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4629474" y="331006"/>
            <a:ext cx="3658526" cy="2660746"/>
          </a:xfrm>
          <a:custGeom>
            <a:avLst/>
            <a:gdLst/>
            <a:ahLst/>
            <a:cxnLst/>
            <a:rect l="l" t="t" r="r" b="b"/>
            <a:pathLst>
              <a:path w="3658526" h="2660746">
                <a:moveTo>
                  <a:pt x="0" y="0"/>
                </a:moveTo>
                <a:lnTo>
                  <a:pt x="3658526" y="0"/>
                </a:lnTo>
                <a:lnTo>
                  <a:pt x="3658526" y="2660747"/>
                </a:lnTo>
                <a:lnTo>
                  <a:pt x="0" y="26607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rot="-143264">
            <a:off x="1869085" y="743939"/>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 </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3" name="TextBox 13"/>
          <p:cNvSpPr txBox="1"/>
          <p:nvPr/>
        </p:nvSpPr>
        <p:spPr>
          <a:xfrm>
            <a:off x="-4667756" y="4001403"/>
            <a:ext cx="16431461" cy="1142097"/>
          </a:xfrm>
          <a:prstGeom prst="rect">
            <a:avLst/>
          </a:prstGeom>
        </p:spPr>
        <p:txBody>
          <a:bodyPr lIns="0" tIns="0" rIns="0" bIns="0" rtlCol="0" anchor="t">
            <a:spAutoFit/>
          </a:bodyPr>
          <a:lstStyle/>
          <a:p>
            <a:pPr algn="ctr">
              <a:lnSpc>
                <a:spcPts val="9390"/>
              </a:lnSpc>
              <a:spcBef>
                <a:spcPct val="0"/>
              </a:spcBef>
            </a:pPr>
            <a:r>
              <a:rPr lang="en-US" sz="6705" b="1">
                <a:solidFill>
                  <a:srgbClr val="86942D"/>
                </a:solidFill>
                <a:latin typeface="Comic Sans Bold" panose="03000902030302020204"/>
                <a:ea typeface="Comic Sans Bold" panose="03000902030302020204"/>
                <a:cs typeface="Comic Sans Bold" panose="03000902030302020204"/>
                <a:sym typeface="Comic Sans Bold" panose="03000902030302020204"/>
              </a:rPr>
              <a:t>Безкільові</a:t>
            </a:r>
            <a:endParaRPr lang="en-US" sz="6705" b="1">
              <a:solidFill>
                <a:srgbClr val="86942D"/>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4" name="TextBox 14"/>
          <p:cNvSpPr txBox="1"/>
          <p:nvPr/>
        </p:nvSpPr>
        <p:spPr>
          <a:xfrm>
            <a:off x="6942522" y="4001403"/>
            <a:ext cx="16431461" cy="1144082"/>
          </a:xfrm>
          <a:prstGeom prst="rect">
            <a:avLst/>
          </a:prstGeom>
        </p:spPr>
        <p:txBody>
          <a:bodyPr lIns="0" tIns="0" rIns="0" bIns="0" rtlCol="0" anchor="t">
            <a:spAutoFit/>
          </a:bodyPr>
          <a:lstStyle/>
          <a:p>
            <a:pPr algn="ctr">
              <a:lnSpc>
                <a:spcPts val="9390"/>
              </a:lnSpc>
              <a:spcBef>
                <a:spcPct val="0"/>
              </a:spcBef>
            </a:pPr>
            <a:r>
              <a:rPr lang="en-US" sz="6705" b="1">
                <a:solidFill>
                  <a:srgbClr val="257C99"/>
                </a:solidFill>
                <a:latin typeface="Comic Sans Bold" panose="03000902030302020204"/>
                <a:ea typeface="Comic Sans Bold" panose="03000902030302020204"/>
                <a:cs typeface="Comic Sans Bold" panose="03000902030302020204"/>
                <a:sym typeface="Comic Sans Bold" panose="03000902030302020204"/>
              </a:rPr>
              <a:t>Кільогруді</a:t>
            </a:r>
            <a:endParaRPr lang="en-US" sz="6705" b="1">
              <a:solidFill>
                <a:srgbClr val="257C99"/>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5" name="TextBox 15"/>
          <p:cNvSpPr txBox="1"/>
          <p:nvPr/>
        </p:nvSpPr>
        <p:spPr>
          <a:xfrm>
            <a:off x="-4536076" y="5019675"/>
            <a:ext cx="16431461" cy="1144082"/>
          </a:xfrm>
          <a:prstGeom prst="rect">
            <a:avLst/>
          </a:prstGeom>
        </p:spPr>
        <p:txBody>
          <a:bodyPr lIns="0" tIns="0" rIns="0" bIns="0" rtlCol="0" anchor="t">
            <a:spAutoFit/>
          </a:bodyPr>
          <a:lstStyle/>
          <a:p>
            <a:pPr algn="ctr">
              <a:lnSpc>
                <a:spcPts val="9390"/>
              </a:lnSpc>
              <a:spcBef>
                <a:spcPct val="0"/>
              </a:spcBef>
            </a:pPr>
            <a:r>
              <a:rPr lang="en-US" sz="6705" b="1">
                <a:solidFill>
                  <a:srgbClr val="D98E85"/>
                </a:solidFill>
                <a:latin typeface="Comic Sans Bold" panose="03000902030302020204"/>
                <a:ea typeface="Comic Sans Bold" panose="03000902030302020204"/>
                <a:cs typeface="Comic Sans Bold" panose="03000902030302020204"/>
                <a:sym typeface="Comic Sans Bold" panose="03000902030302020204"/>
              </a:rPr>
              <a:t>Страусоподібні</a:t>
            </a:r>
            <a:endParaRPr lang="en-US" sz="6705" b="1">
              <a:solidFill>
                <a:srgbClr val="D98E85"/>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6" name="TextBox 16"/>
          <p:cNvSpPr txBox="1"/>
          <p:nvPr/>
        </p:nvSpPr>
        <p:spPr>
          <a:xfrm>
            <a:off x="10787490" y="5076825"/>
            <a:ext cx="7905072" cy="5139932"/>
          </a:xfrm>
          <a:prstGeom prst="rect">
            <a:avLst/>
          </a:prstGeom>
        </p:spPr>
        <p:txBody>
          <a:bodyPr lIns="0" tIns="0" rIns="0" bIns="0" rtlCol="0" anchor="t">
            <a:spAutoFit/>
          </a:bodyPr>
          <a:lstStyle/>
          <a:p>
            <a:pPr algn="ctr">
              <a:lnSpc>
                <a:spcPts val="4515"/>
              </a:lnSpc>
            </a:pPr>
            <a:r>
              <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rPr>
              <a:t>•Пінгвіноподібні</a:t>
            </a:r>
            <a:endPar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4515"/>
              </a:lnSpc>
            </a:pPr>
            <a:r>
              <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rPr>
              <a:t>• Лелекоподібні</a:t>
            </a:r>
            <a:endPar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4515"/>
              </a:lnSpc>
            </a:pPr>
            <a:r>
              <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rPr>
              <a:t>•Журавлеподібні</a:t>
            </a:r>
            <a:endPar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4515"/>
              </a:lnSpc>
            </a:pPr>
            <a:r>
              <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rPr>
              <a:t>•Гусеподібні</a:t>
            </a:r>
            <a:endPar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4515"/>
              </a:lnSpc>
            </a:pPr>
            <a:r>
              <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rPr>
              <a:t>•Соколоподібні</a:t>
            </a:r>
            <a:endPar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4515"/>
              </a:lnSpc>
            </a:pPr>
            <a:r>
              <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rPr>
              <a:t>•Совоподібні</a:t>
            </a:r>
            <a:endPar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4515"/>
              </a:lnSpc>
            </a:pPr>
            <a:r>
              <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rPr>
              <a:t>•Дятлоподібні</a:t>
            </a:r>
            <a:endPar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4515"/>
              </a:lnSpc>
            </a:pPr>
            <a:r>
              <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rPr>
              <a:t>•Куроподібні</a:t>
            </a:r>
            <a:endPar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4515"/>
              </a:lnSpc>
              <a:spcBef>
                <a:spcPct val="0"/>
              </a:spcBef>
            </a:pPr>
            <a:r>
              <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rPr>
              <a:t>•Горобцеподібні</a:t>
            </a:r>
            <a:endParaRPr lang="en-US" sz="3225" b="1">
              <a:solidFill>
                <a:srgbClr val="D98E85"/>
              </a:solidFill>
              <a:latin typeface="Comic Sans Bold" panose="03000902030302020204"/>
              <a:ea typeface="Comic Sans Bold" panose="03000902030302020204"/>
              <a:cs typeface="Comic Sans Bold" panose="03000902030302020204"/>
              <a:sym typeface="Comic Sans Bold" panose="030009020303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306602" y="6281709"/>
            <a:ext cx="18558304" cy="5162583"/>
          </a:xfrm>
          <a:custGeom>
            <a:avLst/>
            <a:gdLst/>
            <a:ahLst/>
            <a:cxnLst/>
            <a:rect l="l" t="t" r="r" b="b"/>
            <a:pathLst>
              <a:path w="18558304" h="5162583">
                <a:moveTo>
                  <a:pt x="0" y="0"/>
                </a:moveTo>
                <a:lnTo>
                  <a:pt x="18558304" y="0"/>
                </a:lnTo>
                <a:lnTo>
                  <a:pt x="18558304" y="5162583"/>
                </a:lnTo>
                <a:lnTo>
                  <a:pt x="0" y="51625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0" y="3297865"/>
            <a:ext cx="14587909" cy="6293296"/>
          </a:xfrm>
          <a:custGeom>
            <a:avLst/>
            <a:gdLst/>
            <a:ahLst/>
            <a:cxnLst/>
            <a:rect l="l" t="t" r="r" b="b"/>
            <a:pathLst>
              <a:path w="14587909" h="6293296">
                <a:moveTo>
                  <a:pt x="0" y="0"/>
                </a:moveTo>
                <a:lnTo>
                  <a:pt x="14587909" y="0"/>
                </a:lnTo>
                <a:lnTo>
                  <a:pt x="14587909" y="6293296"/>
                </a:lnTo>
                <a:lnTo>
                  <a:pt x="0" y="62932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3919951" y="1518730"/>
            <a:ext cx="4331751" cy="3958138"/>
          </a:xfrm>
          <a:custGeom>
            <a:avLst/>
            <a:gdLst/>
            <a:ahLst/>
            <a:cxnLst/>
            <a:rect l="l" t="t" r="r" b="b"/>
            <a:pathLst>
              <a:path w="4331751" h="3958138">
                <a:moveTo>
                  <a:pt x="0" y="0"/>
                </a:moveTo>
                <a:lnTo>
                  <a:pt x="4331751" y="0"/>
                </a:lnTo>
                <a:lnTo>
                  <a:pt x="4331751" y="3958137"/>
                </a:lnTo>
                <a:lnTo>
                  <a:pt x="0" y="3958137"/>
                </a:lnTo>
                <a:lnTo>
                  <a:pt x="0" y="0"/>
                </a:lnTo>
                <a:close/>
              </a:path>
            </a:pathLst>
          </a:custGeom>
          <a:blipFill>
            <a:blip r:embed="rId7"/>
            <a:stretch>
              <a:fillRect/>
            </a:stretch>
          </a:blipFill>
        </p:spPr>
      </p:sp>
      <p:sp>
        <p:nvSpPr>
          <p:cNvPr id="9" name="Freeform 9"/>
          <p:cNvSpPr/>
          <p:nvPr/>
        </p:nvSpPr>
        <p:spPr>
          <a:xfrm>
            <a:off x="14587909" y="6172200"/>
            <a:ext cx="3516284" cy="4114800"/>
          </a:xfrm>
          <a:custGeom>
            <a:avLst/>
            <a:gdLst/>
            <a:ahLst/>
            <a:cxnLst/>
            <a:rect l="l" t="t" r="r" b="b"/>
            <a:pathLst>
              <a:path w="3516284" h="4114800">
                <a:moveTo>
                  <a:pt x="0" y="0"/>
                </a:moveTo>
                <a:lnTo>
                  <a:pt x="3516284" y="0"/>
                </a:lnTo>
                <a:lnTo>
                  <a:pt x="351628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2008584" y="1028700"/>
            <a:ext cx="3972652" cy="4114800"/>
          </a:xfrm>
          <a:custGeom>
            <a:avLst/>
            <a:gdLst/>
            <a:ahLst/>
            <a:cxnLst/>
            <a:rect l="l" t="t" r="r" b="b"/>
            <a:pathLst>
              <a:path w="3972652" h="4114800">
                <a:moveTo>
                  <a:pt x="0" y="0"/>
                </a:moveTo>
                <a:lnTo>
                  <a:pt x="3972652" y="0"/>
                </a:lnTo>
                <a:lnTo>
                  <a:pt x="3972652"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1"/>
          <p:cNvSpPr txBox="1"/>
          <p:nvPr/>
        </p:nvSpPr>
        <p:spPr>
          <a:xfrm>
            <a:off x="2008584" y="5067300"/>
            <a:ext cx="12695920" cy="4817907"/>
          </a:xfrm>
          <a:prstGeom prst="rect">
            <a:avLst/>
          </a:prstGeom>
        </p:spPr>
        <p:txBody>
          <a:bodyPr lIns="0" tIns="0" rIns="0" bIns="0" rtlCol="0" anchor="t">
            <a:spAutoFit/>
          </a:bodyPr>
          <a:lstStyle/>
          <a:p>
            <a:pPr algn="ctr">
              <a:lnSpc>
                <a:spcPts val="6395"/>
              </a:lnSpc>
            </a:pPr>
            <a:r>
              <a:rPr lang="en-US" sz="4570" b="1">
                <a:solidFill>
                  <a:srgbClr val="557520"/>
                </a:solidFill>
                <a:latin typeface="Comic Sans Bold" panose="03000902030302020204"/>
                <a:ea typeface="Comic Sans Bold" panose="03000902030302020204"/>
                <a:cs typeface="Comic Sans Bold" panose="03000902030302020204"/>
                <a:sym typeface="Comic Sans Bold" panose="03000902030302020204"/>
              </a:rPr>
              <a:t>Кіль відсутня❌,до польоту не здатні❌.</a:t>
            </a:r>
            <a:endParaRPr lang="en-US" sz="4570" b="1">
              <a:solidFill>
                <a:srgbClr val="557520"/>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6395"/>
              </a:lnSpc>
            </a:pPr>
            <a:r>
              <a:rPr lang="en-US" sz="4570" b="1">
                <a:solidFill>
                  <a:srgbClr val="557520"/>
                </a:solidFill>
                <a:latin typeface="Comic Sans Bold" panose="03000902030302020204"/>
                <a:ea typeface="Comic Sans Bold" panose="03000902030302020204"/>
                <a:cs typeface="Comic Sans Bold" panose="03000902030302020204"/>
                <a:sym typeface="Comic Sans Bold" panose="03000902030302020204"/>
              </a:rPr>
              <a:t>Пересуваються по землі,а тому мають розвинені і міцні задні кінцівки. Найбільший з них - страус африканський,а найменшим - ківі.🥝</a:t>
            </a:r>
            <a:endParaRPr lang="en-US" sz="4570" b="1">
              <a:solidFill>
                <a:srgbClr val="557520"/>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6395"/>
              </a:lnSpc>
              <a:spcBef>
                <a:spcPct val="0"/>
              </a:spcBef>
            </a:pPr>
          </a:p>
        </p:txBody>
      </p:sp>
      <p:sp>
        <p:nvSpPr>
          <p:cNvPr id="12" name="TextBox 12"/>
          <p:cNvSpPr txBox="1"/>
          <p:nvPr/>
        </p:nvSpPr>
        <p:spPr>
          <a:xfrm rot="-143264">
            <a:off x="1869085" y="743939"/>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 </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3" name="TextBox 13"/>
          <p:cNvSpPr txBox="1"/>
          <p:nvPr/>
        </p:nvSpPr>
        <p:spPr>
          <a:xfrm>
            <a:off x="3512453" y="590508"/>
            <a:ext cx="11192051" cy="1094740"/>
          </a:xfrm>
          <a:prstGeom prst="rect">
            <a:avLst/>
          </a:prstGeom>
        </p:spPr>
        <p:txBody>
          <a:bodyPr lIns="0" tIns="0" rIns="0" bIns="0" rtlCol="0" anchor="t">
            <a:spAutoFit/>
          </a:bodyPr>
          <a:lstStyle/>
          <a:p>
            <a:pPr algn="ctr">
              <a:lnSpc>
                <a:spcPts val="8960"/>
              </a:lnSpc>
              <a:spcBef>
                <a:spcPct val="0"/>
              </a:spcBef>
            </a:pPr>
            <a:r>
              <a:rPr lang="en-US" sz="6400" b="1">
                <a:solidFill>
                  <a:srgbClr val="E87C67"/>
                </a:solidFill>
                <a:latin typeface="Comic Sans Bold" panose="03000902030302020204"/>
                <a:ea typeface="Comic Sans Bold" panose="03000902030302020204"/>
                <a:cs typeface="Comic Sans Bold" panose="03000902030302020204"/>
                <a:sym typeface="Comic Sans Bold" panose="03000902030302020204"/>
              </a:rPr>
              <a:t>Страусоподбні</a:t>
            </a:r>
            <a:endParaRPr lang="en-US" sz="6400" b="1">
              <a:solidFill>
                <a:srgbClr val="E87C67"/>
              </a:solidFill>
              <a:latin typeface="Comic Sans Bold" panose="03000902030302020204"/>
              <a:ea typeface="Comic Sans Bold" panose="03000902030302020204"/>
              <a:cs typeface="Comic Sans Bold" panose="03000902030302020204"/>
              <a:sym typeface="Comic Sans Bold" panose="030009020303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306602" y="6281709"/>
            <a:ext cx="18558304" cy="5162583"/>
          </a:xfrm>
          <a:custGeom>
            <a:avLst/>
            <a:gdLst/>
            <a:ahLst/>
            <a:cxnLst/>
            <a:rect l="l" t="t" r="r" b="b"/>
            <a:pathLst>
              <a:path w="18558304" h="5162583">
                <a:moveTo>
                  <a:pt x="0" y="0"/>
                </a:moveTo>
                <a:lnTo>
                  <a:pt x="18558304" y="0"/>
                </a:lnTo>
                <a:lnTo>
                  <a:pt x="18558304" y="5162583"/>
                </a:lnTo>
                <a:lnTo>
                  <a:pt x="0" y="51625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0" y="3297865"/>
            <a:ext cx="14587909" cy="6293296"/>
          </a:xfrm>
          <a:custGeom>
            <a:avLst/>
            <a:gdLst/>
            <a:ahLst/>
            <a:cxnLst/>
            <a:rect l="l" t="t" r="r" b="b"/>
            <a:pathLst>
              <a:path w="14587909" h="6293296">
                <a:moveTo>
                  <a:pt x="0" y="0"/>
                </a:moveTo>
                <a:lnTo>
                  <a:pt x="14587909" y="0"/>
                </a:lnTo>
                <a:lnTo>
                  <a:pt x="14587909" y="6293296"/>
                </a:lnTo>
                <a:lnTo>
                  <a:pt x="0" y="62932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135862" y="1518730"/>
            <a:ext cx="5427194" cy="4114800"/>
          </a:xfrm>
          <a:custGeom>
            <a:avLst/>
            <a:gdLst/>
            <a:ahLst/>
            <a:cxnLst/>
            <a:rect l="l" t="t" r="r" b="b"/>
            <a:pathLst>
              <a:path w="5427194" h="4114800">
                <a:moveTo>
                  <a:pt x="0" y="0"/>
                </a:moveTo>
                <a:lnTo>
                  <a:pt x="5427194" y="0"/>
                </a:lnTo>
                <a:lnTo>
                  <a:pt x="542719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724944" y="1592303"/>
            <a:ext cx="7315200" cy="3551197"/>
          </a:xfrm>
          <a:custGeom>
            <a:avLst/>
            <a:gdLst/>
            <a:ahLst/>
            <a:cxnLst/>
            <a:rect l="l" t="t" r="r" b="b"/>
            <a:pathLst>
              <a:path w="7315200" h="3551197">
                <a:moveTo>
                  <a:pt x="0" y="0"/>
                </a:moveTo>
                <a:lnTo>
                  <a:pt x="7315200" y="0"/>
                </a:lnTo>
                <a:lnTo>
                  <a:pt x="7315200" y="3551197"/>
                </a:lnTo>
                <a:lnTo>
                  <a:pt x="0" y="35511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14108204" y="6444513"/>
            <a:ext cx="3836571" cy="3544033"/>
          </a:xfrm>
          <a:custGeom>
            <a:avLst/>
            <a:gdLst/>
            <a:ahLst/>
            <a:cxnLst/>
            <a:rect l="l" t="t" r="r" b="b"/>
            <a:pathLst>
              <a:path w="3836571" h="3544033">
                <a:moveTo>
                  <a:pt x="0" y="0"/>
                </a:moveTo>
                <a:lnTo>
                  <a:pt x="3836572" y="0"/>
                </a:lnTo>
                <a:lnTo>
                  <a:pt x="3836572" y="3544033"/>
                </a:lnTo>
                <a:lnTo>
                  <a:pt x="0" y="3544033"/>
                </a:lnTo>
                <a:lnTo>
                  <a:pt x="0" y="0"/>
                </a:lnTo>
                <a:close/>
              </a:path>
            </a:pathLst>
          </a:custGeom>
          <a:blipFill>
            <a:blip r:embed="rId11"/>
            <a:stretch>
              <a:fillRect/>
            </a:stretch>
          </a:blipFill>
        </p:spPr>
      </p:sp>
      <p:sp>
        <p:nvSpPr>
          <p:cNvPr id="11" name="TextBox 11"/>
          <p:cNvSpPr txBox="1"/>
          <p:nvPr/>
        </p:nvSpPr>
        <p:spPr>
          <a:xfrm>
            <a:off x="2944034" y="4992646"/>
            <a:ext cx="11164170" cy="5294354"/>
          </a:xfrm>
          <a:prstGeom prst="rect">
            <a:avLst/>
          </a:prstGeom>
        </p:spPr>
        <p:txBody>
          <a:bodyPr lIns="0" tIns="0" rIns="0" bIns="0" rtlCol="0" anchor="t">
            <a:spAutoFit/>
          </a:bodyPr>
          <a:lstStyle/>
          <a:p>
            <a:pPr algn="ctr">
              <a:lnSpc>
                <a:spcPts val="5245"/>
              </a:lnSpc>
            </a:pPr>
            <a:r>
              <a:rPr lang="en-US" sz="3745" b="1">
                <a:solidFill>
                  <a:srgbClr val="557520"/>
                </a:solidFill>
                <a:latin typeface="Comic Sans Bold" panose="03000902030302020204"/>
                <a:ea typeface="Comic Sans Bold" panose="03000902030302020204"/>
                <a:cs typeface="Comic Sans Bold" panose="03000902030302020204"/>
                <a:sym typeface="Comic Sans Bold" panose="03000902030302020204"/>
              </a:rPr>
              <a:t>Знищують шкідників рослин. Різні види птахів сприяють поширенню плодів та насінин. Деякі (наприклад, сойки, горіхівки, повзики) здатні робити запаси плодів та насіння на зимовий період. При цьому вони знаходять лише незначну час тину цих запасів, інша частина насінин навесні проростає.</a:t>
            </a:r>
            <a:endParaRPr lang="en-US" sz="3745" b="1">
              <a:solidFill>
                <a:srgbClr val="557520"/>
              </a:solidFill>
              <a:latin typeface="Comic Sans Bold" panose="03000902030302020204"/>
              <a:ea typeface="Comic Sans Bold" panose="03000902030302020204"/>
              <a:cs typeface="Comic Sans Bold" panose="03000902030302020204"/>
              <a:sym typeface="Comic Sans Bold" panose="03000902030302020204"/>
            </a:endParaRPr>
          </a:p>
          <a:p>
            <a:pPr algn="ctr">
              <a:lnSpc>
                <a:spcPts val="5245"/>
              </a:lnSpc>
              <a:spcBef>
                <a:spcPct val="0"/>
              </a:spcBef>
            </a:pPr>
          </a:p>
        </p:txBody>
      </p:sp>
      <p:sp>
        <p:nvSpPr>
          <p:cNvPr id="12" name="TextBox 12"/>
          <p:cNvSpPr txBox="1"/>
          <p:nvPr/>
        </p:nvSpPr>
        <p:spPr>
          <a:xfrm rot="-143264">
            <a:off x="1869085" y="743939"/>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 </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3" name="TextBox 13"/>
          <p:cNvSpPr txBox="1"/>
          <p:nvPr/>
        </p:nvSpPr>
        <p:spPr>
          <a:xfrm>
            <a:off x="4382544" y="282934"/>
            <a:ext cx="11192051" cy="1309369"/>
          </a:xfrm>
          <a:prstGeom prst="rect">
            <a:avLst/>
          </a:prstGeom>
        </p:spPr>
        <p:txBody>
          <a:bodyPr lIns="0" tIns="0" rIns="0" bIns="0" rtlCol="0" anchor="t">
            <a:spAutoFit/>
          </a:bodyPr>
          <a:lstStyle/>
          <a:p>
            <a:pPr algn="ctr">
              <a:lnSpc>
                <a:spcPts val="10780"/>
              </a:lnSpc>
              <a:spcBef>
                <a:spcPct val="0"/>
              </a:spcBef>
            </a:pPr>
            <a:r>
              <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rPr>
              <a:t>Роль птахів у природі </a:t>
            </a:r>
            <a:endPar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306602" y="6281709"/>
            <a:ext cx="18558304" cy="5162583"/>
          </a:xfrm>
          <a:custGeom>
            <a:avLst/>
            <a:gdLst/>
            <a:ahLst/>
            <a:cxnLst/>
            <a:rect l="l" t="t" r="r" b="b"/>
            <a:pathLst>
              <a:path w="18558304" h="5162583">
                <a:moveTo>
                  <a:pt x="0" y="0"/>
                </a:moveTo>
                <a:lnTo>
                  <a:pt x="18558304" y="0"/>
                </a:lnTo>
                <a:lnTo>
                  <a:pt x="18558304" y="5162583"/>
                </a:lnTo>
                <a:lnTo>
                  <a:pt x="0" y="51625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0" y="3297865"/>
            <a:ext cx="14587909" cy="6293296"/>
          </a:xfrm>
          <a:custGeom>
            <a:avLst/>
            <a:gdLst/>
            <a:ahLst/>
            <a:cxnLst/>
            <a:rect l="l" t="t" r="r" b="b"/>
            <a:pathLst>
              <a:path w="14587909" h="6293296">
                <a:moveTo>
                  <a:pt x="0" y="0"/>
                </a:moveTo>
                <a:lnTo>
                  <a:pt x="14587909" y="0"/>
                </a:lnTo>
                <a:lnTo>
                  <a:pt x="14587909" y="6293296"/>
                </a:lnTo>
                <a:lnTo>
                  <a:pt x="0" y="62932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147369" y="1801166"/>
            <a:ext cx="5415687" cy="2993398"/>
          </a:xfrm>
          <a:custGeom>
            <a:avLst/>
            <a:gdLst/>
            <a:ahLst/>
            <a:cxnLst/>
            <a:rect l="l" t="t" r="r" b="b"/>
            <a:pathLst>
              <a:path w="5415687" h="2993398">
                <a:moveTo>
                  <a:pt x="0" y="0"/>
                </a:moveTo>
                <a:lnTo>
                  <a:pt x="5415687" y="0"/>
                </a:lnTo>
                <a:lnTo>
                  <a:pt x="5415687" y="2993398"/>
                </a:lnTo>
                <a:lnTo>
                  <a:pt x="0" y="29933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422234">
            <a:off x="2876121" y="1283948"/>
            <a:ext cx="3012847" cy="3340859"/>
          </a:xfrm>
          <a:custGeom>
            <a:avLst/>
            <a:gdLst/>
            <a:ahLst/>
            <a:cxnLst/>
            <a:rect l="l" t="t" r="r" b="b"/>
            <a:pathLst>
              <a:path w="3012847" h="3340859">
                <a:moveTo>
                  <a:pt x="0" y="0"/>
                </a:moveTo>
                <a:lnTo>
                  <a:pt x="3012847" y="0"/>
                </a:lnTo>
                <a:lnTo>
                  <a:pt x="3012847" y="3340859"/>
                </a:lnTo>
                <a:lnTo>
                  <a:pt x="0" y="334085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a:off x="14108204"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TextBox 11"/>
          <p:cNvSpPr txBox="1"/>
          <p:nvPr/>
        </p:nvSpPr>
        <p:spPr>
          <a:xfrm>
            <a:off x="2944034" y="4992646"/>
            <a:ext cx="11164170" cy="3966017"/>
          </a:xfrm>
          <a:prstGeom prst="rect">
            <a:avLst/>
          </a:prstGeom>
        </p:spPr>
        <p:txBody>
          <a:bodyPr lIns="0" tIns="0" rIns="0" bIns="0" rtlCol="0" anchor="t">
            <a:spAutoFit/>
          </a:bodyPr>
          <a:lstStyle/>
          <a:p>
            <a:pPr algn="ctr">
              <a:lnSpc>
                <a:spcPts val="5245"/>
              </a:lnSpc>
              <a:spcBef>
                <a:spcPct val="0"/>
              </a:spcBef>
            </a:pPr>
            <a:r>
              <a:rPr lang="en-US" sz="3745">
                <a:solidFill>
                  <a:srgbClr val="557520"/>
                </a:solidFill>
                <a:latin typeface="Comic Sans" panose="03000702030302020204"/>
                <a:ea typeface="Comic Sans" panose="03000702030302020204"/>
                <a:cs typeface="Comic Sans" panose="03000702030302020204"/>
                <a:sym typeface="Comic Sans" panose="03000702030302020204"/>
              </a:rPr>
              <a:t>Птахи виконують важливу роль у захисті культурних рослин від шкідників, зберігаючи для людини продукти харчування. Людина спожи ває м'ясо цих тварин, збирає їхні яйця, пір'я та пух. Особливо цінується пух гаги звичай ної: він легкий, добре утримує тепло</a:t>
            </a:r>
            <a:endParaRPr lang="en-US" sz="3745">
              <a:solidFill>
                <a:srgbClr val="557520"/>
              </a:solidFill>
              <a:latin typeface="Comic Sans" panose="03000702030302020204"/>
              <a:ea typeface="Comic Sans" panose="03000702030302020204"/>
              <a:cs typeface="Comic Sans" panose="03000702030302020204"/>
              <a:sym typeface="Comic Sans" panose="03000702030302020204"/>
            </a:endParaRPr>
          </a:p>
        </p:txBody>
      </p:sp>
      <p:sp>
        <p:nvSpPr>
          <p:cNvPr id="12" name="TextBox 12"/>
          <p:cNvSpPr txBox="1"/>
          <p:nvPr/>
        </p:nvSpPr>
        <p:spPr>
          <a:xfrm rot="-143264">
            <a:off x="1869085" y="743939"/>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 </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3" name="TextBox 13"/>
          <p:cNvSpPr txBox="1"/>
          <p:nvPr/>
        </p:nvSpPr>
        <p:spPr>
          <a:xfrm>
            <a:off x="4382544" y="282934"/>
            <a:ext cx="11192051" cy="2671444"/>
          </a:xfrm>
          <a:prstGeom prst="rect">
            <a:avLst/>
          </a:prstGeom>
        </p:spPr>
        <p:txBody>
          <a:bodyPr lIns="0" tIns="0" rIns="0" bIns="0" rtlCol="0" anchor="t">
            <a:spAutoFit/>
          </a:bodyPr>
          <a:lstStyle/>
          <a:p>
            <a:pPr algn="ctr">
              <a:lnSpc>
                <a:spcPts val="10780"/>
              </a:lnSpc>
              <a:spcBef>
                <a:spcPct val="0"/>
              </a:spcBef>
            </a:pPr>
            <a:r>
              <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rPr>
              <a:t>Роль птахів у житті людини </a:t>
            </a:r>
            <a:endPar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306602" y="6281709"/>
            <a:ext cx="18558304" cy="5162583"/>
          </a:xfrm>
          <a:custGeom>
            <a:avLst/>
            <a:gdLst/>
            <a:ahLst/>
            <a:cxnLst/>
            <a:rect l="l" t="t" r="r" b="b"/>
            <a:pathLst>
              <a:path w="18558304" h="5162583">
                <a:moveTo>
                  <a:pt x="0" y="0"/>
                </a:moveTo>
                <a:lnTo>
                  <a:pt x="18558304" y="0"/>
                </a:lnTo>
                <a:lnTo>
                  <a:pt x="18558304" y="5162583"/>
                </a:lnTo>
                <a:lnTo>
                  <a:pt x="0" y="51625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0" y="3297865"/>
            <a:ext cx="14587909" cy="6293296"/>
          </a:xfrm>
          <a:custGeom>
            <a:avLst/>
            <a:gdLst/>
            <a:ahLst/>
            <a:cxnLst/>
            <a:rect l="l" t="t" r="r" b="b"/>
            <a:pathLst>
              <a:path w="14587909" h="6293296">
                <a:moveTo>
                  <a:pt x="0" y="0"/>
                </a:moveTo>
                <a:lnTo>
                  <a:pt x="14587909" y="0"/>
                </a:lnTo>
                <a:lnTo>
                  <a:pt x="14587909" y="6293296"/>
                </a:lnTo>
                <a:lnTo>
                  <a:pt x="0" y="62932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3846987" y="2422127"/>
            <a:ext cx="3965377" cy="5807473"/>
          </a:xfrm>
          <a:custGeom>
            <a:avLst/>
            <a:gdLst/>
            <a:ahLst/>
            <a:cxnLst/>
            <a:rect l="l" t="t" r="r" b="b"/>
            <a:pathLst>
              <a:path w="3965377" h="5807473">
                <a:moveTo>
                  <a:pt x="0" y="0"/>
                </a:moveTo>
                <a:lnTo>
                  <a:pt x="3965378" y="0"/>
                </a:lnTo>
                <a:lnTo>
                  <a:pt x="3965378" y="5807473"/>
                </a:lnTo>
                <a:lnTo>
                  <a:pt x="0" y="5807473"/>
                </a:lnTo>
                <a:lnTo>
                  <a:pt x="0" y="0"/>
                </a:lnTo>
                <a:close/>
              </a:path>
            </a:pathLst>
          </a:custGeom>
          <a:blipFill>
            <a:blip r:embed="rId7"/>
            <a:stretch>
              <a:fillRect l="-50981" r="-44291"/>
            </a:stretch>
          </a:blipFill>
        </p:spPr>
      </p:sp>
      <p:sp>
        <p:nvSpPr>
          <p:cNvPr id="9" name="Freeform 9"/>
          <p:cNvSpPr/>
          <p:nvPr/>
        </p:nvSpPr>
        <p:spPr>
          <a:xfrm>
            <a:off x="-1287948" y="2422127"/>
            <a:ext cx="5343377" cy="8073784"/>
          </a:xfrm>
          <a:custGeom>
            <a:avLst/>
            <a:gdLst/>
            <a:ahLst/>
            <a:cxnLst/>
            <a:rect l="l" t="t" r="r" b="b"/>
            <a:pathLst>
              <a:path w="5343377" h="8073784">
                <a:moveTo>
                  <a:pt x="0" y="0"/>
                </a:moveTo>
                <a:lnTo>
                  <a:pt x="5343377" y="0"/>
                </a:lnTo>
                <a:lnTo>
                  <a:pt x="5343377" y="8073783"/>
                </a:lnTo>
                <a:lnTo>
                  <a:pt x="0" y="8073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5160098" y="1581095"/>
            <a:ext cx="3104804" cy="4114800"/>
          </a:xfrm>
          <a:custGeom>
            <a:avLst/>
            <a:gdLst/>
            <a:ahLst/>
            <a:cxnLst/>
            <a:rect l="l" t="t" r="r" b="b"/>
            <a:pathLst>
              <a:path w="3104804" h="4114800">
                <a:moveTo>
                  <a:pt x="0" y="0"/>
                </a:moveTo>
                <a:lnTo>
                  <a:pt x="3104804" y="0"/>
                </a:lnTo>
                <a:lnTo>
                  <a:pt x="310480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1"/>
          <p:cNvSpPr txBox="1"/>
          <p:nvPr/>
        </p:nvSpPr>
        <p:spPr>
          <a:xfrm>
            <a:off x="2682817" y="5619695"/>
            <a:ext cx="11164170" cy="2609905"/>
          </a:xfrm>
          <a:prstGeom prst="rect">
            <a:avLst/>
          </a:prstGeom>
        </p:spPr>
        <p:txBody>
          <a:bodyPr lIns="0" tIns="0" rIns="0" bIns="0" rtlCol="0" anchor="t">
            <a:spAutoFit/>
          </a:bodyPr>
          <a:lstStyle/>
          <a:p>
            <a:pPr algn="ctr">
              <a:lnSpc>
                <a:spcPts val="5245"/>
              </a:lnSpc>
              <a:spcBef>
                <a:spcPct val="0"/>
              </a:spcBef>
            </a:pPr>
            <a:r>
              <a:rPr lang="en-US" sz="3745" b="1">
                <a:solidFill>
                  <a:srgbClr val="557520"/>
                </a:solidFill>
                <a:latin typeface="Comic Sans Bold" panose="03000902030302020204"/>
                <a:ea typeface="Comic Sans Bold" panose="03000902030302020204"/>
                <a:cs typeface="Comic Sans Bold" panose="03000902030302020204"/>
                <a:sym typeface="Comic Sans Bold" panose="03000902030302020204"/>
              </a:rPr>
              <a:t>Чисельність птахів скорочується через осушення боліт,руйнування гнізд, забруднення довкілля. Багато зникаючих захищаються і занесені до  Червоної книги України </a:t>
            </a:r>
            <a:endParaRPr lang="en-US" sz="3745" b="1">
              <a:solidFill>
                <a:srgbClr val="557520"/>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2" name="TextBox 12"/>
          <p:cNvSpPr txBox="1"/>
          <p:nvPr/>
        </p:nvSpPr>
        <p:spPr>
          <a:xfrm rot="-143264">
            <a:off x="1869085" y="743939"/>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 </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3" name="TextBox 13"/>
          <p:cNvSpPr txBox="1"/>
          <p:nvPr/>
        </p:nvSpPr>
        <p:spPr>
          <a:xfrm>
            <a:off x="4382544" y="282934"/>
            <a:ext cx="11192051" cy="1309369"/>
          </a:xfrm>
          <a:prstGeom prst="rect">
            <a:avLst/>
          </a:prstGeom>
        </p:spPr>
        <p:txBody>
          <a:bodyPr lIns="0" tIns="0" rIns="0" bIns="0" rtlCol="0" anchor="t">
            <a:spAutoFit/>
          </a:bodyPr>
          <a:lstStyle/>
          <a:p>
            <a:pPr algn="ctr">
              <a:lnSpc>
                <a:spcPts val="10780"/>
              </a:lnSpc>
              <a:spcBef>
                <a:spcPct val="0"/>
              </a:spcBef>
            </a:pPr>
            <a:r>
              <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rPr>
              <a:t>Як захищають птахів?</a:t>
            </a:r>
            <a:endPar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306602" y="6281709"/>
            <a:ext cx="18558304" cy="5162583"/>
          </a:xfrm>
          <a:custGeom>
            <a:avLst/>
            <a:gdLst/>
            <a:ahLst/>
            <a:cxnLst/>
            <a:rect l="l" t="t" r="r" b="b"/>
            <a:pathLst>
              <a:path w="18558304" h="5162583">
                <a:moveTo>
                  <a:pt x="0" y="0"/>
                </a:moveTo>
                <a:lnTo>
                  <a:pt x="18558304" y="0"/>
                </a:lnTo>
                <a:lnTo>
                  <a:pt x="18558304" y="5162583"/>
                </a:lnTo>
                <a:lnTo>
                  <a:pt x="0" y="51625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306602" y="3968613"/>
            <a:ext cx="9279152" cy="5803177"/>
          </a:xfrm>
          <a:custGeom>
            <a:avLst/>
            <a:gdLst/>
            <a:ahLst/>
            <a:cxnLst/>
            <a:rect l="l" t="t" r="r" b="b"/>
            <a:pathLst>
              <a:path w="9279152" h="5803177">
                <a:moveTo>
                  <a:pt x="0" y="0"/>
                </a:moveTo>
                <a:lnTo>
                  <a:pt x="9279152" y="0"/>
                </a:lnTo>
                <a:lnTo>
                  <a:pt x="9279152" y="5803177"/>
                </a:lnTo>
                <a:lnTo>
                  <a:pt x="0" y="5803177"/>
                </a:lnTo>
                <a:lnTo>
                  <a:pt x="0" y="0"/>
                </a:lnTo>
                <a:close/>
              </a:path>
            </a:pathLst>
          </a:custGeom>
          <a:blipFill>
            <a:blip r:embed="rId5"/>
            <a:stretch>
              <a:fillRect t="-101298" r="-35049" b="-278570"/>
            </a:stretch>
          </a:blipFill>
        </p:spPr>
      </p:sp>
      <p:sp>
        <p:nvSpPr>
          <p:cNvPr id="8" name="TextBox 8"/>
          <p:cNvSpPr txBox="1"/>
          <p:nvPr/>
        </p:nvSpPr>
        <p:spPr>
          <a:xfrm rot="-143264">
            <a:off x="1869085" y="743939"/>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 </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9" name="TextBox 9"/>
          <p:cNvSpPr txBox="1"/>
          <p:nvPr/>
        </p:nvSpPr>
        <p:spPr>
          <a:xfrm>
            <a:off x="4382544" y="282934"/>
            <a:ext cx="11192051" cy="1309369"/>
          </a:xfrm>
          <a:prstGeom prst="rect">
            <a:avLst/>
          </a:prstGeom>
        </p:spPr>
        <p:txBody>
          <a:bodyPr lIns="0" tIns="0" rIns="0" bIns="0" rtlCol="0" anchor="t">
            <a:spAutoFit/>
          </a:bodyPr>
          <a:lstStyle/>
          <a:p>
            <a:pPr algn="ctr">
              <a:lnSpc>
                <a:spcPts val="10780"/>
              </a:lnSpc>
              <a:spcBef>
                <a:spcPct val="0"/>
              </a:spcBef>
            </a:pPr>
            <a:r>
              <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rPr>
              <a:t>Практикуймося!</a:t>
            </a:r>
            <a:endPar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0" name="Freeform 10"/>
          <p:cNvSpPr/>
          <p:nvPr/>
        </p:nvSpPr>
        <p:spPr>
          <a:xfrm>
            <a:off x="9793305" y="3968613"/>
            <a:ext cx="7769751" cy="5806995"/>
          </a:xfrm>
          <a:custGeom>
            <a:avLst/>
            <a:gdLst/>
            <a:ahLst/>
            <a:cxnLst/>
            <a:rect l="l" t="t" r="r" b="b"/>
            <a:pathLst>
              <a:path w="7769751" h="5806995">
                <a:moveTo>
                  <a:pt x="0" y="0"/>
                </a:moveTo>
                <a:lnTo>
                  <a:pt x="7769751" y="0"/>
                </a:lnTo>
                <a:lnTo>
                  <a:pt x="7769751" y="5806995"/>
                </a:lnTo>
                <a:lnTo>
                  <a:pt x="0" y="5806995"/>
                </a:lnTo>
                <a:lnTo>
                  <a:pt x="0" y="0"/>
                </a:lnTo>
                <a:close/>
              </a:path>
            </a:pathLst>
          </a:custGeom>
          <a:blipFill>
            <a:blip r:embed="rId5"/>
            <a:stretch>
              <a:fillRect l="-6304" t="-187193" r="-40612" b="-149637"/>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6E3"/>
        </a:solidFill>
        <a:effectLst/>
      </p:bgPr>
    </p:bg>
    <p:spTree>
      <p:nvGrpSpPr>
        <p:cNvPr id="1" name=""/>
        <p:cNvGrpSpPr/>
        <p:nvPr/>
      </p:nvGrpSpPr>
      <p:grpSpPr>
        <a:xfrm>
          <a:off x="0" y="0"/>
          <a:ext cx="0" cy="0"/>
          <a:chOff x="0" y="0"/>
          <a:chExt cx="0" cy="0"/>
        </a:xfrm>
      </p:grpSpPr>
      <p:grpSp>
        <p:nvGrpSpPr>
          <p:cNvPr id="2" name="Group 2"/>
          <p:cNvGrpSpPr/>
          <p:nvPr/>
        </p:nvGrpSpPr>
        <p:grpSpPr>
          <a:xfrm rot="0">
            <a:off x="724944" y="538670"/>
            <a:ext cx="16838112" cy="980060"/>
            <a:chOff x="0" y="0"/>
            <a:chExt cx="4434729" cy="258123"/>
          </a:xfrm>
        </p:grpSpPr>
        <p:sp>
          <p:nvSpPr>
            <p:cNvPr id="3" name="Freeform 3"/>
            <p:cNvSpPr/>
            <p:nvPr/>
          </p:nvSpPr>
          <p:spPr>
            <a:xfrm>
              <a:off x="0" y="0"/>
              <a:ext cx="4434729" cy="258123"/>
            </a:xfrm>
            <a:custGeom>
              <a:avLst/>
              <a:gdLst/>
              <a:ahLst/>
              <a:cxnLst/>
              <a:rect l="l" t="t" r="r" b="b"/>
              <a:pathLst>
                <a:path w="4434729" h="258123">
                  <a:moveTo>
                    <a:pt x="13334" y="0"/>
                  </a:moveTo>
                  <a:lnTo>
                    <a:pt x="4421395" y="0"/>
                  </a:lnTo>
                  <a:cubicBezTo>
                    <a:pt x="4424931" y="0"/>
                    <a:pt x="4428323" y="1405"/>
                    <a:pt x="4430824" y="3905"/>
                  </a:cubicBezTo>
                  <a:cubicBezTo>
                    <a:pt x="4433324" y="6406"/>
                    <a:pt x="4434729" y="9797"/>
                    <a:pt x="4434729" y="13334"/>
                  </a:cubicBezTo>
                  <a:lnTo>
                    <a:pt x="4434729" y="244789"/>
                  </a:lnTo>
                  <a:cubicBezTo>
                    <a:pt x="4434729" y="248325"/>
                    <a:pt x="4433324" y="251717"/>
                    <a:pt x="4430824" y="254217"/>
                  </a:cubicBezTo>
                  <a:cubicBezTo>
                    <a:pt x="4428323" y="256718"/>
                    <a:pt x="4424931" y="258123"/>
                    <a:pt x="4421395" y="258123"/>
                  </a:cubicBezTo>
                  <a:lnTo>
                    <a:pt x="13334" y="258123"/>
                  </a:lnTo>
                  <a:cubicBezTo>
                    <a:pt x="9797" y="258123"/>
                    <a:pt x="6406" y="256718"/>
                    <a:pt x="3905" y="254217"/>
                  </a:cubicBezTo>
                  <a:cubicBezTo>
                    <a:pt x="1405" y="251717"/>
                    <a:pt x="0" y="248325"/>
                    <a:pt x="0" y="244789"/>
                  </a:cubicBezTo>
                  <a:lnTo>
                    <a:pt x="0" y="13334"/>
                  </a:lnTo>
                  <a:cubicBezTo>
                    <a:pt x="0" y="9797"/>
                    <a:pt x="1405" y="6406"/>
                    <a:pt x="3905" y="3905"/>
                  </a:cubicBezTo>
                  <a:cubicBezTo>
                    <a:pt x="6406" y="1405"/>
                    <a:pt x="9797" y="0"/>
                    <a:pt x="13334" y="0"/>
                  </a:cubicBezTo>
                  <a:close/>
                </a:path>
              </a:pathLst>
            </a:custGeom>
            <a:solidFill>
              <a:srgbClr val="E1E4A7"/>
            </a:solidFill>
          </p:spPr>
        </p:sp>
        <p:sp>
          <p:nvSpPr>
            <p:cNvPr id="4" name="TextBox 4"/>
            <p:cNvSpPr txBox="1"/>
            <p:nvPr/>
          </p:nvSpPr>
          <p:spPr>
            <a:xfrm>
              <a:off x="0" y="-38100"/>
              <a:ext cx="4434729" cy="296223"/>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1057275" y="805587"/>
            <a:ext cx="652931" cy="394204"/>
          </a:xfrm>
          <a:custGeom>
            <a:avLst/>
            <a:gdLst/>
            <a:ahLst/>
            <a:cxnLst/>
            <a:rect l="l" t="t" r="r" b="b"/>
            <a:pathLst>
              <a:path w="652931" h="394204">
                <a:moveTo>
                  <a:pt x="0" y="0"/>
                </a:moveTo>
                <a:lnTo>
                  <a:pt x="652931" y="0"/>
                </a:lnTo>
                <a:lnTo>
                  <a:pt x="652931" y="394204"/>
                </a:lnTo>
                <a:lnTo>
                  <a:pt x="0" y="39420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306602" y="6281709"/>
            <a:ext cx="18558304" cy="5162583"/>
          </a:xfrm>
          <a:custGeom>
            <a:avLst/>
            <a:gdLst/>
            <a:ahLst/>
            <a:cxnLst/>
            <a:rect l="l" t="t" r="r" b="b"/>
            <a:pathLst>
              <a:path w="18558304" h="5162583">
                <a:moveTo>
                  <a:pt x="0" y="0"/>
                </a:moveTo>
                <a:lnTo>
                  <a:pt x="18558304" y="0"/>
                </a:lnTo>
                <a:lnTo>
                  <a:pt x="18558304" y="5162583"/>
                </a:lnTo>
                <a:lnTo>
                  <a:pt x="0" y="51625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306602" y="3968613"/>
            <a:ext cx="9279152" cy="5803177"/>
          </a:xfrm>
          <a:custGeom>
            <a:avLst/>
            <a:gdLst/>
            <a:ahLst/>
            <a:cxnLst/>
            <a:rect l="l" t="t" r="r" b="b"/>
            <a:pathLst>
              <a:path w="9279152" h="5803177">
                <a:moveTo>
                  <a:pt x="0" y="0"/>
                </a:moveTo>
                <a:lnTo>
                  <a:pt x="9279152" y="0"/>
                </a:lnTo>
                <a:lnTo>
                  <a:pt x="9279152" y="5803177"/>
                </a:lnTo>
                <a:lnTo>
                  <a:pt x="0" y="5803177"/>
                </a:lnTo>
                <a:lnTo>
                  <a:pt x="0" y="0"/>
                </a:lnTo>
                <a:close/>
              </a:path>
            </a:pathLst>
          </a:custGeom>
          <a:blipFill>
            <a:blip r:embed="rId5"/>
            <a:stretch>
              <a:fillRect t="-101298" r="-35049" b="-278570"/>
            </a:stretch>
          </a:blipFill>
        </p:spPr>
      </p:sp>
      <p:sp>
        <p:nvSpPr>
          <p:cNvPr id="8" name="Freeform 8"/>
          <p:cNvSpPr/>
          <p:nvPr/>
        </p:nvSpPr>
        <p:spPr>
          <a:xfrm>
            <a:off x="9793305" y="3968613"/>
            <a:ext cx="7769751" cy="5806995"/>
          </a:xfrm>
          <a:custGeom>
            <a:avLst/>
            <a:gdLst/>
            <a:ahLst/>
            <a:cxnLst/>
            <a:rect l="l" t="t" r="r" b="b"/>
            <a:pathLst>
              <a:path w="7769751" h="5806995">
                <a:moveTo>
                  <a:pt x="0" y="0"/>
                </a:moveTo>
                <a:lnTo>
                  <a:pt x="7769751" y="0"/>
                </a:lnTo>
                <a:lnTo>
                  <a:pt x="7769751" y="5806995"/>
                </a:lnTo>
                <a:lnTo>
                  <a:pt x="0" y="5806995"/>
                </a:lnTo>
                <a:lnTo>
                  <a:pt x="0" y="0"/>
                </a:lnTo>
                <a:close/>
              </a:path>
            </a:pathLst>
          </a:custGeom>
          <a:blipFill>
            <a:blip r:embed="rId5"/>
            <a:stretch>
              <a:fillRect l="-6304" t="-187193" r="-40612" b="-149637"/>
            </a:stretch>
          </a:blipFill>
        </p:spPr>
      </p:sp>
      <p:sp>
        <p:nvSpPr>
          <p:cNvPr id="9" name="Freeform 9"/>
          <p:cNvSpPr/>
          <p:nvPr/>
        </p:nvSpPr>
        <p:spPr>
          <a:xfrm>
            <a:off x="174762" y="8817043"/>
            <a:ext cx="882513" cy="882513"/>
          </a:xfrm>
          <a:custGeom>
            <a:avLst/>
            <a:gdLst/>
            <a:ahLst/>
            <a:cxnLst/>
            <a:rect l="l" t="t" r="r" b="b"/>
            <a:pathLst>
              <a:path w="882513" h="882513">
                <a:moveTo>
                  <a:pt x="0" y="0"/>
                </a:moveTo>
                <a:lnTo>
                  <a:pt x="882513" y="0"/>
                </a:lnTo>
                <a:lnTo>
                  <a:pt x="882513" y="882514"/>
                </a:lnTo>
                <a:lnTo>
                  <a:pt x="0" y="882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rot="-143264">
            <a:off x="1869085" y="743939"/>
            <a:ext cx="2513066" cy="404461"/>
          </a:xfrm>
          <a:prstGeom prst="rect">
            <a:avLst/>
          </a:prstGeom>
        </p:spPr>
        <p:txBody>
          <a:bodyPr lIns="0" tIns="0" rIns="0" bIns="0" rtlCol="0" anchor="t">
            <a:spAutoFit/>
          </a:bodyPr>
          <a:lstStyle/>
          <a:p>
            <a:pPr marL="0" lvl="0" indent="0" algn="l">
              <a:lnSpc>
                <a:spcPts val="3430"/>
              </a:lnSpc>
              <a:spcBef>
                <a:spcPct val="0"/>
              </a:spcBef>
            </a:pPr>
            <a:r>
              <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rPr>
              <a:t>БІОЛОГІЯ </a:t>
            </a:r>
            <a:endParaRPr lang="en-US" sz="2450" b="1">
              <a:solidFill>
                <a:srgbClr val="547228"/>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1" name="TextBox 11"/>
          <p:cNvSpPr txBox="1"/>
          <p:nvPr/>
        </p:nvSpPr>
        <p:spPr>
          <a:xfrm>
            <a:off x="4382544" y="282934"/>
            <a:ext cx="11192051" cy="1309369"/>
          </a:xfrm>
          <a:prstGeom prst="rect">
            <a:avLst/>
          </a:prstGeom>
        </p:spPr>
        <p:txBody>
          <a:bodyPr lIns="0" tIns="0" rIns="0" bIns="0" rtlCol="0" anchor="t">
            <a:spAutoFit/>
          </a:bodyPr>
          <a:lstStyle/>
          <a:p>
            <a:pPr algn="ctr">
              <a:lnSpc>
                <a:spcPts val="10780"/>
              </a:lnSpc>
              <a:spcBef>
                <a:spcPct val="0"/>
              </a:spcBef>
            </a:pPr>
            <a:r>
              <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rPr>
              <a:t>Практикуймося!</a:t>
            </a:r>
            <a:endParaRPr lang="en-US" sz="7700" b="1">
              <a:solidFill>
                <a:srgbClr val="E87C67"/>
              </a:solidFill>
              <a:latin typeface="Comic Sans Bold" panose="03000902030302020204"/>
              <a:ea typeface="Comic Sans Bold" panose="03000902030302020204"/>
              <a:cs typeface="Comic Sans Bold" panose="03000902030302020204"/>
              <a:sym typeface="Comic Sans Bold" panose="03000902030302020204"/>
            </a:endParaRPr>
          </a:p>
        </p:txBody>
      </p:sp>
      <p:sp>
        <p:nvSpPr>
          <p:cNvPr id="12" name="Freeform 12"/>
          <p:cNvSpPr/>
          <p:nvPr/>
        </p:nvSpPr>
        <p:spPr>
          <a:xfrm>
            <a:off x="9793305" y="4702243"/>
            <a:ext cx="882513" cy="882513"/>
          </a:xfrm>
          <a:custGeom>
            <a:avLst/>
            <a:gdLst/>
            <a:ahLst/>
            <a:cxnLst/>
            <a:rect l="l" t="t" r="r" b="b"/>
            <a:pathLst>
              <a:path w="882513" h="882513">
                <a:moveTo>
                  <a:pt x="0" y="0"/>
                </a:moveTo>
                <a:lnTo>
                  <a:pt x="882513" y="0"/>
                </a:lnTo>
                <a:lnTo>
                  <a:pt x="882513" y="882514"/>
                </a:lnTo>
                <a:lnTo>
                  <a:pt x="0" y="8825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1499</Words>
  <Application>WPS Presentation</Application>
  <PresentationFormat>On-screen Show (4:3)</PresentationFormat>
  <Paragraphs>85</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SimSun</vt:lpstr>
      <vt:lpstr>Wingdings</vt:lpstr>
      <vt:lpstr>Comic Sans Bold</vt:lpstr>
      <vt:lpstr>Comic Sans</vt:lpstr>
      <vt:lpstr>Comic Sans Bold Italics</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25.безкільові.роль птахів</dc:title>
  <dc:creator/>
  <cp:lastModifiedBy>Acer</cp:lastModifiedBy>
  <cp:revision>2</cp:revision>
  <dcterms:created xsi:type="dcterms:W3CDTF">2006-08-16T00:00:00Z</dcterms:created>
  <dcterms:modified xsi:type="dcterms:W3CDTF">2024-12-28T16:32:14Z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720F74A233B14AEF873C0836754A2168_12</vt:lpwstr>
  </property>
  <property fmtid="{D5CDD505-2E9C-101B-9397-08002B2CF9AE}" pid="3" name="KSOProductBuildVer">
    <vt:lpwstr>1033-12.2.0.19307</vt:lpwstr>
  </property>
</Properties>
</file>