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4" r:id="rId9"/>
    <p:sldId id="262" r:id="rId10"/>
    <p:sldId id="263" r:id="rId11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4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6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4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4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19599" y="2262426"/>
            <a:ext cx="7477601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6000" b="1" dirty="0">
                <a:solidFill>
                  <a:srgbClr val="C00000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Апсайклінг у творчих проєктах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6319599" y="4262080"/>
            <a:ext cx="8203225" cy="38814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4000" b="1" dirty="0">
                <a:solidFill>
                  <a:srgbClr val="00206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Апсайклінг </a:t>
            </a:r>
            <a:r>
              <a:rPr lang="en-US" sz="2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- це процес перетворення непотрібних матеріалів у нові цінні предмети шляхом творчого </a:t>
            </a:r>
            <a:r>
              <a:rPr lang="en-US" sz="28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підходу</a:t>
            </a:r>
            <a:r>
              <a:rPr lang="en-US" sz="2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uk-UA" sz="2800" dirty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Дізнайтеся більше про застосування апсайклінгу в творчості та його </a:t>
            </a:r>
            <a:r>
              <a:rPr lang="en-US" sz="2800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переваги</a:t>
            </a:r>
            <a:r>
              <a:rPr lang="en-US" sz="2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uk-UA" sz="2800" dirty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endParaRPr lang="uk-UA" sz="2800" dirty="0">
              <a:solidFill>
                <a:srgbClr val="00002E"/>
              </a:solidFill>
              <a:ea typeface="PT Sans" pitchFamily="34" charset="-122"/>
            </a:endParaRPr>
          </a:p>
          <a:p>
            <a:pPr marL="0" indent="0">
              <a:lnSpc>
                <a:spcPts val="2799"/>
              </a:lnSpc>
              <a:buNone/>
            </a:pPr>
            <a:endParaRPr lang="uk-UA" sz="2800" dirty="0">
              <a:solidFill>
                <a:srgbClr val="00002E"/>
              </a:solidFill>
              <a:ea typeface="PT Sans" pitchFamily="34" charset="-122"/>
            </a:endParaRPr>
          </a:p>
          <a:p>
            <a:pPr marL="0" indent="0">
              <a:lnSpc>
                <a:spcPts val="2799"/>
              </a:lnSpc>
              <a:buNone/>
            </a:pPr>
            <a:endParaRPr lang="uk-UA" sz="2800" dirty="0">
              <a:solidFill>
                <a:srgbClr val="00002E"/>
              </a:solidFill>
              <a:ea typeface="PT Sans" pitchFamily="34" charset="-122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uk-UA" sz="2000" dirty="0">
                <a:solidFill>
                  <a:srgbClr val="00002E"/>
                </a:solidFill>
                <a:ea typeface="PT Sans" pitchFamily="34" charset="-122"/>
              </a:rPr>
              <a:t>                                                                                              Підготувала</a:t>
            </a:r>
          </a:p>
          <a:p>
            <a:pPr marL="0" indent="0">
              <a:lnSpc>
                <a:spcPts val="2799"/>
              </a:lnSpc>
              <a:buNone/>
            </a:pPr>
            <a:r>
              <a:rPr lang="uk-UA" sz="2000" dirty="0">
                <a:solidFill>
                  <a:srgbClr val="00002E"/>
                </a:solidFill>
                <a:ea typeface="PT Sans" pitchFamily="34" charset="-122"/>
              </a:rPr>
              <a:t>                                                                                               Вчитель технології</a:t>
            </a:r>
          </a:p>
          <a:p>
            <a:pPr marL="0" indent="0">
              <a:lnSpc>
                <a:spcPts val="2799"/>
              </a:lnSpc>
              <a:buNone/>
            </a:pPr>
            <a:r>
              <a:rPr lang="uk-UA" sz="2000" dirty="0">
                <a:solidFill>
                  <a:srgbClr val="00002E"/>
                </a:solidFill>
                <a:ea typeface="PT Sans" pitchFamily="34" charset="-122"/>
              </a:rPr>
              <a:t>                                                                                               </a:t>
            </a:r>
            <a:r>
              <a:rPr lang="uk-UA" sz="2000" dirty="0" err="1">
                <a:solidFill>
                  <a:srgbClr val="00002E"/>
                </a:solidFill>
                <a:ea typeface="PT Sans" pitchFamily="34" charset="-122"/>
              </a:rPr>
              <a:t>Колєсник</a:t>
            </a:r>
            <a:r>
              <a:rPr lang="uk-UA" sz="2000" dirty="0">
                <a:solidFill>
                  <a:srgbClr val="00002E"/>
                </a:solidFill>
                <a:ea typeface="PT Sans" pitchFamily="34" charset="-122"/>
              </a:rPr>
              <a:t> Л.В</a:t>
            </a:r>
            <a:endParaRPr lang="en-US" sz="2000" dirty="0"/>
          </a:p>
        </p:txBody>
      </p:sp>
      <p:sp>
        <p:nvSpPr>
          <p:cNvPr id="7" name="Shape 3"/>
          <p:cNvSpPr/>
          <p:nvPr/>
        </p:nvSpPr>
        <p:spPr>
          <a:xfrm>
            <a:off x="6319599" y="5594866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9" name="Text 4"/>
          <p:cNvSpPr/>
          <p:nvPr/>
        </p:nvSpPr>
        <p:spPr>
          <a:xfrm>
            <a:off x="6786086" y="5578196"/>
            <a:ext cx="3810196" cy="7150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62"/>
              </a:lnSpc>
              <a:buNone/>
            </a:pPr>
            <a:endParaRPr lang="en-US" sz="2187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24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45719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443" y="4810056"/>
            <a:ext cx="14630400" cy="341954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97622" y="344873"/>
            <a:ext cx="10184270" cy="8761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b="1" i="1" dirty="0">
                <a:solidFill>
                  <a:srgbClr val="C00000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Підсумки та рекомендації</a:t>
            </a:r>
            <a:endParaRPr lang="en-US" sz="6600" i="1" dirty="0">
              <a:solidFill>
                <a:srgbClr val="C00000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1827443" y="5598169"/>
            <a:ext cx="11532196" cy="26314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600" b="1" i="1" dirty="0">
                <a:solidFill>
                  <a:srgbClr val="C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Апсайклінг</a:t>
            </a:r>
            <a:r>
              <a:rPr lang="en-US" sz="320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- це чудовий спосіб сприяти створенню більш тривалої та творчої культури. Використовуйте можливості апсайклінгу для створення унікальних та естетичних проєктів, а</a:t>
            </a:r>
            <a:r>
              <a:rPr lang="uk-UA" sz="320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uk-UA" sz="3200" b="1" dirty="0">
                <a:solidFill>
                  <a:srgbClr val="C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головне</a:t>
            </a:r>
            <a:r>
              <a:rPr lang="en-US" sz="3200" b="1" dirty="0">
                <a:solidFill>
                  <a:srgbClr val="C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 </a:t>
            </a:r>
            <a:r>
              <a:rPr lang="en-US" sz="320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для захисту природи та збереження ресурсів</a:t>
            </a: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75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3AC02-A718-4FAA-B818-63DB6341C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26268">
            <a:off x="639147" y="1387880"/>
            <a:ext cx="2376592" cy="38025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20C68D-224D-4EF4-BC6E-980BBFC0A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057" y="1306830"/>
            <a:ext cx="6191250" cy="3238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F31DF6-8589-40F0-A1A8-108600817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54709">
            <a:off x="11096721" y="1244100"/>
            <a:ext cx="2632520" cy="39128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0684"/>
            <a:ext cx="14759492" cy="8229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14630400" y="7799293"/>
            <a:ext cx="129092" cy="699247"/>
          </a:xfrm>
          <a:prstGeom prst="rect">
            <a:avLst/>
          </a:prstGeom>
          <a:solidFill>
            <a:srgbClr val="F3F3FF">
              <a:alpha val="85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3406334" y="99279"/>
            <a:ext cx="7817731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b="1" dirty="0">
                <a:solidFill>
                  <a:srgbClr val="C00000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Що таке апсайклінг?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2850776" y="6128002"/>
            <a:ext cx="9258995" cy="17573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Апсайклінг - це процес перетворення непотрібу або відходів у нові предмети з вищою цінністю та функціональністю. Це не просто рециклінг, але творчий підхід до використання відходів для створення естетичних та практичних виробів.</a:t>
            </a:r>
            <a:endParaRPr lang="en-US" sz="28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396AD5-8F60-4F65-B964-295B34260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584" y="802621"/>
            <a:ext cx="12240768" cy="53253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 flipV="1">
            <a:off x="-91440" y="8215908"/>
            <a:ext cx="14630400" cy="48400"/>
          </a:xfrm>
          <a:prstGeom prst="rect">
            <a:avLst/>
          </a:prstGeom>
          <a:solidFill>
            <a:srgbClr val="F3F3FF">
              <a:alpha val="85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2129314" y="86355"/>
            <a:ext cx="9933503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i="1" u="sng" dirty="0">
                <a:solidFill>
                  <a:srgbClr val="C00000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Застосування апсайклінгу в творчості</a:t>
            </a:r>
            <a:endParaRPr lang="en-US" sz="4374" i="1" u="sng" dirty="0">
              <a:solidFill>
                <a:srgbClr val="C00000"/>
              </a:solidFill>
            </a:endParaRPr>
          </a:p>
        </p:txBody>
      </p:sp>
      <p:sp>
        <p:nvSpPr>
          <p:cNvPr id="7" name="Shape 3"/>
          <p:cNvSpPr/>
          <p:nvPr/>
        </p:nvSpPr>
        <p:spPr>
          <a:xfrm>
            <a:off x="2348389" y="3851196"/>
            <a:ext cx="499943" cy="499943"/>
          </a:xfrm>
          <a:prstGeom prst="roundRect">
            <a:avLst>
              <a:gd name="adj" fmla="val 80001"/>
            </a:avLst>
          </a:prstGeom>
          <a:solidFill>
            <a:srgbClr val="F3F3FF"/>
          </a:solidFill>
          <a:ln w="27742">
            <a:solidFill>
              <a:srgbClr val="2D4DF2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2499241" y="3892868"/>
            <a:ext cx="19812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2D4DF2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1</a:t>
            </a:r>
            <a:endParaRPr lang="en-US" sz="2624" dirty="0"/>
          </a:p>
        </p:txBody>
      </p:sp>
      <p:sp>
        <p:nvSpPr>
          <p:cNvPr id="9" name="Text 5"/>
          <p:cNvSpPr/>
          <p:nvPr/>
        </p:nvSpPr>
        <p:spPr>
          <a:xfrm>
            <a:off x="3070503" y="3927515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2D4DF2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Мистецтво</a:t>
            </a:r>
            <a:endParaRPr lang="en-US" sz="2187" dirty="0"/>
          </a:p>
        </p:txBody>
      </p:sp>
      <p:sp>
        <p:nvSpPr>
          <p:cNvPr id="10" name="Text 6"/>
          <p:cNvSpPr/>
          <p:nvPr/>
        </p:nvSpPr>
        <p:spPr>
          <a:xfrm>
            <a:off x="3070503" y="4496872"/>
            <a:ext cx="2440900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Використовуйте відходи та непотрібні матеріали, щоб створити унікальні та оригінальні твори мистецтва.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5733574" y="3851196"/>
            <a:ext cx="499943" cy="499943"/>
          </a:xfrm>
          <a:prstGeom prst="roundRect">
            <a:avLst>
              <a:gd name="adj" fmla="val 80001"/>
            </a:avLst>
          </a:prstGeom>
          <a:solidFill>
            <a:srgbClr val="F3F3FF"/>
          </a:solidFill>
          <a:ln w="27742">
            <a:solidFill>
              <a:srgbClr val="015F98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5884426" y="3892868"/>
            <a:ext cx="19812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015F9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2</a:t>
            </a:r>
            <a:endParaRPr lang="en-US" sz="2624" dirty="0"/>
          </a:p>
        </p:txBody>
      </p:sp>
      <p:sp>
        <p:nvSpPr>
          <p:cNvPr id="13" name="Text 9"/>
          <p:cNvSpPr/>
          <p:nvPr/>
        </p:nvSpPr>
        <p:spPr>
          <a:xfrm>
            <a:off x="6455688" y="3927515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015F9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Дизайн</a:t>
            </a:r>
            <a:endParaRPr lang="en-US" sz="2187" dirty="0"/>
          </a:p>
        </p:txBody>
      </p:sp>
      <p:sp>
        <p:nvSpPr>
          <p:cNvPr id="14" name="Text 10"/>
          <p:cNvSpPr/>
          <p:nvPr/>
        </p:nvSpPr>
        <p:spPr>
          <a:xfrm>
            <a:off x="6455688" y="4496872"/>
            <a:ext cx="2440900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Перетворюйте старі предмети на нові функціональні та стильні речі для інтер'єру та екстер'єру.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10220385" y="3927515"/>
            <a:ext cx="499943" cy="499943"/>
          </a:xfrm>
          <a:prstGeom prst="roundRect">
            <a:avLst>
              <a:gd name="adj" fmla="val 80001"/>
            </a:avLst>
          </a:prstGeom>
          <a:solidFill>
            <a:srgbClr val="F3F3FF"/>
          </a:solidFill>
          <a:ln w="27742">
            <a:solidFill>
              <a:srgbClr val="AD1F96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10371296" y="3913823"/>
            <a:ext cx="19812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AD1F96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3</a:t>
            </a:r>
            <a:endParaRPr lang="en-US" sz="2624" dirty="0"/>
          </a:p>
        </p:txBody>
      </p:sp>
      <p:sp>
        <p:nvSpPr>
          <p:cNvPr id="17" name="Text 13"/>
          <p:cNvSpPr/>
          <p:nvPr/>
        </p:nvSpPr>
        <p:spPr>
          <a:xfrm>
            <a:off x="11020187" y="386488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AD1F96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Мода</a:t>
            </a:r>
            <a:endParaRPr lang="en-US" sz="2187" dirty="0"/>
          </a:p>
        </p:txBody>
      </p:sp>
      <p:sp>
        <p:nvSpPr>
          <p:cNvPr id="18" name="Text 14"/>
          <p:cNvSpPr/>
          <p:nvPr/>
        </p:nvSpPr>
        <p:spPr>
          <a:xfrm>
            <a:off x="9840873" y="4496872"/>
            <a:ext cx="2440900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Створюйте модні аксесуари та одяг з використанням матеріалів, які інакше були б викинуті.</a:t>
            </a:r>
            <a:endParaRPr lang="en-US" sz="175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07B0D2-5B6D-4FC8-B2FA-6693753A8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873" y="797521"/>
            <a:ext cx="3680080" cy="30326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0D33773-515D-411B-9580-F6AE305F1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928" y="785308"/>
            <a:ext cx="3641464" cy="304716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5F0FF8E-5287-4938-90F5-2E91CBF48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0292" y="785308"/>
            <a:ext cx="3852302" cy="28853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38575" y="8229599"/>
            <a:ext cx="14630400" cy="187817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4930224" y="187818"/>
            <a:ext cx="531114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Техніки апсайклінгу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787025" y="1349685"/>
            <a:ext cx="155814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Редизайн</a:t>
            </a:r>
            <a:endParaRPr lang="en-US" sz="2624" dirty="0"/>
          </a:p>
        </p:txBody>
      </p:sp>
      <p:sp>
        <p:nvSpPr>
          <p:cNvPr id="6" name="Text 3"/>
          <p:cNvSpPr/>
          <p:nvPr/>
        </p:nvSpPr>
        <p:spPr>
          <a:xfrm>
            <a:off x="236668" y="4017540"/>
            <a:ext cx="3358208" cy="35620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uk-UA" sz="2800" dirty="0">
              <a:solidFill>
                <a:srgbClr val="00002E"/>
              </a:solidFill>
              <a:latin typeface="Times New Roman" panose="02020603050405020304" pitchFamily="18" charset="0"/>
              <a:ea typeface="PT Sans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2799"/>
              </a:lnSpc>
              <a:buNone/>
            </a:pPr>
            <a:endParaRPr lang="uk-UA" sz="1750" dirty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endParaRPr lang="uk-UA" sz="1750" dirty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endParaRPr lang="uk-UA" sz="1750" dirty="0">
              <a:solidFill>
                <a:srgbClr val="00002E"/>
              </a:solidFill>
              <a:latin typeface="PT Sans" pitchFamily="34" charset="0"/>
              <a:ea typeface="PT Sans" pitchFamily="34" charset="-122"/>
              <a:cs typeface="PT Sans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Перетворення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старих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uk-UA" sz="2800" i="1" dirty="0">
                <a:solidFill>
                  <a:schemeClr val="accent1">
                    <a:lumMod val="75000"/>
                  </a:schemeClr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речей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шляхом зміни дизайну та функціональності</a:t>
            </a: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546184" y="1319912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Комбінування</a:t>
            </a:r>
            <a:endParaRPr lang="en-US" sz="2624" dirty="0"/>
          </a:p>
        </p:txBody>
      </p:sp>
      <p:sp>
        <p:nvSpPr>
          <p:cNvPr id="8" name="Text 5"/>
          <p:cNvSpPr/>
          <p:nvPr/>
        </p:nvSpPr>
        <p:spPr>
          <a:xfrm>
            <a:off x="5546184" y="6013524"/>
            <a:ext cx="2949416" cy="158761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Об'єднання різних матеріалів та елементів для створення нових виробів</a:t>
            </a: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497474" y="1349685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b="1" dirty="0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Розгортання</a:t>
            </a:r>
            <a:endParaRPr lang="en-US" sz="2624" dirty="0"/>
          </a:p>
        </p:txBody>
      </p:sp>
      <p:sp>
        <p:nvSpPr>
          <p:cNvPr id="10" name="Text 7"/>
          <p:cNvSpPr/>
          <p:nvPr/>
        </p:nvSpPr>
        <p:spPr>
          <a:xfrm>
            <a:off x="10648081" y="6013524"/>
            <a:ext cx="2949416" cy="149079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Використання частин або елементів старих предметів для створення нового виробу.</a:t>
            </a:r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92776A-3BDD-4CB4-96C5-AF82275CA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3" y="1953984"/>
            <a:ext cx="4230888" cy="33822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55415D-B3DE-4C81-8F37-626EB618F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742" y="1924211"/>
            <a:ext cx="4882299" cy="34346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52AAED-2BE2-48C0-87E7-170B8628F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132" y="1901601"/>
            <a:ext cx="4671600" cy="34346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flipV="1">
            <a:off x="0" y="8229600"/>
            <a:ext cx="14630400" cy="46842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348389" y="935712"/>
            <a:ext cx="9933503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Приклади проєктів з використанням апсайклінгу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348389" y="2768798"/>
            <a:ext cx="3088958" cy="1909048"/>
          </a:xfrm>
          <a:prstGeom prst="roundRect">
            <a:avLst>
              <a:gd name="adj" fmla="val 20951"/>
            </a:avLst>
          </a:prstGeom>
          <a:noFill/>
          <a:ln w="27742">
            <a:solidFill>
              <a:srgbClr val="2D4DF2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130" y="2796540"/>
            <a:ext cx="3033474" cy="18535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348389" y="4955500"/>
            <a:ext cx="3088958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2D4DF2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Скульптура зі старого металу</a:t>
            </a:r>
            <a:endParaRPr lang="en-US" sz="2187" dirty="0"/>
          </a:p>
        </p:txBody>
      </p:sp>
      <p:sp>
        <p:nvSpPr>
          <p:cNvPr id="8" name="Text 4"/>
          <p:cNvSpPr/>
          <p:nvPr/>
        </p:nvSpPr>
        <p:spPr>
          <a:xfrm>
            <a:off x="2348389" y="5872043"/>
            <a:ext cx="3088958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Використання старих металевих предметів для створення вражаючих та унікальних скульптур.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5770602" y="2768798"/>
            <a:ext cx="3088958" cy="1909048"/>
          </a:xfrm>
          <a:prstGeom prst="roundRect">
            <a:avLst>
              <a:gd name="adj" fmla="val 20951"/>
            </a:avLst>
          </a:prstGeom>
          <a:noFill/>
          <a:ln w="27742">
            <a:solidFill>
              <a:srgbClr val="015F98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344" y="2796540"/>
            <a:ext cx="3033474" cy="185356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770602" y="4955500"/>
            <a:ext cx="3088958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015F9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Меблі з перероблених матеріалів</a:t>
            </a:r>
            <a:endParaRPr lang="en-US" sz="2187" dirty="0"/>
          </a:p>
        </p:txBody>
      </p:sp>
      <p:sp>
        <p:nvSpPr>
          <p:cNvPr id="12" name="Text 7"/>
          <p:cNvSpPr/>
          <p:nvPr/>
        </p:nvSpPr>
        <p:spPr>
          <a:xfrm>
            <a:off x="5770602" y="5872043"/>
            <a:ext cx="3088958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Створення стильних та функціональних меблів з використанням перероблених матеріалів.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9192816" y="2768798"/>
            <a:ext cx="3089077" cy="1909167"/>
          </a:xfrm>
          <a:prstGeom prst="roundRect">
            <a:avLst>
              <a:gd name="adj" fmla="val 20949"/>
            </a:avLst>
          </a:prstGeom>
          <a:noFill/>
          <a:ln w="27742">
            <a:solidFill>
              <a:srgbClr val="AD1F96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557" y="2796540"/>
            <a:ext cx="3033593" cy="185368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192816" y="4955619"/>
            <a:ext cx="3089077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AD1F96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Модні аксесуари зі старого одягу</a:t>
            </a:r>
            <a:endParaRPr lang="en-US" sz="2187" dirty="0"/>
          </a:p>
        </p:txBody>
      </p:sp>
      <p:sp>
        <p:nvSpPr>
          <p:cNvPr id="16" name="Text 10"/>
          <p:cNvSpPr/>
          <p:nvPr/>
        </p:nvSpPr>
        <p:spPr>
          <a:xfrm>
            <a:off x="9192816" y="5872163"/>
            <a:ext cx="3089077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Створення унікальних аксесуарів та одягу з використанням старих речей та текстилю.</a:t>
            </a:r>
            <a:endParaRPr lang="en-US" sz="175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BE0184-DD2B-4A29-A36F-ED8401EAD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0527" y="2721956"/>
            <a:ext cx="3089077" cy="19858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іка 6" descr="Відкрита долоня з рослиною">
            <a:extLst>
              <a:ext uri="{FF2B5EF4-FFF2-40B4-BE49-F238E27FC236}">
                <a16:creationId xmlns:a16="http://schemas.microsoft.com/office/drawing/2014/main" id="{2611C351-6272-4061-A593-4C1AF7F9C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9351" y="4114800"/>
            <a:ext cx="4109422" cy="4109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3B0308-B595-411B-9217-4E3FB3672C3B}"/>
              </a:ext>
            </a:extLst>
          </p:cNvPr>
          <p:cNvSpPr txBox="1"/>
          <p:nvPr/>
        </p:nvSpPr>
        <p:spPr>
          <a:xfrm>
            <a:off x="1072896" y="2072641"/>
            <a:ext cx="1278940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 err="1"/>
              <a:t>Апсайклінг</a:t>
            </a:r>
            <a:r>
              <a:rPr lang="uk-UA" sz="3600" b="1" dirty="0"/>
              <a:t> дає можливість по-новому подивитись на непотріб і мотлох, який точно є в більшості домівок. Цей процес не тільки дає причину влаштувати глобальне прибирання, а й придумати і створити щось нове та гарне з речей, яким місце на сміттєзвалищі.</a:t>
            </a:r>
          </a:p>
          <a:p>
            <a:endParaRPr lang="uk-UA" sz="3600" b="1" dirty="0"/>
          </a:p>
          <a:p>
            <a:r>
              <a:rPr lang="uk-UA" sz="3600" b="1" dirty="0"/>
              <a:t>Плюси: чистота і порядок, можливість заощадити сімейний бюджет (бо ж робитимете щось, що точно потрібне) і водночас отримати стильні елементи інтер’єру, побуту, гардеробу. Зрештою, просто цікаво провести разом час.</a:t>
            </a:r>
          </a:p>
        </p:txBody>
      </p:sp>
      <p:sp>
        <p:nvSpPr>
          <p:cNvPr id="10" name="Сувій: горизонтальний 9">
            <a:extLst>
              <a:ext uri="{FF2B5EF4-FFF2-40B4-BE49-F238E27FC236}">
                <a16:creationId xmlns:a16="http://schemas.microsoft.com/office/drawing/2014/main" id="{8237322F-FB10-4499-947B-1BD990083C44}"/>
              </a:ext>
            </a:extLst>
          </p:cNvPr>
          <p:cNvSpPr/>
          <p:nvPr/>
        </p:nvSpPr>
        <p:spPr>
          <a:xfrm>
            <a:off x="1438656" y="297594"/>
            <a:ext cx="11753088" cy="177504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/>
              <a:t>ЧОМУ ЦЕ КЛАСНО</a:t>
            </a:r>
          </a:p>
        </p:txBody>
      </p:sp>
    </p:spTree>
    <p:extLst>
      <p:ext uri="{BB962C8B-B14F-4D97-AF65-F5344CB8AC3E}">
        <p14:creationId xmlns:p14="http://schemas.microsoft.com/office/powerpoint/2010/main" val="1516869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flipV="1">
            <a:off x="-74302" y="-946905"/>
            <a:ext cx="14630400" cy="190879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65567" y="23840"/>
            <a:ext cx="971550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5400" b="1" dirty="0">
                <a:solidFill>
                  <a:srgbClr val="C00000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Переваги використання апсайклінгу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653653" y="854535"/>
            <a:ext cx="3163014" cy="2837974"/>
          </a:xfrm>
          <a:prstGeom prst="roundRect">
            <a:avLst>
              <a:gd name="adj" fmla="val 14093"/>
            </a:avLst>
          </a:prstGeom>
          <a:solidFill>
            <a:srgbClr val="F3F3FF"/>
          </a:solidFill>
          <a:ln w="27742">
            <a:solidFill>
              <a:srgbClr val="2D4DF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03565" y="798510"/>
            <a:ext cx="266319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2D4DF2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Створити щось унікальне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721757" y="1569467"/>
            <a:ext cx="2663190" cy="18842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b="1" i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Кожен проєкт має власну історію та особливий характер</a:t>
            </a: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557505" y="942890"/>
            <a:ext cx="3163014" cy="2837974"/>
          </a:xfrm>
          <a:prstGeom prst="roundRect">
            <a:avLst>
              <a:gd name="adj" fmla="val 14093"/>
            </a:avLst>
          </a:prstGeom>
          <a:solidFill>
            <a:srgbClr val="F3F3FF"/>
          </a:solidFill>
          <a:ln w="27742">
            <a:solidFill>
              <a:srgbClr val="015F9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807417" y="875094"/>
            <a:ext cx="266319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015F9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Зберегти природні ресурси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5807417" y="1459538"/>
            <a:ext cx="2663190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b="1" i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Використання відходів допомагає зменшити використання </a:t>
            </a:r>
            <a:r>
              <a:rPr lang="en-US" sz="2000" b="1" i="1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нових</a:t>
            </a:r>
            <a:r>
              <a:rPr lang="en-US" sz="2000" b="1" i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2000" b="1" i="1" dirty="0" err="1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матеріалів</a:t>
            </a:r>
            <a:r>
              <a:rPr lang="uk-UA" sz="2000" b="1" i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endParaRPr lang="en-US" sz="2000" i="1" dirty="0"/>
          </a:p>
        </p:txBody>
      </p:sp>
      <p:sp>
        <p:nvSpPr>
          <p:cNvPr id="11" name="Shape 8"/>
          <p:cNvSpPr/>
          <p:nvPr/>
        </p:nvSpPr>
        <p:spPr>
          <a:xfrm>
            <a:off x="10601628" y="919050"/>
            <a:ext cx="3163014" cy="2837974"/>
          </a:xfrm>
          <a:prstGeom prst="roundRect">
            <a:avLst>
              <a:gd name="adj" fmla="val 14093"/>
            </a:avLst>
          </a:prstGeom>
          <a:solidFill>
            <a:srgbClr val="F3F3FF"/>
          </a:solidFill>
          <a:ln w="27742">
            <a:solidFill>
              <a:srgbClr val="AD1F96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1008644" y="942890"/>
            <a:ext cx="266319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AD1F96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Естетичне задоволення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10800426" y="1720378"/>
            <a:ext cx="266319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b="1" i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Створюйте прекрасні та цікаві предмети своїми руками</a:t>
            </a:r>
            <a:r>
              <a:rPr lang="en-US" sz="1750" i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75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70C11A-9D9E-414D-982E-60FB096FBED9}"/>
              </a:ext>
            </a:extLst>
          </p:cNvPr>
          <p:cNvSpPr txBox="1"/>
          <p:nvPr/>
        </p:nvSpPr>
        <p:spPr>
          <a:xfrm>
            <a:off x="-674655" y="-35064867"/>
            <a:ext cx="1314276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Маніфест «еко»</a:t>
            </a:r>
          </a:p>
          <a:p>
            <a:r>
              <a:rPr lang="uk-UA" dirty="0"/>
              <a:t>Варто зазначити, що </a:t>
            </a:r>
            <a:r>
              <a:rPr lang="uk-UA" dirty="0" err="1"/>
              <a:t>апсайклінг</a:t>
            </a:r>
            <a:r>
              <a:rPr lang="uk-UA" dirty="0"/>
              <a:t> – це не лише специфічний спосіб виробництва </a:t>
            </a:r>
            <a:r>
              <a:rPr lang="uk-UA" dirty="0" err="1"/>
              <a:t>життєво</a:t>
            </a:r>
            <a:r>
              <a:rPr lang="uk-UA" dirty="0"/>
              <a:t> необхідних товарів. Це також важливий голос у дискусії про відповідальність перед планетою та навколишнім середовищем. Глобальна зміна клімату впливає на наше життя, і однією з найбільших проблем сучасного світу є стрімке зростання кількості відходів. Забруднені океани, міста, ліси, забруднені ґрунт, вода та повітря – лише деякі приклади руйнівної діяльності промисловості та людей. Важливість </a:t>
            </a:r>
            <a:r>
              <a:rPr lang="uk-UA" dirty="0" err="1"/>
              <a:t>апсайклінгу</a:t>
            </a:r>
            <a:r>
              <a:rPr lang="uk-UA" dirty="0"/>
              <a:t> як своєрідного екологічного маніфесту ще більша, оскільки цінні речі з відходів можуть виробляти не лише компанії, а й кожен із нас у власному домі. Прекрасним прикладом того, що </a:t>
            </a:r>
            <a:r>
              <a:rPr lang="uk-UA" dirty="0" err="1"/>
              <a:t>апсайклінг</a:t>
            </a:r>
            <a:r>
              <a:rPr lang="uk-UA" dirty="0"/>
              <a:t> може прижитися в суспільстві, є Сполучені Штати, де дуже популярна філософія свідомого споживання та максимального управління відходами. Досить сказати, що кількість товарів, позначених як «перероблені» в магазинах США, зросла в 10 разів за останні 5 років. Такий високий попит на органічну продукцію, з одного боку, означає, що бренди розуміють важливість переробки, з іншого боку – що клієнти хочуть купувати продукцію з вторинної сировини. </a:t>
            </a:r>
          </a:p>
          <a:p>
            <a:endParaRPr lang="uk-UA" dirty="0"/>
          </a:p>
          <a:p>
            <a:r>
              <a:rPr lang="uk-UA" dirty="0"/>
              <a:t>-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4DC902-915F-41C1-9C12-3290F9CEF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52" y="3852378"/>
            <a:ext cx="3163015" cy="42173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DFE403-2549-45B9-8B0B-CEE8634BE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151" y="4730003"/>
            <a:ext cx="5715000" cy="28575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24BBE48-9091-4085-A748-BE4CF6D67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635" y="3957862"/>
            <a:ext cx="4300763" cy="4102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іка 4" descr="Лісовий пейзаж">
            <a:extLst>
              <a:ext uri="{FF2B5EF4-FFF2-40B4-BE49-F238E27FC236}">
                <a16:creationId xmlns:a16="http://schemas.microsoft.com/office/drawing/2014/main" id="{2B7A4D26-A9A8-401E-947F-40C1A282B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3139" y="1366421"/>
            <a:ext cx="7480012" cy="6765808"/>
          </a:xfrm>
          <a:prstGeom prst="rect">
            <a:avLst/>
          </a:prstGeom>
        </p:spPr>
      </p:pic>
      <p:sp>
        <p:nvSpPr>
          <p:cNvPr id="6" name="Сувій: горизонтальний 5">
            <a:extLst>
              <a:ext uri="{FF2B5EF4-FFF2-40B4-BE49-F238E27FC236}">
                <a16:creationId xmlns:a16="http://schemas.microsoft.com/office/drawing/2014/main" id="{5AE40FA9-465F-4D44-A51C-359C58D07039}"/>
              </a:ext>
            </a:extLst>
          </p:cNvPr>
          <p:cNvSpPr/>
          <p:nvPr/>
        </p:nvSpPr>
        <p:spPr>
          <a:xfrm>
            <a:off x="2883187" y="0"/>
            <a:ext cx="9262057" cy="1033272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МАНІФЕСТ  «ЕКО»</a:t>
            </a:r>
            <a:endParaRPr lang="en-US" sz="3600" b="1" i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5E53CE-C86D-4E37-91DF-D3198F47260E}"/>
              </a:ext>
            </a:extLst>
          </p:cNvPr>
          <p:cNvSpPr txBox="1"/>
          <p:nvPr/>
        </p:nvSpPr>
        <p:spPr>
          <a:xfrm>
            <a:off x="1535723" y="1714143"/>
            <a:ext cx="1237956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1" dirty="0"/>
              <a:t>             Варто зазначити, що </a:t>
            </a:r>
            <a:r>
              <a:rPr lang="uk-UA" sz="2400" b="1" i="1" dirty="0" err="1">
                <a:solidFill>
                  <a:srgbClr val="C00000"/>
                </a:solidFill>
              </a:rPr>
              <a:t>апсайклінг</a:t>
            </a:r>
            <a:r>
              <a:rPr lang="uk-UA" sz="2400" b="1" i="1" dirty="0">
                <a:solidFill>
                  <a:srgbClr val="C00000"/>
                </a:solidFill>
              </a:rPr>
              <a:t> – </a:t>
            </a:r>
            <a:r>
              <a:rPr lang="uk-UA" sz="2400" b="1" i="1" dirty="0"/>
              <a:t>це не лише специфічний спосіб виробництва </a:t>
            </a:r>
            <a:r>
              <a:rPr lang="uk-UA" sz="2400" b="1" i="1" dirty="0" err="1"/>
              <a:t>життєво</a:t>
            </a:r>
            <a:r>
              <a:rPr lang="uk-UA" sz="2400" b="1" i="1" dirty="0"/>
              <a:t> необхідних товарів. Це також важливий голос у дискусії про відповідальність перед планетою та навколишнім середовищем. Глобальна зміна клімату впливає на наше життя, і однією з найбільших проблем сучасного світу є стрімке зростання кількості відходів. Забруднені океани, міста, ліси, забруднені ґрунт, вода та повітря – лише деякі приклади руйнівної діяльності промисловості та людей. Важливість </a:t>
            </a:r>
            <a:r>
              <a:rPr lang="uk-UA" sz="2400" b="1" i="1" dirty="0" err="1"/>
              <a:t>апсайклінгу</a:t>
            </a:r>
            <a:r>
              <a:rPr lang="uk-UA" sz="2400" b="1" i="1" dirty="0"/>
              <a:t> як своєрідного екологічного маніфесту ще більша, оскільки цінні речі з відходів можуть виробляти не лише компанії, а й кожен із нас у власному домі. Прекрасним прикладом того, що </a:t>
            </a:r>
            <a:r>
              <a:rPr lang="uk-UA" sz="2400" b="1" i="1" dirty="0" err="1"/>
              <a:t>апсайклінг</a:t>
            </a:r>
            <a:r>
              <a:rPr lang="uk-UA" sz="2400" b="1" i="1" dirty="0"/>
              <a:t> може прижитися в суспільстві, є Сполучені Штати, де дуже популярна філософія свідомого споживання та максимального управління відходами. Досить сказати, що кількість товарів, позначених як «перероблені» в магазинах США, зросла в 10 разів за останні 5 років. Такий високий попит на органічну продукцію, з одного боку, означає, що бренди розуміють важливість переробки, з іншого боку – що клієнти хочуть купувати продукцію з вторинної сировини.</a:t>
            </a:r>
          </a:p>
        </p:txBody>
      </p:sp>
      <p:pic>
        <p:nvPicPr>
          <p:cNvPr id="12" name="Графіка 11" descr="Сонце">
            <a:extLst>
              <a:ext uri="{FF2B5EF4-FFF2-40B4-BE49-F238E27FC236}">
                <a16:creationId xmlns:a16="http://schemas.microsoft.com/office/drawing/2014/main" id="{1AA67A91-7426-4104-8FFC-863D3AF80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7878" y="516635"/>
            <a:ext cx="1759685" cy="1759685"/>
          </a:xfrm>
          <a:prstGeom prst="rect">
            <a:avLst/>
          </a:prstGeom>
        </p:spPr>
      </p:pic>
      <p:pic>
        <p:nvPicPr>
          <p:cNvPr id="14" name="Графіка 13" descr="Дощ">
            <a:extLst>
              <a:ext uri="{FF2B5EF4-FFF2-40B4-BE49-F238E27FC236}">
                <a16:creationId xmlns:a16="http://schemas.microsoft.com/office/drawing/2014/main" id="{26FB0FB3-2D53-41F5-BF84-B6DFCAE50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21535" y="-98287"/>
            <a:ext cx="2023906" cy="20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42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6" y="18182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941"/>
            <a:ext cx="14630400" cy="45719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736" y="-32942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6974" y="18182"/>
            <a:ext cx="8224739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5400" b="1" dirty="0">
                <a:solidFill>
                  <a:srgbClr val="C00000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Виклики та складнощі при використанні апсайклінгу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0" y="1527304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Знаходження відходів та матеріалів, які можна перетворити;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193000" y="2566691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Забезпечення якості та функціональності нових виробів;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354365" y="4081858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Пошук інспірації та ідей для проєктів</a:t>
            </a: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;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193000" y="5251003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Вирішення технічних викликів та проблем в процесі виготовлення</a:t>
            </a:r>
            <a:r>
              <a:rPr lang="en-US" sz="17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75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B8663B-0C51-418D-B205-84A5143F9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094" y="424063"/>
            <a:ext cx="3938475" cy="23366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9EAA76-6741-46F6-B913-94BBCAF74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6565" y="2942193"/>
            <a:ext cx="3043027" cy="22793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AB7E01-DD51-440D-BA9F-D40514585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5621" y="2942192"/>
            <a:ext cx="3635568" cy="22793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537EA3-A5D1-4BAD-8ADD-AEB0146C8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3323" y="5819885"/>
            <a:ext cx="5715000" cy="22002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803</Words>
  <Application>Microsoft Office PowerPoint</Application>
  <PresentationFormat>Довільний</PresentationFormat>
  <Paragraphs>71</Paragraphs>
  <Slides>10</Slides>
  <Notes>8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Arial</vt:lpstr>
      <vt:lpstr>Calibri</vt:lpstr>
      <vt:lpstr>Nunito</vt:lpstr>
      <vt:lpstr>PT Sans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12</cp:revision>
  <dcterms:created xsi:type="dcterms:W3CDTF">2023-11-03T16:24:55Z</dcterms:created>
  <dcterms:modified xsi:type="dcterms:W3CDTF">2023-11-03T18:36:59Z</dcterms:modified>
</cp:coreProperties>
</file>