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3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4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88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25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610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099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41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695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36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31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3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82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849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4383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39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0270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978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342E-5204-4AAD-B70B-38EC5359C84B}" type="datetimeFigureOut">
              <a:rPr lang="uk-UA" smtClean="0"/>
              <a:t>08.04.2025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8B6258-D324-47F9-A276-70E8530FA2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896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B2DE0-914D-4371-84A3-621689DAE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217" y="662473"/>
            <a:ext cx="9759820" cy="1940767"/>
          </a:xfrm>
        </p:spPr>
        <p:txBody>
          <a:bodyPr/>
          <a:lstStyle/>
          <a:p>
            <a:pPr algn="ctr"/>
            <a:r>
              <a:rPr lang="uk-UA" sz="5400" b="1" kern="1800" dirty="0">
                <a:solidFill>
                  <a:srgbClr val="292B2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Тема: </a:t>
            </a:r>
            <a:r>
              <a:rPr lang="uk-UA" sz="5400" b="1" kern="1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Як здійснюється вплив на поведінку людини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14BDD3-B102-4E16-9728-7EB43DF7B0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37E5217D-F2E6-4A9C-A797-D4A07EF3C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27" y="3375319"/>
            <a:ext cx="6096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8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157927-47A0-4C6E-8804-B657FBCE1F49}"/>
              </a:ext>
            </a:extLst>
          </p:cNvPr>
          <p:cNvSpPr txBox="1"/>
          <p:nvPr/>
        </p:nvSpPr>
        <p:spPr>
          <a:xfrm>
            <a:off x="162560" y="268102"/>
            <a:ext cx="8775700" cy="201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ЦІКАВІ ФАКТИ</a:t>
            </a:r>
            <a:endParaRPr lang="uk-UA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історії людства термін «авторитет» уперше застосували в Давньому Римі для характеристики влади сенату.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енат">
            <a:extLst>
              <a:ext uri="{FF2B5EF4-FFF2-40B4-BE49-F238E27FC236}">
                <a16:creationId xmlns:a16="http://schemas.microsoft.com/office/drawing/2014/main" id="{543820D4-131E-402A-B012-359A8622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" y="2614613"/>
            <a:ext cx="6724015" cy="39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6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61F61E-08A6-45BF-BB16-18DD0E701453}"/>
              </a:ext>
            </a:extLst>
          </p:cNvPr>
          <p:cNvSpPr txBox="1"/>
          <p:nvPr/>
        </p:nvSpPr>
        <p:spPr>
          <a:xfrm>
            <a:off x="355600" y="427464"/>
            <a:ext cx="9151620" cy="53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ФОРМИ АВТОРИТЕТУ В ІСТОРІЇ ЛЮДСТВА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utre 54">
            <a:extLst>
              <a:ext uri="{FF2B5EF4-FFF2-40B4-BE49-F238E27FC236}">
                <a16:creationId xmlns:a16="http://schemas.microsoft.com/office/drawing/2014/main" id="{C8A59C6F-4E46-439A-BC88-8C8A3C1A9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8" y="2326956"/>
            <a:ext cx="9795215" cy="24177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5217A-8CE7-4377-8160-2409B186A618}"/>
              </a:ext>
            </a:extLst>
          </p:cNvPr>
          <p:cNvSpPr txBox="1"/>
          <p:nvPr/>
        </p:nvSpPr>
        <p:spPr>
          <a:xfrm>
            <a:off x="1557020" y="5514391"/>
            <a:ext cx="7719060" cy="864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i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Наведіть приклади застосування авторитету в названих історичних різновидах суспільства.</a:t>
            </a:r>
            <a:endParaRPr lang="uk-U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61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0E55CC-B757-46AC-8B66-876E6A270657}"/>
              </a:ext>
            </a:extLst>
          </p:cNvPr>
          <p:cNvSpPr txBox="1"/>
          <p:nvPr/>
        </p:nvSpPr>
        <p:spPr>
          <a:xfrm>
            <a:off x="365760" y="295384"/>
            <a:ext cx="9070340" cy="992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Переконання з позитивними та негативними намірами.</a:t>
            </a:r>
            <a:endParaRPr lang="uk-UA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F387F3-5F12-459D-8D90-35C0C35C2E2F}"/>
              </a:ext>
            </a:extLst>
          </p:cNvPr>
          <p:cNvSpPr txBox="1"/>
          <p:nvPr/>
        </p:nvSpPr>
        <p:spPr>
          <a:xfrm>
            <a:off x="365760" y="1565851"/>
            <a:ext cx="87858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Метою переконання людини є її спонукання до певних дій. Воно може відбуватися як із позитивними, так і з негативними намірами. Наприклад, учитель/учителька, пояснюючи вам певне явище, застосовує аргументи, щоб переконати вас у його істинності.</a:t>
            </a:r>
            <a:endParaRPr lang="uk-UA" sz="2400" dirty="0"/>
          </a:p>
        </p:txBody>
      </p:sp>
      <p:pic>
        <p:nvPicPr>
          <p:cNvPr id="6" name="Picutre 55">
            <a:extLst>
              <a:ext uri="{FF2B5EF4-FFF2-40B4-BE49-F238E27FC236}">
                <a16:creationId xmlns:a16="http://schemas.microsoft.com/office/drawing/2014/main" id="{37C82EE8-3A7E-4C18-ABC2-A77F2ED86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567" y="3359448"/>
            <a:ext cx="4973801" cy="3434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79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98858-3EBC-4B1A-BB45-57BE2A046BAF}"/>
              </a:ext>
            </a:extLst>
          </p:cNvPr>
          <p:cNvSpPr txBox="1"/>
          <p:nvPr/>
        </p:nvSpPr>
        <p:spPr>
          <a:xfrm>
            <a:off x="195580" y="139751"/>
            <a:ext cx="6101080" cy="1654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Позитивний результат </a:t>
            </a:r>
            <a:r>
              <a:rPr lang="uk-UA" sz="24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 — коли всі задоволені, а результати спілкування працюють для спільного блага.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utre 56">
            <a:extLst>
              <a:ext uri="{FF2B5EF4-FFF2-40B4-BE49-F238E27FC236}">
                <a16:creationId xmlns:a16="http://schemas.microsoft.com/office/drawing/2014/main" id="{77D93343-FDCB-4AD7-AA81-297D9DDC9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6" y="3894672"/>
            <a:ext cx="4291584" cy="2963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8DCD4F-1629-462A-854D-9368961F2C89}"/>
              </a:ext>
            </a:extLst>
          </p:cNvPr>
          <p:cNvSpPr txBox="1"/>
          <p:nvPr/>
        </p:nvSpPr>
        <p:spPr>
          <a:xfrm>
            <a:off x="365596" y="3936237"/>
            <a:ext cx="7534820" cy="2254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Прикладом переконання з негативними намірами є маніпулювання.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</a:t>
            </a:r>
            <a:endParaRPr lang="uk-U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Маніпулювання</a:t>
            </a:r>
            <a:r>
              <a:rPr lang="uk-UA" sz="24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умисне примушення людини робити те, що суперечить її інтересам.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Головна - Дошкільний навчальний заклад компенсуючого типу, дитячий садок  №24 &quot;Сонечко&quot;">
            <a:extLst>
              <a:ext uri="{FF2B5EF4-FFF2-40B4-BE49-F238E27FC236}">
                <a16:creationId xmlns:a16="http://schemas.microsoft.com/office/drawing/2014/main" id="{F843DF01-35CB-42F4-AAC9-F3AB29B833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6660" y="-1"/>
            <a:ext cx="2955919" cy="2963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4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7D9581-6CB1-4D7E-B9F1-672862AB9CF0}"/>
              </a:ext>
            </a:extLst>
          </p:cNvPr>
          <p:cNvSpPr txBox="1"/>
          <p:nvPr/>
        </p:nvSpPr>
        <p:spPr>
          <a:xfrm>
            <a:off x="167950" y="260821"/>
            <a:ext cx="9428480" cy="478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ЦІКАВІ ФАКТИ</a:t>
            </a:r>
            <a:endParaRPr lang="uk-UA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Існує чимало прийомів переконання в міжособистісному спілкуванні. За «</a:t>
            </a:r>
            <a:r>
              <a:rPr lang="uk-UA" sz="2800" i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правилом Гомера</a:t>
            </a:r>
            <a:r>
              <a:rPr lang="uk-UA" sz="28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найкращим вважається такий порядок аргументів: сильні — середні — один найсильніший. Відповідно до «</a:t>
            </a:r>
            <a:r>
              <a:rPr lang="uk-UA" sz="2800" i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методу Сократа</a:t>
            </a:r>
            <a:r>
              <a:rPr lang="uk-UA" sz="28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для отримання позитивного рішення з важливого для вас питання пропонується поставити його на третє місце. Спочатку слід поставити людині два короткі, прості для неї запитання, на які вона без вагань відповість вам «так».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Сократ. Философ, изменивший правила игры - Блог издательства «Манн, Иванов  и Фербер»">
            <a:extLst>
              <a:ext uri="{FF2B5EF4-FFF2-40B4-BE49-F238E27FC236}">
                <a16:creationId xmlns:a16="http://schemas.microsoft.com/office/drawing/2014/main" id="{534CC340-43FC-42B7-A6FB-6440CDED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90" y="4466626"/>
            <a:ext cx="4270310" cy="239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Гомер - цікаві факти про античного поета, чи існував він насправді - Тренди">
            <a:extLst>
              <a:ext uri="{FF2B5EF4-FFF2-40B4-BE49-F238E27FC236}">
                <a16:creationId xmlns:a16="http://schemas.microsoft.com/office/drawing/2014/main" id="{81DF41D5-F6F1-4A62-BE9D-B33BFC98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45" y="-1"/>
            <a:ext cx="2973355" cy="21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40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5A4110-F970-4D32-B5F4-41A99DC0A34C}"/>
              </a:ext>
            </a:extLst>
          </p:cNvPr>
          <p:cNvSpPr txBox="1"/>
          <p:nvPr/>
        </p:nvSpPr>
        <p:spPr>
          <a:xfrm>
            <a:off x="2862011" y="369380"/>
            <a:ext cx="7233712" cy="6119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Встановлено, що чим поважніша людина, тим вагомішими здаються її аргументи. А людина, що подобається, сприймається як більш переконлива.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Деякі поради, що допоможуть вам бути більш переконливими в розмові:</a:t>
            </a:r>
            <a:endParaRPr lang="uk-U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починайте з того, що вас зближує зі співрозмовником/співрозмовницею;</a:t>
            </a:r>
            <a:endParaRPr lang="uk-UA" sz="2400" dirty="0">
              <a:solidFill>
                <a:srgbClr val="292B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передусім ураховуйте інтереси й потреби людей;</a:t>
            </a:r>
            <a:endParaRPr lang="uk-UA" sz="2400" dirty="0">
              <a:solidFill>
                <a:srgbClr val="292B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 звертайтеся до емоційної сфери співбесідника;</a:t>
            </a:r>
            <a:endParaRPr lang="uk-UA" sz="2400" dirty="0">
              <a:solidFill>
                <a:srgbClr val="292B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своїх аргументів також </a:t>
            </a:r>
            <a:r>
              <a:rPr lang="uk-UA" sz="2400" dirty="0" err="1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додавайте</a:t>
            </a: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відповідні емоції.</a:t>
            </a:r>
            <a:endParaRPr lang="uk-UA" sz="2400" dirty="0">
              <a:solidFill>
                <a:srgbClr val="292B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B0AE92-780B-4F55-9970-E38260C6F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17"/>
            <a:ext cx="3628748" cy="4838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356A2D-6BF9-4327-AE35-4659A7020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29989" y="1601814"/>
            <a:ext cx="2464657" cy="423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4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9C1B8-97B4-4569-A76E-11E4B43A5F9A}"/>
              </a:ext>
            </a:extLst>
          </p:cNvPr>
          <p:cNvSpPr txBox="1"/>
          <p:nvPr/>
        </p:nvSpPr>
        <p:spPr>
          <a:xfrm>
            <a:off x="231648" y="158339"/>
            <a:ext cx="8656320" cy="4886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ПРАЦЮЄМО З ДЖЕРЕЛОМ</a:t>
            </a:r>
            <a:endParaRPr lang="uk-UA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Давньогрецький мислитель V—IV ст. до и. е. Сократ про переконання з позитивними й негативними намірами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Той, хто відчуває в собі достатньо сили, щоб впливати на дії інших, ніколи не стане застосовувати насильство. Адже для чого йому усувати людину інших поглядів, коли в його ж інтересах дружнім переконанням залучити її на свій бік.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Какие любопытные истории о великом философе Сократе рассказывают знаменитые  произведения искусства">
            <a:extLst>
              <a:ext uri="{FF2B5EF4-FFF2-40B4-BE49-F238E27FC236}">
                <a16:creationId xmlns:a16="http://schemas.microsoft.com/office/drawing/2014/main" id="{50CA9D3C-7B78-455D-A1CE-E91C9CC8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65" y="4459224"/>
            <a:ext cx="3755136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55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8F8032-76AF-48D3-B066-463D0076E91A}"/>
              </a:ext>
            </a:extLst>
          </p:cNvPr>
          <p:cNvSpPr txBox="1"/>
          <p:nvPr/>
        </p:nvSpPr>
        <p:spPr>
          <a:xfrm>
            <a:off x="375920" y="214104"/>
            <a:ext cx="8928100" cy="531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Протидія негативним і небезпечним впливам.</a:t>
            </a:r>
            <a:endParaRPr lang="uk-UA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utre 57">
            <a:extLst>
              <a:ext uri="{FF2B5EF4-FFF2-40B4-BE49-F238E27FC236}">
                <a16:creationId xmlns:a16="http://schemas.microsoft.com/office/drawing/2014/main" id="{82AF6667-F80E-4915-8342-1CD8C7EFA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216" y="687565"/>
            <a:ext cx="5241607" cy="31964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368CE-266B-4757-8208-1141559449D1}"/>
              </a:ext>
            </a:extLst>
          </p:cNvPr>
          <p:cNvSpPr txBox="1"/>
          <p:nvPr/>
        </p:nvSpPr>
        <p:spPr>
          <a:xfrm>
            <a:off x="193993" y="1833238"/>
            <a:ext cx="6101080" cy="204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Одним із поширених у повсякденному житті прикладів протидії маніпуляціям є вміння відмовляти людям, які прагнуть вас змусити робити те, що вигідно їм, а не вам.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FAC5D6-07BC-4581-92EA-CCE161B6F2B6}"/>
              </a:ext>
            </a:extLst>
          </p:cNvPr>
          <p:cNvSpPr txBox="1"/>
          <p:nvPr/>
        </p:nvSpPr>
        <p:spPr>
          <a:xfrm>
            <a:off x="457200" y="4572212"/>
            <a:ext cx="6926580" cy="1928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ВАРТО ЗАМИСЛИТИСЯ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люблю суперечку. Я люблю дебати. Я не очікую ні від кого, що він буде сидіти й погоджуватися зі мною — це не те, що треба робити... Я — політик переконання.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uk-UA" sz="20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(Маргарет Тетчер, британська політична діячка XX ст.)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Маргарет Тэтчер: биография и фото «железной леди» | Tatler Россия">
            <a:extLst>
              <a:ext uri="{FF2B5EF4-FFF2-40B4-BE49-F238E27FC236}">
                <a16:creationId xmlns:a16="http://schemas.microsoft.com/office/drawing/2014/main" id="{7715258A-76E4-4466-87D3-86FA5221A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43" y="414115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478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A31A6-B04E-4339-ABBD-298160C503AB}"/>
              </a:ext>
            </a:extLst>
          </p:cNvPr>
          <p:cNvSpPr txBox="1"/>
          <p:nvPr/>
        </p:nvSpPr>
        <p:spPr>
          <a:xfrm>
            <a:off x="294640" y="894184"/>
            <a:ext cx="9306560" cy="2650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 ТА ЗАВДАННЯ</a:t>
            </a:r>
            <a:endParaRPr lang="uk-U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Поясніть на прикладах, у чому полягають найпоширеніші способи впливу на поведінку людини.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 Запропонуйте власні рекомендації за темою «Як розпізнавати, із якими намірами відбувається переконання — позитивними чи негативними».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46;p23">
            <a:extLst>
              <a:ext uri="{FF2B5EF4-FFF2-40B4-BE49-F238E27FC236}">
                <a16:creationId xmlns:a16="http://schemas.microsoft.com/office/drawing/2014/main" id="{348883C8-7F70-4310-97F8-560F1707DDE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15528" y="3429000"/>
            <a:ext cx="3207908" cy="3541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9B05AC-422E-4C37-B44D-499F7D610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48" y="122833"/>
            <a:ext cx="2429264" cy="323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93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299C9-E362-4BCB-8D61-DA9BB391FEAF}"/>
              </a:ext>
            </a:extLst>
          </p:cNvPr>
          <p:cNvSpPr txBox="1"/>
          <p:nvPr/>
        </p:nvSpPr>
        <p:spPr>
          <a:xfrm>
            <a:off x="653142" y="348040"/>
            <a:ext cx="8313575" cy="2752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ВИСЛОВІТЬ ВЛАСНУ ДУМКУ</a:t>
            </a:r>
            <a:endParaRPr lang="uk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Що таке поведінка людини?</a:t>
            </a:r>
            <a:endParaRPr lang="uk-UA" sz="2400" dirty="0">
              <a:solidFill>
                <a:srgbClr val="292B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Наведіть приклади поведінки людини, що відповідає та не відповідає моральним нормам.</a:t>
            </a:r>
            <a:endParaRPr lang="uk-UA" sz="2400" dirty="0">
              <a:solidFill>
                <a:srgbClr val="292B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Із якою метою інші особи намагаються впливати на поведінку людини?</a:t>
            </a:r>
            <a:endParaRPr lang="uk-UA" sz="2400" dirty="0">
              <a:solidFill>
                <a:srgbClr val="292B2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ÐÐ°ÑÑÐ¸Ð½ÐºÐ¸ Ð¿Ð¾ Ð·Ð°Ð¿ÑÐ¾ÑÑ ÑÐ¿ÐµÐ²Ð½ÐµÐ½Ð° Ð¿Ð¾Ð²ÐµÐ´ÑÐ½ÐºÐ°">
            <a:extLst>
              <a:ext uri="{FF2B5EF4-FFF2-40B4-BE49-F238E27FC236}">
                <a16:creationId xmlns:a16="http://schemas.microsoft.com/office/drawing/2014/main" id="{EFFD9798-137D-4FBD-A29D-D79A5AE9A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0" y="3174381"/>
            <a:ext cx="3962400" cy="333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07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F6276F-F61A-43F6-ADD6-5B0A0EB87BDF}"/>
              </a:ext>
            </a:extLst>
          </p:cNvPr>
          <p:cNvSpPr txBox="1"/>
          <p:nvPr/>
        </p:nvSpPr>
        <p:spPr>
          <a:xfrm>
            <a:off x="233265" y="314343"/>
            <a:ext cx="8920066" cy="46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Найпоширеніші способи впливу на поведінку людини.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577B9D8-E988-468C-93C5-4CC5DED67DA7}"/>
              </a:ext>
            </a:extLst>
          </p:cNvPr>
          <p:cNvSpPr/>
          <p:nvPr/>
        </p:nvSpPr>
        <p:spPr>
          <a:xfrm>
            <a:off x="3866388" y="1150172"/>
            <a:ext cx="4270786" cy="15706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8971E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t> </a:t>
            </a:r>
            <a:r>
              <a:rPr kumimoji="0" lang="uk-UA" sz="3200" b="1" i="0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GungsuhChe" pitchFamily="49" charset="-127"/>
                <a:cs typeface="+mn-cs"/>
              </a:rPr>
              <a:t>Поведінка людини може бути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rgbClr val="E32D9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GungsuhChe" pitchFamily="49" charset="-127"/>
              <a:cs typeface="+mn-cs"/>
            </a:endParaRP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E0DC9931-8196-40B8-A640-163CD0AF9E58}"/>
              </a:ext>
            </a:extLst>
          </p:cNvPr>
          <p:cNvSpPr/>
          <p:nvPr/>
        </p:nvSpPr>
        <p:spPr>
          <a:xfrm>
            <a:off x="1071582" y="4633559"/>
            <a:ext cx="2538805" cy="139849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8971E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1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Упевнена (гідна)</a:t>
            </a:r>
            <a:endParaRPr kumimoji="0" lang="ru-RU" sz="3600" b="0" i="1" u="none" strike="noStrike" kern="0" cap="none" spc="0" normalizeH="0" baseline="0" noProof="0" dirty="0">
              <a:ln>
                <a:noFill/>
              </a:ln>
              <a:solidFill>
                <a:srgbClr val="E32D91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кругленный прямоугольник 8">
            <a:extLst>
              <a:ext uri="{FF2B5EF4-FFF2-40B4-BE49-F238E27FC236}">
                <a16:creationId xmlns:a16="http://schemas.microsoft.com/office/drawing/2014/main" id="{4F27E8E4-30FC-4710-83C9-D9FB4617D22B}"/>
              </a:ext>
            </a:extLst>
          </p:cNvPr>
          <p:cNvSpPr/>
          <p:nvPr/>
        </p:nvSpPr>
        <p:spPr>
          <a:xfrm>
            <a:off x="4645395" y="4173967"/>
            <a:ext cx="2538805" cy="13984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 cap="flat" cmpd="sng" algn="ctr">
            <a:solidFill>
              <a:srgbClr val="8971E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Агресивна</a:t>
            </a:r>
            <a:endParaRPr kumimoji="0" lang="ru-RU" sz="3200" b="0" i="1" u="none" strike="noStrike" kern="0" cap="none" spc="0" normalizeH="0" baseline="0" noProof="0" dirty="0">
              <a:ln>
                <a:noFill/>
              </a:ln>
              <a:solidFill>
                <a:srgbClr val="E32D91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Скругленный прямоугольник 9">
            <a:extLst>
              <a:ext uri="{FF2B5EF4-FFF2-40B4-BE49-F238E27FC236}">
                <a16:creationId xmlns:a16="http://schemas.microsoft.com/office/drawing/2014/main" id="{708B8C1A-404B-4800-8C25-3B8F3A16D376}"/>
              </a:ext>
            </a:extLst>
          </p:cNvPr>
          <p:cNvSpPr/>
          <p:nvPr/>
        </p:nvSpPr>
        <p:spPr>
          <a:xfrm>
            <a:off x="8219208" y="3474720"/>
            <a:ext cx="2538805" cy="139849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9525" cap="flat" cmpd="sng" algn="ctr">
            <a:solidFill>
              <a:srgbClr val="8971E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1" u="none" strike="noStrike" kern="0" cap="none" spc="0" normalizeH="0" baseline="0" noProof="0" dirty="0">
                <a:ln>
                  <a:noFill/>
                </a:ln>
                <a:solidFill>
                  <a:srgbClr val="E32D91">
                    <a:lumMod val="50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Пасивна</a:t>
            </a:r>
            <a:endParaRPr kumimoji="0" lang="ru-RU" sz="4000" b="0" i="1" u="none" strike="noStrike" kern="0" cap="none" spc="0" normalizeH="0" baseline="0" noProof="0" dirty="0">
              <a:ln>
                <a:noFill/>
              </a:ln>
              <a:solidFill>
                <a:srgbClr val="E32D91">
                  <a:lumMod val="50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88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3551F6-6D64-4409-ABC0-072536E7FD28}"/>
              </a:ext>
            </a:extLst>
          </p:cNvPr>
          <p:cNvSpPr txBox="1"/>
          <p:nvPr/>
        </p:nvSpPr>
        <p:spPr>
          <a:xfrm>
            <a:off x="1063689" y="266754"/>
            <a:ext cx="7884367" cy="201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</a:t>
            </a:r>
            <a:endParaRPr lang="uk-UA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Поведінка людини</a:t>
            </a:r>
            <a:r>
              <a:rPr lang="uk-UA" sz="28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прояви здатності людей реагувати на внутрішні й зовнішні подразники впродовж їхнього життя.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utre 49">
            <a:extLst>
              <a:ext uri="{FF2B5EF4-FFF2-40B4-BE49-F238E27FC236}">
                <a16:creationId xmlns:a16="http://schemas.microsoft.com/office/drawing/2014/main" id="{580503BF-C09A-4516-9896-6A85FAF41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10" y="2810510"/>
            <a:ext cx="5821110" cy="3800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61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 здійснюється вплив на поведінку людини - Етика. 6 клас. Мартинюк">
            <a:extLst>
              <a:ext uri="{FF2B5EF4-FFF2-40B4-BE49-F238E27FC236}">
                <a16:creationId xmlns:a16="http://schemas.microsoft.com/office/drawing/2014/main" id="{42A59054-C63B-4016-AFDF-1A4FDCDFC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90" y="2700338"/>
            <a:ext cx="5627623" cy="38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D9344-B3B1-4208-A7C8-FB10B60F3735}"/>
              </a:ext>
            </a:extLst>
          </p:cNvPr>
          <p:cNvSpPr txBox="1"/>
          <p:nvPr/>
        </p:nvSpPr>
        <p:spPr>
          <a:xfrm>
            <a:off x="839754" y="366070"/>
            <a:ext cx="8668139" cy="1648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найбільш поширених способів </a:t>
            </a:r>
            <a:r>
              <a:rPr lang="uk-UA" sz="32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соціального впливу </a:t>
            </a:r>
            <a:r>
              <a:rPr lang="uk-UA" sz="32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поведінку людини є авторитет, переконання та примус.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4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159884-99FF-492A-AD1E-B74B2B6323C1}"/>
              </a:ext>
            </a:extLst>
          </p:cNvPr>
          <p:cNvSpPr txBox="1"/>
          <p:nvPr/>
        </p:nvSpPr>
        <p:spPr>
          <a:xfrm>
            <a:off x="559836" y="85415"/>
            <a:ext cx="9461241" cy="2426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СЛОВНИК</a:t>
            </a:r>
            <a:endParaRPr lang="uk-UA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Авторитет</a:t>
            </a:r>
            <a:r>
              <a:rPr lang="uk-UA" sz="20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загальновизнаний вплив, який здійснюють на переконання та поведінку людей інші особи або організації.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Переконання</a:t>
            </a:r>
            <a:r>
              <a:rPr lang="uk-UA" sz="20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1) тверда впевненість у чому-небудь; віра у щось; 2) процес впливу людини на думки та вчинки іншої особи.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b="1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Примус</a:t>
            </a:r>
            <a:r>
              <a:rPr lang="uk-UA" sz="20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тиск із чийогось боку, примушування.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436A1-C69C-4F17-AAAF-09679847F0C2}"/>
              </a:ext>
            </a:extLst>
          </p:cNvPr>
          <p:cNvSpPr txBox="1"/>
          <p:nvPr/>
        </p:nvSpPr>
        <p:spPr>
          <a:xfrm>
            <a:off x="177282" y="2511913"/>
            <a:ext cx="11588620" cy="4690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НАЙПОШИРЕНІШІ СПОСОБИ СОЦІАЛЬНОГО ВПЛИВУ НА ПОВЕДІНКУ ЛЮДИНИ</a:t>
            </a:r>
            <a:endParaRPr lang="uk-UA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utre 50">
            <a:extLst>
              <a:ext uri="{FF2B5EF4-FFF2-40B4-BE49-F238E27FC236}">
                <a16:creationId xmlns:a16="http://schemas.microsoft.com/office/drawing/2014/main" id="{7891E8C2-1C62-4C84-BFFF-41E8062EA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080" y="2864465"/>
            <a:ext cx="6952920" cy="3999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60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utre 51">
            <a:extLst>
              <a:ext uri="{FF2B5EF4-FFF2-40B4-BE49-F238E27FC236}">
                <a16:creationId xmlns:a16="http://schemas.microsoft.com/office/drawing/2014/main" id="{2360354E-C6AE-4B87-90D0-A0DB80124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361" y="0"/>
            <a:ext cx="3689639" cy="2593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1C64FC-36E0-4CDB-9D45-6B0BC51BE51C}"/>
              </a:ext>
            </a:extLst>
          </p:cNvPr>
          <p:cNvSpPr txBox="1"/>
          <p:nvPr/>
        </p:nvSpPr>
        <p:spPr>
          <a:xfrm>
            <a:off x="203200" y="136518"/>
            <a:ext cx="8562340" cy="1654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i="1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Авторитетною </a:t>
            </a:r>
            <a:r>
              <a:rPr lang="uk-UA" sz="24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називають ту людину, чиїм судженням довіряють, до чиїх думок дослухаються. Це відбувається завдяки тому, що раніше людина показала себе гідною довіри.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3B8818-CD7B-4F1F-95D5-A7AB9B8F7A47}"/>
              </a:ext>
            </a:extLst>
          </p:cNvPr>
          <p:cNvSpPr txBox="1"/>
          <p:nvPr/>
        </p:nvSpPr>
        <p:spPr>
          <a:xfrm>
            <a:off x="203200" y="2466391"/>
            <a:ext cx="8796020" cy="1259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Прикладом застосування </a:t>
            </a:r>
            <a:r>
              <a:rPr lang="uk-UA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переконання </a:t>
            </a: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використання в розмові аргументів, які допомагають переконати співрозмовника в доцільності тієї чи іншої позиції.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3A01F-5983-4AD2-98BF-25526C750E4F}"/>
              </a:ext>
            </a:extLst>
          </p:cNvPr>
          <p:cNvSpPr txBox="1"/>
          <p:nvPr/>
        </p:nvSpPr>
        <p:spPr>
          <a:xfrm>
            <a:off x="368300" y="4075329"/>
            <a:ext cx="6101080" cy="2444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Примус </a:t>
            </a:r>
            <a:r>
              <a:rPr lang="uk-UA" sz="24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полягає в тому, що одна людина чинить тиск на іншу, щоб та виконала певні дії. Так людину можуть примусити до позбавлення власності, праці, переселення, виконання судових рішень, лікування тощо.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utre 52">
            <a:extLst>
              <a:ext uri="{FF2B5EF4-FFF2-40B4-BE49-F238E27FC236}">
                <a16:creationId xmlns:a16="http://schemas.microsoft.com/office/drawing/2014/main" id="{FCE007E5-FB31-4C42-974D-8EEAFEA0F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72" y="3836485"/>
            <a:ext cx="5069897" cy="2922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80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8D6A5C-24F9-4F85-9EBA-70791FC984C3}"/>
              </a:ext>
            </a:extLst>
          </p:cNvPr>
          <p:cNvSpPr txBox="1"/>
          <p:nvPr/>
        </p:nvSpPr>
        <p:spPr>
          <a:xfrm>
            <a:off x="233680" y="386824"/>
            <a:ext cx="7637780" cy="73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i="1" dirty="0">
                <a:solidFill>
                  <a:srgbClr val="FF0000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 засоби, на вашу думку, доречно використовувати, щоб переконати інших у чомусь?</a:t>
            </a:r>
            <a:endParaRPr lang="uk-UA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utre 53">
            <a:extLst>
              <a:ext uri="{FF2B5EF4-FFF2-40B4-BE49-F238E27FC236}">
                <a16:creationId xmlns:a16="http://schemas.microsoft.com/office/drawing/2014/main" id="{CE902404-267A-48A1-9784-0C924DF86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52" y="788017"/>
            <a:ext cx="4360228" cy="44179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2C59D6-3D6D-4F7E-A824-0130E7928D35}"/>
              </a:ext>
            </a:extLst>
          </p:cNvPr>
          <p:cNvSpPr txBox="1"/>
          <p:nvPr/>
        </p:nvSpPr>
        <p:spPr>
          <a:xfrm>
            <a:off x="3926840" y="5334215"/>
            <a:ext cx="610108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Символічне зображення примусу.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i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Як ви розумієте це зображення?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E980C961-09B7-4064-9788-6E03058C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2682240"/>
            <a:ext cx="3489220" cy="22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5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92AC72-3A07-4524-8DC3-55CEC08BDF11}"/>
              </a:ext>
            </a:extLst>
          </p:cNvPr>
          <p:cNvSpPr txBox="1"/>
          <p:nvPr/>
        </p:nvSpPr>
        <p:spPr>
          <a:xfrm>
            <a:off x="345440" y="1498215"/>
            <a:ext cx="8856980" cy="386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 Президент України Л. Кравчук про авторитет (із книги «Думки про важливе»)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292B2C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Вміле, розумне користування владою забезпечує її розширення та зміцнює авторитет. Довіра і підтримка людей вища за будь-яку силову охорону влади від політичної кризи. Неавторитетна влада завжди завершується або зрадою прихильників, або протестами народу...</a:t>
            </a:r>
            <a:endParaRPr lang="uk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равчук Леонід Макарович — Вікіпедія">
            <a:extLst>
              <a:ext uri="{FF2B5EF4-FFF2-40B4-BE49-F238E27FC236}">
                <a16:creationId xmlns:a16="http://schemas.microsoft.com/office/drawing/2014/main" id="{5E30D065-5933-46DA-899D-AB8799E2F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1693863"/>
            <a:ext cx="2502954" cy="30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2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784</Words>
  <Application>Microsoft Office PowerPoint</Application>
  <PresentationFormat>Широкоэкранный</PresentationFormat>
  <Paragraphs>55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Comic Sans MS</vt:lpstr>
      <vt:lpstr>Garamond</vt:lpstr>
      <vt:lpstr>Roboto</vt:lpstr>
      <vt:lpstr>Symbol</vt:lpstr>
      <vt:lpstr>Trebuchet MS</vt:lpstr>
      <vt:lpstr>Wingdings 3</vt:lpstr>
      <vt:lpstr>Аспект</vt:lpstr>
      <vt:lpstr>Тема: Як здійснюється вплив на поведінку людини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Як здійснюється вплив на поведінку людини</dc:title>
  <dc:creator>User</dc:creator>
  <cp:lastModifiedBy>User</cp:lastModifiedBy>
  <cp:revision>2</cp:revision>
  <dcterms:created xsi:type="dcterms:W3CDTF">2025-04-08T10:22:06Z</dcterms:created>
  <dcterms:modified xsi:type="dcterms:W3CDTF">2025-04-08T11:47:06Z</dcterms:modified>
</cp:coreProperties>
</file>