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447" r:id="rId3"/>
    <p:sldId id="683" r:id="rId4"/>
    <p:sldId id="722" r:id="rId5"/>
    <p:sldId id="729" r:id="rId6"/>
    <p:sldId id="731" r:id="rId7"/>
    <p:sldId id="259" r:id="rId8"/>
    <p:sldId id="304" r:id="rId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1942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ABFCF23-3B69-468F-B69F-88F6DE6A72F2}" styleName="Помірний стиль 1 –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54" autoAdjust="0"/>
    <p:restoredTop sz="94660"/>
  </p:normalViewPr>
  <p:slideViewPr>
    <p:cSldViewPr snapToGrid="0">
      <p:cViewPr varScale="1">
        <p:scale>
          <a:sx n="88" d="100"/>
          <a:sy n="88" d="100"/>
        </p:scale>
        <p:origin x="9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1"/>
            <a:ext cx="4765678" cy="5862955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20416" y="260694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5000" b="1" i="1" dirty="0">
                <a:solidFill>
                  <a:srgbClr val="002060"/>
                </a:solidFill>
                <a:latin typeface="Arial" panose="020B0604020202020204" pitchFamily="34" charset="0"/>
              </a:rPr>
              <a:t>8</a:t>
            </a:r>
            <a:endParaRPr lang="uk-UA" sz="15000" b="1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17.04.2024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17.04.2024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8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19426B"/>
                  </a:solidFill>
                  <a:latin typeface="Verdana"/>
                  <a:hlinkClick r:id="rId7" tooltip="Перейти на сайт"/>
                </a:rPr>
                <a:t>teach-inf.at.ua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17.04.2024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17.04.2024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17.04.2024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17.04.2024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17.04.2024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17.04.2024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17.04.2024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17.04.2024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51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4847771" y="665538"/>
            <a:ext cx="7137066" cy="1801607"/>
          </a:xfrm>
        </p:spPr>
        <p:txBody>
          <a:bodyPr>
            <a:noAutofit/>
          </a:bodyPr>
          <a:lstStyle/>
          <a:p>
            <a:r>
              <a:rPr lang="uk-UA" sz="3300" dirty="0"/>
              <a:t>Елемент управління перемикач</a:t>
            </a:r>
          </a:p>
        </p:txBody>
      </p:sp>
      <p:pic>
        <p:nvPicPr>
          <p:cNvPr id="1026" name="Picture 2" descr="design, programming, seo, site, web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476" y="3618768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heck, check box, checkbox, checked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263" y="3706584"/>
            <a:ext cx="2336515" cy="233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6.9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Розглянемо компонент </a:t>
            </a:r>
            <a:r>
              <a:rPr lang="uk-UA" sz="2800" b="1" i="1" dirty="0">
                <a:solidFill>
                  <a:srgbClr val="FFFF00"/>
                </a:solidFill>
              </a:rPr>
              <a:t>перемикач</a:t>
            </a:r>
            <a:r>
              <a:rPr lang="uk-UA" sz="2800" b="1" i="1" dirty="0">
                <a:solidFill>
                  <a:schemeClr val="bg1"/>
                </a:solidFill>
              </a:rPr>
              <a:t>. Перемикачі використовують для вибору тільки одного варіанта з кількох можливих.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Перемикачі та їх властивості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24AF2C-EB08-45FE-B3ED-6B861C8117B6}"/>
              </a:ext>
            </a:extLst>
          </p:cNvPr>
          <p:cNvSpPr txBox="1"/>
          <p:nvPr/>
        </p:nvSpPr>
        <p:spPr>
          <a:xfrm>
            <a:off x="72008" y="2736502"/>
            <a:ext cx="702688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Якщо у вікні розміщено кілька перемикачів, то серед них можна вибрати тільки один. 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52B6786-5F2D-4BED-9B30-6B87BA2AAE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6373" y="2736502"/>
            <a:ext cx="4873619" cy="3711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A0634A6-756C-4DE7-8F90-784ED4FB9D5E}"/>
              </a:ext>
            </a:extLst>
          </p:cNvPr>
          <p:cNvSpPr txBox="1"/>
          <p:nvPr/>
        </p:nvSpPr>
        <p:spPr>
          <a:xfrm>
            <a:off x="72008" y="4279376"/>
            <a:ext cx="7026882" cy="1384995"/>
          </a:xfrm>
          <a:prstGeom prst="wedgeRectCallout">
            <a:avLst>
              <a:gd name="adj1" fmla="val 55285"/>
              <a:gd name="adj2" fmla="val 18485"/>
            </a:avLst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Якщо перемикач вибрано, то в нього всередині з'являється позначка</a:t>
            </a:r>
          </a:p>
        </p:txBody>
      </p:sp>
    </p:spTree>
    <p:extLst>
      <p:ext uri="{BB962C8B-B14F-4D97-AF65-F5344CB8AC3E}">
        <p14:creationId xmlns:p14="http://schemas.microsoft.com/office/powerpoint/2010/main" val="307930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Як за допомогою елементів управління задати логічне значення величини?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реалізації розгалуження в проекті можна використати елементи управління: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067" y="3945052"/>
            <a:ext cx="11744093" cy="2138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Прямокутник 17"/>
          <p:cNvSpPr/>
          <p:nvPr/>
        </p:nvSpPr>
        <p:spPr>
          <a:xfrm>
            <a:off x="9264871" y="4846068"/>
            <a:ext cx="631603" cy="72983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TextBox 7"/>
          <p:cNvSpPr txBox="1"/>
          <p:nvPr/>
        </p:nvSpPr>
        <p:spPr>
          <a:xfrm>
            <a:off x="6149819" y="2228544"/>
            <a:ext cx="5972331" cy="1323439"/>
          </a:xfrm>
          <a:prstGeom prst="wedgeRectCallout">
            <a:avLst>
              <a:gd name="adj1" fmla="val 7528"/>
              <a:gd name="adj2" fmla="val 157018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000" b="1" i="1" kern="0" dirty="0">
                <a:solidFill>
                  <a:srgbClr val="FFFFFF"/>
                </a:solidFill>
              </a:rPr>
              <a:t>Перемикач </a:t>
            </a:r>
            <a:r>
              <a:rPr lang="uk-UA" sz="4000" b="1" i="1" kern="0" dirty="0" err="1">
                <a:solidFill>
                  <a:srgbClr val="FFFF00"/>
                </a:solidFill>
              </a:rPr>
              <a:t>RadioButton</a:t>
            </a:r>
            <a:endParaRPr lang="uk-UA" sz="4000" b="1" i="1" kern="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74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Як за допомогою елементів управління задати логічне значення величини?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Дані елементи можуть набувати один із двох виглядів: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2306624"/>
            <a:ext cx="5972331" cy="70788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000" b="1" i="1" kern="0" dirty="0">
                <a:solidFill>
                  <a:schemeClr val="bg1"/>
                </a:solidFill>
              </a:rPr>
              <a:t>Увімкнений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49819" y="2289504"/>
            <a:ext cx="5972331" cy="70788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000" b="1" i="1" kern="0" dirty="0">
                <a:solidFill>
                  <a:schemeClr val="bg1"/>
                </a:solidFill>
              </a:rPr>
              <a:t>Не увімкнений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008" y="314748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Тому за їх допомогою у програмний код можна передати логічне значення: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008" y="5004998"/>
            <a:ext cx="5972331" cy="144655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i="1" kern="0" dirty="0">
                <a:solidFill>
                  <a:srgbClr val="FFFF00"/>
                </a:solidFill>
              </a:rPr>
              <a:t>True</a:t>
            </a:r>
            <a:r>
              <a:rPr lang="en-US" sz="4400" b="1" i="1" kern="0" dirty="0">
                <a:solidFill>
                  <a:srgbClr val="FFFFFF"/>
                </a:solidFill>
              </a:rPr>
              <a:t> — </a:t>
            </a:r>
            <a:r>
              <a:rPr lang="uk-UA" sz="4400" b="1" i="1" kern="0" dirty="0">
                <a:solidFill>
                  <a:srgbClr val="FFFFFF"/>
                </a:solidFill>
              </a:rPr>
              <a:t>увімкнений</a:t>
            </a:r>
            <a:endParaRPr lang="uk-UA" sz="4400" b="1" i="1" kern="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49819" y="4987878"/>
            <a:ext cx="5972331" cy="144655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i="1" kern="0" dirty="0">
                <a:solidFill>
                  <a:srgbClr val="FFFF00"/>
                </a:solidFill>
              </a:rPr>
              <a:t>False</a:t>
            </a:r>
            <a:r>
              <a:rPr lang="en-US" sz="4400" b="1" i="1" kern="0" dirty="0">
                <a:solidFill>
                  <a:srgbClr val="FFFFFF"/>
                </a:solidFill>
              </a:rPr>
              <a:t> —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400" b="1" i="1" kern="0" dirty="0">
                <a:solidFill>
                  <a:srgbClr val="FFFFFF"/>
                </a:solidFill>
              </a:rPr>
              <a:t>не увімкнений</a:t>
            </a:r>
            <a:endParaRPr lang="uk-UA" sz="4400" b="1" i="1" kern="0" dirty="0">
              <a:solidFill>
                <a:schemeClr val="bg1"/>
              </a:solidFill>
            </a:endParaRPr>
          </a:p>
        </p:txBody>
      </p:sp>
      <p:sp>
        <p:nvSpPr>
          <p:cNvPr id="12" name="Стрілка вліво 11"/>
          <p:cNvSpPr/>
          <p:nvPr/>
        </p:nvSpPr>
        <p:spPr>
          <a:xfrm rot="16200000">
            <a:off x="2658655" y="4002885"/>
            <a:ext cx="799036" cy="1140470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" name="Стрілка вліво 12"/>
          <p:cNvSpPr/>
          <p:nvPr/>
        </p:nvSpPr>
        <p:spPr>
          <a:xfrm rot="16200000">
            <a:off x="8736466" y="4002885"/>
            <a:ext cx="799036" cy="1140470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789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Як за допомогою елементів управління задати логічне значення величини?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 форму можна додати компоненти: 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208" y="3650173"/>
            <a:ext cx="11845672" cy="1381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72008" y="5403198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Їх використовують у разі, якщо необхідно розмістити декілька груп прапорців чи перемикачів.</a:t>
            </a:r>
          </a:p>
        </p:txBody>
      </p:sp>
      <p:sp>
        <p:nvSpPr>
          <p:cNvPr id="6" name="Прямокутник 5"/>
          <p:cNvSpPr/>
          <p:nvPr/>
        </p:nvSpPr>
        <p:spPr>
          <a:xfrm>
            <a:off x="8878555" y="4259569"/>
            <a:ext cx="514858" cy="56039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TextBox 7"/>
          <p:cNvSpPr txBox="1"/>
          <p:nvPr/>
        </p:nvSpPr>
        <p:spPr>
          <a:xfrm>
            <a:off x="72008" y="1910384"/>
            <a:ext cx="5972331" cy="1323439"/>
          </a:xfrm>
          <a:prstGeom prst="wedgeRectCallout">
            <a:avLst>
              <a:gd name="adj1" fmla="val 100290"/>
              <a:gd name="adj2" fmla="val 142945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000" b="1" i="1" kern="0" dirty="0">
                <a:solidFill>
                  <a:srgbClr val="FFFFFF"/>
                </a:solidFill>
              </a:rPr>
              <a:t>Група перемикачів </a:t>
            </a:r>
            <a:r>
              <a:rPr lang="en-US" sz="4000" b="1" i="1" kern="0" dirty="0" err="1">
                <a:solidFill>
                  <a:srgbClr val="FFFF00"/>
                </a:solidFill>
              </a:rPr>
              <a:t>RadioGroup</a:t>
            </a:r>
            <a:endParaRPr lang="uk-UA" sz="4000" b="1" i="1" kern="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31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" grpId="0" animBg="1"/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Як за допомогою елементів управління задати логічне значення величини?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Елементи управління </a:t>
            </a:r>
            <a:r>
              <a:rPr lang="en-US" sz="2800" b="1" i="1" kern="0" dirty="0" err="1">
                <a:solidFill>
                  <a:srgbClr val="FFFF00"/>
                </a:solidFill>
              </a:rPr>
              <a:t>RadioGroup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мають свої особливі властивості.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3600" y="2233107"/>
            <a:ext cx="9985824" cy="46166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Заголовок групи</a:t>
            </a:r>
          </a:p>
        </p:txBody>
      </p:sp>
      <p:sp>
        <p:nvSpPr>
          <p:cNvPr id="7" name="Прямокутник 6"/>
          <p:cNvSpPr/>
          <p:nvPr/>
        </p:nvSpPr>
        <p:spPr>
          <a:xfrm>
            <a:off x="72008" y="2263587"/>
            <a:ext cx="1954912" cy="43118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>
                <a:solidFill>
                  <a:srgbClr val="FFFFFF"/>
                </a:solidFill>
              </a:rPr>
              <a:t>Caption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33600" y="2807250"/>
            <a:ext cx="9985824" cy="83099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Кількість стовпців елементів у групі.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За замовчуванням — 1</a:t>
            </a:r>
          </a:p>
        </p:txBody>
      </p:sp>
      <p:sp>
        <p:nvSpPr>
          <p:cNvPr id="9" name="Прямокутник 8"/>
          <p:cNvSpPr/>
          <p:nvPr/>
        </p:nvSpPr>
        <p:spPr>
          <a:xfrm>
            <a:off x="72008" y="2807250"/>
            <a:ext cx="1954912" cy="82588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>
                <a:solidFill>
                  <a:srgbClr val="FFFFFF"/>
                </a:solidFill>
              </a:rPr>
              <a:t>Columns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33600" y="3728220"/>
            <a:ext cx="9985824" cy="1154162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Визначає номер (починаючи з 0) елемента управління, який виділений у групі. Якщо не виділений жоден, то значення властивості дорівнює -1</a:t>
            </a:r>
          </a:p>
        </p:txBody>
      </p:sp>
      <p:sp>
        <p:nvSpPr>
          <p:cNvPr id="12" name="Прямокутник 11"/>
          <p:cNvSpPr/>
          <p:nvPr/>
        </p:nvSpPr>
        <p:spPr>
          <a:xfrm>
            <a:off x="72008" y="3745608"/>
            <a:ext cx="1954912" cy="113677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 err="1">
                <a:solidFill>
                  <a:srgbClr val="FFFFFF"/>
                </a:solidFill>
              </a:rPr>
              <a:t>Itemlndex</a:t>
            </a:r>
            <a:endParaRPr lang="en-US" sz="2400" b="1" i="1" kern="0" dirty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33600" y="4970775"/>
            <a:ext cx="9985824" cy="150810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Містить список заголовків елементів групи. Для введення заголовків відкривається редактор, який викликають за допомогою кнопки Q, розташованої праворуч у рядку властивості </a:t>
            </a:r>
            <a:r>
              <a:rPr lang="uk-UA" sz="2300" b="1" i="1" kern="0" dirty="0" err="1">
                <a:solidFill>
                  <a:srgbClr val="FFFFFF"/>
                </a:solidFill>
              </a:rPr>
              <a:t>Items</a:t>
            </a:r>
            <a:endParaRPr lang="uk-UA" sz="2300" b="1" i="1" kern="0" dirty="0">
              <a:solidFill>
                <a:srgbClr val="FFFFFF"/>
              </a:solidFill>
            </a:endParaRPr>
          </a:p>
        </p:txBody>
      </p:sp>
      <p:sp>
        <p:nvSpPr>
          <p:cNvPr id="14" name="Прямокутник 13"/>
          <p:cNvSpPr/>
          <p:nvPr/>
        </p:nvSpPr>
        <p:spPr>
          <a:xfrm>
            <a:off x="72008" y="4970775"/>
            <a:ext cx="1954912" cy="150810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>
                <a:solidFill>
                  <a:srgbClr val="FFFFFF"/>
                </a:solidFill>
              </a:rPr>
              <a:t>Items</a:t>
            </a:r>
          </a:p>
        </p:txBody>
      </p:sp>
    </p:spTree>
    <p:extLst>
      <p:ext uri="{BB962C8B-B14F-4D97-AF65-F5344CB8AC3E}">
        <p14:creationId xmlns:p14="http://schemas.microsoft.com/office/powerpoint/2010/main" val="149653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2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2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98003" y="1272161"/>
            <a:ext cx="4659626" cy="53478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6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.</a:t>
            </a:r>
            <a:r>
              <a:rPr lang="uk-UA" sz="3200" i="1" kern="0" noProof="0" dirty="0">
                <a:solidFill>
                  <a:srgbClr val="FFFFFF"/>
                </a:solidFill>
                <a:latin typeface="Verdana"/>
              </a:rPr>
              <a:t>9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ст. </a:t>
            </a:r>
            <a:r>
              <a:rPr lang="uk-UA" sz="3200" i="1" kern="0" noProof="0" dirty="0">
                <a:solidFill>
                  <a:srgbClr val="FFFFFF"/>
                </a:solidFill>
                <a:latin typeface="Verdana"/>
              </a:rPr>
              <a:t>228-234</a:t>
            </a:r>
            <a:endParaRPr kumimoji="0" lang="uk-UA" sz="3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6.9</a:t>
            </a:r>
          </a:p>
        </p:txBody>
      </p:sp>
    </p:spTree>
    <p:extLst>
      <p:ext uri="{BB962C8B-B14F-4D97-AF65-F5344CB8AC3E}">
        <p14:creationId xmlns:p14="http://schemas.microsoft.com/office/powerpoint/2010/main" val="407008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7" name="Округлена прямокутна виноска 6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kumimoji="0" lang="ru-RU" sz="36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51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8" name="Picture 2" descr="design, programming, seo, site, web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476" y="3618768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heck, check box, checkbox, checked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263" y="3706584"/>
            <a:ext cx="2336515" cy="233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14133</TotalTime>
  <Words>279</Words>
  <Application>Microsoft Office PowerPoint</Application>
  <PresentationFormat>Широкоэкранный</PresentationFormat>
  <Paragraphs>45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Times New Roman</vt:lpstr>
      <vt:lpstr>Verdana</vt:lpstr>
      <vt:lpstr>Wingdings</vt:lpstr>
      <vt:lpstr>Тема Office</vt:lpstr>
      <vt:lpstr>Елемент управління перемикач</vt:lpstr>
      <vt:lpstr>Перемикачі та їх властивості</vt:lpstr>
      <vt:lpstr>Як за допомогою елементів управління задати логічне значення величини?</vt:lpstr>
      <vt:lpstr>Як за допомогою елементів управління задати логічне значення величини?</vt:lpstr>
      <vt:lpstr>Як за допомогою елементів управління задати логічне значення величини?</vt:lpstr>
      <vt:lpstr>Як за допомогою елементів управління задати логічне значення величини?</vt:lpstr>
      <vt:lpstr>Домашнє завдання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Екатерина Брусенцова</cp:lastModifiedBy>
  <cp:revision>578</cp:revision>
  <dcterms:created xsi:type="dcterms:W3CDTF">2016-06-06T19:48:43Z</dcterms:created>
  <dcterms:modified xsi:type="dcterms:W3CDTF">2024-04-17T07:13:31Z</dcterms:modified>
</cp:coreProperties>
</file>