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683" r:id="rId3"/>
    <p:sldId id="742" r:id="rId4"/>
    <p:sldId id="738" r:id="rId5"/>
    <p:sldId id="739" r:id="rId6"/>
    <p:sldId id="740" r:id="rId7"/>
    <p:sldId id="741" r:id="rId8"/>
    <p:sldId id="304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1942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із теми 2 –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54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8CCA78-9DA2-42F1-AEC8-9213A79BDB16}" type="doc">
      <dgm:prSet loTypeId="urn:microsoft.com/office/officeart/2005/8/layout/chevron2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D7D30CB0-42E3-4872-8223-5BD4079EBA38}">
      <dgm:prSet phldrT="[Текст]" custT="1"/>
      <dgm:spPr/>
      <dgm:t>
        <a:bodyPr/>
        <a:lstStyle/>
        <a:p>
          <a:r>
            <a:rPr lang="uk-UA" sz="2800" i="1" noProof="0" dirty="0"/>
            <a:t>1</a:t>
          </a:r>
        </a:p>
      </dgm:t>
    </dgm:pt>
    <dgm:pt modelId="{A76330C2-FC73-4193-B5AE-EB88A94FD8DD}" type="parTrans" cxnId="{65E05336-2FB6-4424-AA75-05320ABF9A1F}">
      <dgm:prSet/>
      <dgm:spPr/>
      <dgm:t>
        <a:bodyPr/>
        <a:lstStyle/>
        <a:p>
          <a:endParaRPr lang="uk-UA" sz="2800" i="1" noProof="0" dirty="0"/>
        </a:p>
      </dgm:t>
    </dgm:pt>
    <dgm:pt modelId="{73E000F2-A519-46CF-859B-74F3E3DB4383}" type="sibTrans" cxnId="{65E05336-2FB6-4424-AA75-05320ABF9A1F}">
      <dgm:prSet/>
      <dgm:spPr/>
      <dgm:t>
        <a:bodyPr/>
        <a:lstStyle/>
        <a:p>
          <a:endParaRPr lang="uk-UA" sz="2800" i="1" noProof="0" dirty="0"/>
        </a:p>
      </dgm:t>
    </dgm:pt>
    <dgm:pt modelId="{FCE13B40-F9F2-4E71-AC18-F41072C4B3F1}">
      <dgm:prSet phldrT="[Текст]" custT="1"/>
      <dgm:spPr>
        <a:solidFill>
          <a:srgbClr val="EF7421"/>
        </a:solidFill>
      </dgm:spPr>
      <dgm:t>
        <a:bodyPr/>
        <a:lstStyle/>
        <a:p>
          <a:pPr marL="0" indent="0">
            <a:buFont typeface="Arial" panose="020B0604020202020204" pitchFamily="34" charset="0"/>
            <a:buNone/>
          </a:pPr>
          <a:r>
            <a:rPr lang="uk-UA" sz="2800" i="1" noProof="0" dirty="0">
              <a:solidFill>
                <a:schemeClr val="bg1"/>
              </a:solidFill>
            </a:rPr>
            <a:t>на вкладці </a:t>
          </a:r>
          <a:r>
            <a:rPr lang="uk-UA" sz="2800" b="1" i="1" noProof="0" dirty="0">
              <a:solidFill>
                <a:schemeClr val="bg1"/>
              </a:solidFill>
            </a:rPr>
            <a:t>Властивості</a:t>
          </a:r>
          <a:r>
            <a:rPr lang="uk-UA" sz="2800" i="1" noProof="0" dirty="0">
              <a:solidFill>
                <a:schemeClr val="bg1"/>
              </a:solidFill>
            </a:rPr>
            <a:t> вікна </a:t>
          </a:r>
          <a:r>
            <a:rPr lang="uk-UA" sz="2800" b="1" i="1" noProof="0" dirty="0">
              <a:solidFill>
                <a:schemeClr val="bg1"/>
              </a:solidFill>
            </a:rPr>
            <a:t>Інспектор об'єктів </a:t>
          </a:r>
          <a:r>
            <a:rPr lang="uk-UA" sz="2800" i="1" noProof="0" dirty="0">
              <a:solidFill>
                <a:schemeClr val="bg1"/>
              </a:solidFill>
            </a:rPr>
            <a:t>в рядку </a:t>
          </a:r>
          <a:r>
            <a:rPr lang="uk-UA" sz="2800" b="1" i="1" noProof="0" dirty="0" err="1">
              <a:solidFill>
                <a:schemeClr val="bg1"/>
              </a:solidFill>
            </a:rPr>
            <a:t>Items</a:t>
          </a:r>
          <a:r>
            <a:rPr lang="uk-UA" sz="2800" i="1" noProof="0" dirty="0">
              <a:solidFill>
                <a:schemeClr val="bg1"/>
              </a:solidFill>
            </a:rPr>
            <a:t> клацнути кнопку</a:t>
          </a:r>
        </a:p>
      </dgm:t>
    </dgm:pt>
    <dgm:pt modelId="{B6D11A31-67E4-4F3C-B2A7-BE8B55F7EC96}" type="parTrans" cxnId="{55755FD8-CCFF-46B4-BFB0-7E086AD35A9D}">
      <dgm:prSet/>
      <dgm:spPr/>
      <dgm:t>
        <a:bodyPr/>
        <a:lstStyle/>
        <a:p>
          <a:endParaRPr lang="uk-UA" sz="2800" i="1" noProof="0" dirty="0"/>
        </a:p>
      </dgm:t>
    </dgm:pt>
    <dgm:pt modelId="{D12ADD5B-53AF-489E-BFAA-D87C993CA5E3}" type="sibTrans" cxnId="{55755FD8-CCFF-46B4-BFB0-7E086AD35A9D}">
      <dgm:prSet/>
      <dgm:spPr/>
      <dgm:t>
        <a:bodyPr/>
        <a:lstStyle/>
        <a:p>
          <a:endParaRPr lang="uk-UA" sz="2800" i="1" noProof="0" dirty="0"/>
        </a:p>
      </dgm:t>
    </dgm:pt>
    <dgm:pt modelId="{505724CF-73FE-4F1F-810B-DEF145202D2D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uk-UA" sz="2800" i="1" noProof="0" dirty="0"/>
            <a:t>2</a:t>
          </a:r>
        </a:p>
      </dgm:t>
    </dgm:pt>
    <dgm:pt modelId="{42C16228-611A-46E7-809F-20B362F0CBA4}" type="parTrans" cxnId="{8D3ED09F-9713-405C-8DAF-7E8FE83F3843}">
      <dgm:prSet/>
      <dgm:spPr/>
      <dgm:t>
        <a:bodyPr/>
        <a:lstStyle/>
        <a:p>
          <a:endParaRPr lang="uk-UA" sz="2800" i="1" noProof="0" dirty="0"/>
        </a:p>
      </dgm:t>
    </dgm:pt>
    <dgm:pt modelId="{01D04756-EB7C-4C4D-A0C3-CDFD35EDC784}" type="sibTrans" cxnId="{8D3ED09F-9713-405C-8DAF-7E8FE83F3843}">
      <dgm:prSet/>
      <dgm:spPr/>
      <dgm:t>
        <a:bodyPr/>
        <a:lstStyle/>
        <a:p>
          <a:endParaRPr lang="uk-UA" sz="2800" i="1" noProof="0" dirty="0"/>
        </a:p>
      </dgm:t>
    </dgm:pt>
    <dgm:pt modelId="{3AD5F8B5-933B-4C46-B0E6-1895959D0445}">
      <dgm:prSet phldrT="[Текст]" custT="1"/>
      <dgm:spPr>
        <a:solidFill>
          <a:srgbClr val="7030A0">
            <a:alpha val="90000"/>
          </a:srgbClr>
        </a:solidFill>
      </dgm:spPr>
      <dgm:t>
        <a:bodyPr/>
        <a:lstStyle/>
        <a:p>
          <a:pPr marL="0" indent="0">
            <a:buFont typeface="Arial" panose="020B0604020202020204" pitchFamily="34" charset="0"/>
            <a:buNone/>
          </a:pPr>
          <a:r>
            <a:rPr lang="uk-UA" sz="2800" i="1" noProof="0" dirty="0">
              <a:solidFill>
                <a:schemeClr val="bg1"/>
              </a:solidFill>
            </a:rPr>
            <a:t>ввести потрібну інформацію у вікні редактора вмісту </a:t>
          </a:r>
          <a:r>
            <a:rPr lang="uk-UA" sz="2800" b="1" i="1" noProof="0" dirty="0">
              <a:solidFill>
                <a:schemeClr val="bg1"/>
              </a:solidFill>
            </a:rPr>
            <a:t>Редактор рядків</a:t>
          </a:r>
          <a:r>
            <a:rPr lang="uk-UA" sz="2800" i="1" noProof="0" dirty="0">
              <a:solidFill>
                <a:schemeClr val="bg1"/>
              </a:solidFill>
            </a:rPr>
            <a:t>;</a:t>
          </a:r>
        </a:p>
      </dgm:t>
    </dgm:pt>
    <dgm:pt modelId="{5E906912-37EE-4A4F-AC4D-5A11172FCC4C}" type="parTrans" cxnId="{EFC9CDE1-788C-49A3-B590-5146EC4B23D1}">
      <dgm:prSet/>
      <dgm:spPr/>
      <dgm:t>
        <a:bodyPr/>
        <a:lstStyle/>
        <a:p>
          <a:endParaRPr lang="uk-UA" sz="2800" i="1" noProof="0" dirty="0"/>
        </a:p>
      </dgm:t>
    </dgm:pt>
    <dgm:pt modelId="{6C9956DC-8E1D-4B78-865B-5DCCF8603C4E}" type="sibTrans" cxnId="{EFC9CDE1-788C-49A3-B590-5146EC4B23D1}">
      <dgm:prSet/>
      <dgm:spPr/>
      <dgm:t>
        <a:bodyPr/>
        <a:lstStyle/>
        <a:p>
          <a:endParaRPr lang="uk-UA" sz="2800" i="1" noProof="0" dirty="0"/>
        </a:p>
      </dgm:t>
    </dgm:pt>
    <dgm:pt modelId="{D304DA83-E892-49A6-BA60-69FB1CA5F3EB}">
      <dgm:prSet phldrT="[Текст]" custT="1"/>
      <dgm:spPr/>
      <dgm:t>
        <a:bodyPr/>
        <a:lstStyle/>
        <a:p>
          <a:r>
            <a:rPr lang="uk-UA" sz="2800" i="1" noProof="0" dirty="0">
              <a:solidFill>
                <a:srgbClr val="002060"/>
              </a:solidFill>
            </a:rPr>
            <a:t>3</a:t>
          </a:r>
        </a:p>
      </dgm:t>
    </dgm:pt>
    <dgm:pt modelId="{7E4DAF1D-3393-4AAD-BA11-F6CEE6953294}" type="parTrans" cxnId="{A9298103-695A-4AB2-9D7A-258886565383}">
      <dgm:prSet/>
      <dgm:spPr/>
      <dgm:t>
        <a:bodyPr/>
        <a:lstStyle/>
        <a:p>
          <a:endParaRPr lang="uk-UA" sz="2800" i="1" noProof="0" dirty="0"/>
        </a:p>
      </dgm:t>
    </dgm:pt>
    <dgm:pt modelId="{671DC4B0-67A9-4863-A7EC-BC6EE631A41D}" type="sibTrans" cxnId="{A9298103-695A-4AB2-9D7A-258886565383}">
      <dgm:prSet/>
      <dgm:spPr/>
      <dgm:t>
        <a:bodyPr/>
        <a:lstStyle/>
        <a:p>
          <a:endParaRPr lang="uk-UA" sz="2800" i="1" noProof="0" dirty="0"/>
        </a:p>
      </dgm:t>
    </dgm:pt>
    <dgm:pt modelId="{088CBD8F-3349-48EC-A2BC-0B2D00A6B3D3}">
      <dgm:prSet phldrT="[Текст]" custT="1"/>
      <dgm:spPr>
        <a:solidFill>
          <a:srgbClr val="F8C200"/>
        </a:solidFill>
      </dgm:spPr>
      <dgm:t>
        <a:bodyPr/>
        <a:lstStyle/>
        <a:p>
          <a:pPr marL="0" indent="0">
            <a:buNone/>
          </a:pPr>
          <a:r>
            <a:rPr lang="uk-UA" sz="2800" i="1" noProof="0" dirty="0">
              <a:solidFill>
                <a:srgbClr val="002060"/>
              </a:solidFill>
            </a:rPr>
            <a:t>клацнути кнопку </a:t>
          </a:r>
          <a:r>
            <a:rPr lang="uk-UA" sz="2800" b="1" i="1" noProof="0" dirty="0">
              <a:solidFill>
                <a:srgbClr val="002060"/>
              </a:solidFill>
            </a:rPr>
            <a:t>ОК</a:t>
          </a:r>
          <a:r>
            <a:rPr lang="uk-UA" sz="2800" i="1" noProof="0" dirty="0">
              <a:solidFill>
                <a:srgbClr val="002060"/>
              </a:solidFill>
            </a:rPr>
            <a:t>.</a:t>
          </a:r>
        </a:p>
      </dgm:t>
    </dgm:pt>
    <dgm:pt modelId="{6DD8EC14-ADB9-42A1-B613-C52457919D57}" type="parTrans" cxnId="{F381F22D-DDBF-4286-8F1E-1B4C33B63C47}">
      <dgm:prSet/>
      <dgm:spPr/>
      <dgm:t>
        <a:bodyPr/>
        <a:lstStyle/>
        <a:p>
          <a:endParaRPr lang="uk-UA" sz="2800" i="1" noProof="0" dirty="0"/>
        </a:p>
      </dgm:t>
    </dgm:pt>
    <dgm:pt modelId="{D02864A6-EA4F-4092-B991-1531DDC204A9}" type="sibTrans" cxnId="{F381F22D-DDBF-4286-8F1E-1B4C33B63C47}">
      <dgm:prSet/>
      <dgm:spPr/>
      <dgm:t>
        <a:bodyPr/>
        <a:lstStyle/>
        <a:p>
          <a:endParaRPr lang="uk-UA" sz="2800" i="1" noProof="0" dirty="0"/>
        </a:p>
      </dgm:t>
    </dgm:pt>
    <dgm:pt modelId="{90F7D88D-44C1-4494-B17A-D58C5BD2886B}" type="pres">
      <dgm:prSet presAssocID="{D78CCA78-9DA2-42F1-AEC8-9213A79BDB16}" presName="linearFlow" presStyleCnt="0">
        <dgm:presLayoutVars>
          <dgm:dir/>
          <dgm:animLvl val="lvl"/>
          <dgm:resizeHandles val="exact"/>
        </dgm:presLayoutVars>
      </dgm:prSet>
      <dgm:spPr/>
    </dgm:pt>
    <dgm:pt modelId="{E988E4D9-C227-4F21-B50C-5D996E1B66A0}" type="pres">
      <dgm:prSet presAssocID="{D7D30CB0-42E3-4872-8223-5BD4079EBA38}" presName="composite" presStyleCnt="0"/>
      <dgm:spPr/>
    </dgm:pt>
    <dgm:pt modelId="{D863490E-97AF-44D5-A814-FDC534B3E3CC}" type="pres">
      <dgm:prSet presAssocID="{D7D30CB0-42E3-4872-8223-5BD4079EBA3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F244AEF-BD16-4508-9A5A-9640B519654B}" type="pres">
      <dgm:prSet presAssocID="{D7D30CB0-42E3-4872-8223-5BD4079EBA38}" presName="descendantText" presStyleLbl="alignAcc1" presStyleIdx="0" presStyleCnt="3" custScaleY="119719">
        <dgm:presLayoutVars>
          <dgm:bulletEnabled val="1"/>
        </dgm:presLayoutVars>
      </dgm:prSet>
      <dgm:spPr/>
    </dgm:pt>
    <dgm:pt modelId="{680E6B48-B059-4734-9976-E402B396D814}" type="pres">
      <dgm:prSet presAssocID="{73E000F2-A519-46CF-859B-74F3E3DB4383}" presName="sp" presStyleCnt="0"/>
      <dgm:spPr/>
    </dgm:pt>
    <dgm:pt modelId="{44771BAD-6342-43E0-B71E-8191DECB3B5F}" type="pres">
      <dgm:prSet presAssocID="{505724CF-73FE-4F1F-810B-DEF145202D2D}" presName="composite" presStyleCnt="0"/>
      <dgm:spPr/>
    </dgm:pt>
    <dgm:pt modelId="{CA699784-EE11-48B7-BD5B-E6C7811778B0}" type="pres">
      <dgm:prSet presAssocID="{505724CF-73FE-4F1F-810B-DEF145202D2D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E5CB376A-E1F5-4E26-86CA-E248F361C893}" type="pres">
      <dgm:prSet presAssocID="{505724CF-73FE-4F1F-810B-DEF145202D2D}" presName="descendantText" presStyleLbl="alignAcc1" presStyleIdx="1" presStyleCnt="3" custScaleY="137497">
        <dgm:presLayoutVars>
          <dgm:bulletEnabled val="1"/>
        </dgm:presLayoutVars>
      </dgm:prSet>
      <dgm:spPr/>
    </dgm:pt>
    <dgm:pt modelId="{9DE6C483-C8E1-4CC2-B679-96CCB49A70C2}" type="pres">
      <dgm:prSet presAssocID="{01D04756-EB7C-4C4D-A0C3-CDFD35EDC784}" presName="sp" presStyleCnt="0"/>
      <dgm:spPr/>
    </dgm:pt>
    <dgm:pt modelId="{D84507B5-2466-4D5D-A15D-7A3F0143E4D0}" type="pres">
      <dgm:prSet presAssocID="{D304DA83-E892-49A6-BA60-69FB1CA5F3EB}" presName="composite" presStyleCnt="0"/>
      <dgm:spPr/>
    </dgm:pt>
    <dgm:pt modelId="{D547829D-0660-4ECE-8B9B-4DD150AEB617}" type="pres">
      <dgm:prSet presAssocID="{D304DA83-E892-49A6-BA60-69FB1CA5F3E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E04A936-A0BD-4697-B593-D6F4E69814DB}" type="pres">
      <dgm:prSet presAssocID="{D304DA83-E892-49A6-BA60-69FB1CA5F3EB}" presName="descendantText" presStyleLbl="alignAcc1" presStyleIdx="2" presStyleCnt="3" custScaleY="137497">
        <dgm:presLayoutVars>
          <dgm:bulletEnabled val="1"/>
        </dgm:presLayoutVars>
      </dgm:prSet>
      <dgm:spPr/>
    </dgm:pt>
  </dgm:ptLst>
  <dgm:cxnLst>
    <dgm:cxn modelId="{A9298103-695A-4AB2-9D7A-258886565383}" srcId="{D78CCA78-9DA2-42F1-AEC8-9213A79BDB16}" destId="{D304DA83-E892-49A6-BA60-69FB1CA5F3EB}" srcOrd="2" destOrd="0" parTransId="{7E4DAF1D-3393-4AAD-BA11-F6CEE6953294}" sibTransId="{671DC4B0-67A9-4863-A7EC-BC6EE631A41D}"/>
    <dgm:cxn modelId="{F381F22D-DDBF-4286-8F1E-1B4C33B63C47}" srcId="{D304DA83-E892-49A6-BA60-69FB1CA5F3EB}" destId="{088CBD8F-3349-48EC-A2BC-0B2D00A6B3D3}" srcOrd="0" destOrd="0" parTransId="{6DD8EC14-ADB9-42A1-B613-C52457919D57}" sibTransId="{D02864A6-EA4F-4092-B991-1531DDC204A9}"/>
    <dgm:cxn modelId="{65E05336-2FB6-4424-AA75-05320ABF9A1F}" srcId="{D78CCA78-9DA2-42F1-AEC8-9213A79BDB16}" destId="{D7D30CB0-42E3-4872-8223-5BD4079EBA38}" srcOrd="0" destOrd="0" parTransId="{A76330C2-FC73-4193-B5AE-EB88A94FD8DD}" sibTransId="{73E000F2-A519-46CF-859B-74F3E3DB4383}"/>
    <dgm:cxn modelId="{8D3ED09F-9713-405C-8DAF-7E8FE83F3843}" srcId="{D78CCA78-9DA2-42F1-AEC8-9213A79BDB16}" destId="{505724CF-73FE-4F1F-810B-DEF145202D2D}" srcOrd="1" destOrd="0" parTransId="{42C16228-611A-46E7-809F-20B362F0CBA4}" sibTransId="{01D04756-EB7C-4C4D-A0C3-CDFD35EDC784}"/>
    <dgm:cxn modelId="{465738A9-C304-4C79-8D73-4483CDA11D5C}" type="presOf" srcId="{505724CF-73FE-4F1F-810B-DEF145202D2D}" destId="{CA699784-EE11-48B7-BD5B-E6C7811778B0}" srcOrd="0" destOrd="0" presId="urn:microsoft.com/office/officeart/2005/8/layout/chevron2"/>
    <dgm:cxn modelId="{FCB844C3-21D0-4566-B57D-694E3A692B44}" type="presOf" srcId="{3AD5F8B5-933B-4C46-B0E6-1895959D0445}" destId="{E5CB376A-E1F5-4E26-86CA-E248F361C893}" srcOrd="0" destOrd="0" presId="urn:microsoft.com/office/officeart/2005/8/layout/chevron2"/>
    <dgm:cxn modelId="{47437CC5-D9C6-4A89-A623-A702C06DC24B}" type="presOf" srcId="{D304DA83-E892-49A6-BA60-69FB1CA5F3EB}" destId="{D547829D-0660-4ECE-8B9B-4DD150AEB617}" srcOrd="0" destOrd="0" presId="urn:microsoft.com/office/officeart/2005/8/layout/chevron2"/>
    <dgm:cxn modelId="{F5CD5AC7-A088-48CC-B6FF-26508899FF8C}" type="presOf" srcId="{088CBD8F-3349-48EC-A2BC-0B2D00A6B3D3}" destId="{9E04A936-A0BD-4697-B593-D6F4E69814DB}" srcOrd="0" destOrd="0" presId="urn:microsoft.com/office/officeart/2005/8/layout/chevron2"/>
    <dgm:cxn modelId="{0E9897D3-D435-4A24-A020-EBB1902A8943}" type="presOf" srcId="{D7D30CB0-42E3-4872-8223-5BD4079EBA38}" destId="{D863490E-97AF-44D5-A814-FDC534B3E3CC}" srcOrd="0" destOrd="0" presId="urn:microsoft.com/office/officeart/2005/8/layout/chevron2"/>
    <dgm:cxn modelId="{55755FD8-CCFF-46B4-BFB0-7E086AD35A9D}" srcId="{D7D30CB0-42E3-4872-8223-5BD4079EBA38}" destId="{FCE13B40-F9F2-4E71-AC18-F41072C4B3F1}" srcOrd="0" destOrd="0" parTransId="{B6D11A31-67E4-4F3C-B2A7-BE8B55F7EC96}" sibTransId="{D12ADD5B-53AF-489E-BFAA-D87C993CA5E3}"/>
    <dgm:cxn modelId="{EFC9CDE1-788C-49A3-B590-5146EC4B23D1}" srcId="{505724CF-73FE-4F1F-810B-DEF145202D2D}" destId="{3AD5F8B5-933B-4C46-B0E6-1895959D0445}" srcOrd="0" destOrd="0" parTransId="{5E906912-37EE-4A4F-AC4D-5A11172FCC4C}" sibTransId="{6C9956DC-8E1D-4B78-865B-5DCCF8603C4E}"/>
    <dgm:cxn modelId="{4BFE0CE8-A3DF-4932-8697-AF6CFF2F5467}" type="presOf" srcId="{D78CCA78-9DA2-42F1-AEC8-9213A79BDB16}" destId="{90F7D88D-44C1-4494-B17A-D58C5BD2886B}" srcOrd="0" destOrd="0" presId="urn:microsoft.com/office/officeart/2005/8/layout/chevron2"/>
    <dgm:cxn modelId="{F89CB2F8-745B-4DB2-8A4B-80E1CBE82FFD}" type="presOf" srcId="{FCE13B40-F9F2-4E71-AC18-F41072C4B3F1}" destId="{3F244AEF-BD16-4508-9A5A-9640B519654B}" srcOrd="0" destOrd="0" presId="urn:microsoft.com/office/officeart/2005/8/layout/chevron2"/>
    <dgm:cxn modelId="{9BC004EF-0C1A-4D74-83F6-81132247CCC5}" type="presParOf" srcId="{90F7D88D-44C1-4494-B17A-D58C5BD2886B}" destId="{E988E4D9-C227-4F21-B50C-5D996E1B66A0}" srcOrd="0" destOrd="0" presId="urn:microsoft.com/office/officeart/2005/8/layout/chevron2"/>
    <dgm:cxn modelId="{3CB7F2B1-0EF7-4C07-804D-12138FCEA0B5}" type="presParOf" srcId="{E988E4D9-C227-4F21-B50C-5D996E1B66A0}" destId="{D863490E-97AF-44D5-A814-FDC534B3E3CC}" srcOrd="0" destOrd="0" presId="urn:microsoft.com/office/officeart/2005/8/layout/chevron2"/>
    <dgm:cxn modelId="{07CCA32C-64C0-4616-B49D-781F3ABD46F4}" type="presParOf" srcId="{E988E4D9-C227-4F21-B50C-5D996E1B66A0}" destId="{3F244AEF-BD16-4508-9A5A-9640B519654B}" srcOrd="1" destOrd="0" presId="urn:microsoft.com/office/officeart/2005/8/layout/chevron2"/>
    <dgm:cxn modelId="{F8839C0E-3DC9-4FDC-8FBA-6C115424E8B0}" type="presParOf" srcId="{90F7D88D-44C1-4494-B17A-D58C5BD2886B}" destId="{680E6B48-B059-4734-9976-E402B396D814}" srcOrd="1" destOrd="0" presId="urn:microsoft.com/office/officeart/2005/8/layout/chevron2"/>
    <dgm:cxn modelId="{C7C6E96A-E1B7-4CC4-8631-FB154A66CA98}" type="presParOf" srcId="{90F7D88D-44C1-4494-B17A-D58C5BD2886B}" destId="{44771BAD-6342-43E0-B71E-8191DECB3B5F}" srcOrd="2" destOrd="0" presId="urn:microsoft.com/office/officeart/2005/8/layout/chevron2"/>
    <dgm:cxn modelId="{D8F0E48D-6063-4270-8486-BF1C41414BE7}" type="presParOf" srcId="{44771BAD-6342-43E0-B71E-8191DECB3B5F}" destId="{CA699784-EE11-48B7-BD5B-E6C7811778B0}" srcOrd="0" destOrd="0" presId="urn:microsoft.com/office/officeart/2005/8/layout/chevron2"/>
    <dgm:cxn modelId="{21B7841D-DCC1-4990-8F2C-E9E59C109EF3}" type="presParOf" srcId="{44771BAD-6342-43E0-B71E-8191DECB3B5F}" destId="{E5CB376A-E1F5-4E26-86CA-E248F361C893}" srcOrd="1" destOrd="0" presId="urn:microsoft.com/office/officeart/2005/8/layout/chevron2"/>
    <dgm:cxn modelId="{6E872288-FCE5-4798-8906-CB7E7A591261}" type="presParOf" srcId="{90F7D88D-44C1-4494-B17A-D58C5BD2886B}" destId="{9DE6C483-C8E1-4CC2-B679-96CCB49A70C2}" srcOrd="3" destOrd="0" presId="urn:microsoft.com/office/officeart/2005/8/layout/chevron2"/>
    <dgm:cxn modelId="{D83075DE-8729-428A-B95E-652FBB500089}" type="presParOf" srcId="{90F7D88D-44C1-4494-B17A-D58C5BD2886B}" destId="{D84507B5-2466-4D5D-A15D-7A3F0143E4D0}" srcOrd="4" destOrd="0" presId="urn:microsoft.com/office/officeart/2005/8/layout/chevron2"/>
    <dgm:cxn modelId="{F0D0A232-E22C-4500-8696-4AB81098076A}" type="presParOf" srcId="{D84507B5-2466-4D5D-A15D-7A3F0143E4D0}" destId="{D547829D-0660-4ECE-8B9B-4DD150AEB617}" srcOrd="0" destOrd="0" presId="urn:microsoft.com/office/officeart/2005/8/layout/chevron2"/>
    <dgm:cxn modelId="{21B911F2-AEAD-44C1-A084-183A130EAE2D}" type="presParOf" srcId="{D84507B5-2466-4D5D-A15D-7A3F0143E4D0}" destId="{9E04A936-A0BD-4697-B593-D6F4E69814D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63490E-97AF-44D5-A814-FDC534B3E3CC}">
      <dsp:nvSpPr>
        <dsp:cNvPr id="0" name=""/>
        <dsp:cNvSpPr/>
      </dsp:nvSpPr>
      <dsp:spPr>
        <a:xfrm rot="5400000">
          <a:off x="-213505" y="318288"/>
          <a:ext cx="1423368" cy="996357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i="1" kern="1200" noProof="0" dirty="0"/>
            <a:t>1</a:t>
          </a:r>
        </a:p>
      </dsp:txBody>
      <dsp:txXfrm rot="-5400000">
        <a:off x="1" y="602962"/>
        <a:ext cx="996357" cy="427011"/>
      </dsp:txXfrm>
    </dsp:sp>
    <dsp:sp modelId="{3F244AEF-BD16-4508-9A5A-9640B519654B}">
      <dsp:nvSpPr>
        <dsp:cNvPr id="0" name=""/>
        <dsp:cNvSpPr/>
      </dsp:nvSpPr>
      <dsp:spPr>
        <a:xfrm rot="5400000">
          <a:off x="3452137" y="-2442215"/>
          <a:ext cx="1107627" cy="6019186"/>
        </a:xfrm>
        <a:prstGeom prst="round2SameRect">
          <a:avLst/>
        </a:prstGeom>
        <a:solidFill>
          <a:srgbClr val="EF7421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0" lvl="1" indent="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uk-UA" sz="2800" i="1" kern="1200" noProof="0" dirty="0">
              <a:solidFill>
                <a:schemeClr val="bg1"/>
              </a:solidFill>
            </a:rPr>
            <a:t>на вкладці </a:t>
          </a:r>
          <a:r>
            <a:rPr lang="uk-UA" sz="2800" b="1" i="1" kern="1200" noProof="0" dirty="0">
              <a:solidFill>
                <a:schemeClr val="bg1"/>
              </a:solidFill>
            </a:rPr>
            <a:t>Властивості</a:t>
          </a:r>
          <a:r>
            <a:rPr lang="uk-UA" sz="2800" i="1" kern="1200" noProof="0" dirty="0">
              <a:solidFill>
                <a:schemeClr val="bg1"/>
              </a:solidFill>
            </a:rPr>
            <a:t> вікна </a:t>
          </a:r>
          <a:r>
            <a:rPr lang="uk-UA" sz="2800" b="1" i="1" kern="1200" noProof="0" dirty="0">
              <a:solidFill>
                <a:schemeClr val="bg1"/>
              </a:solidFill>
            </a:rPr>
            <a:t>Інспектор об'єктів </a:t>
          </a:r>
          <a:r>
            <a:rPr lang="uk-UA" sz="2800" i="1" kern="1200" noProof="0" dirty="0">
              <a:solidFill>
                <a:schemeClr val="bg1"/>
              </a:solidFill>
            </a:rPr>
            <a:t>в рядку </a:t>
          </a:r>
          <a:r>
            <a:rPr lang="uk-UA" sz="2800" b="1" i="1" kern="1200" noProof="0" dirty="0" err="1">
              <a:solidFill>
                <a:schemeClr val="bg1"/>
              </a:solidFill>
            </a:rPr>
            <a:t>Items</a:t>
          </a:r>
          <a:r>
            <a:rPr lang="uk-UA" sz="2800" i="1" kern="1200" noProof="0" dirty="0">
              <a:solidFill>
                <a:schemeClr val="bg1"/>
              </a:solidFill>
            </a:rPr>
            <a:t> клацнути кнопку</a:t>
          </a:r>
        </a:p>
      </dsp:txBody>
      <dsp:txXfrm rot="-5400000">
        <a:off x="996358" y="67634"/>
        <a:ext cx="5965116" cy="999487"/>
      </dsp:txXfrm>
    </dsp:sp>
    <dsp:sp modelId="{CA699784-EE11-48B7-BD5B-E6C7811778B0}">
      <dsp:nvSpPr>
        <dsp:cNvPr id="0" name=""/>
        <dsp:cNvSpPr/>
      </dsp:nvSpPr>
      <dsp:spPr>
        <a:xfrm rot="5400000">
          <a:off x="-213505" y="1741346"/>
          <a:ext cx="1423368" cy="996357"/>
        </a:xfrm>
        <a:prstGeom prst="chevron">
          <a:avLst/>
        </a:prstGeom>
        <a:solidFill>
          <a:srgbClr val="7030A0"/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i="1" kern="1200" noProof="0" dirty="0"/>
            <a:t>2</a:t>
          </a:r>
        </a:p>
      </dsp:txBody>
      <dsp:txXfrm rot="-5400000">
        <a:off x="1" y="2026020"/>
        <a:ext cx="996357" cy="427011"/>
      </dsp:txXfrm>
    </dsp:sp>
    <dsp:sp modelId="{E5CB376A-E1F5-4E26-86CA-E248F361C893}">
      <dsp:nvSpPr>
        <dsp:cNvPr id="0" name=""/>
        <dsp:cNvSpPr/>
      </dsp:nvSpPr>
      <dsp:spPr>
        <a:xfrm rot="5400000">
          <a:off x="3369897" y="-1019156"/>
          <a:ext cx="1272107" cy="6019186"/>
        </a:xfrm>
        <a:prstGeom prst="round2SameRect">
          <a:avLst/>
        </a:prstGeom>
        <a:solidFill>
          <a:srgbClr val="7030A0">
            <a:alpha val="90000"/>
          </a:srgb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0" lvl="1" indent="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uk-UA" sz="2800" i="1" kern="1200" noProof="0" dirty="0">
              <a:solidFill>
                <a:schemeClr val="bg1"/>
              </a:solidFill>
            </a:rPr>
            <a:t>ввести потрібну інформацію у вікні редактора вмісту </a:t>
          </a:r>
          <a:r>
            <a:rPr lang="uk-UA" sz="2800" b="1" i="1" kern="1200" noProof="0" dirty="0">
              <a:solidFill>
                <a:schemeClr val="bg1"/>
              </a:solidFill>
            </a:rPr>
            <a:t>Редактор рядків</a:t>
          </a:r>
          <a:r>
            <a:rPr lang="uk-UA" sz="2800" i="1" kern="1200" noProof="0" dirty="0">
              <a:solidFill>
                <a:schemeClr val="bg1"/>
              </a:solidFill>
            </a:rPr>
            <a:t>;</a:t>
          </a:r>
        </a:p>
      </dsp:txBody>
      <dsp:txXfrm rot="-5400000">
        <a:off x="996358" y="1416482"/>
        <a:ext cx="5957087" cy="1147909"/>
      </dsp:txXfrm>
    </dsp:sp>
    <dsp:sp modelId="{D547829D-0660-4ECE-8B9B-4DD150AEB617}">
      <dsp:nvSpPr>
        <dsp:cNvPr id="0" name=""/>
        <dsp:cNvSpPr/>
      </dsp:nvSpPr>
      <dsp:spPr>
        <a:xfrm rot="5400000">
          <a:off x="-213505" y="3164405"/>
          <a:ext cx="1423368" cy="996357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i="1" kern="1200" noProof="0" dirty="0">
              <a:solidFill>
                <a:srgbClr val="002060"/>
              </a:solidFill>
            </a:rPr>
            <a:t>3</a:t>
          </a:r>
        </a:p>
      </dsp:txBody>
      <dsp:txXfrm rot="-5400000">
        <a:off x="1" y="3449079"/>
        <a:ext cx="996357" cy="427011"/>
      </dsp:txXfrm>
    </dsp:sp>
    <dsp:sp modelId="{9E04A936-A0BD-4697-B593-D6F4E69814DB}">
      <dsp:nvSpPr>
        <dsp:cNvPr id="0" name=""/>
        <dsp:cNvSpPr/>
      </dsp:nvSpPr>
      <dsp:spPr>
        <a:xfrm rot="5400000">
          <a:off x="3369897" y="403901"/>
          <a:ext cx="1272107" cy="6019186"/>
        </a:xfrm>
        <a:prstGeom prst="round2SameRect">
          <a:avLst/>
        </a:prstGeom>
        <a:solidFill>
          <a:srgbClr val="F8C200"/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0" lvl="1" indent="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uk-UA" sz="2800" i="1" kern="1200" noProof="0" dirty="0">
              <a:solidFill>
                <a:srgbClr val="002060"/>
              </a:solidFill>
            </a:rPr>
            <a:t>клацнути кнопку </a:t>
          </a:r>
          <a:r>
            <a:rPr lang="uk-UA" sz="2800" b="1" i="1" kern="1200" noProof="0" dirty="0">
              <a:solidFill>
                <a:srgbClr val="002060"/>
              </a:solidFill>
            </a:rPr>
            <a:t>ОК</a:t>
          </a:r>
          <a:r>
            <a:rPr lang="uk-UA" sz="2800" i="1" kern="1200" noProof="0" dirty="0">
              <a:solidFill>
                <a:srgbClr val="002060"/>
              </a:solidFill>
            </a:rPr>
            <a:t>.</a:t>
          </a:r>
        </a:p>
      </dsp:txBody>
      <dsp:txXfrm rot="-5400000">
        <a:off x="996358" y="2839540"/>
        <a:ext cx="5957087" cy="1147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hyperlink" Target="http://teach-inf.at.ua/" TargetMode="External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-1"/>
            <a:ext cx="4765678" cy="5862955"/>
          </a:xfrm>
          <a:prstGeom prst="rect">
            <a:avLst/>
          </a:prstGeom>
        </p:spPr>
      </p:pic>
      <p:sp>
        <p:nvSpPr>
          <p:cNvPr id="9" name="Rectangle 24"/>
          <p:cNvSpPr>
            <a:spLocks noChangeArrowheads="1"/>
          </p:cNvSpPr>
          <p:nvPr userDrawn="1"/>
        </p:nvSpPr>
        <p:spPr bwMode="auto">
          <a:xfrm>
            <a:off x="0" y="3527436"/>
            <a:ext cx="12192000" cy="335756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484" y="6021300"/>
            <a:ext cx="5699686" cy="991249"/>
          </a:xfrm>
          <a:prstGeom prst="rect">
            <a:avLst/>
          </a:prstGeom>
        </p:spPr>
      </p:pic>
      <p:sp>
        <p:nvSpPr>
          <p:cNvPr id="11" name="Rectangle 17"/>
          <p:cNvSpPr>
            <a:spLocks noChangeArrowheads="1"/>
          </p:cNvSpPr>
          <p:nvPr userDrawn="1"/>
        </p:nvSpPr>
        <p:spPr bwMode="gray">
          <a:xfrm>
            <a:off x="0" y="3141663"/>
            <a:ext cx="12192000" cy="431800"/>
          </a:xfrm>
          <a:prstGeom prst="rect">
            <a:avLst/>
          </a:prstGeom>
          <a:solidFill>
            <a:srgbClr val="19426B"/>
          </a:solidFill>
          <a:ln w="9525">
            <a:solidFill>
              <a:srgbClr val="19426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3" name="Oval 25"/>
          <p:cNvSpPr>
            <a:spLocks noChangeArrowheads="1"/>
          </p:cNvSpPr>
          <p:nvPr userDrawn="1"/>
        </p:nvSpPr>
        <p:spPr bwMode="ltGray">
          <a:xfrm>
            <a:off x="1258888" y="4508512"/>
            <a:ext cx="4248150" cy="1800225"/>
          </a:xfrm>
          <a:prstGeom prst="ellipse">
            <a:avLst/>
          </a:prstGeom>
          <a:gradFill rotWithShape="1">
            <a:gsLst>
              <a:gs pos="0">
                <a:srgbClr val="398AC7"/>
              </a:gs>
              <a:gs pos="100000">
                <a:srgbClr val="398AC7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 userDrawn="1"/>
        </p:nvSpPr>
        <p:spPr bwMode="auto">
          <a:xfrm>
            <a:off x="457200" y="6486536"/>
            <a:ext cx="2133600" cy="168275"/>
          </a:xfrm>
          <a:prstGeom prst="rect">
            <a:avLst/>
          </a:prstGeom>
        </p:spPr>
        <p:txBody>
          <a:bodyPr/>
          <a:lstStyle>
            <a:defPPr>
              <a:defRPr lang="uk-UA"/>
            </a:defPPr>
            <a:lvl1pPr marL="0" algn="l" defTabSz="914400" rtl="0" eaLnBrk="1" latinLnBrk="0" hangingPunct="1">
              <a:defRPr sz="12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Rectangle 5"/>
          <p:cNvSpPr txBox="1">
            <a:spLocks noChangeArrowheads="1"/>
          </p:cNvSpPr>
          <p:nvPr userDrawn="1"/>
        </p:nvSpPr>
        <p:spPr>
          <a:xfrm>
            <a:off x="3124200" y="6486536"/>
            <a:ext cx="2895600" cy="168275"/>
          </a:xfrm>
          <a:prstGeom prst="rect">
            <a:avLst/>
          </a:prstGeom>
        </p:spPr>
        <p:txBody>
          <a:bodyPr/>
          <a:lstStyle>
            <a:defPPr>
              <a:defRPr lang="uk-UA"/>
            </a:defPPr>
            <a:lvl1pPr marL="0" algn="ctr" defTabSz="914400" rtl="0" eaLnBrk="1" latinLnBrk="0" hangingPunct="1">
              <a:defRPr sz="12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Oval 18"/>
          <p:cNvSpPr>
            <a:spLocks noChangeArrowheads="1"/>
          </p:cNvSpPr>
          <p:nvPr userDrawn="1"/>
        </p:nvSpPr>
        <p:spPr bwMode="gray">
          <a:xfrm>
            <a:off x="276225" y="1255713"/>
            <a:ext cx="4656138" cy="4837112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dist="172739" dir="3238358" algn="ctr" rotWithShape="0">
              <a:srgbClr val="19426B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7" name="Freeform 21" descr="2"/>
          <p:cNvSpPr>
            <a:spLocks/>
          </p:cNvSpPr>
          <p:nvPr userDrawn="1"/>
        </p:nvSpPr>
        <p:spPr bwMode="gray">
          <a:xfrm>
            <a:off x="376245" y="2147896"/>
            <a:ext cx="2103437" cy="3032125"/>
          </a:xfrm>
          <a:custGeom>
            <a:avLst/>
            <a:gdLst>
              <a:gd name="T0" fmla="*/ 1325 w 1325"/>
              <a:gd name="T1" fmla="*/ 960 h 1910"/>
              <a:gd name="T2" fmla="*/ 414 w 1325"/>
              <a:gd name="T3" fmla="*/ 0 h 1910"/>
              <a:gd name="T4" fmla="*/ 27 w 1325"/>
              <a:gd name="T5" fmla="*/ 1014 h 1910"/>
              <a:gd name="T6" fmla="*/ 402 w 1325"/>
              <a:gd name="T7" fmla="*/ 1910 h 1910"/>
              <a:gd name="T8" fmla="*/ 1325 w 1325"/>
              <a:gd name="T9" fmla="*/ 960 h 1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5" h="1910">
                <a:moveTo>
                  <a:pt x="1325" y="960"/>
                </a:moveTo>
                <a:lnTo>
                  <a:pt x="414" y="0"/>
                </a:lnTo>
                <a:cubicBezTo>
                  <a:pt x="238" y="162"/>
                  <a:pt x="0" y="570"/>
                  <a:pt x="27" y="1014"/>
                </a:cubicBezTo>
                <a:cubicBezTo>
                  <a:pt x="53" y="1458"/>
                  <a:pt x="233" y="1748"/>
                  <a:pt x="402" y="1910"/>
                </a:cubicBezTo>
                <a:lnTo>
                  <a:pt x="1325" y="960"/>
                </a:ln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76200" cmpd="sng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dirty="0">
              <a:solidFill>
                <a:srgbClr val="19426B"/>
              </a:solidFill>
              <a:latin typeface="Arial" panose="020B0604020202020204" pitchFamily="34" charset="0"/>
            </a:endParaRPr>
          </a:p>
        </p:txBody>
      </p:sp>
      <p:sp>
        <p:nvSpPr>
          <p:cNvPr id="18" name="Freeform 19" descr="4"/>
          <p:cNvSpPr>
            <a:spLocks/>
          </p:cNvSpPr>
          <p:nvPr userDrawn="1"/>
        </p:nvSpPr>
        <p:spPr bwMode="gray">
          <a:xfrm>
            <a:off x="2625727" y="2119317"/>
            <a:ext cx="2139950" cy="3116263"/>
          </a:xfrm>
          <a:custGeom>
            <a:avLst/>
            <a:gdLst>
              <a:gd name="T0" fmla="*/ 951 w 1348"/>
              <a:gd name="T1" fmla="*/ 1963 h 1963"/>
              <a:gd name="T2" fmla="*/ 1338 w 1348"/>
              <a:gd name="T3" fmla="*/ 977 h 1963"/>
              <a:gd name="T4" fmla="*/ 905 w 1348"/>
              <a:gd name="T5" fmla="*/ 0 h 1963"/>
              <a:gd name="T6" fmla="*/ 0 w 1348"/>
              <a:gd name="T7" fmla="*/ 987 h 1963"/>
              <a:gd name="T8" fmla="*/ 951 w 1348"/>
              <a:gd name="T9" fmla="*/ 1963 h 19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8" h="1963">
                <a:moveTo>
                  <a:pt x="951" y="1963"/>
                </a:moveTo>
                <a:cubicBezTo>
                  <a:pt x="1244" y="1689"/>
                  <a:pt x="1348" y="1323"/>
                  <a:pt x="1338" y="977"/>
                </a:cubicBezTo>
                <a:cubicBezTo>
                  <a:pt x="1329" y="629"/>
                  <a:pt x="1132" y="226"/>
                  <a:pt x="905" y="0"/>
                </a:cubicBezTo>
                <a:lnTo>
                  <a:pt x="0" y="987"/>
                </a:lnTo>
                <a:lnTo>
                  <a:pt x="951" y="1963"/>
                </a:ln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dirty="0">
              <a:solidFill>
                <a:srgbClr val="19426B"/>
              </a:solidFill>
              <a:latin typeface="Arial" panose="020B0604020202020204" pitchFamily="34" charset="0"/>
            </a:endParaRPr>
          </a:p>
        </p:txBody>
      </p:sp>
      <p:sp>
        <p:nvSpPr>
          <p:cNvPr id="19" name="Freeform 20" descr="1"/>
          <p:cNvSpPr>
            <a:spLocks/>
          </p:cNvSpPr>
          <p:nvPr userDrawn="1"/>
        </p:nvSpPr>
        <p:spPr bwMode="gray">
          <a:xfrm>
            <a:off x="1130307" y="1416060"/>
            <a:ext cx="2873375" cy="2182813"/>
          </a:xfrm>
          <a:custGeom>
            <a:avLst/>
            <a:gdLst>
              <a:gd name="T0" fmla="*/ 905 w 1810"/>
              <a:gd name="T1" fmla="*/ 1375 h 1375"/>
              <a:gd name="T2" fmla="*/ 1810 w 1810"/>
              <a:gd name="T3" fmla="*/ 395 h 1375"/>
              <a:gd name="T4" fmla="*/ 876 w 1810"/>
              <a:gd name="T5" fmla="*/ 24 h 1375"/>
              <a:gd name="T6" fmla="*/ 0 w 1810"/>
              <a:gd name="T7" fmla="*/ 396 h 1375"/>
              <a:gd name="T8" fmla="*/ 905 w 1810"/>
              <a:gd name="T9" fmla="*/ 1375 h 1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10" h="1375">
                <a:moveTo>
                  <a:pt x="905" y="1375"/>
                </a:moveTo>
                <a:lnTo>
                  <a:pt x="1810" y="395"/>
                </a:lnTo>
                <a:cubicBezTo>
                  <a:pt x="1612" y="176"/>
                  <a:pt x="1300" y="0"/>
                  <a:pt x="876" y="24"/>
                </a:cubicBezTo>
                <a:cubicBezTo>
                  <a:pt x="452" y="48"/>
                  <a:pt x="252" y="149"/>
                  <a:pt x="0" y="396"/>
                </a:cubicBezTo>
                <a:lnTo>
                  <a:pt x="905" y="1375"/>
                </a:lnTo>
                <a:close/>
              </a:path>
            </a:pathLst>
          </a:cu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19426B"/>
              </a:solidFill>
              <a:latin typeface="Arial" panose="020B0604020202020204" pitchFamily="34" charset="0"/>
            </a:endParaRPr>
          </a:p>
        </p:txBody>
      </p:sp>
      <p:sp>
        <p:nvSpPr>
          <p:cNvPr id="20" name="Freeform 22" descr="55282"/>
          <p:cNvSpPr>
            <a:spLocks/>
          </p:cNvSpPr>
          <p:nvPr userDrawn="1"/>
        </p:nvSpPr>
        <p:spPr bwMode="gray">
          <a:xfrm>
            <a:off x="1085855" y="3730636"/>
            <a:ext cx="2962275" cy="2219325"/>
          </a:xfrm>
          <a:custGeom>
            <a:avLst/>
            <a:gdLst>
              <a:gd name="T0" fmla="*/ 927 w 1866"/>
              <a:gd name="T1" fmla="*/ 0 h 1398"/>
              <a:gd name="T2" fmla="*/ 0 w 1866"/>
              <a:gd name="T3" fmla="*/ 975 h 1398"/>
              <a:gd name="T4" fmla="*/ 996 w 1866"/>
              <a:gd name="T5" fmla="*/ 1387 h 1398"/>
              <a:gd name="T6" fmla="*/ 1866 w 1866"/>
              <a:gd name="T7" fmla="*/ 996 h 1398"/>
              <a:gd name="T8" fmla="*/ 927 w 1866"/>
              <a:gd name="T9" fmla="*/ 0 h 1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66" h="1398">
                <a:moveTo>
                  <a:pt x="927" y="0"/>
                </a:moveTo>
                <a:lnTo>
                  <a:pt x="0" y="975"/>
                </a:lnTo>
                <a:cubicBezTo>
                  <a:pt x="203" y="1204"/>
                  <a:pt x="607" y="1398"/>
                  <a:pt x="996" y="1387"/>
                </a:cubicBezTo>
                <a:cubicBezTo>
                  <a:pt x="1385" y="1375"/>
                  <a:pt x="1707" y="1159"/>
                  <a:pt x="1866" y="996"/>
                </a:cubicBezTo>
                <a:lnTo>
                  <a:pt x="927" y="0"/>
                </a:lnTo>
                <a:close/>
              </a:path>
            </a:pathLst>
          </a:cu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19426B"/>
              </a:solidFill>
              <a:latin typeface="Arial" panose="020B0604020202020204" pitchFamily="34" charset="0"/>
            </a:endParaRPr>
          </a:p>
        </p:txBody>
      </p:sp>
      <p:sp>
        <p:nvSpPr>
          <p:cNvPr id="21" name="Oval 23"/>
          <p:cNvSpPr>
            <a:spLocks noChangeArrowheads="1"/>
          </p:cNvSpPr>
          <p:nvPr userDrawn="1"/>
        </p:nvSpPr>
        <p:spPr bwMode="gray">
          <a:xfrm>
            <a:off x="1806578" y="2954337"/>
            <a:ext cx="1655763" cy="1655763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1920416" y="2606941"/>
            <a:ext cx="141061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5000" b="1" i="1" dirty="0">
                <a:solidFill>
                  <a:srgbClr val="002060"/>
                </a:solidFill>
                <a:latin typeface="Arial" panose="020B0604020202020204" pitchFamily="34" charset="0"/>
              </a:rPr>
              <a:t>8</a:t>
            </a:r>
            <a:endParaRPr lang="uk-UA" sz="15000" b="1" i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5" name="Заголовок 1"/>
          <p:cNvSpPr>
            <a:spLocks noGrp="1"/>
          </p:cNvSpPr>
          <p:nvPr>
            <p:ph type="ctrTitle"/>
          </p:nvPr>
        </p:nvSpPr>
        <p:spPr>
          <a:xfrm>
            <a:off x="4847770" y="584394"/>
            <a:ext cx="7151587" cy="1801607"/>
          </a:xfrm>
        </p:spPr>
        <p:txBody>
          <a:bodyPr anchor="ctr">
            <a:normAutofit/>
          </a:bodyPr>
          <a:lstStyle>
            <a:lvl1pPr algn="r">
              <a:defRPr kumimoji="0" lang="uk-UA" sz="4400" b="1" i="0" u="none" strike="noStrike" kern="1200" cap="none" spc="0" normalizeH="0" baseline="0" dirty="0">
                <a:ln>
                  <a:noFill/>
                </a:ln>
                <a:solidFill>
                  <a:srgbClr val="19426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/>
                <a:ea typeface="+mj-ea"/>
                <a:cs typeface="+mj-cs"/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26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032382" y="3184362"/>
            <a:ext cx="7138989" cy="40341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lang="uk-UA" sz="16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marR="0" lvl="0" indent="0" algn="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BBC00"/>
              </a:buClr>
              <a:buSzTx/>
              <a:buFont typeface="Wingdings" panose="05000000000000000000" pitchFamily="2" charset="2"/>
              <a:buNone/>
              <a:tabLst/>
            </a:pPr>
            <a:r>
              <a:rPr lang="uk-UA" dirty="0"/>
              <a:t>Зразок підзаголовка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64506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969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332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ChangeArrowheads="1"/>
          </p:cNvSpPr>
          <p:nvPr userDrawn="1"/>
        </p:nvSpPr>
        <p:spPr bwMode="gray">
          <a:xfrm>
            <a:off x="0" y="798521"/>
            <a:ext cx="12192000" cy="312737"/>
          </a:xfrm>
          <a:prstGeom prst="rect">
            <a:avLst/>
          </a:prstGeom>
          <a:solidFill>
            <a:srgbClr val="19426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8" name="Rectangle 16"/>
          <p:cNvSpPr>
            <a:spLocks noChangeArrowheads="1"/>
          </p:cNvSpPr>
          <p:nvPr userDrawn="1"/>
        </p:nvSpPr>
        <p:spPr bwMode="white">
          <a:xfrm>
            <a:off x="0" y="11"/>
            <a:ext cx="12192000" cy="83661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9" name="Group 17"/>
          <p:cNvGrpSpPr>
            <a:grpSpLocks/>
          </p:cNvGrpSpPr>
          <p:nvPr userDrawn="1"/>
        </p:nvGrpSpPr>
        <p:grpSpPr bwMode="auto">
          <a:xfrm>
            <a:off x="10287570" y="188919"/>
            <a:ext cx="1665288" cy="1512887"/>
            <a:chOff x="4604" y="119"/>
            <a:chExt cx="1049" cy="953"/>
          </a:xfrm>
        </p:grpSpPr>
        <p:sp>
          <p:nvSpPr>
            <p:cNvPr id="10" name="Oval 18"/>
            <p:cNvSpPr>
              <a:spLocks noChangeArrowheads="1"/>
            </p:cNvSpPr>
            <p:nvPr userDrawn="1"/>
          </p:nvSpPr>
          <p:spPr bwMode="gray">
            <a:xfrm>
              <a:off x="4921" y="845"/>
              <a:ext cx="732" cy="227"/>
            </a:xfrm>
            <a:prstGeom prst="ellipse">
              <a:avLst/>
            </a:prstGeom>
            <a:gradFill rotWithShape="1">
              <a:gsLst>
                <a:gs pos="0">
                  <a:srgbClr val="19426B"/>
                </a:gs>
                <a:gs pos="100000">
                  <a:srgbClr val="19426B">
                    <a:gamma/>
                    <a:tint val="0"/>
                    <a:invGamma/>
                  </a:srgb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srgbClr val="19426B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1" name="Oval 19"/>
            <p:cNvSpPr>
              <a:spLocks noChangeArrowheads="1"/>
            </p:cNvSpPr>
            <p:nvPr userDrawn="1"/>
          </p:nvSpPr>
          <p:spPr bwMode="gray">
            <a:xfrm>
              <a:off x="4604" y="119"/>
              <a:ext cx="932" cy="91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dist="63500" dir="2212194" algn="ctr" rotWithShape="0">
                <a:srgbClr val="19426B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srgbClr val="19426B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2" name="Freeform 20" descr="4"/>
            <p:cNvSpPr>
              <a:spLocks/>
            </p:cNvSpPr>
            <p:nvPr userDrawn="1"/>
          </p:nvSpPr>
          <p:spPr bwMode="gray">
            <a:xfrm>
              <a:off x="5077" y="281"/>
              <a:ext cx="426" cy="588"/>
            </a:xfrm>
            <a:custGeom>
              <a:avLst/>
              <a:gdLst>
                <a:gd name="T0" fmla="*/ 951 w 1348"/>
                <a:gd name="T1" fmla="*/ 1963 h 1963"/>
                <a:gd name="T2" fmla="*/ 1338 w 1348"/>
                <a:gd name="T3" fmla="*/ 977 h 1963"/>
                <a:gd name="T4" fmla="*/ 905 w 1348"/>
                <a:gd name="T5" fmla="*/ 0 h 1963"/>
                <a:gd name="T6" fmla="*/ 0 w 1348"/>
                <a:gd name="T7" fmla="*/ 987 h 1963"/>
                <a:gd name="T8" fmla="*/ 951 w 1348"/>
                <a:gd name="T9" fmla="*/ 1963 h 19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8" h="1963">
                  <a:moveTo>
                    <a:pt x="951" y="1963"/>
                  </a:moveTo>
                  <a:cubicBezTo>
                    <a:pt x="1244" y="1689"/>
                    <a:pt x="1348" y="1323"/>
                    <a:pt x="1338" y="977"/>
                  </a:cubicBezTo>
                  <a:cubicBezTo>
                    <a:pt x="1329" y="629"/>
                    <a:pt x="1132" y="226"/>
                    <a:pt x="905" y="0"/>
                  </a:cubicBezTo>
                  <a:lnTo>
                    <a:pt x="0" y="987"/>
                  </a:lnTo>
                  <a:lnTo>
                    <a:pt x="951" y="1963"/>
                  </a:lnTo>
                  <a:close/>
                </a:path>
              </a:pathLst>
            </a:cu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76200" cmpd="sng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srgbClr val="19426B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3" name="Freeform 21" descr="1"/>
            <p:cNvSpPr>
              <a:spLocks/>
            </p:cNvSpPr>
            <p:nvPr userDrawn="1"/>
          </p:nvSpPr>
          <p:spPr bwMode="gray">
            <a:xfrm>
              <a:off x="4779" y="144"/>
              <a:ext cx="572" cy="416"/>
            </a:xfrm>
            <a:custGeom>
              <a:avLst/>
              <a:gdLst>
                <a:gd name="T0" fmla="*/ 905 w 1810"/>
                <a:gd name="T1" fmla="*/ 1388 h 1388"/>
                <a:gd name="T2" fmla="*/ 1810 w 1810"/>
                <a:gd name="T3" fmla="*/ 408 h 1388"/>
                <a:gd name="T4" fmla="*/ 874 w 1810"/>
                <a:gd name="T5" fmla="*/ 40 h 1388"/>
                <a:gd name="T6" fmla="*/ 0 w 1810"/>
                <a:gd name="T7" fmla="*/ 409 h 1388"/>
                <a:gd name="T8" fmla="*/ 905 w 1810"/>
                <a:gd name="T9" fmla="*/ 1388 h 1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0" h="1388">
                  <a:moveTo>
                    <a:pt x="905" y="1388"/>
                  </a:moveTo>
                  <a:lnTo>
                    <a:pt x="1810" y="408"/>
                  </a:lnTo>
                  <a:cubicBezTo>
                    <a:pt x="1612" y="189"/>
                    <a:pt x="1272" y="0"/>
                    <a:pt x="874" y="40"/>
                  </a:cubicBezTo>
                  <a:cubicBezTo>
                    <a:pt x="541" y="52"/>
                    <a:pt x="252" y="162"/>
                    <a:pt x="0" y="409"/>
                  </a:cubicBezTo>
                  <a:lnTo>
                    <a:pt x="905" y="1388"/>
                  </a:lnTo>
                  <a:close/>
                </a:path>
              </a:pathLst>
            </a:cu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76200" cmpd="sng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srgbClr val="19426B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4" name="Freeform 22" descr="2"/>
            <p:cNvSpPr>
              <a:spLocks/>
            </p:cNvSpPr>
            <p:nvPr userDrawn="1"/>
          </p:nvSpPr>
          <p:spPr bwMode="gray">
            <a:xfrm>
              <a:off x="4629" y="286"/>
              <a:ext cx="419" cy="572"/>
            </a:xfrm>
            <a:custGeom>
              <a:avLst/>
              <a:gdLst>
                <a:gd name="T0" fmla="*/ 1325 w 1325"/>
                <a:gd name="T1" fmla="*/ 960 h 1910"/>
                <a:gd name="T2" fmla="*/ 414 w 1325"/>
                <a:gd name="T3" fmla="*/ 0 h 1910"/>
                <a:gd name="T4" fmla="*/ 27 w 1325"/>
                <a:gd name="T5" fmla="*/ 1014 h 1910"/>
                <a:gd name="T6" fmla="*/ 402 w 1325"/>
                <a:gd name="T7" fmla="*/ 1910 h 1910"/>
                <a:gd name="T8" fmla="*/ 1325 w 1325"/>
                <a:gd name="T9" fmla="*/ 960 h 1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5" h="1910">
                  <a:moveTo>
                    <a:pt x="1325" y="960"/>
                  </a:moveTo>
                  <a:lnTo>
                    <a:pt x="414" y="0"/>
                  </a:lnTo>
                  <a:cubicBezTo>
                    <a:pt x="238" y="162"/>
                    <a:pt x="0" y="570"/>
                    <a:pt x="27" y="1014"/>
                  </a:cubicBezTo>
                  <a:cubicBezTo>
                    <a:pt x="53" y="1458"/>
                    <a:pt x="233" y="1748"/>
                    <a:pt x="402" y="1910"/>
                  </a:cubicBezTo>
                  <a:lnTo>
                    <a:pt x="1325" y="960"/>
                  </a:lnTo>
                  <a:close/>
                </a:path>
              </a:pathLst>
            </a:custGeom>
            <a:blipFill dpi="0"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76200" cmpd="sng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srgbClr val="19426B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5" name="Freeform 23" descr="55282"/>
            <p:cNvSpPr>
              <a:spLocks/>
            </p:cNvSpPr>
            <p:nvPr userDrawn="1"/>
          </p:nvSpPr>
          <p:spPr bwMode="gray">
            <a:xfrm>
              <a:off x="4770" y="585"/>
              <a:ext cx="590" cy="418"/>
            </a:xfrm>
            <a:custGeom>
              <a:avLst/>
              <a:gdLst>
                <a:gd name="T0" fmla="*/ 927 w 1866"/>
                <a:gd name="T1" fmla="*/ 0 h 1398"/>
                <a:gd name="T2" fmla="*/ 0 w 1866"/>
                <a:gd name="T3" fmla="*/ 975 h 1398"/>
                <a:gd name="T4" fmla="*/ 996 w 1866"/>
                <a:gd name="T5" fmla="*/ 1387 h 1398"/>
                <a:gd name="T6" fmla="*/ 1866 w 1866"/>
                <a:gd name="T7" fmla="*/ 996 h 1398"/>
                <a:gd name="T8" fmla="*/ 927 w 1866"/>
                <a:gd name="T9" fmla="*/ 0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66" h="1398">
                  <a:moveTo>
                    <a:pt x="927" y="0"/>
                  </a:moveTo>
                  <a:lnTo>
                    <a:pt x="0" y="975"/>
                  </a:lnTo>
                  <a:cubicBezTo>
                    <a:pt x="203" y="1204"/>
                    <a:pt x="607" y="1398"/>
                    <a:pt x="996" y="1387"/>
                  </a:cubicBezTo>
                  <a:cubicBezTo>
                    <a:pt x="1385" y="1375"/>
                    <a:pt x="1707" y="1159"/>
                    <a:pt x="1866" y="996"/>
                  </a:cubicBezTo>
                  <a:lnTo>
                    <a:pt x="927" y="0"/>
                  </a:lnTo>
                  <a:close/>
                </a:path>
              </a:pathLst>
            </a:custGeom>
            <a:blipFill dpi="0"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76200" cmpd="sng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srgbClr val="19426B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6" name="Oval 24"/>
            <p:cNvSpPr>
              <a:spLocks noChangeArrowheads="1"/>
            </p:cNvSpPr>
            <p:nvPr userDrawn="1"/>
          </p:nvSpPr>
          <p:spPr bwMode="gray">
            <a:xfrm>
              <a:off x="4914" y="438"/>
              <a:ext cx="329" cy="31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>
                <a:ln>
                  <a:noFill/>
                </a:ln>
                <a:solidFill>
                  <a:srgbClr val="19426B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sp>
        <p:nvSpPr>
          <p:cNvPr id="17" name="TextBox 16"/>
          <p:cNvSpPr txBox="1"/>
          <p:nvPr userDrawn="1"/>
        </p:nvSpPr>
        <p:spPr>
          <a:xfrm>
            <a:off x="10777240" y="566632"/>
            <a:ext cx="7565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4400" b="1" i="1" dirty="0">
                <a:solidFill>
                  <a:srgbClr val="19426B"/>
                </a:solidFill>
                <a:latin typeface="Arial" panose="020B0604020202020204" pitchFamily="34" charset="0"/>
              </a:rPr>
              <a:t>8</a:t>
            </a:r>
          </a:p>
        </p:txBody>
      </p:sp>
      <p:grpSp>
        <p:nvGrpSpPr>
          <p:cNvPr id="19" name="Групувати 18"/>
          <p:cNvGrpSpPr/>
          <p:nvPr userDrawn="1"/>
        </p:nvGrpSpPr>
        <p:grpSpPr>
          <a:xfrm>
            <a:off x="-15225" y="6529734"/>
            <a:ext cx="4680520" cy="328282"/>
            <a:chOff x="467544" y="6485698"/>
            <a:chExt cx="4680520" cy="328281"/>
          </a:xfrm>
        </p:grpSpPr>
        <p:pic>
          <p:nvPicPr>
            <p:cNvPr id="20" name="Picture 3" descr="E:\Робота\Вчитель Інформатики\~~~Сайт~~~\teach-inf.at.ua\FTP\krfb_6465.pn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6296" y="6485698"/>
              <a:ext cx="321568" cy="3215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/>
            <p:cNvSpPr txBox="1"/>
            <p:nvPr/>
          </p:nvSpPr>
          <p:spPr>
            <a:xfrm>
              <a:off x="467544" y="6506203"/>
              <a:ext cx="4680520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solidFill>
                    <a:srgbClr val="19426B"/>
                  </a:solidFill>
                  <a:latin typeface="Verdana"/>
                </a:rPr>
                <a:t>© </a:t>
              </a:r>
              <a:r>
                <a:rPr lang="uk-UA" sz="1400" i="1" dirty="0">
                  <a:solidFill>
                    <a:srgbClr val="19426B"/>
                  </a:solidFill>
                  <a:latin typeface="Verdana"/>
                </a:rPr>
                <a:t>Вивчаємо інформатику        </a:t>
              </a:r>
              <a:r>
                <a:rPr lang="en-US" sz="1400" b="1" i="1" dirty="0">
                  <a:solidFill>
                    <a:srgbClr val="19426B"/>
                  </a:solidFill>
                  <a:latin typeface="Verdana"/>
                  <a:hlinkClick r:id="rId7" tooltip="Перейти на сайт"/>
                </a:rPr>
                <a:t>teach-inf.at.ua</a:t>
              </a:r>
              <a:endParaRPr lang="ru-RU" sz="1400" b="1" i="1" dirty="0">
                <a:solidFill>
                  <a:srgbClr val="19426B"/>
                </a:solidFill>
                <a:latin typeface="Verdana"/>
              </a:endParaRPr>
            </a:p>
          </p:txBody>
        </p:sp>
      </p:grp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>
            <a:lvl1pPr>
              <a:defRPr kumimoji="0" lang="uk-UA" sz="3200" b="1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lvl="0" fontAlgn="base">
              <a:lnSpc>
                <a:spcPct val="100000"/>
              </a:lnSpc>
              <a:spcAft>
                <a:spcPct val="0"/>
              </a:spcAft>
            </a:pPr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1739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391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і області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40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97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59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38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831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9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E9269-1560-433C-88F4-3A78CD881B3D}" type="datetimeFigureOut">
              <a:rPr lang="uk-UA" smtClean="0"/>
              <a:t>21.04.2024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2E948-F03E-4133-ABAE-EC8DE8272D4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8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5032382" y="3184362"/>
            <a:ext cx="7138989" cy="403410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uk-UA" sz="1600" b="1" dirty="0">
                <a:solidFill>
                  <a:srgbClr val="FFFFFF"/>
                </a:solidFill>
                <a:latin typeface="Verdana"/>
              </a:rPr>
              <a:t>За новою програмою</a:t>
            </a:r>
          </a:p>
        </p:txBody>
      </p:sp>
      <p:sp>
        <p:nvSpPr>
          <p:cNvPr id="6" name="Округлена прямокутна виноска 5"/>
          <p:cNvSpPr/>
          <p:nvPr/>
        </p:nvSpPr>
        <p:spPr>
          <a:xfrm>
            <a:off x="126612" y="6175807"/>
            <a:ext cx="2448272" cy="619472"/>
          </a:xfrm>
          <a:prstGeom prst="wedgeRoundRectCallout">
            <a:avLst>
              <a:gd name="adj1" fmla="val 367"/>
              <a:gd name="adj2" fmla="val 49864"/>
              <a:gd name="adj3" fmla="val 16667"/>
            </a:avLst>
          </a:prstGeom>
          <a:solidFill>
            <a:srgbClr val="FFFF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Урок 52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4847771" y="262767"/>
            <a:ext cx="7137066" cy="1801607"/>
          </a:xfrm>
        </p:spPr>
        <p:txBody>
          <a:bodyPr>
            <a:noAutofit/>
          </a:bodyPr>
          <a:lstStyle/>
          <a:p>
            <a:pPr algn="ctr"/>
            <a:r>
              <a:rPr lang="uk-UA" sz="4000" dirty="0"/>
              <a:t>Елемент управління «список, що розкривається»</a:t>
            </a:r>
          </a:p>
        </p:txBody>
      </p:sp>
      <p:pic>
        <p:nvPicPr>
          <p:cNvPr id="1026" name="Picture 2" descr="design, programming, seo, site, web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476" y="361876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devexpress.com/Products/NET/Controls/WPF/Editors/i/features/combo-bo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2585" y="3834393"/>
            <a:ext cx="2922252" cy="216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743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Autofit/>
          </a:bodyPr>
          <a:lstStyle/>
          <a:p>
            <a:r>
              <a:rPr lang="uk-UA" sz="2700" dirty="0"/>
              <a:t>Для чого на формі використовують елемент управління список, що розкривається?</a:t>
            </a:r>
          </a:p>
        </p:txBody>
      </p:sp>
      <p:pic>
        <p:nvPicPr>
          <p:cNvPr id="4" name="Picture 60" descr="3D_2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33" y="11"/>
            <a:ext cx="12954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72008" y="1196763"/>
            <a:ext cx="12050142" cy="2677656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Окрім текстового поля, яке може містити тільки одне значення, на екранних формах розміщують також елемент управління список, який дає змогу обрати одне значення із запропонованого переліку. У середовищі </a:t>
            </a:r>
            <a:r>
              <a:rPr lang="uk-UA" sz="2800" b="1" i="1" kern="0" dirty="0" err="1">
                <a:solidFill>
                  <a:srgbClr val="FFFF00"/>
                </a:solidFill>
              </a:rPr>
              <a:t>Lazarus</a:t>
            </a:r>
            <a:r>
              <a:rPr lang="uk-UA" sz="2800" b="1" i="1" kern="0" dirty="0">
                <a:solidFill>
                  <a:srgbClr val="FFFFFF"/>
                </a:solidFill>
              </a:rPr>
              <a:t> створити список, що розкривається, можна за допомогою компонента </a:t>
            </a:r>
            <a:r>
              <a:rPr lang="uk-UA" sz="2800" b="1" i="1" kern="0" dirty="0" err="1">
                <a:solidFill>
                  <a:srgbClr val="FFFF00"/>
                </a:solidFill>
              </a:rPr>
              <a:t>ComboBox</a:t>
            </a:r>
            <a:r>
              <a:rPr lang="uk-UA" sz="2800" b="1" i="1" kern="0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11" name="AutoShape 61"/>
          <p:cNvSpPr>
            <a:spLocks noChangeArrowheads="1"/>
          </p:cNvSpPr>
          <p:nvPr/>
        </p:nvSpPr>
        <p:spPr bwMode="gray">
          <a:xfrm>
            <a:off x="247202" y="476251"/>
            <a:ext cx="900113" cy="395288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28575" algn="ctr">
            <a:solidFill>
              <a:srgbClr val="DDDDDD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Розділ </a:t>
            </a:r>
            <a:r>
              <a:rPr lang="en-US" sz="1200" kern="0" dirty="0">
                <a:solidFill>
                  <a:srgbClr val="000000"/>
                </a:solidFill>
                <a:latin typeface="Times New Roman" pitchFamily="18" charset="0"/>
              </a:rPr>
              <a:t>6</a:t>
            </a: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Verdana" pitchFamily="34" charset="0"/>
              </a:rPr>
              <a:t>§ 2</a:t>
            </a:r>
            <a:r>
              <a:rPr lang="uk-UA" sz="1200" kern="0" dirty="0">
                <a:solidFill>
                  <a:srgbClr val="000000"/>
                </a:solidFill>
                <a:latin typeface="Verdana" pitchFamily="34" charset="0"/>
              </a:rPr>
              <a:t>4</a:t>
            </a:r>
            <a:endParaRPr lang="en-US" sz="1200" kern="0" dirty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682" y="4175110"/>
            <a:ext cx="11579038" cy="1412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Прямокутник 12"/>
          <p:cNvSpPr/>
          <p:nvPr/>
        </p:nvSpPr>
        <p:spPr>
          <a:xfrm>
            <a:off x="7059519" y="4754104"/>
            <a:ext cx="598581" cy="620536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4" name="Стрілка вліво 13"/>
          <p:cNvSpPr/>
          <p:nvPr/>
        </p:nvSpPr>
        <p:spPr>
          <a:xfrm rot="18900000">
            <a:off x="7404831" y="4103869"/>
            <a:ext cx="1152128" cy="648072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745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2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Autofit/>
          </a:bodyPr>
          <a:lstStyle/>
          <a:p>
            <a:r>
              <a:rPr lang="uk-UA" sz="2700" dirty="0"/>
              <a:t>Для чого на формі використовують елемент управління список, що розкривається?</a:t>
            </a:r>
          </a:p>
        </p:txBody>
      </p:sp>
      <p:pic>
        <p:nvPicPr>
          <p:cNvPr id="4" name="Picture 60" descr="3D_2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33" y="11"/>
            <a:ext cx="12954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На відміну від інших елементів управління, які ви уже вивчали, список </a:t>
            </a:r>
            <a:r>
              <a:rPr lang="en-US" sz="2800" b="1" i="1" kern="0" dirty="0" err="1">
                <a:solidFill>
                  <a:srgbClr val="FFFF00"/>
                </a:solidFill>
              </a:rPr>
              <a:t>ComboBox</a:t>
            </a:r>
            <a:r>
              <a:rPr lang="en-US" sz="2800" b="1" i="1" kern="0" dirty="0">
                <a:solidFill>
                  <a:srgbClr val="FFFFFF"/>
                </a:solidFill>
              </a:rPr>
              <a:t> </a:t>
            </a:r>
            <a:r>
              <a:rPr lang="uk-UA" sz="2800" b="1" i="1" kern="0" dirty="0">
                <a:solidFill>
                  <a:srgbClr val="FFFFFF"/>
                </a:solidFill>
              </a:rPr>
              <a:t>має особливі властивості:</a:t>
            </a:r>
          </a:p>
        </p:txBody>
      </p:sp>
      <p:sp>
        <p:nvSpPr>
          <p:cNvPr id="11" name="AutoShape 61"/>
          <p:cNvSpPr>
            <a:spLocks noChangeArrowheads="1"/>
          </p:cNvSpPr>
          <p:nvPr/>
        </p:nvSpPr>
        <p:spPr bwMode="gray">
          <a:xfrm>
            <a:off x="247202" y="476251"/>
            <a:ext cx="900113" cy="395288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28575" algn="ctr">
            <a:solidFill>
              <a:srgbClr val="DDDDDD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Розділ </a:t>
            </a:r>
            <a:r>
              <a:rPr lang="en-US" sz="1200" kern="0" dirty="0">
                <a:solidFill>
                  <a:srgbClr val="000000"/>
                </a:solidFill>
                <a:latin typeface="Times New Roman" pitchFamily="18" charset="0"/>
              </a:rPr>
              <a:t>6</a:t>
            </a: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Verdana" pitchFamily="34" charset="0"/>
              </a:rPr>
              <a:t>§ 2</a:t>
            </a:r>
            <a:r>
              <a:rPr lang="uk-UA" sz="1200" kern="0" dirty="0">
                <a:solidFill>
                  <a:srgbClr val="000000"/>
                </a:solidFill>
                <a:latin typeface="Verdana" pitchFamily="34" charset="0"/>
              </a:rPr>
              <a:t>4</a:t>
            </a:r>
            <a:endParaRPr lang="en-US" sz="1200" kern="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2774" y="2233107"/>
            <a:ext cx="8966649" cy="43088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200" b="1" i="1" kern="0" dirty="0">
                <a:solidFill>
                  <a:srgbClr val="FFFFFF"/>
                </a:solidFill>
              </a:rPr>
              <a:t>Елементи списку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72008" y="2233107"/>
            <a:ext cx="3006472" cy="430887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0" dirty="0">
                <a:solidFill>
                  <a:srgbClr val="FFFFFF"/>
                </a:solidFill>
              </a:rPr>
              <a:t>Items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52773" y="2720270"/>
            <a:ext cx="8966649" cy="43088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200" b="1" i="1" kern="0" dirty="0">
                <a:solidFill>
                  <a:srgbClr val="FFFFFF"/>
                </a:solidFill>
              </a:rPr>
              <a:t>Кількість елементів списку</a:t>
            </a:r>
          </a:p>
        </p:txBody>
      </p:sp>
      <p:sp>
        <p:nvSpPr>
          <p:cNvPr id="9" name="Прямокутник 8"/>
          <p:cNvSpPr/>
          <p:nvPr/>
        </p:nvSpPr>
        <p:spPr>
          <a:xfrm>
            <a:off x="72008" y="2730970"/>
            <a:ext cx="3006472" cy="42018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0" dirty="0">
                <a:solidFill>
                  <a:srgbClr val="FFFFFF"/>
                </a:solidFill>
              </a:rPr>
              <a:t>Count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52774" y="3210060"/>
            <a:ext cx="8966649" cy="110799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200" b="1" i="1" kern="0" dirty="0">
                <a:solidFill>
                  <a:srgbClr val="FFFFFF"/>
                </a:solidFill>
              </a:rPr>
              <a:t>Ознака необхідного сортування (якщо ця властивість має значення </a:t>
            </a:r>
            <a:r>
              <a:rPr lang="en-US" sz="2200" b="1" i="1" kern="0" dirty="0">
                <a:solidFill>
                  <a:srgbClr val="FFFFFF"/>
                </a:solidFill>
              </a:rPr>
              <a:t>True) </a:t>
            </a:r>
            <a:r>
              <a:rPr lang="uk-UA" sz="2200" b="1" i="1" kern="0" dirty="0">
                <a:solidFill>
                  <a:srgbClr val="FFFFFF"/>
                </a:solidFill>
              </a:rPr>
              <a:t>після додавання чергового елемента списку</a:t>
            </a:r>
          </a:p>
        </p:txBody>
      </p:sp>
      <p:sp>
        <p:nvSpPr>
          <p:cNvPr id="12" name="Прямокутник 11"/>
          <p:cNvSpPr/>
          <p:nvPr/>
        </p:nvSpPr>
        <p:spPr>
          <a:xfrm>
            <a:off x="72008" y="3218134"/>
            <a:ext cx="3006472" cy="109992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0" dirty="0">
                <a:solidFill>
                  <a:srgbClr val="FFFFFF"/>
                </a:solidFill>
              </a:rPr>
              <a:t>Sorted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52774" y="4376415"/>
            <a:ext cx="8966649" cy="110799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200" b="1" i="1" kern="0" dirty="0">
                <a:solidFill>
                  <a:srgbClr val="FFFFFF"/>
                </a:solidFill>
              </a:rPr>
              <a:t>Номер вибраного елемента (нумерація розпочинається з нуля. Якщо жоден Із елементів не вибраний — то значення дорівнює -1)</a:t>
            </a:r>
          </a:p>
        </p:txBody>
      </p:sp>
      <p:sp>
        <p:nvSpPr>
          <p:cNvPr id="14" name="Прямокутник 13"/>
          <p:cNvSpPr/>
          <p:nvPr/>
        </p:nvSpPr>
        <p:spPr>
          <a:xfrm>
            <a:off x="72008" y="4385031"/>
            <a:ext cx="3006472" cy="1099379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0" dirty="0" err="1">
                <a:solidFill>
                  <a:srgbClr val="FFFFFF"/>
                </a:solidFill>
              </a:rPr>
              <a:t>ItemIndex</a:t>
            </a:r>
            <a:endParaRPr lang="en-US" sz="2400" b="1" i="1" kern="0" dirty="0">
              <a:solidFill>
                <a:srgbClr val="FFFF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52774" y="5548707"/>
            <a:ext cx="8966649" cy="110799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200" b="1" i="1" kern="0" dirty="0">
                <a:solidFill>
                  <a:srgbClr val="FFFFFF"/>
                </a:solidFill>
              </a:rPr>
              <a:t>Кількість елементів, які відображаються у списку. Щоб відобразити решту — використовують смугу прокручування</a:t>
            </a:r>
          </a:p>
        </p:txBody>
      </p:sp>
      <p:sp>
        <p:nvSpPr>
          <p:cNvPr id="17" name="Прямокутник 16"/>
          <p:cNvSpPr/>
          <p:nvPr/>
        </p:nvSpPr>
        <p:spPr>
          <a:xfrm>
            <a:off x="72008" y="5548707"/>
            <a:ext cx="3006472" cy="1107996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0" dirty="0" err="1">
                <a:solidFill>
                  <a:srgbClr val="FFFFFF"/>
                </a:solidFill>
              </a:rPr>
              <a:t>DropDownCount</a:t>
            </a:r>
            <a:endParaRPr lang="en-US" sz="2400" b="1" i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32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2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2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75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0" descr="3D_2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33" y="11"/>
            <a:ext cx="12954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2008" y="1196763"/>
            <a:ext cx="12050142" cy="1815882"/>
          </a:xfrm>
          <a:prstGeom prst="rect">
            <a:avLst/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chemeClr val="bg1"/>
                </a:solidFill>
              </a:rPr>
              <a:t>C</a:t>
            </a:r>
            <a:r>
              <a:rPr lang="uk-UA" sz="2800" b="1" i="1" kern="0" dirty="0">
                <a:solidFill>
                  <a:schemeClr val="bg1"/>
                </a:solidFill>
              </a:rPr>
              <a:t>писок рядків елемента керування </a:t>
            </a:r>
            <a:r>
              <a:rPr lang="uk-UA" sz="2800" b="1" i="1" kern="0" dirty="0" err="1">
                <a:solidFill>
                  <a:srgbClr val="FFFF00"/>
                </a:solidFill>
              </a:rPr>
              <a:t>ComboBox</a:t>
            </a:r>
            <a:r>
              <a:rPr lang="uk-UA" sz="2800" b="1" i="1" kern="0" dirty="0">
                <a:solidFill>
                  <a:schemeClr val="bg1"/>
                </a:solidFill>
              </a:rPr>
              <a:t> спочатку прихований і розкривається при натисканні  мишею  трикутничка  розкриття,  який знаходиться праворуч у рядку введення.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4812" y="3180285"/>
            <a:ext cx="5784533" cy="31201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кутник 7"/>
          <p:cNvSpPr/>
          <p:nvPr/>
        </p:nvSpPr>
        <p:spPr>
          <a:xfrm>
            <a:off x="6422614" y="4575996"/>
            <a:ext cx="694466" cy="864684"/>
          </a:xfrm>
          <a:prstGeom prst="rect">
            <a:avLst/>
          </a:prstGeom>
          <a:solidFill>
            <a:srgbClr val="008000">
              <a:alpha val="30000"/>
            </a:srgbClr>
          </a:solidFill>
          <a:ln w="57150"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9" name="Стрілка вліво 8"/>
          <p:cNvSpPr/>
          <p:nvPr/>
        </p:nvSpPr>
        <p:spPr>
          <a:xfrm rot="18900000">
            <a:off x="6666891" y="4168140"/>
            <a:ext cx="1152128" cy="648072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Autofit/>
          </a:bodyPr>
          <a:lstStyle/>
          <a:p>
            <a:r>
              <a:rPr lang="uk-UA" sz="2700" dirty="0"/>
              <a:t>Для чого на формі використовують елемент управління список, що розкривається?</a:t>
            </a:r>
          </a:p>
        </p:txBody>
      </p:sp>
      <p:sp>
        <p:nvSpPr>
          <p:cNvPr id="12" name="AutoShape 61"/>
          <p:cNvSpPr>
            <a:spLocks noChangeArrowheads="1"/>
          </p:cNvSpPr>
          <p:nvPr/>
        </p:nvSpPr>
        <p:spPr bwMode="gray">
          <a:xfrm>
            <a:off x="247202" y="476251"/>
            <a:ext cx="900113" cy="395288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28575" algn="ctr">
            <a:solidFill>
              <a:srgbClr val="DDDDDD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Розділ </a:t>
            </a:r>
            <a:r>
              <a:rPr lang="en-US" sz="1200" kern="0" dirty="0">
                <a:solidFill>
                  <a:srgbClr val="000000"/>
                </a:solidFill>
                <a:latin typeface="Times New Roman" pitchFamily="18" charset="0"/>
              </a:rPr>
              <a:t>6</a:t>
            </a: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Verdana" pitchFamily="34" charset="0"/>
              </a:rPr>
              <a:t>§ 2</a:t>
            </a:r>
            <a:r>
              <a:rPr lang="uk-UA" sz="1200" kern="0" dirty="0">
                <a:solidFill>
                  <a:srgbClr val="000000"/>
                </a:solidFill>
                <a:latin typeface="Verdana" pitchFamily="34" charset="0"/>
              </a:rPr>
              <a:t>4</a:t>
            </a:r>
            <a:endParaRPr lang="en-US" sz="1200" kern="0" dirty="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94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2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0" descr="3D_2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33" y="11"/>
            <a:ext cx="12954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Для додавання рядків на етапі розробки інтерфейсу потрібно: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389188960"/>
              </p:ext>
            </p:extLst>
          </p:nvPr>
        </p:nvGraphicFramePr>
        <p:xfrm>
          <a:off x="72008" y="2303255"/>
          <a:ext cx="7015544" cy="4387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95" y="3075433"/>
            <a:ext cx="501365" cy="55414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3173" y="2303254"/>
            <a:ext cx="4785034" cy="3975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Autofit/>
          </a:bodyPr>
          <a:lstStyle/>
          <a:p>
            <a:r>
              <a:rPr lang="uk-UA" sz="2700" dirty="0"/>
              <a:t>Для чого на формі використовують елемент управління список, що розкривається?</a:t>
            </a:r>
          </a:p>
        </p:txBody>
      </p:sp>
      <p:sp>
        <p:nvSpPr>
          <p:cNvPr id="12" name="AutoShape 61"/>
          <p:cNvSpPr>
            <a:spLocks noChangeArrowheads="1"/>
          </p:cNvSpPr>
          <p:nvPr/>
        </p:nvSpPr>
        <p:spPr bwMode="gray">
          <a:xfrm>
            <a:off x="247202" y="476251"/>
            <a:ext cx="900113" cy="395288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28575" algn="ctr">
            <a:solidFill>
              <a:srgbClr val="DDDDDD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Розділ </a:t>
            </a:r>
            <a:r>
              <a:rPr lang="en-US" sz="1200" kern="0" dirty="0">
                <a:solidFill>
                  <a:srgbClr val="000000"/>
                </a:solidFill>
                <a:latin typeface="Times New Roman" pitchFamily="18" charset="0"/>
              </a:rPr>
              <a:t>6</a:t>
            </a: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Verdana" pitchFamily="34" charset="0"/>
              </a:rPr>
              <a:t>§ 2</a:t>
            </a:r>
            <a:r>
              <a:rPr lang="uk-UA" sz="1200" kern="0" dirty="0">
                <a:solidFill>
                  <a:srgbClr val="000000"/>
                </a:solidFill>
                <a:latin typeface="Verdana" pitchFamily="34" charset="0"/>
              </a:rPr>
              <a:t>4</a:t>
            </a:r>
            <a:endParaRPr lang="en-US" sz="1200" kern="0" dirty="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430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863490E-97AF-44D5-A814-FDC534B3E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dgm id="{D863490E-97AF-44D5-A814-FDC534B3E3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F244AEF-BD16-4508-9A5A-9640B51965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>
                                            <p:graphicEl>
                                              <a:dgm id="{3F244AEF-BD16-4508-9A5A-9640B51965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A699784-EE11-48B7-BD5B-E6C7811778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">
                                            <p:graphicEl>
                                              <a:dgm id="{CA699784-EE11-48B7-BD5B-E6C7811778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5CB376A-E1F5-4E26-86CA-E248F361C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">
                                            <p:graphicEl>
                                              <a:dgm id="{E5CB376A-E1F5-4E26-86CA-E248F361C8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75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7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547829D-0660-4ECE-8B9B-4DD150AEB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7">
                                            <p:graphicEl>
                                              <a:dgm id="{D547829D-0660-4ECE-8B9B-4DD150AEB6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7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E04A936-A0BD-4697-B593-D6F4E6981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7">
                                            <p:graphicEl>
                                              <a:dgm id="{9E04A936-A0BD-4697-B593-D6F4E69814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Graphic spid="7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Autofit/>
          </a:bodyPr>
          <a:lstStyle/>
          <a:p>
            <a:r>
              <a:rPr lang="uk-UA" dirty="0"/>
              <a:t>Компонент </a:t>
            </a:r>
            <a:r>
              <a:rPr lang="en-US" dirty="0" err="1"/>
              <a:t>ComboBox</a:t>
            </a:r>
            <a:endParaRPr lang="uk-UA" dirty="0"/>
          </a:p>
        </p:txBody>
      </p:sp>
      <p:pic>
        <p:nvPicPr>
          <p:cNvPr id="4" name="Picture 60" descr="3D_2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33" y="11"/>
            <a:ext cx="12954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AutoShape 61"/>
          <p:cNvSpPr>
            <a:spLocks noChangeArrowheads="1"/>
          </p:cNvSpPr>
          <p:nvPr/>
        </p:nvSpPr>
        <p:spPr bwMode="gray">
          <a:xfrm>
            <a:off x="247202" y="476251"/>
            <a:ext cx="900113" cy="395288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28575" algn="ctr">
            <a:solidFill>
              <a:srgbClr val="DDDDDD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Розділ 7 </a:t>
            </a:r>
            <a:r>
              <a:rPr lang="en-US" sz="1200" kern="0" dirty="0">
                <a:solidFill>
                  <a:srgbClr val="000000"/>
                </a:solidFill>
                <a:latin typeface="Verdana" pitchFamily="34" charset="0"/>
              </a:rPr>
              <a:t>§ </a:t>
            </a:r>
            <a:r>
              <a:rPr lang="uk-UA" sz="1200" kern="0" dirty="0">
                <a:solidFill>
                  <a:srgbClr val="000000"/>
                </a:solidFill>
                <a:latin typeface="Verdana" pitchFamily="34" charset="0"/>
              </a:rPr>
              <a:t>28</a:t>
            </a:r>
            <a:endParaRPr lang="en-US" sz="1200" kern="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Вміст редактора з'явиться в списку елемента </a:t>
            </a:r>
            <a:r>
              <a:rPr lang="uk-UA" sz="2800" b="1" i="1" kern="0" dirty="0" err="1">
                <a:solidFill>
                  <a:srgbClr val="FFFF00"/>
                </a:solidFill>
              </a:rPr>
              <a:t>ComboBox</a:t>
            </a:r>
            <a:r>
              <a:rPr lang="uk-UA" sz="2800" b="1" i="1" kern="0" dirty="0">
                <a:solidFill>
                  <a:schemeClr val="bg1"/>
                </a:solidFill>
              </a:rPr>
              <a:t> на формі.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08" y="2308544"/>
            <a:ext cx="12050142" cy="954107"/>
          </a:xfrm>
          <a:prstGeom prst="rect">
            <a:avLst/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Вивести до текстового поля номер вибраного рядка списку </a:t>
            </a:r>
            <a:r>
              <a:rPr lang="en-US" sz="2800" b="1" i="1" kern="0" dirty="0" err="1">
                <a:solidFill>
                  <a:srgbClr val="FFFF00"/>
                </a:solidFill>
              </a:rPr>
              <a:t>ComboBox</a:t>
            </a:r>
            <a:endParaRPr lang="en-US" sz="2800" b="1" i="1" kern="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008" y="3435565"/>
            <a:ext cx="6938392" cy="224676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 err="1">
                <a:solidFill>
                  <a:srgbClr val="FFFF00"/>
                </a:solidFill>
              </a:rPr>
              <a:t>var</a:t>
            </a:r>
            <a:r>
              <a:rPr lang="en-US" sz="2800" b="1" i="1" kern="0" dirty="0">
                <a:solidFill>
                  <a:schemeClr val="bg1"/>
                </a:solidFill>
              </a:rPr>
              <a:t> S: String;   N: Integer;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00"/>
                </a:solidFill>
              </a:rPr>
              <a:t>begin</a:t>
            </a:r>
          </a:p>
          <a:p>
            <a:pPr lvl="1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chemeClr val="bg1"/>
                </a:solidFill>
              </a:rPr>
              <a:t>N := ComboBox1.ItemIndex; </a:t>
            </a:r>
            <a:endParaRPr lang="uk-UA" sz="2800" b="1" i="1" kern="0" dirty="0">
              <a:solidFill>
                <a:schemeClr val="bg1"/>
              </a:solidFill>
            </a:endParaRPr>
          </a:p>
          <a:p>
            <a:pPr lvl="1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chemeClr val="bg1"/>
                </a:solidFill>
              </a:rPr>
              <a:t>Edit</a:t>
            </a:r>
            <a:r>
              <a:rPr lang="uk-UA" sz="2800" b="1" i="1" kern="0" dirty="0">
                <a:solidFill>
                  <a:schemeClr val="bg1"/>
                </a:solidFill>
              </a:rPr>
              <a:t>1</a:t>
            </a:r>
            <a:r>
              <a:rPr lang="en-US" sz="2800" b="1" i="1" kern="0" dirty="0">
                <a:solidFill>
                  <a:schemeClr val="bg1"/>
                </a:solidFill>
              </a:rPr>
              <a:t>.Text := </a:t>
            </a:r>
            <a:r>
              <a:rPr lang="en-US" sz="2800" b="1" i="1" kern="0" dirty="0" err="1">
                <a:solidFill>
                  <a:schemeClr val="bg1"/>
                </a:solidFill>
              </a:rPr>
              <a:t>IntToStr</a:t>
            </a:r>
            <a:r>
              <a:rPr lang="en-US" sz="2800" b="1" i="1" kern="0" dirty="0">
                <a:solidFill>
                  <a:schemeClr val="bg1"/>
                </a:solidFill>
              </a:rPr>
              <a:t>(N);</a:t>
            </a:r>
          </a:p>
          <a:p>
            <a:pPr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00"/>
                </a:solidFill>
              </a:rPr>
              <a:t>end</a:t>
            </a:r>
            <a:r>
              <a:rPr lang="en-US" sz="2800" b="1" i="1" kern="0" dirty="0">
                <a:solidFill>
                  <a:schemeClr val="bg1"/>
                </a:solidFill>
              </a:rPr>
              <a:t>;</a:t>
            </a:r>
            <a:endParaRPr lang="en-US" sz="2800" b="1" i="1" kern="0" dirty="0">
              <a:solidFill>
                <a:srgbClr val="FFFF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t="1" b="47570"/>
          <a:stretch/>
        </p:blipFill>
        <p:spPr>
          <a:xfrm>
            <a:off x="7049047" y="3435564"/>
            <a:ext cx="5073103" cy="22467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880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Autofit/>
          </a:bodyPr>
          <a:lstStyle/>
          <a:p>
            <a:r>
              <a:rPr lang="uk-UA" dirty="0"/>
              <a:t>Компонент </a:t>
            </a:r>
            <a:r>
              <a:rPr lang="en-US" dirty="0" err="1"/>
              <a:t>ComboBox</a:t>
            </a:r>
            <a:endParaRPr lang="uk-UA" dirty="0"/>
          </a:p>
        </p:txBody>
      </p:sp>
      <p:pic>
        <p:nvPicPr>
          <p:cNvPr id="4" name="Picture 60" descr="3D_2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33" y="11"/>
            <a:ext cx="12954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AutoShape 61"/>
          <p:cNvSpPr>
            <a:spLocks noChangeArrowheads="1"/>
          </p:cNvSpPr>
          <p:nvPr/>
        </p:nvSpPr>
        <p:spPr bwMode="gray">
          <a:xfrm>
            <a:off x="247202" y="476251"/>
            <a:ext cx="900113" cy="395288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28575" algn="ctr">
            <a:solidFill>
              <a:srgbClr val="DDDDDD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uk-UA" sz="1200" kern="0" dirty="0">
                <a:solidFill>
                  <a:srgbClr val="000000"/>
                </a:solidFill>
                <a:latin typeface="Times New Roman" pitchFamily="18" charset="0"/>
              </a:rPr>
              <a:t>Розділ 7 </a:t>
            </a:r>
            <a:r>
              <a:rPr lang="en-US" sz="1200" kern="0" dirty="0">
                <a:solidFill>
                  <a:srgbClr val="000000"/>
                </a:solidFill>
                <a:latin typeface="Verdana" pitchFamily="34" charset="0"/>
              </a:rPr>
              <a:t>§ </a:t>
            </a:r>
            <a:r>
              <a:rPr lang="uk-UA" sz="1200" kern="0" dirty="0">
                <a:solidFill>
                  <a:srgbClr val="000000"/>
                </a:solidFill>
                <a:latin typeface="Verdana" pitchFamily="34" charset="0"/>
              </a:rPr>
              <a:t>28</a:t>
            </a:r>
            <a:endParaRPr lang="en-US" sz="1200" kern="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008" y="1120563"/>
            <a:ext cx="12050142" cy="954107"/>
          </a:xfrm>
          <a:prstGeom prst="rect">
            <a:avLst/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Вивести до  текстового  поля  текст із  вибраного  рядка  списку</a:t>
            </a:r>
            <a:r>
              <a:rPr lang="en-US" sz="2800" b="1" i="1" kern="0" dirty="0">
                <a:solidFill>
                  <a:schemeClr val="bg1"/>
                </a:solidFill>
              </a:rPr>
              <a:t> </a:t>
            </a:r>
            <a:r>
              <a:rPr lang="en-US" sz="2800" b="1" i="1" kern="0" dirty="0" err="1">
                <a:solidFill>
                  <a:srgbClr val="FFFF00"/>
                </a:solidFill>
              </a:rPr>
              <a:t>ComboBox</a:t>
            </a:r>
            <a:r>
              <a:rPr lang="en-US" sz="2800" b="1" i="1" kern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08" y="2140904"/>
            <a:ext cx="6923152" cy="267765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 err="1">
                <a:solidFill>
                  <a:srgbClr val="FFFF00"/>
                </a:solidFill>
              </a:rPr>
              <a:t>var</a:t>
            </a:r>
            <a:r>
              <a:rPr lang="en-US" sz="2800" b="1" i="1" kern="0" dirty="0">
                <a:solidFill>
                  <a:schemeClr val="bg1"/>
                </a:solidFill>
              </a:rPr>
              <a:t> S: String;  N: Integer;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00"/>
                </a:solidFill>
              </a:rPr>
              <a:t>begin</a:t>
            </a:r>
          </a:p>
          <a:p>
            <a:pPr lvl="1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chemeClr val="bg1"/>
                </a:solidFill>
              </a:rPr>
              <a:t>N := ComboBox1.ItemIndex;</a:t>
            </a:r>
          </a:p>
          <a:p>
            <a:pPr lvl="1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chemeClr val="bg1"/>
                </a:solidFill>
              </a:rPr>
              <a:t>S := ComboBox1.Items[N];</a:t>
            </a:r>
          </a:p>
          <a:p>
            <a:pPr lvl="1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chemeClr val="bg1"/>
                </a:solidFill>
              </a:rPr>
              <a:t>Edit1.Text := S;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kern="0" dirty="0">
                <a:solidFill>
                  <a:srgbClr val="FFFF00"/>
                </a:solidFill>
              </a:rPr>
              <a:t>end</a:t>
            </a:r>
            <a:r>
              <a:rPr lang="en-US" sz="2800" b="1" i="1" kern="0" dirty="0">
                <a:solidFill>
                  <a:schemeClr val="bg1"/>
                </a:solidFill>
              </a:rPr>
              <a:t>;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b="36859"/>
          <a:stretch/>
        </p:blipFill>
        <p:spPr>
          <a:xfrm>
            <a:off x="7101840" y="2140903"/>
            <a:ext cx="5020310" cy="26776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72008" y="4915323"/>
            <a:ext cx="12050142" cy="1200329"/>
          </a:xfrm>
          <a:prstGeom prst="rect">
            <a:avLst/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400" b="1" i="1" kern="0" dirty="0">
                <a:solidFill>
                  <a:schemeClr val="bg1"/>
                </a:solidFill>
              </a:rPr>
              <a:t>У ході виконання програми можна вводити значення в текстове поле </a:t>
            </a:r>
            <a:r>
              <a:rPr lang="en-US" sz="2400" b="1" i="1" kern="0" dirty="0" err="1">
                <a:solidFill>
                  <a:srgbClr val="FFFF00"/>
                </a:solidFill>
              </a:rPr>
              <a:t>ComboBox</a:t>
            </a:r>
            <a:r>
              <a:rPr lang="en-US" sz="2400" b="1" i="1" kern="0" dirty="0">
                <a:solidFill>
                  <a:schemeClr val="bg1"/>
                </a:solidFill>
              </a:rPr>
              <a:t> (</a:t>
            </a:r>
            <a:r>
              <a:rPr lang="uk-UA" sz="2400" b="1" i="1" kern="0" dirty="0">
                <a:solidFill>
                  <a:schemeClr val="bg1"/>
                </a:solidFill>
              </a:rPr>
              <a:t>властивість </a:t>
            </a:r>
            <a:r>
              <a:rPr lang="en-US" sz="2400" b="1" i="1" kern="0" dirty="0">
                <a:solidFill>
                  <a:srgbClr val="FFFF00"/>
                </a:solidFill>
              </a:rPr>
              <a:t>Text</a:t>
            </a:r>
            <a:r>
              <a:rPr lang="en-US" sz="2400" b="1" i="1" kern="0" dirty="0">
                <a:solidFill>
                  <a:schemeClr val="bg1"/>
                </a:solidFill>
              </a:rPr>
              <a:t>) </a:t>
            </a:r>
            <a:r>
              <a:rPr lang="uk-UA" sz="2400" b="1" i="1" kern="0" dirty="0">
                <a:solidFill>
                  <a:schemeClr val="bg1"/>
                </a:solidFill>
              </a:rPr>
              <a:t>і додавати введене значення до списку </a:t>
            </a:r>
            <a:r>
              <a:rPr lang="en-US" sz="2400" b="1" i="1" kern="0" dirty="0" err="1">
                <a:solidFill>
                  <a:srgbClr val="FFFF00"/>
                </a:solidFill>
              </a:rPr>
              <a:t>ComboBox</a:t>
            </a:r>
            <a:r>
              <a:rPr lang="en-US" sz="2400" b="1" i="1" kern="0" dirty="0">
                <a:solidFill>
                  <a:schemeClr val="bg1"/>
                </a:solidFill>
              </a:rPr>
              <a:t> </a:t>
            </a:r>
            <a:r>
              <a:rPr lang="uk-UA" sz="2400" b="1" i="1" kern="0" dirty="0">
                <a:solidFill>
                  <a:schemeClr val="bg1"/>
                </a:solidFill>
              </a:rPr>
              <a:t>за допомогою методу </a:t>
            </a:r>
            <a:r>
              <a:rPr lang="en-US" sz="2400" b="1" i="1" kern="0" dirty="0">
                <a:solidFill>
                  <a:srgbClr val="FFFF00"/>
                </a:solidFill>
              </a:rPr>
              <a:t>Add</a:t>
            </a:r>
            <a:r>
              <a:rPr lang="en-US" sz="2400" b="1" i="1" kern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8" y="6165003"/>
            <a:ext cx="12050142" cy="58477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i="1" kern="0" dirty="0">
                <a:solidFill>
                  <a:schemeClr val="bg1"/>
                </a:solidFill>
              </a:rPr>
              <a:t>ComboBox1.Items.Add(ComboBox1.Text);</a:t>
            </a:r>
          </a:p>
        </p:txBody>
      </p:sp>
    </p:spTree>
    <p:extLst>
      <p:ext uri="{BB962C8B-B14F-4D97-AF65-F5344CB8AC3E}">
        <p14:creationId xmlns:p14="http://schemas.microsoft.com/office/powerpoint/2010/main" val="258669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Дякую за увагу!</a:t>
            </a:r>
          </a:p>
        </p:txBody>
      </p:sp>
      <p:sp>
        <p:nvSpPr>
          <p:cNvPr id="4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5032382" y="3184362"/>
            <a:ext cx="7138989" cy="403410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uk-UA" sz="1600" b="1" dirty="0">
                <a:solidFill>
                  <a:srgbClr val="FFFFFF"/>
                </a:solidFill>
                <a:latin typeface="Verdana"/>
              </a:rPr>
              <a:t>За новою програмою</a:t>
            </a:r>
          </a:p>
        </p:txBody>
      </p:sp>
      <p:sp>
        <p:nvSpPr>
          <p:cNvPr id="7" name="Округлена прямокутна виноска 6"/>
          <p:cNvSpPr/>
          <p:nvPr/>
        </p:nvSpPr>
        <p:spPr>
          <a:xfrm>
            <a:off x="126612" y="6175807"/>
            <a:ext cx="2448272" cy="619472"/>
          </a:xfrm>
          <a:prstGeom prst="wedgeRoundRectCallout">
            <a:avLst>
              <a:gd name="adj1" fmla="val 367"/>
              <a:gd name="adj2" fmla="val 49864"/>
              <a:gd name="adj3" fmla="val 16667"/>
            </a:avLst>
          </a:prstGeom>
          <a:solidFill>
            <a:srgbClr val="FFFF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Урок </a:t>
            </a:r>
            <a:r>
              <a:rPr kumimoji="0" lang="ru-RU" sz="3600" b="1" i="1" u="none" strike="noStrike" kern="0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52</a:t>
            </a:r>
            <a:endParaRPr kumimoji="0" lang="uk-UA" sz="3600" b="1" i="1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8" name="Picture 2" descr="design, programming, seo, site, web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476" y="361876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s://www.devexpress.com/Products/NET/Controls/WPF/Editors/i/features/combo-bo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2585" y="3834393"/>
            <a:ext cx="2922252" cy="216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449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Настроювані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14163</TotalTime>
  <Words>414</Words>
  <Application>Microsoft Office PowerPoint</Application>
  <PresentationFormat>Широкоэкранный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Verdana</vt:lpstr>
      <vt:lpstr>Wingdings</vt:lpstr>
      <vt:lpstr>Тема Office</vt:lpstr>
      <vt:lpstr>Елемент управління «список, що розкривається»</vt:lpstr>
      <vt:lpstr>Для чого на формі використовують елемент управління список, що розкривається?</vt:lpstr>
      <vt:lpstr>Для чого на формі використовують елемент управління список, що розкривається?</vt:lpstr>
      <vt:lpstr>Для чого на формі використовують елемент управління список, що розкривається?</vt:lpstr>
      <vt:lpstr>Для чого на формі використовують елемент управління список, що розкривається?</vt:lpstr>
      <vt:lpstr>Компонент ComboBox</vt:lpstr>
      <vt:lpstr>Компонент ComboBox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Мацаєнко Сергій</dc:creator>
  <cp:lastModifiedBy>Екатерина Брусенцова</cp:lastModifiedBy>
  <cp:revision>590</cp:revision>
  <dcterms:created xsi:type="dcterms:W3CDTF">2016-06-06T19:48:43Z</dcterms:created>
  <dcterms:modified xsi:type="dcterms:W3CDTF">2024-04-21T13:14:28Z</dcterms:modified>
</cp:coreProperties>
</file>