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21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9.svg" ContentType="image/svg+xml"/>
  <Override PartName="/ppt/media/image4.svg" ContentType="image/svg+xml"/>
  <Override PartName="/ppt/media/image42.svg" ContentType="image/svg+xml"/>
  <Override PartName="/ppt/media/image44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6.svg" ContentType="image/svg+xml"/>
  <Override PartName="/ppt/media/image62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8288000" cy="10287000"/>
  <p:notesSz cx="6858000" cy="9144000"/>
  <p:embeddedFontLst>
    <p:embeddedFont>
      <p:font typeface="Comic Sans Bold" panose="03000902030302020204"/>
      <p:bold r:id="rId30"/>
    </p:embeddedFont>
    <p:embeddedFont>
      <p:font typeface="Comic Sans" panose="03000702030302020204"/>
      <p:regular r:id="rId31"/>
    </p:embeddedFont>
    <p:embeddedFont>
      <p:font typeface="Comic Sans Bold Italics" panose="03000902030302060204"/>
      <p:boldItalic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24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5.svg"/><Relationship Id="rId7" Type="http://schemas.openxmlformats.org/officeDocument/2006/relationships/image" Target="../media/image54.png"/><Relationship Id="rId6" Type="http://schemas.openxmlformats.org/officeDocument/2006/relationships/image" Target="../media/image24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7.svg"/><Relationship Id="rId7" Type="http://schemas.openxmlformats.org/officeDocument/2006/relationships/image" Target="../media/image56.png"/><Relationship Id="rId6" Type="http://schemas.openxmlformats.org/officeDocument/2006/relationships/image" Target="../media/image24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2.svg"/><Relationship Id="rId7" Type="http://schemas.openxmlformats.org/officeDocument/2006/relationships/image" Target="../media/image61.pn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4" Type="http://schemas.openxmlformats.org/officeDocument/2006/relationships/image" Target="../media/image21.svg"/><Relationship Id="rId13" Type="http://schemas.openxmlformats.org/officeDocument/2006/relationships/image" Target="../media/image20.png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image" Target="../media/image17.sv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2.svg"/><Relationship Id="rId7" Type="http://schemas.openxmlformats.org/officeDocument/2006/relationships/image" Target="../media/image61.pn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2.svg"/><Relationship Id="rId7" Type="http://schemas.openxmlformats.org/officeDocument/2006/relationships/image" Target="../media/image61.pn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svg"/><Relationship Id="rId7" Type="http://schemas.openxmlformats.org/officeDocument/2006/relationships/image" Target="../media/image73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6.svg"/><Relationship Id="rId1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image" Target="../media/image80.svg"/><Relationship Id="rId7" Type="http://schemas.openxmlformats.org/officeDocument/2006/relationships/image" Target="../media/image79.png"/><Relationship Id="rId6" Type="http://schemas.openxmlformats.org/officeDocument/2006/relationships/image" Target="../media/image4.svg"/><Relationship Id="rId5" Type="http://schemas.openxmlformats.org/officeDocument/2006/relationships/image" Target="../media/image78.png"/><Relationship Id="rId4" Type="http://schemas.openxmlformats.org/officeDocument/2006/relationships/image" Target="../media/image8.svg"/><Relationship Id="rId3" Type="http://schemas.openxmlformats.org/officeDocument/2006/relationships/image" Target="../media/image45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85.png"/><Relationship Id="rId12" Type="http://schemas.openxmlformats.org/officeDocument/2006/relationships/image" Target="../media/image84.svg"/><Relationship Id="rId11" Type="http://schemas.openxmlformats.org/officeDocument/2006/relationships/image" Target="../media/image83.png"/><Relationship Id="rId10" Type="http://schemas.openxmlformats.org/officeDocument/2006/relationships/image" Target="../media/image82.svg"/><Relationship Id="rId1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8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1641107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3903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956312" y="4779573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74886" y="4606304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0">
            <a:off x="7219798" y="8918206"/>
            <a:ext cx="3065263" cy="644647"/>
            <a:chOff x="0" y="0"/>
            <a:chExt cx="807312" cy="1697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7312" cy="169783"/>
            </a:xfrm>
            <a:custGeom>
              <a:avLst/>
              <a:gdLst/>
              <a:ahLst/>
              <a:cxnLst/>
              <a:rect l="l" t="t" r="r" b="b"/>
              <a:pathLst>
                <a:path w="807312" h="169783">
                  <a:moveTo>
                    <a:pt x="84892" y="0"/>
                  </a:moveTo>
                  <a:lnTo>
                    <a:pt x="722420" y="0"/>
                  </a:lnTo>
                  <a:cubicBezTo>
                    <a:pt x="744935" y="0"/>
                    <a:pt x="766528" y="8944"/>
                    <a:pt x="782448" y="24864"/>
                  </a:cubicBezTo>
                  <a:cubicBezTo>
                    <a:pt x="798368" y="40785"/>
                    <a:pt x="807312" y="62377"/>
                    <a:pt x="807312" y="84892"/>
                  </a:cubicBezTo>
                  <a:lnTo>
                    <a:pt x="807312" y="84892"/>
                  </a:lnTo>
                  <a:cubicBezTo>
                    <a:pt x="807312" y="131776"/>
                    <a:pt x="769305" y="169783"/>
                    <a:pt x="722420" y="169783"/>
                  </a:cubicBezTo>
                  <a:lnTo>
                    <a:pt x="84892" y="169783"/>
                  </a:lnTo>
                  <a:cubicBezTo>
                    <a:pt x="62377" y="169783"/>
                    <a:pt x="40785" y="160840"/>
                    <a:pt x="24864" y="144919"/>
                  </a:cubicBezTo>
                  <a:cubicBezTo>
                    <a:pt x="8944" y="128999"/>
                    <a:pt x="0" y="107406"/>
                    <a:pt x="0" y="84892"/>
                  </a:cubicBezTo>
                  <a:lnTo>
                    <a:pt x="0" y="84892"/>
                  </a:lnTo>
                  <a:cubicBezTo>
                    <a:pt x="0" y="62377"/>
                    <a:pt x="8944" y="40785"/>
                    <a:pt x="24864" y="24864"/>
                  </a:cubicBezTo>
                  <a:cubicBezTo>
                    <a:pt x="40785" y="8944"/>
                    <a:pt x="62377" y="0"/>
                    <a:pt x="84892" y="0"/>
                  </a:cubicBezTo>
                  <a:close/>
                </a:path>
              </a:pathLst>
            </a:custGeom>
            <a:solidFill>
              <a:srgbClr val="BDC4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07312" cy="207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895371" y="8968443"/>
            <a:ext cx="2948726" cy="48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87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647231" y="8365557"/>
            <a:ext cx="3409012" cy="1921443"/>
          </a:xfrm>
          <a:custGeom>
            <a:avLst/>
            <a:gdLst/>
            <a:ahLst/>
            <a:cxnLst/>
            <a:rect l="l" t="t" r="r" b="b"/>
            <a:pathLst>
              <a:path w="3409012" h="1921443">
                <a:moveTo>
                  <a:pt x="0" y="0"/>
                </a:moveTo>
                <a:lnTo>
                  <a:pt x="3409012" y="0"/>
                </a:lnTo>
                <a:lnTo>
                  <a:pt x="3409012" y="1921443"/>
                </a:lnTo>
                <a:lnTo>
                  <a:pt x="0" y="1921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5554794" y="8365557"/>
            <a:ext cx="3409012" cy="1921443"/>
          </a:xfrm>
          <a:custGeom>
            <a:avLst/>
            <a:gdLst/>
            <a:ahLst/>
            <a:cxnLst/>
            <a:rect l="l" t="t" r="r" b="b"/>
            <a:pathLst>
              <a:path w="3409012" h="1921443">
                <a:moveTo>
                  <a:pt x="3409012" y="0"/>
                </a:moveTo>
                <a:lnTo>
                  <a:pt x="0" y="0"/>
                </a:lnTo>
                <a:lnTo>
                  <a:pt x="0" y="1921443"/>
                </a:lnTo>
                <a:lnTo>
                  <a:pt x="3409012" y="1921443"/>
                </a:lnTo>
                <a:lnTo>
                  <a:pt x="34090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10127">
            <a:off x="7568905" y="8767205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381366" y="2550538"/>
            <a:ext cx="2776884" cy="4111532"/>
          </a:xfrm>
          <a:custGeom>
            <a:avLst/>
            <a:gdLst/>
            <a:ahLst/>
            <a:cxnLst/>
            <a:rect l="l" t="t" r="r" b="b"/>
            <a:pathLst>
              <a:path w="2776884" h="4111532">
                <a:moveTo>
                  <a:pt x="0" y="0"/>
                </a:moveTo>
                <a:lnTo>
                  <a:pt x="2776884" y="0"/>
                </a:lnTo>
                <a:lnTo>
                  <a:pt x="2776884" y="4111532"/>
                </a:lnTo>
                <a:lnTo>
                  <a:pt x="0" y="41115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76691" y="659483"/>
            <a:ext cx="5134618" cy="66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 КЛАС НУШ 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57275" y="3227559"/>
            <a:ext cx="14614810" cy="443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0"/>
              </a:lnSpc>
            </a:pPr>
            <a:r>
              <a:rPr lang="en-US" sz="846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Ссавці. </a:t>
            </a:r>
            <a:endParaRPr lang="en-US" sz="846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11840"/>
              </a:lnSpc>
              <a:spcBef>
                <a:spcPct val="0"/>
              </a:spcBef>
            </a:pPr>
            <a:r>
              <a:rPr lang="en-US" sz="846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Характерні особливості ссавців</a:t>
            </a:r>
            <a:endParaRPr lang="en-US" sz="846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907577" y="7104782"/>
            <a:ext cx="5134618" cy="66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С. 239 - 242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297865"/>
            <a:ext cx="14587909" cy="6293296"/>
          </a:xfrm>
          <a:custGeom>
            <a:avLst/>
            <a:gdLst/>
            <a:ahLst/>
            <a:cxnLst/>
            <a:rect l="l" t="t" r="r" b="b"/>
            <a:pathLst>
              <a:path w="14587909" h="6293296">
                <a:moveTo>
                  <a:pt x="0" y="0"/>
                </a:moveTo>
                <a:lnTo>
                  <a:pt x="14587909" y="0"/>
                </a:lnTo>
                <a:lnTo>
                  <a:pt x="14587909" y="6293296"/>
                </a:lnTo>
                <a:lnTo>
                  <a:pt x="0" y="6293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92653" y="538670"/>
            <a:ext cx="6959049" cy="5605198"/>
          </a:xfrm>
          <a:custGeom>
            <a:avLst/>
            <a:gdLst/>
            <a:ahLst/>
            <a:cxnLst/>
            <a:rect l="l" t="t" r="r" b="b"/>
            <a:pathLst>
              <a:path w="6959049" h="5605198">
                <a:moveTo>
                  <a:pt x="0" y="0"/>
                </a:moveTo>
                <a:lnTo>
                  <a:pt x="6959049" y="0"/>
                </a:lnTo>
                <a:lnTo>
                  <a:pt x="6959049" y="5605198"/>
                </a:lnTo>
                <a:lnTo>
                  <a:pt x="0" y="5605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82817" y="5619695"/>
            <a:ext cx="11164170" cy="32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745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Волосяний покрив утворює три типи волосків</a:t>
            </a:r>
            <a:endParaRPr lang="en-US" sz="3745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5245"/>
              </a:lnSpc>
              <a:spcBef>
                <a:spcPct val="0"/>
              </a:spcBef>
            </a:pPr>
            <a:r>
              <a:rPr lang="en-US" sz="3745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: ✅ </a:t>
            </a:r>
            <a:r>
              <a:rPr lang="en-US" sz="3745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остьові - товсті та пружні,виконують захисну функцію.✅ підшерстя - м'яке і рухове,допомагає зберегти тепло,✅ вібриси - органи дотику.</a:t>
            </a:r>
            <a:endParaRPr lang="en-US" sz="3745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8993306" y="2998224"/>
            <a:ext cx="2823055" cy="1218176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TextBox 12"/>
          <p:cNvSpPr txBox="1"/>
          <p:nvPr/>
        </p:nvSpPr>
        <p:spPr>
          <a:xfrm>
            <a:off x="1057275" y="1706145"/>
            <a:ext cx="11164170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  <a:spcBef>
                <a:spcPct val="0"/>
              </a:spcBef>
            </a:pPr>
            <a:r>
              <a:rPr lang="en-US" sz="950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Вібриси</a:t>
            </a:r>
            <a:endParaRPr lang="en-US" sz="9500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84641" y="2078963"/>
            <a:ext cx="13672102" cy="7532085"/>
          </a:xfrm>
          <a:custGeom>
            <a:avLst/>
            <a:gdLst/>
            <a:ahLst/>
            <a:cxnLst/>
            <a:rect l="l" t="t" r="r" b="b"/>
            <a:pathLst>
              <a:path w="13672102" h="7532085">
                <a:moveTo>
                  <a:pt x="0" y="0"/>
                </a:moveTo>
                <a:lnTo>
                  <a:pt x="13672102" y="0"/>
                </a:lnTo>
                <a:lnTo>
                  <a:pt x="13672102" y="7532086"/>
                </a:lnTo>
                <a:lnTo>
                  <a:pt x="0" y="7532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84641" y="2012288"/>
            <a:ext cx="9763798" cy="76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</a:pP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Під шкірою є</a:t>
            </a:r>
            <a:r>
              <a:rPr lang="en-US" sz="392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 жирова клітковина</a:t>
            </a: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,яка запасає поживні речовини.</a:t>
            </a:r>
            <a:endParaRPr lang="en-US" sz="3920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5485"/>
              </a:lnSpc>
            </a:pP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👄 Передротову порожнину обмежують </a:t>
            </a:r>
            <a:r>
              <a:rPr lang="en-US" sz="392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губи</a:t>
            </a: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,з допомогою яких схвалюється їжа </a:t>
            </a:r>
            <a:endParaRPr lang="en-US" sz="3920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5485"/>
              </a:lnSpc>
            </a:pP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🦷 </a:t>
            </a:r>
            <a:r>
              <a:rPr lang="en-US" sz="392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Зуби</a:t>
            </a: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диференціюються на ікла,різці,кутні</a:t>
            </a:r>
            <a:endParaRPr lang="en-US" sz="3920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5485"/>
              </a:lnSpc>
            </a:pP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🫁 </a:t>
            </a:r>
            <a:r>
              <a:rPr lang="en-US" sz="392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Діафрагма</a:t>
            </a: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- м'яз ,що ділить тіло на грудну і черевну порожнину.</a:t>
            </a:r>
            <a:endParaRPr lang="en-US" sz="3920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5485"/>
              </a:lnSpc>
              <a:spcBef>
                <a:spcPct val="0"/>
              </a:spcBef>
            </a:pP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🫁 В легенях є </a:t>
            </a:r>
            <a:r>
              <a:rPr lang="en-US" sz="392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альвеоли</a:t>
            </a:r>
            <a:r>
              <a:rPr lang="en-US" sz="392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- міхурці,в яких відбувається газообмін.</a:t>
            </a:r>
            <a:endParaRPr lang="en-US" sz="3920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191220" y="4469324"/>
            <a:ext cx="3096780" cy="3624770"/>
          </a:xfrm>
          <a:custGeom>
            <a:avLst/>
            <a:gdLst/>
            <a:ahLst/>
            <a:cxnLst/>
            <a:rect l="l" t="t" r="r" b="b"/>
            <a:pathLst>
              <a:path w="3096780" h="3624770">
                <a:moveTo>
                  <a:pt x="0" y="0"/>
                </a:moveTo>
                <a:lnTo>
                  <a:pt x="3096780" y="0"/>
                </a:lnTo>
                <a:lnTo>
                  <a:pt x="3096780" y="3624770"/>
                </a:lnTo>
                <a:lnTo>
                  <a:pt x="0" y="36247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220" t="-28702" b="-11472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4944" y="6862754"/>
            <a:ext cx="4313991" cy="3424246"/>
          </a:xfrm>
          <a:custGeom>
            <a:avLst/>
            <a:gdLst/>
            <a:ahLst/>
            <a:cxnLst/>
            <a:rect l="l" t="t" r="r" b="b"/>
            <a:pathLst>
              <a:path w="4313991" h="3424246">
                <a:moveTo>
                  <a:pt x="0" y="0"/>
                </a:moveTo>
                <a:lnTo>
                  <a:pt x="4313991" y="0"/>
                </a:lnTo>
                <a:lnTo>
                  <a:pt x="4313991" y="3424246"/>
                </a:lnTo>
                <a:lnTo>
                  <a:pt x="0" y="34242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0706" b="-13925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6763" y="2898631"/>
            <a:ext cx="4282171" cy="1570693"/>
          </a:xfrm>
          <a:custGeom>
            <a:avLst/>
            <a:gdLst/>
            <a:ahLst/>
            <a:cxnLst/>
            <a:rect l="l" t="t" r="r" b="b"/>
            <a:pathLst>
              <a:path w="4282171" h="1570693">
                <a:moveTo>
                  <a:pt x="0" y="0"/>
                </a:moveTo>
                <a:lnTo>
                  <a:pt x="4282172" y="0"/>
                </a:lnTo>
                <a:lnTo>
                  <a:pt x="4282172" y="1570693"/>
                </a:lnTo>
                <a:lnTo>
                  <a:pt x="0" y="1570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7445" b="-438397"/>
            </a:stretch>
          </a:blipFill>
        </p:spPr>
      </p:sp>
      <p:sp>
        <p:nvSpPr>
          <p:cNvPr id="12" name="TextBox 12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4390601" y="6912783"/>
            <a:ext cx="1601237" cy="497414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AutoShape 14"/>
          <p:cNvSpPr/>
          <p:nvPr/>
        </p:nvSpPr>
        <p:spPr>
          <a:xfrm flipH="1">
            <a:off x="5054484" y="9009465"/>
            <a:ext cx="1601158" cy="497671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30830" y="3694135"/>
            <a:ext cx="5920872" cy="6805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4305" y="1356995"/>
            <a:ext cx="14455775" cy="5860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25"/>
              </a:lnSpc>
              <a:spcBef>
                <a:spcPct val="0"/>
              </a:spcBef>
            </a:pPr>
            <a:r>
              <a:rPr lang="en-US" sz="816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Ссавці - </a:t>
            </a:r>
            <a:r>
              <a:rPr lang="en-US" sz="816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роздільностатеві,прямий розвиток,внутрішнє запліднення.</a:t>
            </a:r>
            <a:endParaRPr lang="en-US" sz="816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76524" y="624612"/>
            <a:ext cx="11192051" cy="16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0"/>
              </a:lnSpc>
              <a:spcBef>
                <a:spcPct val="0"/>
              </a:spcBef>
            </a:pPr>
            <a:r>
              <a:rPr lang="en-US" sz="940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Ссавці</a:t>
            </a:r>
            <a:endParaRPr lang="en-US" sz="940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8" name="AutoShape 8"/>
          <p:cNvSpPr/>
          <p:nvPr/>
        </p:nvSpPr>
        <p:spPr>
          <a:xfrm flipH="1">
            <a:off x="4173750" y="1669296"/>
            <a:ext cx="2314423" cy="2024115"/>
          </a:xfrm>
          <a:prstGeom prst="line">
            <a:avLst/>
          </a:prstGeom>
          <a:ln w="400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Freeform 9"/>
          <p:cNvSpPr/>
          <p:nvPr/>
        </p:nvSpPr>
        <p:spPr>
          <a:xfrm>
            <a:off x="14629474" y="331006"/>
            <a:ext cx="3658526" cy="2660746"/>
          </a:xfrm>
          <a:custGeom>
            <a:avLst/>
            <a:gdLst/>
            <a:ahLst/>
            <a:cxnLst/>
            <a:rect l="l" t="t" r="r" b="b"/>
            <a:pathLst>
              <a:path w="3658526" h="2660746">
                <a:moveTo>
                  <a:pt x="0" y="0"/>
                </a:moveTo>
                <a:lnTo>
                  <a:pt x="3658526" y="0"/>
                </a:lnTo>
                <a:lnTo>
                  <a:pt x="3658526" y="2660747"/>
                </a:lnTo>
                <a:lnTo>
                  <a:pt x="0" y="2660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4667756" y="4001403"/>
            <a:ext cx="16431461" cy="233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0"/>
              </a:lnSpc>
            </a:pPr>
            <a:r>
              <a:rPr lang="en-US" sz="6705" b="1">
                <a:solidFill>
                  <a:srgbClr val="86942D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Яйцекладні</a:t>
            </a:r>
            <a:endParaRPr lang="en-US" sz="6705" b="1">
              <a:solidFill>
                <a:srgbClr val="86942D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9390"/>
              </a:lnSpc>
              <a:spcBef>
                <a:spcPct val="0"/>
              </a:spcBef>
            </a:pPr>
            <a:r>
              <a:rPr lang="en-US" sz="6705" b="1">
                <a:solidFill>
                  <a:srgbClr val="86942D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(першозвірі)</a:t>
            </a:r>
            <a:endParaRPr lang="en-US" sz="6705" b="1">
              <a:solidFill>
                <a:srgbClr val="86942D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42522" y="4001403"/>
            <a:ext cx="16431461" cy="114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0"/>
              </a:lnSpc>
              <a:spcBef>
                <a:spcPct val="0"/>
              </a:spcBef>
            </a:pPr>
            <a:r>
              <a:rPr lang="en-US" sz="6705">
                <a:solidFill>
                  <a:srgbClr val="257C9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Звірі</a:t>
            </a:r>
            <a:endParaRPr lang="en-US" sz="6705">
              <a:solidFill>
                <a:srgbClr val="257C9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4173661" y="6039932"/>
            <a:ext cx="16431461" cy="1144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0"/>
              </a:lnSpc>
              <a:spcBef>
                <a:spcPct val="0"/>
              </a:spcBef>
            </a:pPr>
            <a:r>
              <a:rPr lang="en-US" sz="6705">
                <a:solidFill>
                  <a:srgbClr val="D98E85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Відкладають яйця</a:t>
            </a:r>
            <a:endParaRPr lang="en-US" sz="6705">
              <a:solidFill>
                <a:srgbClr val="D98E85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44000" y="5193110"/>
            <a:ext cx="12274568" cy="85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5"/>
              </a:lnSpc>
              <a:spcBef>
                <a:spcPct val="0"/>
              </a:spcBef>
            </a:pPr>
            <a:r>
              <a:rPr lang="en-US" sz="5010" b="1">
                <a:solidFill>
                  <a:srgbClr val="D98E85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Живородні</a:t>
            </a:r>
            <a:endParaRPr lang="en-US" sz="5010" b="1">
              <a:solidFill>
                <a:srgbClr val="D98E85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1020238" y="1822400"/>
            <a:ext cx="2475124" cy="1824104"/>
          </a:xfrm>
          <a:prstGeom prst="line">
            <a:avLst/>
          </a:prstGeom>
          <a:ln w="400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AutoShape 16"/>
          <p:cNvSpPr/>
          <p:nvPr/>
        </p:nvSpPr>
        <p:spPr>
          <a:xfrm>
            <a:off x="16568133" y="6116001"/>
            <a:ext cx="894526" cy="936410"/>
          </a:xfrm>
          <a:prstGeom prst="line">
            <a:avLst/>
          </a:prstGeom>
          <a:ln w="1619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AutoShape 17"/>
          <p:cNvSpPr/>
          <p:nvPr/>
        </p:nvSpPr>
        <p:spPr>
          <a:xfrm flipH="1">
            <a:off x="12579103" y="6111094"/>
            <a:ext cx="1001406" cy="821112"/>
          </a:xfrm>
          <a:prstGeom prst="line">
            <a:avLst/>
          </a:prstGeom>
          <a:ln w="1619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8" name="TextBox 18"/>
          <p:cNvSpPr txBox="1"/>
          <p:nvPr/>
        </p:nvSpPr>
        <p:spPr>
          <a:xfrm>
            <a:off x="10205466" y="6836956"/>
            <a:ext cx="4104667" cy="351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5"/>
              </a:lnSpc>
            </a:pPr>
            <a:r>
              <a:rPr lang="en-US" sz="5010" b="1">
                <a:solidFill>
                  <a:srgbClr val="D98E85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Сумчасті( </a:t>
            </a:r>
            <a:endParaRPr lang="en-US" sz="5010" b="1">
              <a:solidFill>
                <a:srgbClr val="D98E85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015"/>
              </a:lnSpc>
            </a:pPr>
            <a:r>
              <a:rPr lang="en-US" sz="5010" b="1">
                <a:solidFill>
                  <a:srgbClr val="D98E85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розвиток </a:t>
            </a:r>
            <a:endParaRPr lang="en-US" sz="5010" b="1">
              <a:solidFill>
                <a:srgbClr val="D98E85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015"/>
              </a:lnSpc>
              <a:spcBef>
                <a:spcPct val="0"/>
              </a:spcBef>
            </a:pPr>
            <a:r>
              <a:rPr lang="en-US" sz="5010" b="1">
                <a:solidFill>
                  <a:srgbClr val="D98E85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 сумці матері)</a:t>
            </a:r>
            <a:endParaRPr lang="en-US" sz="5010" b="1">
              <a:solidFill>
                <a:srgbClr val="D98E85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740026" y="7271662"/>
            <a:ext cx="3658526" cy="226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D98E85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Плацентарні</a:t>
            </a:r>
            <a:endParaRPr lang="en-US" sz="4300" b="1">
              <a:solidFill>
                <a:srgbClr val="D98E85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 b="1">
                <a:solidFill>
                  <a:srgbClr val="D98E85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(розвиток в плаценті)</a:t>
            </a:r>
            <a:endParaRPr lang="en-US" sz="4300" b="1">
              <a:solidFill>
                <a:srgbClr val="D98E85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3128495"/>
            <a:ext cx="12801600" cy="7052518"/>
          </a:xfrm>
          <a:custGeom>
            <a:avLst/>
            <a:gdLst/>
            <a:ahLst/>
            <a:cxnLst/>
            <a:rect l="l" t="t" r="r" b="b"/>
            <a:pathLst>
              <a:path w="12801600" h="7052518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981236" y="3834656"/>
            <a:ext cx="9265940" cy="48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Плацента - тимчасовий орган,який служить зв'язком організмом матері та зародка.</a:t>
            </a:r>
            <a:endParaRPr lang="en-US" sz="457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🫀 Містить кровоносні судини,завдяки яким отримує від матері поживні речовини.</a:t>
            </a:r>
            <a:endParaRPr lang="en-US" sz="457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2255050"/>
            <a:ext cx="5776900" cy="5776900"/>
          </a:xfrm>
          <a:custGeom>
            <a:avLst/>
            <a:gdLst/>
            <a:ahLst/>
            <a:cxnLst/>
            <a:rect l="l" t="t" r="r" b="b"/>
            <a:pathLst>
              <a:path w="5776900" h="5776900">
                <a:moveTo>
                  <a:pt x="0" y="0"/>
                </a:moveTo>
                <a:lnTo>
                  <a:pt x="5776900" y="0"/>
                </a:lnTo>
                <a:lnTo>
                  <a:pt x="5776900" y="5776900"/>
                </a:lnTo>
                <a:lnTo>
                  <a:pt x="0" y="5776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53887" y="3128495"/>
            <a:ext cx="10409168" cy="5734506"/>
          </a:xfrm>
          <a:custGeom>
            <a:avLst/>
            <a:gdLst/>
            <a:ahLst/>
            <a:cxnLst/>
            <a:rect l="l" t="t" r="r" b="b"/>
            <a:pathLst>
              <a:path w="10409168" h="5734506">
                <a:moveTo>
                  <a:pt x="0" y="0"/>
                </a:moveTo>
                <a:lnTo>
                  <a:pt x="10409169" y="0"/>
                </a:lnTo>
                <a:lnTo>
                  <a:pt x="10409169" y="5734505"/>
                </a:lnTo>
                <a:lnTo>
                  <a:pt x="0" y="57345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53887" y="3434427"/>
            <a:ext cx="7577196" cy="500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0"/>
              </a:lnSpc>
              <a:spcBef>
                <a:spcPct val="0"/>
              </a:spcBef>
            </a:pPr>
            <a:r>
              <a:rPr lang="en-US" sz="5685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Вагітність - період розвитку зародка всередині материнського організму.</a:t>
            </a:r>
            <a:endParaRPr lang="en-US" sz="5685">
              <a:solidFill>
                <a:srgbClr val="55752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2102613"/>
            <a:ext cx="5820341" cy="8358192"/>
          </a:xfrm>
          <a:custGeom>
            <a:avLst/>
            <a:gdLst/>
            <a:ahLst/>
            <a:cxnLst/>
            <a:rect l="l" t="t" r="r" b="b"/>
            <a:pathLst>
              <a:path w="5820341" h="8358192">
                <a:moveTo>
                  <a:pt x="0" y="0"/>
                </a:moveTo>
                <a:lnTo>
                  <a:pt x="5820341" y="0"/>
                </a:lnTo>
                <a:lnTo>
                  <a:pt x="5820341" y="8358192"/>
                </a:lnTo>
                <a:lnTo>
                  <a:pt x="0" y="8358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63338" y="2059052"/>
            <a:ext cx="14128166" cy="7605581"/>
          </a:xfrm>
          <a:custGeom>
            <a:avLst/>
            <a:gdLst/>
            <a:ahLst/>
            <a:cxnLst/>
            <a:rect l="l" t="t" r="r" b="b"/>
            <a:pathLst>
              <a:path w="14128166" h="7605581">
                <a:moveTo>
                  <a:pt x="0" y="0"/>
                </a:moveTo>
                <a:lnTo>
                  <a:pt x="14128166" y="0"/>
                </a:lnTo>
                <a:lnTo>
                  <a:pt x="14128166" y="7605581"/>
                </a:lnTo>
                <a:lnTo>
                  <a:pt x="0" y="76055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6602" y="1989272"/>
            <a:ext cx="9279152" cy="7782518"/>
          </a:xfrm>
          <a:custGeom>
            <a:avLst/>
            <a:gdLst/>
            <a:ahLst/>
            <a:cxnLst/>
            <a:rect l="l" t="t" r="r" b="b"/>
            <a:pathLst>
              <a:path w="9279152" h="7782518">
                <a:moveTo>
                  <a:pt x="0" y="0"/>
                </a:moveTo>
                <a:lnTo>
                  <a:pt x="9279152" y="0"/>
                </a:lnTo>
                <a:lnTo>
                  <a:pt x="9279152" y="7782518"/>
                </a:lnTo>
                <a:lnTo>
                  <a:pt x="0" y="7782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9761" b="-95195"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82544" y="282934"/>
            <a:ext cx="11192051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E87C67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Практикуймося!</a:t>
            </a:r>
            <a:endParaRPr lang="en-US" sz="7700" b="1">
              <a:solidFill>
                <a:srgbClr val="E87C67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93305" y="1989272"/>
            <a:ext cx="7769751" cy="7786337"/>
          </a:xfrm>
          <a:custGeom>
            <a:avLst/>
            <a:gdLst/>
            <a:ahLst/>
            <a:cxnLst/>
            <a:rect l="l" t="t" r="r" b="b"/>
            <a:pathLst>
              <a:path w="7769751" h="7786337">
                <a:moveTo>
                  <a:pt x="0" y="0"/>
                </a:moveTo>
                <a:lnTo>
                  <a:pt x="7769751" y="0"/>
                </a:lnTo>
                <a:lnTo>
                  <a:pt x="7769751" y="7786336"/>
                </a:lnTo>
                <a:lnTo>
                  <a:pt x="0" y="7786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388" b="-73809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6602" y="1989272"/>
            <a:ext cx="9279152" cy="7782518"/>
          </a:xfrm>
          <a:custGeom>
            <a:avLst/>
            <a:gdLst/>
            <a:ahLst/>
            <a:cxnLst/>
            <a:rect l="l" t="t" r="r" b="b"/>
            <a:pathLst>
              <a:path w="9279152" h="7782518">
                <a:moveTo>
                  <a:pt x="0" y="0"/>
                </a:moveTo>
                <a:lnTo>
                  <a:pt x="9279152" y="0"/>
                </a:lnTo>
                <a:lnTo>
                  <a:pt x="9279152" y="7782518"/>
                </a:lnTo>
                <a:lnTo>
                  <a:pt x="0" y="7782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9761" b="-95195"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82544" y="282934"/>
            <a:ext cx="11192051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E87C67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Практикуймося!</a:t>
            </a:r>
            <a:endParaRPr lang="en-US" sz="7700" b="1">
              <a:solidFill>
                <a:srgbClr val="E87C67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93305" y="1989272"/>
            <a:ext cx="7769751" cy="7786337"/>
          </a:xfrm>
          <a:custGeom>
            <a:avLst/>
            <a:gdLst/>
            <a:ahLst/>
            <a:cxnLst/>
            <a:rect l="l" t="t" r="r" b="b"/>
            <a:pathLst>
              <a:path w="7769751" h="7786337">
                <a:moveTo>
                  <a:pt x="0" y="0"/>
                </a:moveTo>
                <a:lnTo>
                  <a:pt x="7769751" y="0"/>
                </a:lnTo>
                <a:lnTo>
                  <a:pt x="7769751" y="7786336"/>
                </a:lnTo>
                <a:lnTo>
                  <a:pt x="0" y="7786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388" b="-7380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967" y="5882440"/>
            <a:ext cx="894733" cy="894733"/>
          </a:xfrm>
          <a:custGeom>
            <a:avLst/>
            <a:gdLst/>
            <a:ahLst/>
            <a:cxnLst/>
            <a:rect l="l" t="t" r="r" b="b"/>
            <a:pathLst>
              <a:path w="894733" h="894733">
                <a:moveTo>
                  <a:pt x="0" y="0"/>
                </a:moveTo>
                <a:lnTo>
                  <a:pt x="894733" y="0"/>
                </a:lnTo>
                <a:lnTo>
                  <a:pt x="894733" y="894733"/>
                </a:lnTo>
                <a:lnTo>
                  <a:pt x="0" y="894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78570" y="8363567"/>
            <a:ext cx="894733" cy="894733"/>
          </a:xfrm>
          <a:custGeom>
            <a:avLst/>
            <a:gdLst/>
            <a:ahLst/>
            <a:cxnLst/>
            <a:rect l="l" t="t" r="r" b="b"/>
            <a:pathLst>
              <a:path w="894733" h="894733">
                <a:moveTo>
                  <a:pt x="0" y="0"/>
                </a:moveTo>
                <a:lnTo>
                  <a:pt x="894732" y="0"/>
                </a:lnTo>
                <a:lnTo>
                  <a:pt x="894732" y="894733"/>
                </a:lnTo>
                <a:lnTo>
                  <a:pt x="0" y="894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762" y="1715783"/>
            <a:ext cx="7160420" cy="8571217"/>
          </a:xfrm>
          <a:custGeom>
            <a:avLst/>
            <a:gdLst/>
            <a:ahLst/>
            <a:cxnLst/>
            <a:rect l="l" t="t" r="r" b="b"/>
            <a:pathLst>
              <a:path w="7160420" h="8571217">
                <a:moveTo>
                  <a:pt x="0" y="0"/>
                </a:moveTo>
                <a:lnTo>
                  <a:pt x="7160420" y="0"/>
                </a:lnTo>
                <a:lnTo>
                  <a:pt x="7160420" y="8571217"/>
                </a:lnTo>
                <a:lnTo>
                  <a:pt x="0" y="8571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140" r="-29589" b="-864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93305" y="2227175"/>
            <a:ext cx="7769751" cy="8059825"/>
          </a:xfrm>
          <a:custGeom>
            <a:avLst/>
            <a:gdLst/>
            <a:ahLst/>
            <a:cxnLst/>
            <a:rect l="l" t="t" r="r" b="b"/>
            <a:pathLst>
              <a:path w="7769751" h="8059825">
                <a:moveTo>
                  <a:pt x="0" y="0"/>
                </a:moveTo>
                <a:lnTo>
                  <a:pt x="7769751" y="0"/>
                </a:lnTo>
                <a:lnTo>
                  <a:pt x="7769751" y="8059825"/>
                </a:lnTo>
                <a:lnTo>
                  <a:pt x="0" y="8059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136" b="-71087"/>
            </a:stretch>
          </a:blipFill>
        </p:spPr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82544" y="282934"/>
            <a:ext cx="11192051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E87C67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Практикуймося!</a:t>
            </a:r>
            <a:endParaRPr lang="en-US" sz="7700" b="1">
              <a:solidFill>
                <a:srgbClr val="E87C67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116" y="1002689"/>
            <a:ext cx="15597428" cy="8222112"/>
          </a:xfrm>
          <a:custGeom>
            <a:avLst/>
            <a:gdLst/>
            <a:ahLst/>
            <a:cxnLst/>
            <a:rect l="l" t="t" r="r" b="b"/>
            <a:pathLst>
              <a:path w="15597428" h="8222112">
                <a:moveTo>
                  <a:pt x="0" y="0"/>
                </a:moveTo>
                <a:lnTo>
                  <a:pt x="15597429" y="0"/>
                </a:lnTo>
                <a:lnTo>
                  <a:pt x="15597429" y="8222112"/>
                </a:lnTo>
                <a:lnTo>
                  <a:pt x="0" y="8222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6434" y="6663899"/>
            <a:ext cx="3167912" cy="4042580"/>
          </a:xfrm>
          <a:custGeom>
            <a:avLst/>
            <a:gdLst/>
            <a:ahLst/>
            <a:cxnLst/>
            <a:rect l="l" t="t" r="r" b="b"/>
            <a:pathLst>
              <a:path w="3167912" h="4042580">
                <a:moveTo>
                  <a:pt x="0" y="0"/>
                </a:moveTo>
                <a:lnTo>
                  <a:pt x="3167913" y="0"/>
                </a:lnTo>
                <a:lnTo>
                  <a:pt x="3167913" y="4042580"/>
                </a:lnTo>
                <a:lnTo>
                  <a:pt x="0" y="404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84908" y="6172200"/>
            <a:ext cx="4278147" cy="4114800"/>
          </a:xfrm>
          <a:custGeom>
            <a:avLst/>
            <a:gdLst/>
            <a:ahLst/>
            <a:cxnLst/>
            <a:rect l="l" t="t" r="r" b="b"/>
            <a:pathLst>
              <a:path w="4278147" h="4114800">
                <a:moveTo>
                  <a:pt x="0" y="0"/>
                </a:moveTo>
                <a:lnTo>
                  <a:pt x="4278148" y="0"/>
                </a:lnTo>
                <a:lnTo>
                  <a:pt x="4278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91085" y="617220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84908" y="805587"/>
            <a:ext cx="4402996" cy="4114800"/>
          </a:xfrm>
          <a:custGeom>
            <a:avLst/>
            <a:gdLst/>
            <a:ahLst/>
            <a:cxnLst/>
            <a:rect l="l" t="t" r="r" b="b"/>
            <a:pathLst>
              <a:path w="4402996" h="4114800">
                <a:moveTo>
                  <a:pt x="0" y="0"/>
                </a:moveTo>
                <a:lnTo>
                  <a:pt x="4402997" y="0"/>
                </a:lnTo>
                <a:lnTo>
                  <a:pt x="4402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06602" y="1199791"/>
            <a:ext cx="4400121" cy="4637809"/>
          </a:xfrm>
          <a:custGeom>
            <a:avLst/>
            <a:gdLst/>
            <a:ahLst/>
            <a:cxnLst/>
            <a:rect l="l" t="t" r="r" b="b"/>
            <a:pathLst>
              <a:path w="4400121" h="4637809">
                <a:moveTo>
                  <a:pt x="0" y="0"/>
                </a:moveTo>
                <a:lnTo>
                  <a:pt x="4400121" y="0"/>
                </a:lnTo>
                <a:lnTo>
                  <a:pt x="4400121" y="4637808"/>
                </a:lnTo>
                <a:lnTo>
                  <a:pt x="0" y="46378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74347" y="3849674"/>
            <a:ext cx="10996406" cy="239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  <a:spcBef>
                <a:spcPct val="0"/>
              </a:spcBef>
            </a:pPr>
            <a:r>
              <a:rPr lang="en-US" sz="4575" b="1">
                <a:solidFill>
                  <a:srgbClr val="E87C67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Це група хребетних,теплокровних тварин,які годують своїх малят молоком🍼</a:t>
            </a:r>
            <a:endParaRPr lang="en-US" sz="4575" b="1">
              <a:solidFill>
                <a:srgbClr val="E87C67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62324" y="2066848"/>
            <a:ext cx="15555761" cy="152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0"/>
              </a:lnSpc>
              <a:spcBef>
                <a:spcPct val="0"/>
              </a:spcBef>
            </a:pPr>
            <a:r>
              <a:rPr lang="en-US" sz="8935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Ссавці</a:t>
            </a:r>
            <a:endParaRPr lang="en-US" sz="8935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62324" y="795330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762" y="1715783"/>
            <a:ext cx="7160420" cy="8571217"/>
          </a:xfrm>
          <a:custGeom>
            <a:avLst/>
            <a:gdLst/>
            <a:ahLst/>
            <a:cxnLst/>
            <a:rect l="l" t="t" r="r" b="b"/>
            <a:pathLst>
              <a:path w="7160420" h="8571217">
                <a:moveTo>
                  <a:pt x="0" y="0"/>
                </a:moveTo>
                <a:lnTo>
                  <a:pt x="7160420" y="0"/>
                </a:lnTo>
                <a:lnTo>
                  <a:pt x="7160420" y="8571217"/>
                </a:lnTo>
                <a:lnTo>
                  <a:pt x="0" y="8571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140" r="-29589" b="-864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93305" y="2227175"/>
            <a:ext cx="7769751" cy="8059825"/>
          </a:xfrm>
          <a:custGeom>
            <a:avLst/>
            <a:gdLst/>
            <a:ahLst/>
            <a:cxnLst/>
            <a:rect l="l" t="t" r="r" b="b"/>
            <a:pathLst>
              <a:path w="7769751" h="8059825">
                <a:moveTo>
                  <a:pt x="0" y="0"/>
                </a:moveTo>
                <a:lnTo>
                  <a:pt x="7769751" y="0"/>
                </a:lnTo>
                <a:lnTo>
                  <a:pt x="7769751" y="8059825"/>
                </a:lnTo>
                <a:lnTo>
                  <a:pt x="0" y="8059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136" b="-710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693" y="6949214"/>
            <a:ext cx="882513" cy="882513"/>
          </a:xfrm>
          <a:custGeom>
            <a:avLst/>
            <a:gdLst/>
            <a:ahLst/>
            <a:cxnLst/>
            <a:rect l="l" t="t" r="r" b="b"/>
            <a:pathLst>
              <a:path w="882513" h="882513">
                <a:moveTo>
                  <a:pt x="0" y="0"/>
                </a:moveTo>
                <a:lnTo>
                  <a:pt x="882513" y="0"/>
                </a:lnTo>
                <a:lnTo>
                  <a:pt x="882513" y="882513"/>
                </a:lnTo>
                <a:lnTo>
                  <a:pt x="0" y="882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82544" y="282934"/>
            <a:ext cx="11192051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E87C67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Практикуймося!</a:t>
            </a:r>
            <a:endParaRPr lang="en-US" sz="7700" b="1">
              <a:solidFill>
                <a:srgbClr val="E87C67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8570" y="8375787"/>
            <a:ext cx="882513" cy="882513"/>
          </a:xfrm>
          <a:custGeom>
            <a:avLst/>
            <a:gdLst/>
            <a:ahLst/>
            <a:cxnLst/>
            <a:rect l="l" t="t" r="r" b="b"/>
            <a:pathLst>
              <a:path w="882513" h="882513">
                <a:moveTo>
                  <a:pt x="0" y="0"/>
                </a:moveTo>
                <a:lnTo>
                  <a:pt x="882513" y="0"/>
                </a:lnTo>
                <a:lnTo>
                  <a:pt x="882513" y="882513"/>
                </a:lnTo>
                <a:lnTo>
                  <a:pt x="0" y="882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6602" y="2066066"/>
            <a:ext cx="9450602" cy="8058428"/>
          </a:xfrm>
          <a:custGeom>
            <a:avLst/>
            <a:gdLst/>
            <a:ahLst/>
            <a:cxnLst/>
            <a:rect l="l" t="t" r="r" b="b"/>
            <a:pathLst>
              <a:path w="9450602" h="8058428">
                <a:moveTo>
                  <a:pt x="0" y="0"/>
                </a:moveTo>
                <a:lnTo>
                  <a:pt x="9450602" y="0"/>
                </a:lnTo>
                <a:lnTo>
                  <a:pt x="9450602" y="8058428"/>
                </a:lnTo>
                <a:lnTo>
                  <a:pt x="0" y="8058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6814" b="-9379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96160" y="1792398"/>
            <a:ext cx="9691840" cy="8605764"/>
          </a:xfrm>
          <a:custGeom>
            <a:avLst/>
            <a:gdLst/>
            <a:ahLst/>
            <a:cxnLst/>
            <a:rect l="l" t="t" r="r" b="b"/>
            <a:pathLst>
              <a:path w="9691840" h="8605764">
                <a:moveTo>
                  <a:pt x="0" y="0"/>
                </a:moveTo>
                <a:lnTo>
                  <a:pt x="9691840" y="0"/>
                </a:lnTo>
                <a:lnTo>
                  <a:pt x="9691840" y="8605764"/>
                </a:lnTo>
                <a:lnTo>
                  <a:pt x="0" y="8605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24" b="-95249"/>
            </a:stretch>
          </a:blipFill>
        </p:spPr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82544" y="282934"/>
            <a:ext cx="11192051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E87C67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Практикуймося!</a:t>
            </a:r>
            <a:endParaRPr lang="en-US" sz="7700" b="1">
              <a:solidFill>
                <a:srgbClr val="E87C67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6602" y="2066066"/>
            <a:ext cx="9450602" cy="8058428"/>
          </a:xfrm>
          <a:custGeom>
            <a:avLst/>
            <a:gdLst/>
            <a:ahLst/>
            <a:cxnLst/>
            <a:rect l="l" t="t" r="r" b="b"/>
            <a:pathLst>
              <a:path w="9450602" h="8058428">
                <a:moveTo>
                  <a:pt x="0" y="0"/>
                </a:moveTo>
                <a:lnTo>
                  <a:pt x="9450602" y="0"/>
                </a:lnTo>
                <a:lnTo>
                  <a:pt x="9450602" y="8058428"/>
                </a:lnTo>
                <a:lnTo>
                  <a:pt x="0" y="8058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6814" b="-9379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96160" y="1792398"/>
            <a:ext cx="9691840" cy="8605764"/>
          </a:xfrm>
          <a:custGeom>
            <a:avLst/>
            <a:gdLst/>
            <a:ahLst/>
            <a:cxnLst/>
            <a:rect l="l" t="t" r="r" b="b"/>
            <a:pathLst>
              <a:path w="9691840" h="8605764">
                <a:moveTo>
                  <a:pt x="0" y="0"/>
                </a:moveTo>
                <a:lnTo>
                  <a:pt x="9691840" y="0"/>
                </a:lnTo>
                <a:lnTo>
                  <a:pt x="9691840" y="8605764"/>
                </a:lnTo>
                <a:lnTo>
                  <a:pt x="0" y="8605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24" b="-95249"/>
            </a:stretch>
          </a:blipFill>
        </p:spPr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82544" y="282934"/>
            <a:ext cx="11192051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E87C67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Практикуймося!</a:t>
            </a:r>
            <a:endParaRPr lang="en-US" sz="7700" b="1">
              <a:solidFill>
                <a:srgbClr val="E87C67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6868" y="5485558"/>
            <a:ext cx="796151" cy="796151"/>
          </a:xfrm>
          <a:custGeom>
            <a:avLst/>
            <a:gdLst/>
            <a:ahLst/>
            <a:cxnLst/>
            <a:rect l="l" t="t" r="r" b="b"/>
            <a:pathLst>
              <a:path w="796151" h="796151">
                <a:moveTo>
                  <a:pt x="0" y="0"/>
                </a:moveTo>
                <a:lnTo>
                  <a:pt x="796152" y="0"/>
                </a:lnTo>
                <a:lnTo>
                  <a:pt x="796152" y="796151"/>
                </a:lnTo>
                <a:lnTo>
                  <a:pt x="0" y="796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82418" y="3881641"/>
            <a:ext cx="796151" cy="796151"/>
          </a:xfrm>
          <a:custGeom>
            <a:avLst/>
            <a:gdLst/>
            <a:ahLst/>
            <a:cxnLst/>
            <a:rect l="l" t="t" r="r" b="b"/>
            <a:pathLst>
              <a:path w="796151" h="796151">
                <a:moveTo>
                  <a:pt x="0" y="0"/>
                </a:moveTo>
                <a:lnTo>
                  <a:pt x="796152" y="0"/>
                </a:lnTo>
                <a:lnTo>
                  <a:pt x="796152" y="796151"/>
                </a:lnTo>
                <a:lnTo>
                  <a:pt x="0" y="7961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040" y="6537401"/>
            <a:ext cx="4733351" cy="3422103"/>
          </a:xfrm>
          <a:custGeom>
            <a:avLst/>
            <a:gdLst/>
            <a:ahLst/>
            <a:cxnLst/>
            <a:rect l="l" t="t" r="r" b="b"/>
            <a:pathLst>
              <a:path w="4733351" h="3422103">
                <a:moveTo>
                  <a:pt x="0" y="0"/>
                </a:moveTo>
                <a:lnTo>
                  <a:pt x="4733351" y="0"/>
                </a:lnTo>
                <a:lnTo>
                  <a:pt x="4733351" y="3422102"/>
                </a:lnTo>
                <a:lnTo>
                  <a:pt x="0" y="342210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227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8391" y="6753650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8391" y="7717937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8"/>
                </a:lnTo>
                <a:lnTo>
                  <a:pt x="0" y="44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8391" y="8475935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8391" y="9436334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8"/>
                </a:lnTo>
                <a:lnTo>
                  <a:pt x="0" y="44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11881" y="6537401"/>
            <a:ext cx="4822081" cy="1808710"/>
          </a:xfrm>
          <a:custGeom>
            <a:avLst/>
            <a:gdLst/>
            <a:ahLst/>
            <a:cxnLst/>
            <a:rect l="l" t="t" r="r" b="b"/>
            <a:pathLst>
              <a:path w="4822081" h="1808710">
                <a:moveTo>
                  <a:pt x="0" y="0"/>
                </a:moveTo>
                <a:lnTo>
                  <a:pt x="4822081" y="0"/>
                </a:lnTo>
                <a:lnTo>
                  <a:pt x="4822081" y="1808709"/>
                </a:lnTo>
                <a:lnTo>
                  <a:pt x="0" y="180870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6212" b="-9033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88040" y="7736159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9" y="0"/>
                </a:lnTo>
                <a:lnTo>
                  <a:pt x="481599" y="446048"/>
                </a:lnTo>
                <a:lnTo>
                  <a:pt x="0" y="44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88040" y="6639323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9" y="0"/>
                </a:lnTo>
                <a:lnTo>
                  <a:pt x="481599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13657" y="2203069"/>
            <a:ext cx="7354603" cy="104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  <a:spcBef>
                <a:spcPct val="0"/>
              </a:spcBef>
            </a:pPr>
            <a:r>
              <a:rPr lang="en-US" sz="6090" b="1">
                <a:solidFill>
                  <a:srgbClr val="3FA9F5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Шия</a:t>
            </a:r>
            <a:endParaRPr lang="en-US" sz="6090" b="1">
              <a:solidFill>
                <a:srgbClr val="3FA9F5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178371" y="2238183"/>
            <a:ext cx="5931257" cy="1048001"/>
          </a:xfrm>
          <a:custGeom>
            <a:avLst/>
            <a:gdLst/>
            <a:ahLst/>
            <a:cxnLst/>
            <a:rect l="l" t="t" r="r" b="b"/>
            <a:pathLst>
              <a:path w="5931257" h="1048001">
                <a:moveTo>
                  <a:pt x="0" y="0"/>
                </a:moveTo>
                <a:lnTo>
                  <a:pt x="5931258" y="0"/>
                </a:lnTo>
                <a:lnTo>
                  <a:pt x="5931258" y="1048001"/>
                </a:lnTo>
                <a:lnTo>
                  <a:pt x="0" y="104800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82712" b="-31944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54123" y="2317369"/>
            <a:ext cx="833917" cy="772361"/>
          </a:xfrm>
          <a:custGeom>
            <a:avLst/>
            <a:gdLst/>
            <a:ahLst/>
            <a:cxnLst/>
            <a:rect l="l" t="t" r="r" b="b"/>
            <a:pathLst>
              <a:path w="833917" h="772361">
                <a:moveTo>
                  <a:pt x="0" y="0"/>
                </a:moveTo>
                <a:lnTo>
                  <a:pt x="833917" y="0"/>
                </a:lnTo>
                <a:lnTo>
                  <a:pt x="833917" y="772361"/>
                </a:lnTo>
                <a:lnTo>
                  <a:pt x="0" y="772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12809" y="-162616"/>
            <a:ext cx="4246491" cy="4650059"/>
          </a:xfrm>
          <a:custGeom>
            <a:avLst/>
            <a:gdLst/>
            <a:ahLst/>
            <a:cxnLst/>
            <a:rect l="l" t="t" r="r" b="b"/>
            <a:pathLst>
              <a:path w="4246491" h="4650059">
                <a:moveTo>
                  <a:pt x="0" y="0"/>
                </a:moveTo>
                <a:lnTo>
                  <a:pt x="4246491" y="0"/>
                </a:lnTo>
                <a:lnTo>
                  <a:pt x="4246491" y="4650058"/>
                </a:lnTo>
                <a:lnTo>
                  <a:pt x="0" y="4650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53212" y="6074723"/>
            <a:ext cx="3546209" cy="4114800"/>
          </a:xfrm>
          <a:custGeom>
            <a:avLst/>
            <a:gdLst/>
            <a:ahLst/>
            <a:cxnLst/>
            <a:rect l="l" t="t" r="r" b="b"/>
            <a:pathLst>
              <a:path w="3546209" h="4114800">
                <a:moveTo>
                  <a:pt x="0" y="0"/>
                </a:moveTo>
                <a:lnTo>
                  <a:pt x="3546210" y="0"/>
                </a:lnTo>
                <a:lnTo>
                  <a:pt x="3546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7564" y="266196"/>
            <a:ext cx="4439313" cy="4991974"/>
          </a:xfrm>
          <a:custGeom>
            <a:avLst/>
            <a:gdLst/>
            <a:ahLst/>
            <a:cxnLst/>
            <a:rect l="l" t="t" r="r" b="b"/>
            <a:pathLst>
              <a:path w="4439313" h="4991974">
                <a:moveTo>
                  <a:pt x="0" y="0"/>
                </a:moveTo>
                <a:lnTo>
                  <a:pt x="4439313" y="0"/>
                </a:lnTo>
                <a:lnTo>
                  <a:pt x="4439313" y="4991974"/>
                </a:lnTo>
                <a:lnTo>
                  <a:pt x="0" y="49919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1225214" y="4709202"/>
            <a:ext cx="9555108" cy="185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5"/>
              </a:lnSpc>
              <a:spcBef>
                <a:spcPct val="0"/>
              </a:spcBef>
            </a:pPr>
            <a:r>
              <a:rPr lang="en-US" sz="1085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Голова </a:t>
            </a:r>
            <a:endParaRPr lang="en-US" sz="1085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49680" y="6429745"/>
            <a:ext cx="44091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5"/>
              </a:lnSpc>
              <a:spcBef>
                <a:spcPct val="0"/>
              </a:spcBef>
            </a:pPr>
            <a:r>
              <a:rPr lang="en-US" sz="444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Очі</a:t>
            </a:r>
            <a:endParaRPr lang="en-US" sz="444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91665" y="7576046"/>
            <a:ext cx="3125212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Ніс</a:t>
            </a:r>
            <a:endParaRPr lang="en-US" sz="310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56234" y="8400192"/>
            <a:ext cx="459221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Вушна раковина</a:t>
            </a:r>
            <a:endParaRPr lang="en-US" sz="330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9183211"/>
            <a:ext cx="5047280" cy="59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5"/>
              </a:lnSpc>
              <a:spcBef>
                <a:spcPct val="0"/>
              </a:spcBef>
            </a:pPr>
            <a:r>
              <a:rPr lang="en-US" sz="3555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Зуби,губи</a:t>
            </a:r>
            <a:endParaRPr lang="en-US" sz="3555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161505" y="4551389"/>
            <a:ext cx="9555108" cy="184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5"/>
              </a:lnSpc>
              <a:spcBef>
                <a:spcPct val="0"/>
              </a:spcBef>
            </a:pPr>
            <a:r>
              <a:rPr lang="en-US" sz="10855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Тулуб</a:t>
            </a:r>
            <a:endParaRPr lang="en-US" sz="10855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041799" y="6439270"/>
            <a:ext cx="3271172" cy="65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371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Задні кінцівки </a:t>
            </a:r>
            <a:endParaRPr lang="en-US" sz="371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901274" y="7624674"/>
            <a:ext cx="3552220" cy="50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5"/>
              </a:lnSpc>
              <a:spcBef>
                <a:spcPct val="0"/>
              </a:spcBef>
            </a:pPr>
            <a:r>
              <a:rPr lang="en-US" sz="30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Передні кінцівки</a:t>
            </a:r>
            <a:endParaRPr lang="en-US" sz="30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610556" y="4604372"/>
            <a:ext cx="9555108" cy="184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5"/>
              </a:lnSpc>
              <a:spcBef>
                <a:spcPct val="0"/>
              </a:spcBef>
            </a:pPr>
            <a:r>
              <a:rPr lang="en-US" sz="10855" b="1">
                <a:solidFill>
                  <a:srgbClr val="66935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Хвіст</a:t>
            </a:r>
            <a:r>
              <a:rPr lang="en-US" sz="10855">
                <a:solidFill>
                  <a:srgbClr val="66935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</a:t>
            </a:r>
            <a:endParaRPr lang="en-US" sz="10855">
              <a:solidFill>
                <a:srgbClr val="66935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1641107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3903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56312" y="4779573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74886" y="4606304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16282">
            <a:off x="15827519" y="171091"/>
            <a:ext cx="3471074" cy="2057400"/>
          </a:xfrm>
          <a:custGeom>
            <a:avLst/>
            <a:gdLst/>
            <a:ahLst/>
            <a:cxnLst/>
            <a:rect l="l" t="t" r="r" b="b"/>
            <a:pathLst>
              <a:path w="3471074" h="2057400">
                <a:moveTo>
                  <a:pt x="0" y="0"/>
                </a:moveTo>
                <a:lnTo>
                  <a:pt x="3471074" y="0"/>
                </a:lnTo>
                <a:lnTo>
                  <a:pt x="34710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4930">
            <a:off x="-382187" y="2433896"/>
            <a:ext cx="2818716" cy="2557344"/>
          </a:xfrm>
          <a:custGeom>
            <a:avLst/>
            <a:gdLst/>
            <a:ahLst/>
            <a:cxnLst/>
            <a:rect l="l" t="t" r="r" b="b"/>
            <a:pathLst>
              <a:path w="2818716" h="2557344">
                <a:moveTo>
                  <a:pt x="0" y="0"/>
                </a:moveTo>
                <a:lnTo>
                  <a:pt x="2818716" y="0"/>
                </a:lnTo>
                <a:lnTo>
                  <a:pt x="2818716" y="2557344"/>
                </a:lnTo>
                <a:lnTo>
                  <a:pt x="0" y="2557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55103" y="3409447"/>
            <a:ext cx="4588800" cy="6506918"/>
          </a:xfrm>
          <a:custGeom>
            <a:avLst/>
            <a:gdLst/>
            <a:ahLst/>
            <a:cxnLst/>
            <a:rect l="l" t="t" r="r" b="b"/>
            <a:pathLst>
              <a:path w="4588800" h="6506918">
                <a:moveTo>
                  <a:pt x="0" y="0"/>
                </a:moveTo>
                <a:lnTo>
                  <a:pt x="4588800" y="0"/>
                </a:lnTo>
                <a:lnTo>
                  <a:pt x="4588800" y="6506918"/>
                </a:lnTo>
                <a:lnTo>
                  <a:pt x="0" y="6506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85113" y="4779573"/>
            <a:ext cx="5461735" cy="5461735"/>
          </a:xfrm>
          <a:custGeom>
            <a:avLst/>
            <a:gdLst/>
            <a:ahLst/>
            <a:cxnLst/>
            <a:rect l="l" t="t" r="r" b="b"/>
            <a:pathLst>
              <a:path w="5461735" h="5461735">
                <a:moveTo>
                  <a:pt x="0" y="0"/>
                </a:moveTo>
                <a:lnTo>
                  <a:pt x="5461735" y="0"/>
                </a:lnTo>
                <a:lnTo>
                  <a:pt x="5461735" y="5461735"/>
                </a:lnTo>
                <a:lnTo>
                  <a:pt x="0" y="54617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62324" y="795330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118857" y="4467268"/>
            <a:ext cx="8309722" cy="448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40"/>
              </a:lnSpc>
            </a:pPr>
            <a:r>
              <a:rPr lang="en-US" sz="130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 /З:</a:t>
            </a:r>
            <a:endParaRPr lang="en-US" sz="130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marL="0" lvl="0" indent="0" algn="l">
              <a:lnSpc>
                <a:spcPts val="18240"/>
              </a:lnSpc>
              <a:spcBef>
                <a:spcPct val="0"/>
              </a:spcBef>
            </a:pPr>
            <a:r>
              <a:rPr lang="en-US" sz="130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§ 58</a:t>
            </a:r>
            <a:endParaRPr lang="en-US" sz="130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269768" y="2152602"/>
            <a:ext cx="12142840" cy="238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80"/>
              </a:lnSpc>
              <a:spcBef>
                <a:spcPct val="0"/>
              </a:spcBef>
            </a:pPr>
            <a:r>
              <a:rPr lang="en-US" sz="684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Відскануй QR -код та пройди гру : </a:t>
            </a:r>
            <a:endParaRPr lang="en-US" sz="684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3128495"/>
            <a:ext cx="12801600" cy="7052518"/>
          </a:xfrm>
          <a:custGeom>
            <a:avLst/>
            <a:gdLst/>
            <a:ahLst/>
            <a:cxnLst/>
            <a:rect l="l" t="t" r="r" b="b"/>
            <a:pathLst>
              <a:path w="12801600" h="7052518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981236" y="3834656"/>
            <a:ext cx="9265940" cy="48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</a:p>
          <a:p>
            <a:pPr algn="ctr">
              <a:lnSpc>
                <a:spcPts val="6395"/>
              </a:lnSpc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Ссавці годують малят секретом </a:t>
            </a:r>
            <a:r>
              <a:rPr lang="en-US" sz="4570" b="1" i="1">
                <a:solidFill>
                  <a:srgbClr val="557520"/>
                </a:solidFill>
                <a:latin typeface="Comic Sans Bold Italics" panose="03000902030302060204"/>
                <a:ea typeface="Comic Sans Bold Italics" panose="03000902030302060204"/>
                <a:cs typeface="Comic Sans Bold Italics" panose="03000902030302060204"/>
                <a:sym typeface="Comic Sans Bold Italics" panose="03000902030302060204"/>
              </a:rPr>
              <a:t>молочних залоз - </a:t>
            </a:r>
            <a:r>
              <a:rPr lang="en-US" sz="4570" b="1" u="sng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молоком .</a:t>
            </a:r>
            <a:endParaRPr lang="en-US" sz="4570" b="1" u="sng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Їхнє тіло складається з голови,тулуба,хвоста,добре вираженої шиї.</a:t>
            </a:r>
            <a:endParaRPr lang="en-US" sz="457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6314" y="1685248"/>
            <a:ext cx="2566139" cy="4114800"/>
          </a:xfrm>
          <a:custGeom>
            <a:avLst/>
            <a:gdLst/>
            <a:ahLst/>
            <a:cxnLst/>
            <a:rect l="l" t="t" r="r" b="b"/>
            <a:pathLst>
              <a:path w="2566139" h="4114800">
                <a:moveTo>
                  <a:pt x="0" y="0"/>
                </a:moveTo>
                <a:lnTo>
                  <a:pt x="2566139" y="0"/>
                </a:lnTo>
                <a:lnTo>
                  <a:pt x="25661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4944" y="6172200"/>
            <a:ext cx="4655846" cy="4114800"/>
          </a:xfrm>
          <a:custGeom>
            <a:avLst/>
            <a:gdLst/>
            <a:ahLst/>
            <a:cxnLst/>
            <a:rect l="l" t="t" r="r" b="b"/>
            <a:pathLst>
              <a:path w="4655846" h="4114800">
                <a:moveTo>
                  <a:pt x="0" y="0"/>
                </a:moveTo>
                <a:lnTo>
                  <a:pt x="4655847" y="0"/>
                </a:lnTo>
                <a:lnTo>
                  <a:pt x="46558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3128495"/>
            <a:ext cx="12801600" cy="7052518"/>
          </a:xfrm>
          <a:custGeom>
            <a:avLst/>
            <a:gdLst/>
            <a:ahLst/>
            <a:cxnLst/>
            <a:rect l="l" t="t" r="r" b="b"/>
            <a:pathLst>
              <a:path w="12801600" h="7052518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981236" y="3834656"/>
            <a:ext cx="9265940" cy="562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✅4 кінцівки,які під тулубом.</a:t>
            </a:r>
            <a:endParaRPr lang="en-US" sz="457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395"/>
              </a:lnSpc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✅ Вушні раковини,зовнішній слуховий прохід </a:t>
            </a:r>
            <a:endParaRPr lang="en-US" sz="457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395"/>
              </a:lnSpc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✅ Очі захищені </a:t>
            </a:r>
            <a:r>
              <a:rPr lang="en-US" sz="457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2 </a:t>
            </a: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повіками</a:t>
            </a:r>
            <a:endParaRPr lang="en-US" sz="457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5575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✅ Шкіра еластична,має розвинені різні типи залоз : ротові,сальні,молочні,пахучі </a:t>
            </a:r>
            <a:endParaRPr lang="en-US" sz="4570" b="1">
              <a:solidFill>
                <a:srgbClr val="5575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7508" y="4354305"/>
            <a:ext cx="6287838" cy="4664433"/>
          </a:xfrm>
          <a:custGeom>
            <a:avLst/>
            <a:gdLst/>
            <a:ahLst/>
            <a:cxnLst/>
            <a:rect l="l" t="t" r="r" b="b"/>
            <a:pathLst>
              <a:path w="6287838" h="4664433">
                <a:moveTo>
                  <a:pt x="0" y="0"/>
                </a:moveTo>
                <a:lnTo>
                  <a:pt x="6287839" y="0"/>
                </a:lnTo>
                <a:lnTo>
                  <a:pt x="6287839" y="4664433"/>
                </a:lnTo>
                <a:lnTo>
                  <a:pt x="0" y="4664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39236" y="538670"/>
            <a:ext cx="3523820" cy="3325605"/>
          </a:xfrm>
          <a:custGeom>
            <a:avLst/>
            <a:gdLst/>
            <a:ahLst/>
            <a:cxnLst/>
            <a:rect l="l" t="t" r="r" b="b"/>
            <a:pathLst>
              <a:path w="3523820" h="3325605">
                <a:moveTo>
                  <a:pt x="0" y="0"/>
                </a:moveTo>
                <a:lnTo>
                  <a:pt x="3523820" y="0"/>
                </a:lnTo>
                <a:lnTo>
                  <a:pt x="3523820" y="3325605"/>
                </a:lnTo>
                <a:lnTo>
                  <a:pt x="0" y="3325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80167" y="538670"/>
            <a:ext cx="3189107" cy="2882156"/>
          </a:xfrm>
          <a:custGeom>
            <a:avLst/>
            <a:gdLst/>
            <a:ahLst/>
            <a:cxnLst/>
            <a:rect l="l" t="t" r="r" b="b"/>
            <a:pathLst>
              <a:path w="3189107" h="2882156">
                <a:moveTo>
                  <a:pt x="0" y="0"/>
                </a:moveTo>
                <a:lnTo>
                  <a:pt x="3189108" y="0"/>
                </a:lnTo>
                <a:lnTo>
                  <a:pt x="3189108" y="2882156"/>
                </a:lnTo>
                <a:lnTo>
                  <a:pt x="0" y="2882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3128495"/>
            <a:ext cx="12801600" cy="7052518"/>
          </a:xfrm>
          <a:custGeom>
            <a:avLst/>
            <a:gdLst/>
            <a:ahLst/>
            <a:cxnLst/>
            <a:rect l="l" t="t" r="r" b="b"/>
            <a:pathLst>
              <a:path w="12801600" h="7052518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4944" y="151873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3340" y="5947855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43136" y="4098266"/>
            <a:ext cx="12719919" cy="328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0">
                <a:solidFill>
                  <a:srgbClr val="55752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Дихають </a:t>
            </a:r>
            <a:r>
              <a:rPr lang="en-US" sz="6270" b="1" i="1" u="sng">
                <a:solidFill>
                  <a:srgbClr val="557520"/>
                </a:solidFill>
                <a:latin typeface="Comic Sans Bold Italics" panose="03000902030302060204"/>
                <a:ea typeface="Comic Sans Bold Italics" panose="03000902030302060204"/>
                <a:cs typeface="Comic Sans Bold Italics" panose="03000902030302060204"/>
                <a:sym typeface="Comic Sans Bold Italics" panose="03000902030302060204"/>
              </a:rPr>
              <a:t>‼️</a:t>
            </a:r>
            <a:r>
              <a:rPr lang="en-US" sz="6270" b="1" i="1" u="sng">
                <a:solidFill>
                  <a:srgbClr val="166469"/>
                </a:solidFill>
                <a:latin typeface="Comic Sans Bold Italics" panose="03000902030302060204"/>
                <a:ea typeface="Comic Sans Bold Italics" panose="03000902030302060204"/>
                <a:cs typeface="Comic Sans Bold Italics" panose="03000902030302060204"/>
                <a:sym typeface="Comic Sans Bold Italics" panose="03000902030302060204"/>
              </a:rPr>
              <a:t>легенями</a:t>
            </a:r>
            <a:r>
              <a:rPr lang="en-US" sz="6270" b="1" i="1" u="sng">
                <a:solidFill>
                  <a:srgbClr val="557520"/>
                </a:solidFill>
                <a:latin typeface="Comic Sans Bold Italics" panose="03000902030302060204"/>
                <a:ea typeface="Comic Sans Bold Italics" panose="03000902030302060204"/>
                <a:cs typeface="Comic Sans Bold Italics" panose="03000902030302060204"/>
                <a:sym typeface="Comic Sans Bold Italics" panose="03000902030302060204"/>
              </a:rPr>
              <a:t> 🫁‼️</a:t>
            </a:r>
            <a:endParaRPr lang="en-US" sz="6270" b="1" i="1" u="sng">
              <a:solidFill>
                <a:srgbClr val="557520"/>
              </a:solidFill>
              <a:latin typeface="Comic Sans Bold Italics" panose="03000902030302060204"/>
              <a:ea typeface="Comic Sans Bold Italics" panose="03000902030302060204"/>
              <a:cs typeface="Comic Sans Bold Italics" panose="03000902030302060204"/>
              <a:sym typeface="Comic Sans Bold Italics" panose="03000902030302060204"/>
            </a:endParaRPr>
          </a:p>
          <a:p>
            <a:pPr algn="ctr">
              <a:lnSpc>
                <a:spcPts val="8780"/>
              </a:lnSpc>
              <a:spcBef>
                <a:spcPct val="0"/>
              </a:spcBef>
            </a:pPr>
            <a:r>
              <a:rPr lang="en-US" sz="6270" b="1" i="1" u="sng">
                <a:solidFill>
                  <a:srgbClr val="557520"/>
                </a:solidFill>
                <a:latin typeface="Comic Sans Bold Italics" panose="03000902030302060204"/>
                <a:ea typeface="Comic Sans Bold Italics" panose="03000902030302060204"/>
                <a:cs typeface="Comic Sans Bold Italics" panose="03000902030302060204"/>
                <a:sym typeface="Comic Sans Bold Italics" panose="03000902030302060204"/>
              </a:rPr>
              <a:t>Серце ‼️</a:t>
            </a:r>
            <a:r>
              <a:rPr lang="en-US" sz="6270" b="1" i="1" u="sng">
                <a:solidFill>
                  <a:srgbClr val="1EA6BC"/>
                </a:solidFill>
                <a:latin typeface="Comic Sans Bold Italics" panose="03000902030302060204"/>
                <a:ea typeface="Comic Sans Bold Italics" panose="03000902030302060204"/>
                <a:cs typeface="Comic Sans Bold Italics" panose="03000902030302060204"/>
                <a:sym typeface="Comic Sans Bold Italics" panose="03000902030302060204"/>
              </a:rPr>
              <a:t>ЧОТИРИКАМЕРНЕ</a:t>
            </a:r>
            <a:r>
              <a:rPr lang="en-US" sz="6270" b="1" i="1" u="sng">
                <a:solidFill>
                  <a:srgbClr val="557520"/>
                </a:solidFill>
                <a:latin typeface="Comic Sans Bold Italics" panose="03000902030302060204"/>
                <a:ea typeface="Comic Sans Bold Italics" panose="03000902030302060204"/>
                <a:cs typeface="Comic Sans Bold Italics" panose="03000902030302060204"/>
                <a:sym typeface="Comic Sans Bold Italics" panose="03000902030302060204"/>
              </a:rPr>
              <a:t>🫀‼️</a:t>
            </a:r>
            <a:endParaRPr lang="en-US" sz="6270" b="1" i="1" u="sng">
              <a:solidFill>
                <a:srgbClr val="557520"/>
              </a:solidFill>
              <a:latin typeface="Comic Sans Bold Italics" panose="03000902030302060204"/>
              <a:ea typeface="Comic Sans Bold Italics" panose="03000902030302060204"/>
              <a:cs typeface="Comic Sans Bold Italics" panose="03000902030302060204"/>
              <a:sym typeface="Comic Sans Bold Italics" panose="0300090203030206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70791" y="2057400"/>
            <a:ext cx="6007608" cy="8229600"/>
          </a:xfrm>
          <a:custGeom>
            <a:avLst/>
            <a:gdLst/>
            <a:ahLst/>
            <a:cxnLst/>
            <a:rect l="l" t="t" r="r" b="b"/>
            <a:pathLst>
              <a:path w="6007608" h="8229600">
                <a:moveTo>
                  <a:pt x="0" y="0"/>
                </a:moveTo>
                <a:lnTo>
                  <a:pt x="6007608" y="0"/>
                </a:lnTo>
                <a:lnTo>
                  <a:pt x="60076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48430" y="338645"/>
            <a:ext cx="14860279" cy="17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15"/>
              </a:lnSpc>
              <a:spcBef>
                <a:spcPct val="0"/>
              </a:spcBef>
            </a:pPr>
            <a:r>
              <a:rPr lang="en-US" sz="10225">
                <a:solidFill>
                  <a:srgbClr val="E87C67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Потові залози</a:t>
            </a:r>
            <a:endParaRPr lang="en-US" sz="10225">
              <a:solidFill>
                <a:srgbClr val="E87C67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307450" y="3059484"/>
            <a:ext cx="13256840" cy="477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0"/>
              </a:lnSpc>
              <a:spcBef>
                <a:spcPct val="0"/>
              </a:spcBef>
            </a:pPr>
            <a:r>
              <a:rPr lang="en-US" sz="9120">
                <a:solidFill>
                  <a:srgbClr val="43585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✅ Виділяють кінцеві продукти обміну у вигляді поту.</a:t>
            </a:r>
            <a:endParaRPr lang="en-US" sz="9120">
              <a:solidFill>
                <a:srgbClr val="43585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686049" y="2083181"/>
            <a:ext cx="13256840" cy="800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0"/>
              </a:lnSpc>
              <a:spcBef>
                <a:spcPct val="0"/>
              </a:spcBef>
            </a:pPr>
            <a:r>
              <a:rPr lang="en-US" sz="9120">
                <a:solidFill>
                  <a:srgbClr val="43585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✅ Змащують волосся,поверхню шкіри,щоб запобігти зношуванню чи намоканню.</a:t>
            </a:r>
            <a:endParaRPr lang="en-US" sz="9120">
              <a:solidFill>
                <a:srgbClr val="43585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756001" y="4139509"/>
            <a:ext cx="7206143" cy="5678639"/>
          </a:xfrm>
          <a:custGeom>
            <a:avLst/>
            <a:gdLst/>
            <a:ahLst/>
            <a:cxnLst/>
            <a:rect l="l" t="t" r="r" b="b"/>
            <a:pathLst>
              <a:path w="7206143" h="5678639">
                <a:moveTo>
                  <a:pt x="0" y="0"/>
                </a:moveTo>
                <a:lnTo>
                  <a:pt x="7206143" y="0"/>
                </a:lnTo>
                <a:lnTo>
                  <a:pt x="7206143" y="5678639"/>
                </a:lnTo>
                <a:lnTo>
                  <a:pt x="0" y="5678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016" b="-141981"/>
            </a:stretch>
          </a:blipFill>
        </p:spPr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48430" y="338645"/>
            <a:ext cx="14860279" cy="17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15"/>
              </a:lnSpc>
              <a:spcBef>
                <a:spcPct val="0"/>
              </a:spcBef>
            </a:pPr>
            <a:r>
              <a:rPr lang="en-US" sz="10225">
                <a:solidFill>
                  <a:srgbClr val="E87C67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Сальні залози</a:t>
            </a:r>
            <a:endParaRPr lang="en-US" sz="10225">
              <a:solidFill>
                <a:srgbClr val="E87C67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91420" y="5635424"/>
            <a:ext cx="7360778" cy="4048732"/>
          </a:xfrm>
          <a:custGeom>
            <a:avLst/>
            <a:gdLst/>
            <a:ahLst/>
            <a:cxnLst/>
            <a:rect l="l" t="t" r="r" b="b"/>
            <a:pathLst>
              <a:path w="7360778" h="4048732">
                <a:moveTo>
                  <a:pt x="0" y="0"/>
                </a:moveTo>
                <a:lnTo>
                  <a:pt x="7360779" y="0"/>
                </a:lnTo>
                <a:lnTo>
                  <a:pt x="7360779" y="4048733"/>
                </a:lnTo>
                <a:lnTo>
                  <a:pt x="0" y="4048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858" b="-25515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1916037"/>
            <a:ext cx="13256840" cy="477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0"/>
              </a:lnSpc>
              <a:spcBef>
                <a:spcPct val="0"/>
              </a:spcBef>
            </a:pPr>
            <a:r>
              <a:rPr lang="en-US" sz="9120">
                <a:solidFill>
                  <a:srgbClr val="43585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✅ Тварини мітять територію,позначають шлях додому</a:t>
            </a:r>
            <a:endParaRPr lang="en-US" sz="9120">
              <a:solidFill>
                <a:srgbClr val="43585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2025" y="6281709"/>
            <a:ext cx="3004386" cy="4114800"/>
          </a:xfrm>
          <a:custGeom>
            <a:avLst/>
            <a:gdLst/>
            <a:ahLst/>
            <a:cxnLst/>
            <a:rect l="l" t="t" r="r" b="b"/>
            <a:pathLst>
              <a:path w="3004386" h="4114800">
                <a:moveTo>
                  <a:pt x="0" y="0"/>
                </a:moveTo>
                <a:lnTo>
                  <a:pt x="3004387" y="0"/>
                </a:lnTo>
                <a:lnTo>
                  <a:pt x="3004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48430" y="338645"/>
            <a:ext cx="14860279" cy="17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15"/>
              </a:lnSpc>
              <a:spcBef>
                <a:spcPct val="0"/>
              </a:spcBef>
            </a:pPr>
            <a:r>
              <a:rPr lang="en-US" sz="10225">
                <a:solidFill>
                  <a:srgbClr val="E87C67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Пахучі залози</a:t>
            </a:r>
            <a:endParaRPr lang="en-US" sz="10225">
              <a:solidFill>
                <a:srgbClr val="E87C67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3741" y="1611947"/>
            <a:ext cx="14563846" cy="7950671"/>
          </a:xfrm>
          <a:custGeom>
            <a:avLst/>
            <a:gdLst/>
            <a:ahLst/>
            <a:cxnLst/>
            <a:rect l="l" t="t" r="r" b="b"/>
            <a:pathLst>
              <a:path w="14563846" h="7950671">
                <a:moveTo>
                  <a:pt x="0" y="0"/>
                </a:moveTo>
                <a:lnTo>
                  <a:pt x="14563846" y="0"/>
                </a:lnTo>
                <a:lnTo>
                  <a:pt x="14563846" y="7950671"/>
                </a:lnTo>
                <a:lnTo>
                  <a:pt x="0" y="795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76524" y="302578"/>
            <a:ext cx="11192051" cy="130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E87C67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Будова</a:t>
            </a:r>
            <a:endParaRPr lang="en-US" sz="7700">
              <a:solidFill>
                <a:srgbClr val="E87C67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2023</Words>
  <Application>WPS Presentation</Application>
  <PresentationFormat>On-screen Show (4:3)</PresentationFormat>
  <Paragraphs>155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Comic Sans Bold</vt:lpstr>
      <vt:lpstr>Comic Sans</vt:lpstr>
      <vt:lpstr>Comic Sans Bold Italics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26. Ссавці</dc:title>
  <dc:creator/>
  <cp:lastModifiedBy>Acer</cp:lastModifiedBy>
  <cp:revision>2</cp:revision>
  <dcterms:created xsi:type="dcterms:W3CDTF">2006-08-16T00:00:00Z</dcterms:created>
  <dcterms:modified xsi:type="dcterms:W3CDTF">2024-12-28T16:33:04Z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1C1A29A94F244D0C82CF1C03FF97D849_12</vt:lpwstr>
  </property>
  <property fmtid="{D5CDD505-2E9C-101B-9397-08002B2CF9AE}" pid="3" name="KSOProductBuildVer">
    <vt:lpwstr>1033-12.2.0.19307</vt:lpwstr>
  </property>
</Properties>
</file>