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5" r:id="rId3"/>
    <p:sldId id="310" r:id="rId4"/>
    <p:sldId id="260" r:id="rId5"/>
    <p:sldId id="316" r:id="rId6"/>
    <p:sldId id="315" r:id="rId7"/>
    <p:sldId id="296" r:id="rId8"/>
    <p:sldId id="312" r:id="rId9"/>
    <p:sldId id="281" r:id="rId10"/>
    <p:sldId id="280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A02"/>
    <a:srgbClr val="FFFFCC"/>
    <a:srgbClr val="FFCCFF"/>
    <a:srgbClr val="F7A723"/>
    <a:srgbClr val="CCFF99"/>
    <a:srgbClr val="FF99CC"/>
    <a:srgbClr val="06931A"/>
    <a:srgbClr val="FF9900"/>
    <a:srgbClr val="FBB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2" autoAdjust="0"/>
    <p:restoredTop sz="96641" autoAdjust="0"/>
  </p:normalViewPr>
  <p:slideViewPr>
    <p:cSldViewPr snapToGrid="0">
      <p:cViewPr varScale="1">
        <p:scale>
          <a:sx n="104" d="100"/>
          <a:sy n="104" d="100"/>
        </p:scale>
        <p:origin x="11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krita.org/en/downloa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2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10" Type="http://schemas.openxmlformats.org/officeDocument/2006/relationships/hyperlink" Target="https://krita.org/en/download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5652344" y="1282079"/>
            <a:ext cx="4787719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latin typeface="Aptos Narrow"/>
                <a:ea typeface="+mn-lt"/>
                <a:cs typeface="+mn-lt"/>
              </a:rPr>
              <a:t>Інформаційні технології</a:t>
            </a:r>
            <a:endParaRPr lang="uk-UA" sz="3200" b="1" dirty="0">
              <a:latin typeface="Aptos Narrow"/>
              <a:cs typeface="Arial"/>
            </a:endParaRPr>
          </a:p>
        </p:txBody>
      </p:sp>
      <p:pic>
        <p:nvPicPr>
          <p:cNvPr id="9" name="Рисунок 8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D944F9C-4C72-5178-2A2A-86C26CF9B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75" y="195092"/>
            <a:ext cx="1876425" cy="1047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6A7532-F101-9ED8-BDC9-F4B5D31960E2}"/>
              </a:ext>
            </a:extLst>
          </p:cNvPr>
          <p:cNvSpPr txBox="1"/>
          <p:nvPr/>
        </p:nvSpPr>
        <p:spPr>
          <a:xfrm>
            <a:off x="7297662" y="6001559"/>
            <a:ext cx="4413576" cy="646986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Йосиф Ривкінд  </a:t>
            </a:r>
            <a:r>
              <a:rPr lang="uk-UA" sz="1600" b="1" dirty="0"/>
              <a:t>/</a:t>
            </a:r>
            <a:r>
              <a:rPr lang="uk-UA" sz="1600" b="1" dirty="0">
                <a:solidFill>
                  <a:schemeClr val="bg1"/>
                </a:solidFill>
              </a:rPr>
              <a:t>  Тетяна Лисенко</a:t>
            </a:r>
          </a:p>
          <a:p>
            <a:pPr algn="ctr"/>
            <a:r>
              <a:rPr lang="uk-UA" sz="1600" b="1" dirty="0">
                <a:solidFill>
                  <a:schemeClr val="bg1"/>
                </a:solidFill>
              </a:rPr>
              <a:t>Людмила Чернікова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Віктор Шакотько</a:t>
            </a:r>
          </a:p>
        </p:txBody>
      </p:sp>
      <p:pic>
        <p:nvPicPr>
          <p:cNvPr id="13" name="Рисунок 1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48FFA16-B133-A2BC-4982-535CFC7CB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850" y="5320364"/>
            <a:ext cx="457200" cy="457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CA4FB9-713F-70FE-C742-79E590141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7888" cy="68623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A4E184-206B-4636-A274-F63D9CF4B047}"/>
              </a:ext>
            </a:extLst>
          </p:cNvPr>
          <p:cNvSpPr txBox="1"/>
          <p:nvPr/>
        </p:nvSpPr>
        <p:spPr>
          <a:xfrm>
            <a:off x="6120954" y="2714259"/>
            <a:ext cx="5590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Інструктаж з БЖД. </a:t>
            </a:r>
            <a:r>
              <a:rPr lang="uk-UA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Морфінг</a:t>
            </a:r>
            <a:r>
              <a:rPr lang="uk-UA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Створення анімації з відео</a:t>
            </a:r>
            <a:endParaRPr lang="ru-RU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uk-UA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Практична робота № 7 «Комп’ютерна анімація»</a:t>
            </a:r>
          </a:p>
        </p:txBody>
      </p:sp>
    </p:spTree>
    <p:extLst>
      <p:ext uri="{BB962C8B-B14F-4D97-AF65-F5344CB8AC3E}">
        <p14:creationId xmlns:p14="http://schemas.microsoft.com/office/powerpoint/2010/main" val="426304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E335008-3B14-3918-E6AE-477AB530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080" y="431312"/>
            <a:ext cx="1876425" cy="1047749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84B32180-4DC6-24B1-E8C6-56B45F0A1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034641" y="1330428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0FF0CD-9180-5DD0-B989-F375AEA4AFCE}"/>
              </a:ext>
            </a:extLst>
          </p:cNvPr>
          <p:cNvSpPr txBox="1"/>
          <p:nvPr/>
        </p:nvSpPr>
        <p:spPr>
          <a:xfrm>
            <a:off x="1873214" y="6320242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Йосиф Ривкінд  </a:t>
            </a:r>
            <a:r>
              <a:rPr lang="uk-UA" sz="1600" b="1" dirty="0"/>
              <a:t>/</a:t>
            </a:r>
            <a:r>
              <a:rPr lang="uk-UA" sz="1600" b="1" dirty="0">
                <a:solidFill>
                  <a:schemeClr val="bg1"/>
                </a:solidFill>
              </a:rPr>
              <a:t>  Тетяна Лисенко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Людмила Чернікова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Віктор Шакотько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C3FFFE-1439-4FE9-8006-98FB65C4827E}"/>
              </a:ext>
            </a:extLst>
          </p:cNvPr>
          <p:cNvSpPr txBox="1"/>
          <p:nvPr/>
        </p:nvSpPr>
        <p:spPr>
          <a:xfrm>
            <a:off x="2551706" y="601527"/>
            <a:ext cx="7088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 w="12700">
                  <a:solidFill>
                    <a:srgbClr val="00B05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Надайте відповідь на запитання:</a:t>
            </a:r>
            <a:endParaRPr lang="ru-RU" sz="3600" b="1" dirty="0">
              <a:ln w="12700">
                <a:solidFill>
                  <a:srgbClr val="00B05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BF032C-E602-408D-82FB-D299F5338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12" y="1939924"/>
            <a:ext cx="9876223" cy="25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6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19" y="1168156"/>
            <a:ext cx="3809975" cy="5137762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>
            <a:off x="4709145" y="1814951"/>
            <a:ext cx="6925506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Домашнє завдання:</a:t>
            </a:r>
          </a:p>
        </p:txBody>
      </p:sp>
      <p:pic>
        <p:nvPicPr>
          <p:cNvPr id="3" name="Рисунок 2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FE335008-3B14-3918-E6AE-477AB5306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080" y="431312"/>
            <a:ext cx="1876425" cy="10477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84B32180-4DC6-24B1-E8C6-56B45F0A1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43" y="487973"/>
            <a:ext cx="1133475" cy="51435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2E4C365-81D4-29A2-DF29-5E15129A7A8F}"/>
              </a:ext>
            </a:extLst>
          </p:cNvPr>
          <p:cNvCxnSpPr/>
          <p:nvPr/>
        </p:nvCxnSpPr>
        <p:spPr>
          <a:xfrm>
            <a:off x="2390775" y="742950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E7972B-2B76-EF7B-5EA6-9C0516A10E1F}"/>
              </a:ext>
            </a:extLst>
          </p:cNvPr>
          <p:cNvSpPr txBox="1"/>
          <p:nvPr/>
        </p:nvSpPr>
        <p:spPr>
          <a:xfrm>
            <a:off x="1886356" y="6100347"/>
            <a:ext cx="806045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Йосиф Ривкінд  </a:t>
            </a:r>
            <a:r>
              <a:rPr lang="uk-UA" sz="1600" b="1" dirty="0"/>
              <a:t>/</a:t>
            </a:r>
            <a:r>
              <a:rPr lang="uk-UA" sz="1600" b="1" dirty="0">
                <a:solidFill>
                  <a:schemeClr val="bg1"/>
                </a:solidFill>
              </a:rPr>
              <a:t>  Тетяна Лисенко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Людмила Чернікова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Віктор Шакотько</a:t>
            </a:r>
          </a:p>
        </p:txBody>
      </p:sp>
      <p:pic>
        <p:nvPicPr>
          <p:cNvPr id="14" name="Рисунок 13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85B07A67-2B13-5CD4-8715-0CB58D01B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312" y="163846"/>
            <a:ext cx="457200" cy="45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14643" y="830004"/>
            <a:ext cx="1856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6931A"/>
                </a:solidFill>
              </a:rPr>
              <a:t>7 клас</a:t>
            </a:r>
          </a:p>
        </p:txBody>
      </p:sp>
      <p:pic>
        <p:nvPicPr>
          <p:cNvPr id="10" name="Рисунок 9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48FFA16-B133-A2BC-4982-535CFC7CB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480" y="5293250"/>
            <a:ext cx="457200" cy="457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2912" y="3640799"/>
            <a:ext cx="6961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§ 5.</a:t>
            </a:r>
            <a:r>
              <a:rPr kumimoji="0" lang="uk-UA" sz="3600" b="1" i="0" u="none" strike="noStrike" kern="1200" cap="none" spc="0" normalizeH="0" baseline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4</a:t>
            </a:r>
            <a:r>
              <a:rPr kumimoji="0" lang="uk-UA" sz="36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( </a:t>
            </a:r>
            <a:r>
              <a:rPr kumimoji="0" lang="uk-UA" sz="36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стор</a:t>
            </a:r>
            <a:r>
              <a:rPr kumimoji="0" lang="uk-UA" sz="36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. </a:t>
            </a:r>
            <a:r>
              <a:rPr kumimoji="0" lang="uk-UA" sz="3600" b="1" i="0" u="none" strike="noStrike" kern="1200" cap="none" spc="0" normalizeH="0" baseline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20</a:t>
            </a:r>
            <a:r>
              <a:rPr lang="uk-UA" sz="3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</a:rPr>
              <a:t>0</a:t>
            </a:r>
            <a:r>
              <a:rPr kumimoji="0" lang="uk-UA" sz="36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-225) Опрацюйте.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Виконайте  практичну</a:t>
            </a:r>
            <a:r>
              <a:rPr lang="uk-UA" sz="3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</a:rPr>
              <a:t> роботу</a:t>
            </a:r>
            <a:r>
              <a:rPr kumimoji="0" lang="uk-UA" sz="36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51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FF0CD-9180-5DD0-B989-F375AEA4AFCE}"/>
              </a:ext>
            </a:extLst>
          </p:cNvPr>
          <p:cNvSpPr txBox="1"/>
          <p:nvPr/>
        </p:nvSpPr>
        <p:spPr>
          <a:xfrm>
            <a:off x="2532089" y="6348378"/>
            <a:ext cx="5980292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Інформаційні технології / Комп’ютерна анімація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179D40E-9A38-41D3-B315-C0DB7F0C0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54"/>
          <a:stretch/>
        </p:blipFill>
        <p:spPr>
          <a:xfrm>
            <a:off x="137454" y="6123794"/>
            <a:ext cx="1876425" cy="637512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5B11DFFF-4800-48E9-85EF-45E360361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76" y="224212"/>
            <a:ext cx="1133475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DF31D5F-100A-4995-94C5-447D4190BA89}"/>
              </a:ext>
            </a:extLst>
          </p:cNvPr>
          <p:cNvCxnSpPr>
            <a:cxnSpLocks/>
          </p:cNvCxnSpPr>
          <p:nvPr/>
        </p:nvCxnSpPr>
        <p:spPr>
          <a:xfrm>
            <a:off x="1877329" y="733657"/>
            <a:ext cx="6121683" cy="4905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4FCEDEC-D12C-4915-85A5-578D9D1A1A99}"/>
              </a:ext>
            </a:extLst>
          </p:cNvPr>
          <p:cNvSpPr txBox="1"/>
          <p:nvPr/>
        </p:nvSpPr>
        <p:spPr>
          <a:xfrm>
            <a:off x="291963" y="998820"/>
            <a:ext cx="3331468" cy="707886"/>
          </a:xfrm>
          <a:prstGeom prst="homePlate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4000" b="1" i="1" dirty="0"/>
              <a:t>Пригадайте</a:t>
            </a:r>
            <a:endParaRPr lang="ru-RU" sz="4000" b="1" i="1" dirty="0"/>
          </a:p>
        </p:txBody>
      </p:sp>
      <p:sp>
        <p:nvSpPr>
          <p:cNvPr id="28" name="TextBox 27">
            <a:hlinkClick r:id="rId4"/>
            <a:extLst>
              <a:ext uri="{FF2B5EF4-FFF2-40B4-BE49-F238E27FC236}">
                <a16:creationId xmlns:a16="http://schemas.microsoft.com/office/drawing/2014/main" id="{FCD972CB-5B84-4FDF-BD11-821679CB21E1}"/>
              </a:ext>
            </a:extLst>
          </p:cNvPr>
          <p:cNvSpPr txBox="1"/>
          <p:nvPr/>
        </p:nvSpPr>
        <p:spPr>
          <a:xfrm>
            <a:off x="8512381" y="5169952"/>
            <a:ext cx="3359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https://fotomorph.informer.com/download/#downloading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8763F2-9013-44A1-B506-CAAB33E51590}"/>
              </a:ext>
            </a:extLst>
          </p:cNvPr>
          <p:cNvSpPr txBox="1"/>
          <p:nvPr/>
        </p:nvSpPr>
        <p:spPr>
          <a:xfrm>
            <a:off x="3206578" y="194783"/>
            <a:ext cx="3770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ПОНЯТТЯ «МОРФІНГ»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654728-1D6C-4C5A-ADC5-C191F9CF6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085" y="1110554"/>
            <a:ext cx="7663379" cy="36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FABF7B7-7793-4BD0-BCC8-B9EC5D41B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489" y="2082481"/>
            <a:ext cx="7524750" cy="8477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DE4069-B3DA-44FD-9F00-1E4F61C994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577" y="2920261"/>
            <a:ext cx="6726332" cy="31821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8E82236-B8EA-4842-9E9A-2B441B31F1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5193" y="2570205"/>
            <a:ext cx="3052350" cy="24627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51A8F73-B58E-41C0-BB1B-2C1FADCF965D}"/>
              </a:ext>
            </a:extLst>
          </p:cNvPr>
          <p:cNvSpPr txBox="1"/>
          <p:nvPr/>
        </p:nvSpPr>
        <p:spPr>
          <a:xfrm>
            <a:off x="8843975" y="1831275"/>
            <a:ext cx="2694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Програма </a:t>
            </a:r>
            <a:r>
              <a:rPr lang="uk-UA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Foto</a:t>
            </a:r>
            <a:r>
              <a:rPr lang="uk-UA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uk-UA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Morph</a:t>
            </a:r>
            <a:endParaRPr lang="uk-UA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6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FF0CD-9180-5DD0-B989-F375AEA4AFCE}"/>
              </a:ext>
            </a:extLst>
          </p:cNvPr>
          <p:cNvSpPr txBox="1"/>
          <p:nvPr/>
        </p:nvSpPr>
        <p:spPr>
          <a:xfrm>
            <a:off x="2532089" y="6348378"/>
            <a:ext cx="5980292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Інформаційні технології / Комп’ютерна анімація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179D40E-9A38-41D3-B315-C0DB7F0C0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54"/>
          <a:stretch/>
        </p:blipFill>
        <p:spPr>
          <a:xfrm>
            <a:off x="263611" y="6085437"/>
            <a:ext cx="1876425" cy="637512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5B11DFFF-4800-48E9-85EF-45E360361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42" y="203653"/>
            <a:ext cx="1133475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DF31D5F-100A-4995-94C5-447D4190BA89}"/>
              </a:ext>
            </a:extLst>
          </p:cNvPr>
          <p:cNvCxnSpPr>
            <a:cxnSpLocks/>
          </p:cNvCxnSpPr>
          <p:nvPr/>
        </p:nvCxnSpPr>
        <p:spPr>
          <a:xfrm>
            <a:off x="918166" y="1003555"/>
            <a:ext cx="6009210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FFEBB8F-E71F-4FC5-AC45-53C5B4488DF8}"/>
              </a:ext>
            </a:extLst>
          </p:cNvPr>
          <p:cNvSpPr txBox="1"/>
          <p:nvPr/>
        </p:nvSpPr>
        <p:spPr>
          <a:xfrm>
            <a:off x="3206578" y="194783"/>
            <a:ext cx="3770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ПОНЯТТЯ «МОРФІНГ»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62E584-A0FD-4449-9BF4-1BBAAB6F7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45" y="1003555"/>
            <a:ext cx="5260980" cy="39944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8D826D-4912-493C-B0B4-FFF2FE2EB5D6}"/>
              </a:ext>
            </a:extLst>
          </p:cNvPr>
          <p:cNvSpPr txBox="1"/>
          <p:nvPr/>
        </p:nvSpPr>
        <p:spPr>
          <a:xfrm>
            <a:off x="7150443" y="461509"/>
            <a:ext cx="48994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uk-UA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Cлід</a:t>
            </a:r>
            <a:r>
              <a:rPr lang="uk-UA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звертати увагу на такі значення властивостей зображень: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3065BE9-E800-4118-8606-3741A9189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588303" y="4368983"/>
            <a:ext cx="499915" cy="7681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0957E0-2960-474B-8D82-7CE823400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376" y="1555611"/>
            <a:ext cx="4672208" cy="17350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A32A99C-2AD4-4028-A484-74630E051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1193" y="4018576"/>
            <a:ext cx="2730674" cy="1383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0188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FF0CD-9180-5DD0-B989-F375AEA4AFCE}"/>
              </a:ext>
            </a:extLst>
          </p:cNvPr>
          <p:cNvSpPr txBox="1"/>
          <p:nvPr/>
        </p:nvSpPr>
        <p:spPr>
          <a:xfrm>
            <a:off x="1772230" y="6244227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Інформаційні технології / Комп’ютерна анімація</a:t>
            </a:r>
          </a:p>
        </p:txBody>
      </p:sp>
      <p:pic>
        <p:nvPicPr>
          <p:cNvPr id="8" name="Рисунок 7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179D40E-9A38-41D3-B315-C0DB7F0C0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696" y="115708"/>
            <a:ext cx="1876425" cy="10477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5B11DFFF-4800-48E9-85EF-45E360361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35" y="196952"/>
            <a:ext cx="1133475" cy="5143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B155AD1-4126-45AB-A263-686E0B937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775" y="689638"/>
            <a:ext cx="7419475" cy="182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3EB1C8-69DD-4DBE-B0E3-FDC61A92DBA8}"/>
              </a:ext>
            </a:extLst>
          </p:cNvPr>
          <p:cNvSpPr txBox="1"/>
          <p:nvPr/>
        </p:nvSpPr>
        <p:spPr>
          <a:xfrm>
            <a:off x="1842450" y="128605"/>
            <a:ext cx="795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Створення </a:t>
            </a:r>
            <a:r>
              <a:rPr lang="uk-UA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морфінгу</a:t>
            </a:r>
            <a:r>
              <a:rPr lang="uk-UA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у Програмі </a:t>
            </a:r>
            <a:r>
              <a:rPr lang="uk-UA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Foto</a:t>
            </a:r>
            <a:r>
              <a:rPr lang="uk-UA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uk-UA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Morph</a:t>
            </a:r>
            <a:endParaRPr lang="uk-U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7D9554-0F57-491F-B528-49C7114CB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49" y="996084"/>
            <a:ext cx="5335773" cy="48147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B4A4FE-810F-4C02-B07E-D72DA9A4E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7810" y="2440915"/>
            <a:ext cx="123825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Стрелка: вправо с вырезом 19">
            <a:extLst>
              <a:ext uri="{FF2B5EF4-FFF2-40B4-BE49-F238E27FC236}">
                <a16:creationId xmlns:a16="http://schemas.microsoft.com/office/drawing/2014/main" id="{708F1379-9975-4CE7-A51B-B1523D1F40B8}"/>
              </a:ext>
            </a:extLst>
          </p:cNvPr>
          <p:cNvSpPr/>
          <p:nvPr/>
        </p:nvSpPr>
        <p:spPr>
          <a:xfrm rot="10989076">
            <a:off x="3687357" y="2668036"/>
            <a:ext cx="795439" cy="442879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rgbClr val="FFC000"/>
              </a:gs>
              <a:gs pos="66000">
                <a:srgbClr val="FFFF00"/>
              </a:gs>
              <a:gs pos="100000">
                <a:srgbClr val="FF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9A79B51A-DA1B-40FA-A739-483B6997240B}"/>
              </a:ext>
            </a:extLst>
          </p:cNvPr>
          <p:cNvCxnSpPr>
            <a:endCxn id="12" idx="0"/>
          </p:cNvCxnSpPr>
          <p:nvPr/>
        </p:nvCxnSpPr>
        <p:spPr>
          <a:xfrm>
            <a:off x="1013254" y="1944130"/>
            <a:ext cx="2103681" cy="496785"/>
          </a:xfrm>
          <a:prstGeom prst="bentConnector2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FB65984-B6D2-446B-B84B-AC51A9413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0054" y="593124"/>
            <a:ext cx="6207640" cy="5320824"/>
          </a:xfrm>
          <a:prstGeom prst="rect">
            <a:avLst/>
          </a:prstGeom>
        </p:spPr>
      </p:pic>
      <p:sp>
        <p:nvSpPr>
          <p:cNvPr id="25" name="Восьмиугольник 24">
            <a:extLst>
              <a:ext uri="{FF2B5EF4-FFF2-40B4-BE49-F238E27FC236}">
                <a16:creationId xmlns:a16="http://schemas.microsoft.com/office/drawing/2014/main" id="{19371A99-8555-4091-8E4E-1478DA2841CA}"/>
              </a:ext>
            </a:extLst>
          </p:cNvPr>
          <p:cNvSpPr/>
          <p:nvPr/>
        </p:nvSpPr>
        <p:spPr>
          <a:xfrm>
            <a:off x="9327878" y="394341"/>
            <a:ext cx="398347" cy="397565"/>
          </a:xfrm>
          <a:prstGeom prst="oc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B71DB8A7-8C16-47C4-8C51-4CFD1BB005E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18285" y="593123"/>
            <a:ext cx="1432860" cy="395114"/>
          </a:xfrm>
          <a:prstGeom prst="bentConnector3">
            <a:avLst>
              <a:gd name="adj1" fmla="val 109792"/>
            </a:avLst>
          </a:prstGeom>
          <a:ln w="38100"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5EADA76B-0EA3-4067-9B54-4BDD81BA23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41217" y="1465653"/>
            <a:ext cx="961563" cy="58481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4A4471D-B392-494D-AF66-152DD3E237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8012" y="1397202"/>
            <a:ext cx="408467" cy="493819"/>
          </a:xfrm>
          <a:prstGeom prst="rect">
            <a:avLst/>
          </a:prstGeom>
        </p:spPr>
      </p:pic>
      <p:sp>
        <p:nvSpPr>
          <p:cNvPr id="33" name="Восьмиугольник 32">
            <a:extLst>
              <a:ext uri="{FF2B5EF4-FFF2-40B4-BE49-F238E27FC236}">
                <a16:creationId xmlns:a16="http://schemas.microsoft.com/office/drawing/2014/main" id="{91E2F9DC-DEC8-43CC-9FFD-667B56836AF4}"/>
              </a:ext>
            </a:extLst>
          </p:cNvPr>
          <p:cNvSpPr/>
          <p:nvPr/>
        </p:nvSpPr>
        <p:spPr>
          <a:xfrm>
            <a:off x="9971492" y="1947555"/>
            <a:ext cx="398347" cy="397565"/>
          </a:xfrm>
          <a:prstGeom prst="oc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cxnSp>
        <p:nvCxnSpPr>
          <p:cNvPr id="34" name="Соединитель: уступ 33">
            <a:extLst>
              <a:ext uri="{FF2B5EF4-FFF2-40B4-BE49-F238E27FC236}">
                <a16:creationId xmlns:a16="http://schemas.microsoft.com/office/drawing/2014/main" id="{D0E120DD-5474-4595-80FF-8A77838D2D52}"/>
              </a:ext>
            </a:extLst>
          </p:cNvPr>
          <p:cNvCxnSpPr>
            <a:cxnSpLocks/>
          </p:cNvCxnSpPr>
          <p:nvPr/>
        </p:nvCxnSpPr>
        <p:spPr>
          <a:xfrm rot="10800000">
            <a:off x="6541214" y="2050472"/>
            <a:ext cx="3291212" cy="3933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Прямоугольник: скругленные противолежащие углы 37">
            <a:extLst>
              <a:ext uri="{FF2B5EF4-FFF2-40B4-BE49-F238E27FC236}">
                <a16:creationId xmlns:a16="http://schemas.microsoft.com/office/drawing/2014/main" id="{E73FB46B-7007-485D-AFD2-DEEBCF57F6D9}"/>
              </a:ext>
            </a:extLst>
          </p:cNvPr>
          <p:cNvSpPr/>
          <p:nvPr/>
        </p:nvSpPr>
        <p:spPr>
          <a:xfrm>
            <a:off x="8043177" y="3011055"/>
            <a:ext cx="2415935" cy="79432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Додаємо початкове та кінцеве зображення</a:t>
            </a:r>
            <a:endParaRPr lang="ru-RU" dirty="0"/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9C8C16FC-2785-412D-A9E6-CE92B36E9C32}"/>
              </a:ext>
            </a:extLst>
          </p:cNvPr>
          <p:cNvCxnSpPr/>
          <p:nvPr/>
        </p:nvCxnSpPr>
        <p:spPr>
          <a:xfrm flipH="1" flipV="1">
            <a:off x="7833583" y="1758062"/>
            <a:ext cx="353237" cy="1220187"/>
          </a:xfrm>
          <a:prstGeom prst="straightConnector1">
            <a:avLst/>
          </a:prstGeom>
          <a:ln w="38100">
            <a:solidFill>
              <a:srgbClr val="75BA02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BA42346A-08C3-4AB4-8B83-9FD57E396F90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9971492" y="2345120"/>
            <a:ext cx="116443" cy="657031"/>
          </a:xfrm>
          <a:prstGeom prst="straightConnector1">
            <a:avLst/>
          </a:prstGeom>
          <a:ln w="38100">
            <a:solidFill>
              <a:srgbClr val="75BA02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51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FF0CD-9180-5DD0-B989-F375AEA4AFCE}"/>
              </a:ext>
            </a:extLst>
          </p:cNvPr>
          <p:cNvSpPr txBox="1"/>
          <p:nvPr/>
        </p:nvSpPr>
        <p:spPr>
          <a:xfrm>
            <a:off x="1772230" y="6244227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Інформаційні технології / Комп’ютерна анімація</a:t>
            </a:r>
          </a:p>
        </p:txBody>
      </p:sp>
      <p:pic>
        <p:nvPicPr>
          <p:cNvPr id="8" name="Рисунок 7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179D40E-9A38-41D3-B315-C0DB7F0C0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696" y="115708"/>
            <a:ext cx="1876425" cy="10477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5B11DFFF-4800-48E9-85EF-45E360361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35" y="196952"/>
            <a:ext cx="1133475" cy="5143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B155AD1-4126-45AB-A263-686E0B937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775" y="689638"/>
            <a:ext cx="7419475" cy="182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4EB3F4-BD4C-4A41-A3D9-465942E927E7}"/>
              </a:ext>
            </a:extLst>
          </p:cNvPr>
          <p:cNvSpPr txBox="1"/>
          <p:nvPr/>
        </p:nvSpPr>
        <p:spPr>
          <a:xfrm>
            <a:off x="1930286" y="166418"/>
            <a:ext cx="795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Створення </a:t>
            </a:r>
            <a:r>
              <a:rPr lang="uk-UA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морфінгу</a:t>
            </a:r>
            <a:r>
              <a:rPr lang="uk-UA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у Програмі </a:t>
            </a:r>
            <a:r>
              <a:rPr lang="uk-UA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Foto</a:t>
            </a:r>
            <a:r>
              <a:rPr lang="uk-UA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uk-UA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Morph</a:t>
            </a:r>
            <a:endParaRPr lang="uk-U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5BBD79-1AF7-4E6C-82C2-FC8A8CA82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35" y="1024505"/>
            <a:ext cx="3967320" cy="2979458"/>
          </a:xfrm>
          <a:prstGeom prst="rect">
            <a:avLst/>
          </a:prstGeom>
        </p:spPr>
      </p:pic>
      <p:sp>
        <p:nvSpPr>
          <p:cNvPr id="15" name="Прямоугольник: скругленные противолежащие углы 14">
            <a:extLst>
              <a:ext uri="{FF2B5EF4-FFF2-40B4-BE49-F238E27FC236}">
                <a16:creationId xmlns:a16="http://schemas.microsoft.com/office/drawing/2014/main" id="{B0B23E16-9322-4138-A5DB-11ED1EB70D72}"/>
              </a:ext>
            </a:extLst>
          </p:cNvPr>
          <p:cNvSpPr/>
          <p:nvPr/>
        </p:nvSpPr>
        <p:spPr>
          <a:xfrm>
            <a:off x="1356050" y="4394792"/>
            <a:ext cx="2415935" cy="79432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Зображення повинні бути схожими по будові</a:t>
            </a:r>
            <a:endParaRPr lang="ru-RU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0B7386E-C156-43C7-AB82-CB54BC051645}"/>
              </a:ext>
            </a:extLst>
          </p:cNvPr>
          <p:cNvCxnSpPr>
            <a:cxnSpLocks/>
          </p:cNvCxnSpPr>
          <p:nvPr/>
        </p:nvCxnSpPr>
        <p:spPr>
          <a:xfrm flipH="1" flipV="1">
            <a:off x="1257293" y="2439094"/>
            <a:ext cx="432962" cy="187807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7B3E63D-3504-4CF2-9D2F-849262A096C1}"/>
              </a:ext>
            </a:extLst>
          </p:cNvPr>
          <p:cNvCxnSpPr>
            <a:cxnSpLocks/>
          </p:cNvCxnSpPr>
          <p:nvPr/>
        </p:nvCxnSpPr>
        <p:spPr>
          <a:xfrm flipV="1">
            <a:off x="2904202" y="2367720"/>
            <a:ext cx="562983" cy="198387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B3371A5-7AA5-42FA-98C0-A763097EC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903" y="825352"/>
            <a:ext cx="6950362" cy="5219722"/>
          </a:xfrm>
          <a:prstGeom prst="rect">
            <a:avLst/>
          </a:prstGeom>
        </p:spPr>
      </p:pic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id="{E6D57362-CF8E-4BF7-9435-B54E25FB1A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18285" y="759371"/>
            <a:ext cx="1432860" cy="395114"/>
          </a:xfrm>
          <a:prstGeom prst="bentConnector3">
            <a:avLst>
              <a:gd name="adj1" fmla="val 109792"/>
            </a:avLst>
          </a:prstGeom>
          <a:ln w="38100"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Восьмиугольник 23">
            <a:extLst>
              <a:ext uri="{FF2B5EF4-FFF2-40B4-BE49-F238E27FC236}">
                <a16:creationId xmlns:a16="http://schemas.microsoft.com/office/drawing/2014/main" id="{0CFD7B7C-4728-4483-A48D-CF9EAB4F1145}"/>
              </a:ext>
            </a:extLst>
          </p:cNvPr>
          <p:cNvSpPr/>
          <p:nvPr/>
        </p:nvSpPr>
        <p:spPr>
          <a:xfrm>
            <a:off x="9364822" y="579067"/>
            <a:ext cx="398347" cy="397565"/>
          </a:xfrm>
          <a:prstGeom prst="oc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sp>
        <p:nvSpPr>
          <p:cNvPr id="26" name="Прямоугольник: скругленные противолежащие углы 25">
            <a:extLst>
              <a:ext uri="{FF2B5EF4-FFF2-40B4-BE49-F238E27FC236}">
                <a16:creationId xmlns:a16="http://schemas.microsoft.com/office/drawing/2014/main" id="{61E58C80-D15A-48AE-B161-90FF2645357A}"/>
              </a:ext>
            </a:extLst>
          </p:cNvPr>
          <p:cNvSpPr/>
          <p:nvPr/>
        </p:nvSpPr>
        <p:spPr>
          <a:xfrm>
            <a:off x="6911943" y="4565665"/>
            <a:ext cx="3765293" cy="79432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 вкладені Перевірка зіставляємо ключові маркери на обох фото</a:t>
            </a:r>
            <a:endParaRPr lang="ru-RU" dirty="0"/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5073B760-C56E-4226-99D6-32C7EBBEB992}"/>
              </a:ext>
            </a:extLst>
          </p:cNvPr>
          <p:cNvCxnSpPr>
            <a:cxnSpLocks/>
          </p:cNvCxnSpPr>
          <p:nvPr/>
        </p:nvCxnSpPr>
        <p:spPr>
          <a:xfrm flipH="1" flipV="1">
            <a:off x="7459525" y="2913883"/>
            <a:ext cx="358760" cy="162765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BED8B7E2-6A46-4776-B5FC-B4D8C815685D}"/>
              </a:ext>
            </a:extLst>
          </p:cNvPr>
          <p:cNvCxnSpPr>
            <a:cxnSpLocks/>
          </p:cNvCxnSpPr>
          <p:nvPr/>
        </p:nvCxnSpPr>
        <p:spPr>
          <a:xfrm flipV="1">
            <a:off x="9885250" y="2941547"/>
            <a:ext cx="676446" cy="159998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38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FF0CD-9180-5DD0-B989-F375AEA4AFCE}"/>
              </a:ext>
            </a:extLst>
          </p:cNvPr>
          <p:cNvSpPr txBox="1"/>
          <p:nvPr/>
        </p:nvSpPr>
        <p:spPr>
          <a:xfrm>
            <a:off x="1772230" y="6244227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Інформаційні технології / Комп’ютерна анімація</a:t>
            </a:r>
          </a:p>
        </p:txBody>
      </p:sp>
      <p:pic>
        <p:nvPicPr>
          <p:cNvPr id="8" name="Рисунок 7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179D40E-9A38-41D3-B315-C0DB7F0C0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696" y="115708"/>
            <a:ext cx="1876425" cy="10477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5B11DFFF-4800-48E9-85EF-45E360361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35" y="196952"/>
            <a:ext cx="1133475" cy="5143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B155AD1-4126-45AB-A263-686E0B937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775" y="689638"/>
            <a:ext cx="7419475" cy="182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B21E8B-DE99-477D-9620-24120860C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88" y="1046368"/>
            <a:ext cx="6450130" cy="4844048"/>
          </a:xfrm>
          <a:prstGeom prst="rect">
            <a:avLst/>
          </a:prstGeom>
        </p:spPr>
      </p:pic>
      <p:sp>
        <p:nvSpPr>
          <p:cNvPr id="31" name="Восьмиугольник 30">
            <a:extLst>
              <a:ext uri="{FF2B5EF4-FFF2-40B4-BE49-F238E27FC236}">
                <a16:creationId xmlns:a16="http://schemas.microsoft.com/office/drawing/2014/main" id="{90B5AEF9-BFF9-4C55-A859-78F92B9E6AF9}"/>
              </a:ext>
            </a:extLst>
          </p:cNvPr>
          <p:cNvSpPr/>
          <p:nvPr/>
        </p:nvSpPr>
        <p:spPr>
          <a:xfrm>
            <a:off x="4171967" y="848100"/>
            <a:ext cx="398347" cy="397565"/>
          </a:xfrm>
          <a:prstGeom prst="oc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endParaRPr lang="ru-RU" dirty="0"/>
          </a:p>
        </p:txBody>
      </p:sp>
      <p:sp>
        <p:nvSpPr>
          <p:cNvPr id="42" name="Стрелка: вправо с вырезом 41">
            <a:extLst>
              <a:ext uri="{FF2B5EF4-FFF2-40B4-BE49-F238E27FC236}">
                <a16:creationId xmlns:a16="http://schemas.microsoft.com/office/drawing/2014/main" id="{476961D3-C547-4F73-AC90-7FD0EA7F2C5F}"/>
              </a:ext>
            </a:extLst>
          </p:cNvPr>
          <p:cNvSpPr/>
          <p:nvPr/>
        </p:nvSpPr>
        <p:spPr>
          <a:xfrm rot="10800000">
            <a:off x="3788670" y="1237302"/>
            <a:ext cx="582471" cy="373404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rgbClr val="FFC000"/>
              </a:gs>
              <a:gs pos="66000">
                <a:srgbClr val="FFFF00"/>
              </a:gs>
              <a:gs pos="100000">
                <a:srgbClr val="FF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: вправо с вырезом 42">
            <a:extLst>
              <a:ext uri="{FF2B5EF4-FFF2-40B4-BE49-F238E27FC236}">
                <a16:creationId xmlns:a16="http://schemas.microsoft.com/office/drawing/2014/main" id="{CADE0E34-FAC9-49A1-B41F-8F559A69E3D3}"/>
              </a:ext>
            </a:extLst>
          </p:cNvPr>
          <p:cNvSpPr/>
          <p:nvPr/>
        </p:nvSpPr>
        <p:spPr>
          <a:xfrm rot="10800000">
            <a:off x="1048591" y="4137459"/>
            <a:ext cx="582471" cy="373404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rgbClr val="FFC000"/>
              </a:gs>
              <a:gs pos="66000">
                <a:srgbClr val="FFFF00"/>
              </a:gs>
              <a:gs pos="100000">
                <a:srgbClr val="FF00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осьмиугольник 31">
            <a:extLst>
              <a:ext uri="{FF2B5EF4-FFF2-40B4-BE49-F238E27FC236}">
                <a16:creationId xmlns:a16="http://schemas.microsoft.com/office/drawing/2014/main" id="{142511A3-4370-4B8E-A140-DAE840FE97F7}"/>
              </a:ext>
            </a:extLst>
          </p:cNvPr>
          <p:cNvSpPr/>
          <p:nvPr/>
        </p:nvSpPr>
        <p:spPr>
          <a:xfrm>
            <a:off x="1140652" y="4498783"/>
            <a:ext cx="398347" cy="397565"/>
          </a:xfrm>
          <a:prstGeom prst="oc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2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4ED8F8-2E03-49C7-B9AE-0346FD725B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80" y="761069"/>
            <a:ext cx="3126457" cy="1993988"/>
          </a:xfrm>
          <a:prstGeom prst="rect">
            <a:avLst/>
          </a:prstGeom>
        </p:spPr>
      </p:pic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326925E1-9433-418B-8402-EA75CD46767F}"/>
              </a:ext>
            </a:extLst>
          </p:cNvPr>
          <p:cNvCxnSpPr>
            <a:cxnSpLocks/>
          </p:cNvCxnSpPr>
          <p:nvPr/>
        </p:nvCxnSpPr>
        <p:spPr>
          <a:xfrm flipV="1">
            <a:off x="883563" y="2033267"/>
            <a:ext cx="7440429" cy="2224361"/>
          </a:xfrm>
          <a:prstGeom prst="straightConnector1">
            <a:avLst/>
          </a:prstGeom>
          <a:ln w="38100">
            <a:solidFill>
              <a:srgbClr val="75BA02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BCD8304-4AB5-4B12-87A0-E3C6229A0133}"/>
              </a:ext>
            </a:extLst>
          </p:cNvPr>
          <p:cNvSpPr txBox="1"/>
          <p:nvPr/>
        </p:nvSpPr>
        <p:spPr>
          <a:xfrm>
            <a:off x="1930286" y="55303"/>
            <a:ext cx="795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Створення </a:t>
            </a:r>
            <a:r>
              <a:rPr lang="uk-UA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морфінгу</a:t>
            </a:r>
            <a:r>
              <a:rPr lang="uk-UA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у Програмі </a:t>
            </a:r>
            <a:r>
              <a:rPr lang="uk-UA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Foto</a:t>
            </a:r>
            <a:r>
              <a:rPr lang="uk-UA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uk-UA" sz="2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Morph</a:t>
            </a:r>
            <a:endParaRPr lang="uk-U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4D9615-2C5D-4207-977B-4648704D0B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27" y="3066553"/>
            <a:ext cx="2650267" cy="300027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151618E-C2E7-4670-94CE-09165C74DC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4260" y="2424116"/>
            <a:ext cx="49991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5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FF0CD-9180-5DD0-B989-F375AEA4AFCE}"/>
              </a:ext>
            </a:extLst>
          </p:cNvPr>
          <p:cNvSpPr txBox="1"/>
          <p:nvPr/>
        </p:nvSpPr>
        <p:spPr>
          <a:xfrm>
            <a:off x="1772230" y="6244227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Інформаційні технології / Комп’ютерна анімація</a:t>
            </a:r>
          </a:p>
        </p:txBody>
      </p:sp>
      <p:pic>
        <p:nvPicPr>
          <p:cNvPr id="8" name="Рисунок 7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179D40E-9A38-41D3-B315-C0DB7F0C0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380"/>
          <a:stretch/>
        </p:blipFill>
        <p:spPr>
          <a:xfrm>
            <a:off x="-104195" y="6172565"/>
            <a:ext cx="1876425" cy="635145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5B11DFFF-4800-48E9-85EF-45E360361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94409"/>
            <a:ext cx="1133475" cy="5143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BED6AB-A8F5-4AEF-A787-4B8E23024875}"/>
              </a:ext>
            </a:extLst>
          </p:cNvPr>
          <p:cNvSpPr txBox="1"/>
          <p:nvPr/>
        </p:nvSpPr>
        <p:spPr>
          <a:xfrm>
            <a:off x="272953" y="1058791"/>
            <a:ext cx="3331468" cy="707886"/>
          </a:xfrm>
          <a:prstGeom prst="homePlate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4000" b="1" i="1" dirty="0"/>
              <a:t>Пригадайте</a:t>
            </a:r>
            <a:endParaRPr lang="ru-RU" sz="40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D47405-A776-4FCE-A40F-03ACAD1D7345}"/>
              </a:ext>
            </a:extLst>
          </p:cNvPr>
          <p:cNvSpPr txBox="1"/>
          <p:nvPr/>
        </p:nvSpPr>
        <p:spPr>
          <a:xfrm>
            <a:off x="2854065" y="203427"/>
            <a:ext cx="5371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СТВОРЕННЯ АНІМАЦІЇ З ВІДЕО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040CA58-7E7F-4F4A-A93A-429536BE0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775" y="689638"/>
            <a:ext cx="7419475" cy="182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228383-435A-4725-AD8D-4B75EBDF3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663" y="1099674"/>
            <a:ext cx="8446393" cy="5931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891192-8093-4CD5-9689-8E45255406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791" y="2267512"/>
            <a:ext cx="5278102" cy="28238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D92ED21-9F65-48EC-8EE9-C004F7E32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5289682" y="4528947"/>
            <a:ext cx="499915" cy="7681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651FE6A-8A77-4972-AE34-6186E258D006}"/>
              </a:ext>
            </a:extLst>
          </p:cNvPr>
          <p:cNvSpPr txBox="1"/>
          <p:nvPr/>
        </p:nvSpPr>
        <p:spPr>
          <a:xfrm>
            <a:off x="8844702" y="1846344"/>
            <a:ext cx="22943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Програма </a:t>
            </a:r>
            <a:r>
              <a:rPr lang="en-US" sz="2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QGifer</a:t>
            </a:r>
            <a:endParaRPr lang="uk-UA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CAFEA6F-7C76-4804-A836-9ED5F82F3E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5673" y="2481949"/>
            <a:ext cx="4645893" cy="3276377"/>
          </a:xfrm>
          <a:prstGeom prst="rect">
            <a:avLst/>
          </a:prstGeom>
        </p:spPr>
      </p:pic>
      <p:sp>
        <p:nvSpPr>
          <p:cNvPr id="20" name="TextBox 19">
            <a:hlinkClick r:id="rId10"/>
            <a:extLst>
              <a:ext uri="{FF2B5EF4-FFF2-40B4-BE49-F238E27FC236}">
                <a16:creationId xmlns:a16="http://schemas.microsoft.com/office/drawing/2014/main" id="{AF739332-1816-42B1-8D5F-00FFD68E06A0}"/>
              </a:ext>
            </a:extLst>
          </p:cNvPr>
          <p:cNvSpPr txBox="1"/>
          <p:nvPr/>
        </p:nvSpPr>
        <p:spPr>
          <a:xfrm>
            <a:off x="8448782" y="5061740"/>
            <a:ext cx="3359427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i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https://www.softportal.com/software-31050-qgifer.html</a:t>
            </a:r>
            <a:endParaRPr lang="ru-RU" b="1" i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079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-488" y="6155103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FF0CD-9180-5DD0-B989-F375AEA4AFCE}"/>
              </a:ext>
            </a:extLst>
          </p:cNvPr>
          <p:cNvSpPr txBox="1"/>
          <p:nvPr/>
        </p:nvSpPr>
        <p:spPr>
          <a:xfrm>
            <a:off x="1772230" y="6244227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Інформаційні технології / Комп’ютерна анімація</a:t>
            </a:r>
          </a:p>
        </p:txBody>
      </p:sp>
      <p:pic>
        <p:nvPicPr>
          <p:cNvPr id="8" name="Рисунок 7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179D40E-9A38-41D3-B315-C0DB7F0C0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392"/>
          <a:stretch/>
        </p:blipFill>
        <p:spPr>
          <a:xfrm>
            <a:off x="-104195" y="6178783"/>
            <a:ext cx="1876425" cy="603582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5B11DFFF-4800-48E9-85EF-45E360361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48" y="253134"/>
            <a:ext cx="1133475" cy="514350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DF31D5F-100A-4995-94C5-447D4190BA89}"/>
              </a:ext>
            </a:extLst>
          </p:cNvPr>
          <p:cNvCxnSpPr/>
          <p:nvPr/>
        </p:nvCxnSpPr>
        <p:spPr>
          <a:xfrm>
            <a:off x="2390775" y="742950"/>
            <a:ext cx="7406639" cy="0"/>
          </a:xfrm>
          <a:prstGeom prst="straightConnector1">
            <a:avLst/>
          </a:prstGeom>
          <a:ln>
            <a:solidFill>
              <a:srgbClr val="75BA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6D1040-C99D-427F-A268-782CE34C2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454" y="1005246"/>
            <a:ext cx="6065259" cy="4798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479A11B-7FD7-4DED-B1A8-296AD507E126}"/>
              </a:ext>
            </a:extLst>
          </p:cNvPr>
          <p:cNvSpPr txBox="1"/>
          <p:nvPr/>
        </p:nvSpPr>
        <p:spPr>
          <a:xfrm>
            <a:off x="2854065" y="203427"/>
            <a:ext cx="5371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СТВОРЕННЯ АНІМАЦІЇ З ВІДЕО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FC4ABB-7131-4AAA-A30A-9BBC8B70C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48" y="856608"/>
            <a:ext cx="4035858" cy="2419350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043F3954-CBA9-4AB0-8B0D-CFB4E447D5CC}"/>
              </a:ext>
            </a:extLst>
          </p:cNvPr>
          <p:cNvCxnSpPr>
            <a:cxnSpLocks/>
          </p:cNvCxnSpPr>
          <p:nvPr/>
        </p:nvCxnSpPr>
        <p:spPr>
          <a:xfrm>
            <a:off x="2390775" y="1339273"/>
            <a:ext cx="3945370" cy="184727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9F42C990-E960-43EA-8EE2-0701F737F91D}"/>
              </a:ext>
            </a:extLst>
          </p:cNvPr>
          <p:cNvCxnSpPr>
            <a:cxnSpLocks/>
          </p:cNvCxnSpPr>
          <p:nvPr/>
        </p:nvCxnSpPr>
        <p:spPr>
          <a:xfrm flipV="1">
            <a:off x="4073236" y="1524000"/>
            <a:ext cx="2900219" cy="482666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7ED900C6-B572-49B0-9A81-C413DA0F14E3}"/>
              </a:ext>
            </a:extLst>
          </p:cNvPr>
          <p:cNvCxnSpPr>
            <a:cxnSpLocks/>
          </p:cNvCxnSpPr>
          <p:nvPr/>
        </p:nvCxnSpPr>
        <p:spPr>
          <a:xfrm flipV="1">
            <a:off x="3939309" y="1589444"/>
            <a:ext cx="3726873" cy="779133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C673D4B-2E2B-4614-88AD-CA8C6D3BD380}"/>
              </a:ext>
            </a:extLst>
          </p:cNvPr>
          <p:cNvCxnSpPr>
            <a:cxnSpLocks/>
          </p:cNvCxnSpPr>
          <p:nvPr/>
        </p:nvCxnSpPr>
        <p:spPr>
          <a:xfrm flipV="1">
            <a:off x="4248727" y="1637657"/>
            <a:ext cx="3726440" cy="1330518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BB9A929-F4B3-48EF-9EDD-5786FC401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48" y="3365082"/>
            <a:ext cx="5064852" cy="752475"/>
          </a:xfrm>
          <a:prstGeom prst="rect">
            <a:avLst/>
          </a:prstGeom>
        </p:spPr>
      </p:pic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428F57DE-F426-4BD5-BE4D-0DD3BF1B2013}"/>
              </a:ext>
            </a:extLst>
          </p:cNvPr>
          <p:cNvCxnSpPr>
            <a:cxnSpLocks/>
          </p:cNvCxnSpPr>
          <p:nvPr/>
        </p:nvCxnSpPr>
        <p:spPr>
          <a:xfrm flipV="1">
            <a:off x="2500240" y="1517118"/>
            <a:ext cx="6883905" cy="2379262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94F8FE0-9706-4F25-B181-146160C616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06" y="4276977"/>
            <a:ext cx="4647768" cy="63817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C5C6F1D-CCB9-454F-9B26-DB27AC7A38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342" y="5048892"/>
            <a:ext cx="4545590" cy="952500"/>
          </a:xfrm>
          <a:prstGeom prst="rect">
            <a:avLst/>
          </a:prstGeom>
        </p:spPr>
      </p:pic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6C3FDE9B-0EB9-4625-8D77-842160D73D45}"/>
              </a:ext>
            </a:extLst>
          </p:cNvPr>
          <p:cNvCxnSpPr>
            <a:cxnSpLocks/>
          </p:cNvCxnSpPr>
          <p:nvPr/>
        </p:nvCxnSpPr>
        <p:spPr>
          <a:xfrm flipV="1">
            <a:off x="4248727" y="1613124"/>
            <a:ext cx="2946400" cy="2732374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F40A51AA-75E4-423C-A715-968A1CC05128}"/>
              </a:ext>
            </a:extLst>
          </p:cNvPr>
          <p:cNvCxnSpPr>
            <a:cxnSpLocks/>
          </p:cNvCxnSpPr>
          <p:nvPr/>
        </p:nvCxnSpPr>
        <p:spPr>
          <a:xfrm flipV="1">
            <a:off x="4290290" y="1613124"/>
            <a:ext cx="3143687" cy="347244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30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904078-94EE-1B0E-BAFD-B234E2B7480B}"/>
              </a:ext>
            </a:extLst>
          </p:cNvPr>
          <p:cNvSpPr txBox="1"/>
          <p:nvPr/>
        </p:nvSpPr>
        <p:spPr>
          <a:xfrm rot="16200000">
            <a:off x="-2593039" y="2705180"/>
            <a:ext cx="5995135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«Працюємо з комп’ютером»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33FB08-3F8B-8853-A45C-C98740FCF57E}"/>
              </a:ext>
            </a:extLst>
          </p:cNvPr>
          <p:cNvSpPr/>
          <p:nvPr/>
        </p:nvSpPr>
        <p:spPr>
          <a:xfrm>
            <a:off x="0" y="6413550"/>
            <a:ext cx="12201525" cy="704850"/>
          </a:xfrm>
          <a:prstGeom prst="rect">
            <a:avLst/>
          </a:prstGeom>
          <a:solidFill>
            <a:srgbClr val="75B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FF0CD-9180-5DD0-B989-F375AEA4AFCE}"/>
              </a:ext>
            </a:extLst>
          </p:cNvPr>
          <p:cNvSpPr txBox="1"/>
          <p:nvPr/>
        </p:nvSpPr>
        <p:spPr>
          <a:xfrm>
            <a:off x="1873214" y="6544984"/>
            <a:ext cx="8025184" cy="374571"/>
          </a:xfrm>
          <a:prstGeom prst="roundRect">
            <a:avLst/>
          </a:prstGeom>
          <a:solidFill>
            <a:srgbClr val="75BA0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Йосиф Ривкінд  </a:t>
            </a:r>
            <a:r>
              <a:rPr lang="uk-UA" sz="1600" b="1" dirty="0"/>
              <a:t>/</a:t>
            </a:r>
            <a:r>
              <a:rPr lang="uk-UA" sz="1600" b="1" dirty="0">
                <a:solidFill>
                  <a:schemeClr val="bg1"/>
                </a:solidFill>
              </a:rPr>
              <a:t>  Тетяна Лисенко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Людмила Чернікова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  </a:t>
            </a:r>
            <a:r>
              <a:rPr lang="uk-UA" sz="1600" b="1" dirty="0">
                <a:solidFill>
                  <a:schemeClr val="bg1"/>
                </a:solidFill>
              </a:rPr>
              <a:t>Віктор Шакотько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EBA4C2-33EE-41A9-B65F-F7C146355CDB}"/>
              </a:ext>
            </a:extLst>
          </p:cNvPr>
          <p:cNvSpPr txBox="1"/>
          <p:nvPr/>
        </p:nvSpPr>
        <p:spPr>
          <a:xfrm>
            <a:off x="831273" y="615998"/>
            <a:ext cx="108896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Створіть у графічному редакторі </a:t>
            </a:r>
            <a:r>
              <a:rPr lang="uk-UA" sz="1800" b="1" i="0" u="none" strike="noStrike">
                <a:solidFill>
                  <a:srgbClr val="00B0F0"/>
                </a:solidFill>
                <a:effectLst/>
                <a:latin typeface="Cambria" panose="02040503050406030204" pitchFamily="18" charset="0"/>
              </a:rPr>
              <a:t>Krita</a:t>
            </a:r>
            <a:r>
              <a:rPr lang="uk-UA" sz="1800" b="0" i="0" u="none" strike="noStrike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комп’ютерну анімацію руху кількох об’єктів (мал. 5.63). У цій анімації передбачте рух кількох об’єктів: </a:t>
            </a:r>
            <a:r>
              <a:rPr lang="uk-UA" sz="1800" b="0" i="1" u="none" strike="noStrike">
                <a:solidFill>
                  <a:srgbClr val="00B0F0"/>
                </a:solidFill>
                <a:effectLst/>
                <a:latin typeface="Cambria" panose="02040503050406030204" pitchFamily="18" charset="0"/>
              </a:rPr>
              <a:t>літака і хмаринки</a:t>
            </a:r>
            <a:r>
              <a:rPr lang="uk-UA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</a:p>
          <a:p>
            <a:pPr marL="457200" algn="just" rtl="0"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Фон для анімації, зображення хмаринки створіть самостійно. Зображення літака знайдіть в Інтернеті.</a:t>
            </a:r>
            <a:endParaRPr lang="uk-UA" b="0">
              <a:effectLst/>
            </a:endParaRPr>
          </a:p>
          <a:p>
            <a:pPr marL="457200" algn="just" rtl="0"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Передбачте, що швидкість руху літака більша за швидкість руху хмаринки. Розміри хмаринки збільшуються під час переміщення.</a:t>
            </a:r>
            <a:endParaRPr lang="uk-UA" b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uk-UA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Збережіть вашу анімацію у вашій папці у файлі </a:t>
            </a:r>
            <a:r>
              <a:rPr lang="uk-UA" sz="1800" b="1" i="0" u="none" strike="noStrike">
                <a:solidFill>
                  <a:srgbClr val="00B0F0"/>
                </a:solidFill>
                <a:effectLst/>
                <a:latin typeface="Cambria" panose="02040503050406030204" pitchFamily="18" charset="0"/>
              </a:rPr>
              <a:t>Практична робота 7.webr</a:t>
            </a:r>
            <a:r>
              <a:rPr lang="uk-UA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uk-UA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Надішліть файл зі створеною анімацією на адресу, яку вкаже вчитель/вчителька, або додайте до завдання в </a:t>
            </a:r>
            <a:r>
              <a:rPr lang="uk-UA" sz="1800" b="1" i="0" u="none" strike="noStrike">
                <a:solidFill>
                  <a:srgbClr val="00B0F0"/>
                </a:solidFill>
                <a:effectLst/>
                <a:latin typeface="Cambria" panose="02040503050406030204" pitchFamily="18" charset="0"/>
              </a:rPr>
              <a:t>Google Classroom</a:t>
            </a:r>
            <a:r>
              <a:rPr lang="uk-UA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E87672-5F89-48AD-BA6E-31BAC43DD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039" y="2767303"/>
            <a:ext cx="4668261" cy="33438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F12AA3-F1AE-403F-A046-5B12664970BC}"/>
              </a:ext>
            </a:extLst>
          </p:cNvPr>
          <p:cNvSpPr txBox="1"/>
          <p:nvPr/>
        </p:nvSpPr>
        <p:spPr>
          <a:xfrm>
            <a:off x="1604546" y="2885114"/>
            <a:ext cx="4407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Посилання на файли-заготовки необхідні для виконання завдання</a:t>
            </a:r>
            <a:endParaRPr lang="uk-UA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BB77E8-F38A-4745-8D4E-35D6CD3A4EBE}"/>
              </a:ext>
            </a:extLst>
          </p:cNvPr>
          <p:cNvSpPr txBox="1"/>
          <p:nvPr/>
        </p:nvSpPr>
        <p:spPr>
          <a:xfrm>
            <a:off x="831273" y="3531445"/>
            <a:ext cx="5180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https://drive.google.com/drive/folders/1VUpkIlJorEkNCFikxOhS154x4n65VLRB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391844-1275-4520-A665-80E22116C4A9}"/>
              </a:ext>
            </a:extLst>
          </p:cNvPr>
          <p:cNvSpPr txBox="1"/>
          <p:nvPr/>
        </p:nvSpPr>
        <p:spPr>
          <a:xfrm>
            <a:off x="1470190" y="4177776"/>
            <a:ext cx="3259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i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Roboto" panose="02000000000000000000" pitchFamily="2" charset="0"/>
              </a:rPr>
              <a:t>Посилання на відео</a:t>
            </a:r>
            <a:endParaRPr lang="uk-UA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A38A44-CC01-4E4F-965F-54CC5F51BF9A}"/>
              </a:ext>
            </a:extLst>
          </p:cNvPr>
          <p:cNvSpPr txBox="1"/>
          <p:nvPr/>
        </p:nvSpPr>
        <p:spPr>
          <a:xfrm>
            <a:off x="831273" y="4649331"/>
            <a:ext cx="4431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https://www.youtube.com/watch?v=mCfn9LYphPk&amp;ab_channel=TaskInformatics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9559E93-7676-4E5C-BA65-519B2CD96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653" y="4996800"/>
            <a:ext cx="2847807" cy="154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500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5757</TotalTime>
  <Words>365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Aptos Narrow</vt:lpstr>
      <vt:lpstr>Arial</vt:lpstr>
      <vt:lpstr>Cambria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w_sh</dc:creator>
  <cp:lastModifiedBy>Admin</cp:lastModifiedBy>
  <cp:revision>947</cp:revision>
  <dcterms:created xsi:type="dcterms:W3CDTF">2012-07-30T23:42:41Z</dcterms:created>
  <dcterms:modified xsi:type="dcterms:W3CDTF">2025-03-29T11:38:37Z</dcterms:modified>
</cp:coreProperties>
</file>