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4" r:id="rId1"/>
  </p:sldMasterIdLst>
  <p:sldIdLst>
    <p:sldId id="256" r:id="rId2"/>
    <p:sldId id="257" r:id="rId3"/>
    <p:sldId id="259" r:id="rId4"/>
    <p:sldId id="261" r:id="rId5"/>
    <p:sldId id="269" r:id="rId6"/>
    <p:sldId id="262" r:id="rId7"/>
    <p:sldId id="266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3" autoAdjust="0"/>
    <p:restoredTop sz="94660"/>
  </p:normalViewPr>
  <p:slideViewPr>
    <p:cSldViewPr snapToGrid="0">
      <p:cViewPr varScale="1">
        <p:scale>
          <a:sx n="86" d="100"/>
          <a:sy n="86" d="100"/>
        </p:scale>
        <p:origin x="42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uk-UA"/>
              <a:t>Зразок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6DFF08F-DC6B-4601-B491-B0F83F6DD2DA}" type="datetimeFigureOut">
              <a:rPr lang="en-US" dirty="0"/>
              <a:t>4/10/2025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4/10/2025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4/10/2025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4/10/2025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4/10/2025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4/10/2025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4/10/2025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4/10/2025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4/10/2025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4/10/2025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4/10/2025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96DFF08F-DC6B-4601-B491-B0F83F6DD2DA}" type="datetimeFigureOut">
              <a:rPr lang="en-US" dirty="0"/>
              <a:pPr/>
              <a:t>4/10/2025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67419" y="2041845"/>
            <a:ext cx="11731924" cy="2400758"/>
          </a:xfrm>
        </p:spPr>
        <p:txBody>
          <a:bodyPr>
            <a:normAutofit fontScale="90000"/>
          </a:bodyPr>
          <a:lstStyle/>
          <a:p>
            <a:br>
              <a:rPr lang="uk-U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uk-U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uk-U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uk-U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uk-U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uk-U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sz="5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Урок </a:t>
            </a:r>
            <a:br>
              <a:rPr lang="uk-UA" sz="5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sz="5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 української мови </a:t>
            </a:r>
            <a:br>
              <a:rPr lang="uk-UA" sz="5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uk-UA" sz="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sz="4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Контрольний письмовий </a:t>
            </a:r>
            <a:br>
              <a:rPr lang="uk-UA" sz="4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sz="4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твір-роздум на морально-етичну тему в публіцистичному стилі  З ВИКОРИСТАННЯМ БЕЗСПОЛУЧНИКОВИХ РЕЧЕНЬ</a:t>
            </a:r>
            <a:endParaRPr lang="en-US" sz="44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830300" y="4335460"/>
            <a:ext cx="8767860" cy="1388165"/>
          </a:xfrm>
        </p:spPr>
        <p:txBody>
          <a:bodyPr>
            <a:normAutofit/>
          </a:bodyPr>
          <a:lstStyle/>
          <a:p>
            <a:r>
              <a:rPr lang="uk-UA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 клас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66208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Tm="22468"/>
    </mc:Choice>
    <mc:Fallback xmlns="">
      <p:transition spd="slow" advTm="22468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623977"/>
          </a:xfrm>
        </p:spPr>
        <p:txBody>
          <a:bodyPr>
            <a:normAutofit fontScale="90000"/>
          </a:bodyPr>
          <a:lstStyle/>
          <a:p>
            <a:r>
              <a:rPr lang="uk-UA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Мета: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030856" y="1160252"/>
            <a:ext cx="10571672" cy="4947249"/>
          </a:xfrm>
        </p:spPr>
        <p:txBody>
          <a:bodyPr>
            <a:normAutofit fontScale="92500" lnSpcReduction="20000"/>
          </a:bodyPr>
          <a:lstStyle/>
          <a:p>
            <a:r>
              <a:rPr lang="uk-U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підготувати учнів до написання твору-роздуму на морально-етичну тему; </a:t>
            </a:r>
          </a:p>
          <a:p>
            <a:r>
              <a:rPr lang="ru-RU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формувати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вміння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складати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зв’язний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текст у </a:t>
            </a:r>
            <a:r>
              <a:rPr lang="ru-RU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публіцистичному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стилі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 </a:t>
            </a:r>
          </a:p>
          <a:p>
            <a:r>
              <a:rPr lang="ru-RU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здійснювати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змістово-композиційний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і </a:t>
            </a:r>
            <a:r>
              <a:rPr lang="ru-RU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мовний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аналіз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публіцистичного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тексту на морально-</a:t>
            </a:r>
            <a:r>
              <a:rPr lang="ru-RU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етичну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тему; </a:t>
            </a:r>
          </a:p>
          <a:p>
            <a:r>
              <a:rPr lang="ru-RU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розвивати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уяву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логічне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й </a:t>
            </a:r>
            <a:r>
              <a:rPr lang="ru-RU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образне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мислення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усне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мовлення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 </a:t>
            </a:r>
          </a:p>
          <a:p>
            <a:r>
              <a:rPr lang="ru-RU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виховувати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повагу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до </a:t>
            </a:r>
            <a:r>
              <a:rPr lang="ru-RU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загальнолюдських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моральних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цінностей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ru-RU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людську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гідність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патріотичні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почуття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стійку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громадянську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позицію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uk-U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67109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681"/>
    </mc:Choice>
    <mc:Fallback xmlns="">
      <p:transition spd="slow" advTm="1168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99" y="609600"/>
            <a:ext cx="10390517" cy="1356360"/>
          </a:xfrm>
        </p:spPr>
        <p:txBody>
          <a:bodyPr>
            <a:noAutofit/>
          </a:bodyPr>
          <a:lstStyle/>
          <a:p>
            <a:r>
              <a:rPr lang="uk-UA" sz="36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</a:t>
            </a:r>
            <a:r>
              <a:rPr lang="uk-UA" sz="3600" b="1" i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езсполучникове складне речення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r>
              <a:rPr lang="uk-UA" sz="36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— це таке речення, частини якого об’єднані за змістом та інтонацією без сполучників і сполучних слів</a:t>
            </a:r>
            <a:endParaRPr lang="en-US" sz="3600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143001" y="2057400"/>
            <a:ext cx="5792638" cy="4038600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2800" b="1" i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Ти</a:t>
            </a:r>
            <a:r>
              <a:rPr lang="ru-RU" sz="2800" b="1" i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i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бачив</a:t>
            </a:r>
            <a:r>
              <a:rPr lang="ru-RU" sz="2800" b="1" i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ru-RU" sz="2800" b="1" i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прилетіли</a:t>
            </a:r>
            <a:r>
              <a:rPr lang="ru-RU" sz="2800" b="1" i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i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журавлі</a:t>
            </a:r>
            <a:r>
              <a:rPr lang="ru-RU" sz="2800" b="1" i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  <a:endParaRPr lang="en-US" sz="2800" b="1" i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" indent="0">
              <a:buNone/>
            </a:pPr>
            <a:r>
              <a:rPr lang="ru-RU" sz="2800" b="1" i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</a:t>
            </a:r>
            <a:r>
              <a:rPr lang="ru-RU" sz="2800" b="1" i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— </a:t>
            </a:r>
            <a:r>
              <a:rPr lang="ru-RU" sz="2800" b="1" i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незрадливі</a:t>
            </a:r>
            <a:r>
              <a:rPr lang="ru-RU" sz="2800" b="1" i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i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наші</a:t>
            </a:r>
            <a:r>
              <a:rPr lang="ru-RU" sz="2800" b="1" i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обереги.</a:t>
            </a:r>
            <a:endParaRPr lang="en-US" sz="2800" b="1" i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" indent="0">
              <a:buNone/>
            </a:pPr>
            <a:r>
              <a:rPr lang="ru-RU" sz="2800" b="1" i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Вони </a:t>
            </a:r>
            <a:r>
              <a:rPr lang="ru-RU" sz="2800" b="1" i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завжди</a:t>
            </a:r>
            <a:r>
              <a:rPr lang="ru-RU" sz="2800" b="1" i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i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вертають</a:t>
            </a:r>
            <a:r>
              <a:rPr lang="ru-RU" sz="2800" b="1" i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з </a:t>
            </a:r>
            <a:r>
              <a:rPr lang="ru-RU" sz="2800" b="1" i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чужини</a:t>
            </a:r>
            <a:r>
              <a:rPr lang="ru-RU" sz="2800" b="1" i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  <a:endParaRPr lang="en-US" sz="2800" b="1" i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" indent="0">
              <a:buNone/>
            </a:pPr>
            <a:r>
              <a:rPr lang="ru-RU" sz="2800" b="1" i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Вони </a:t>
            </a:r>
            <a:r>
              <a:rPr lang="ru-RU" sz="2800" b="1" i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несуть</a:t>
            </a:r>
            <a:r>
              <a:rPr lang="ru-RU" sz="2800" b="1" i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тепло до </a:t>
            </a:r>
            <a:r>
              <a:rPr lang="ru-RU" sz="2800" b="1" i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рідної</a:t>
            </a:r>
            <a:r>
              <a:rPr lang="ru-RU" sz="2800" b="1" i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i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оселі</a:t>
            </a:r>
            <a:r>
              <a:rPr lang="ru-RU" sz="2800" b="1" i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n-US" sz="2800" b="1" i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" indent="0">
              <a:buNone/>
            </a:pPr>
            <a:endParaRPr lang="en-US" sz="2800" b="1" i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кутник 3"/>
          <p:cNvSpPr/>
          <p:nvPr/>
        </p:nvSpPr>
        <p:spPr>
          <a:xfrm>
            <a:off x="7013276" y="2366133"/>
            <a:ext cx="5046452" cy="37298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800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Оселі</a:t>
            </a:r>
            <a:r>
              <a:rPr lang="en-US" sz="28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рідні</a:t>
            </a:r>
            <a:r>
              <a:rPr lang="en-US" sz="28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батьківські</a:t>
            </a:r>
            <a:r>
              <a:rPr lang="en-US" sz="28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хати</a:t>
            </a:r>
            <a:r>
              <a:rPr lang="en-US" sz="28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 —</a:t>
            </a:r>
            <a:endParaRPr lang="en-US" sz="2800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8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 обереги роду. Слава Богу,</a:t>
            </a:r>
            <a:endParaRPr lang="en-US" sz="2800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8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ладні</a:t>
            </a:r>
            <a:r>
              <a:rPr lang="ru-RU" sz="28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 ми й </a:t>
            </a:r>
            <a:r>
              <a:rPr lang="ru-RU" sz="2800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крізь</a:t>
            </a:r>
            <a:r>
              <a:rPr lang="ru-RU" sz="28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 пекло перейти,</a:t>
            </a:r>
            <a:endParaRPr lang="en-US" sz="2800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Аби</a:t>
            </a:r>
            <a:r>
              <a:rPr lang="ru-RU" sz="28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вклонитись</a:t>
            </a:r>
            <a:r>
              <a:rPr lang="ru-RU" sz="28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отчому</a:t>
            </a:r>
            <a:r>
              <a:rPr lang="ru-RU" sz="28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 порогу.</a:t>
            </a:r>
            <a:r>
              <a:rPr lang="en-US" sz="28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uk-UA" sz="2800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sz="28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</a:t>
            </a:r>
            <a:r>
              <a:rPr lang="uk-UA" sz="2800" i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</a:t>
            </a:r>
            <a:r>
              <a:rPr lang="ru-RU" sz="2800" i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Л. </a:t>
            </a:r>
            <a:r>
              <a:rPr lang="ru-RU" sz="2800" i="1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Андрела</a:t>
            </a:r>
            <a:endParaRPr lang="en-US" sz="2800" i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5012" y="4231066"/>
            <a:ext cx="3126773" cy="2256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7760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6010"/>
    </mc:Choice>
    <mc:Fallback xmlns="">
      <p:transition spd="slow" advTm="10601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749060"/>
          </a:xfrm>
        </p:spPr>
        <p:txBody>
          <a:bodyPr>
            <a:normAutofit/>
          </a:bodyPr>
          <a:lstStyle/>
          <a:p>
            <a:pPr algn="ctr"/>
            <a:r>
              <a:rPr lang="uk-UA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Структура твору-роздуму</a:t>
            </a:r>
            <a:endParaRPr lang="en-US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970472" y="1358660"/>
            <a:ext cx="9872871" cy="4999007"/>
          </a:xfrm>
        </p:spPr>
        <p:txBody>
          <a:bodyPr>
            <a:normAutofit/>
          </a:bodyPr>
          <a:lstStyle/>
          <a:p>
            <a:pPr lvl="0"/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ВСТУП  (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підведення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до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проблеми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чому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я над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цим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замислився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— став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учасником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чи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свідком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якоїсь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події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щось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почув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чи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прочитав).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/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ТЕЗА ТВОРУ.</a:t>
            </a:r>
          </a:p>
          <a:p>
            <a:pPr lvl="0"/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Доказ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підтвердження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або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спростування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тези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/>
            <a:r>
              <a:rPr 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Доказ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</a:t>
            </a:r>
            <a:r>
              <a:rPr 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або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приклад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).</a:t>
            </a:r>
          </a:p>
          <a:p>
            <a:pPr lvl="0"/>
            <a:r>
              <a:rPr 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Доказ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</a:t>
            </a:r>
            <a:r>
              <a:rPr 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або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приклад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).</a:t>
            </a:r>
          </a:p>
          <a:p>
            <a:pPr lvl="0"/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ВИСНОВКИ.</a:t>
            </a:r>
          </a:p>
          <a:p>
            <a:pPr marL="45720" indent="0">
              <a:buNone/>
            </a:pP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2232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9518"/>
    </mc:Choice>
    <mc:Fallback xmlns="">
      <p:transition spd="slow" advTm="69518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54634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Спеціальні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слова й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вирази</a:t>
            </a:r>
            <a:br>
              <a:rPr lang="ru-RU" b="1" dirty="0"/>
            </a:br>
            <a:endParaRPr lang="en-US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408892" y="1155940"/>
            <a:ext cx="11343736" cy="5279366"/>
          </a:xfrm>
        </p:spPr>
        <p:txBody>
          <a:bodyPr>
            <a:normAutofit fontScale="85000" lnSpcReduction="10000"/>
          </a:bodyPr>
          <a:lstStyle/>
          <a:p>
            <a:pPr marL="45720" indent="0">
              <a:buNone/>
            </a:pPr>
            <a:r>
              <a:rPr lang="uk-UA" sz="3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Теза                     </a:t>
            </a:r>
            <a:r>
              <a:rPr lang="uk-UA" sz="31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 думаю, що...;     мені здається, що...;     я вважаю, що...</a:t>
            </a:r>
            <a:endParaRPr lang="en-US" sz="3100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" indent="0">
              <a:buNone/>
            </a:pPr>
            <a:r>
              <a:rPr lang="uk-UA" sz="3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Аргументи</a:t>
            </a:r>
            <a:r>
              <a:rPr lang="uk-UA" sz="3800" b="1" dirty="0"/>
              <a:t>	</a:t>
            </a:r>
            <a:r>
              <a:rPr lang="uk-UA" sz="31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Чому?  Тому що...;     по-перше,...;  по-друге,...</a:t>
            </a:r>
            <a:endParaRPr lang="en-US" sz="31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" indent="0">
              <a:buNone/>
            </a:pPr>
            <a:endParaRPr lang="uk-UA" sz="31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" indent="0">
              <a:buNone/>
            </a:pPr>
            <a:r>
              <a:rPr lang="uk-UA" sz="3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Докази</a:t>
            </a:r>
            <a:r>
              <a:rPr lang="uk-UA" sz="3100" b="1" dirty="0"/>
              <a:t>	</a:t>
            </a:r>
            <a:r>
              <a:rPr lang="uk-UA" sz="31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</a:t>
            </a:r>
            <a:r>
              <a:rPr lang="ru-RU" sz="3100" b="1" i="1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Говорячи</a:t>
            </a:r>
            <a:r>
              <a:rPr lang="ru-RU" sz="3100" b="1" i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про …, не </a:t>
            </a:r>
            <a:r>
              <a:rPr lang="ru-RU" sz="3100" b="1" i="1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можна</a:t>
            </a:r>
            <a:r>
              <a:rPr lang="ru-RU" sz="3100" b="1" i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не </a:t>
            </a:r>
            <a:r>
              <a:rPr lang="ru-RU" sz="3100" b="1" i="1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згадати</a:t>
            </a:r>
            <a:r>
              <a:rPr lang="ru-RU" sz="3100" b="1" i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…</a:t>
            </a:r>
          </a:p>
          <a:p>
            <a:pPr marL="45720" indent="0" algn="r">
              <a:buNone/>
            </a:pPr>
            <a:r>
              <a:rPr lang="uk-UA" sz="3100" b="1" i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Хочеться згадати твір...;    наведу приклад   з    власного                                                                                                                                              життя…</a:t>
            </a:r>
          </a:p>
          <a:p>
            <a:pPr marL="45720" indent="0">
              <a:buNone/>
            </a:pPr>
            <a:r>
              <a:rPr lang="uk-UA" sz="3100" b="1" i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 </a:t>
            </a:r>
            <a:r>
              <a:rPr lang="ru-RU" sz="3100" b="1" i="1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Яскравим</a:t>
            </a:r>
            <a:r>
              <a:rPr lang="ru-RU" sz="3100" b="1" i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прикладом </a:t>
            </a:r>
            <a:r>
              <a:rPr lang="ru-RU" sz="3100" b="1" i="1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саме</a:t>
            </a:r>
            <a:r>
              <a:rPr lang="ru-RU" sz="3100" b="1" i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такого </a:t>
            </a:r>
            <a:r>
              <a:rPr lang="ru-RU" sz="3100" b="1" i="1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розуміння</a:t>
            </a:r>
            <a:r>
              <a:rPr lang="ru-RU" sz="3100" b="1" i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… </a:t>
            </a:r>
            <a:r>
              <a:rPr lang="ru-RU" sz="3100" b="1" i="1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особсто</a:t>
            </a:r>
            <a:endParaRPr lang="ru-RU" sz="3100" b="1" i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" indent="0">
              <a:buNone/>
            </a:pPr>
            <a:r>
              <a:rPr lang="ru-RU" sz="3100" b="1" i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                                                                                             для мене є …</a:t>
            </a:r>
          </a:p>
          <a:p>
            <a:pPr marL="45720" indent="0">
              <a:buNone/>
            </a:pPr>
            <a:r>
              <a:rPr lang="uk-UA" sz="3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Висновок	</a:t>
            </a:r>
            <a:r>
              <a:rPr lang="uk-UA" sz="31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</a:t>
            </a:r>
            <a:r>
              <a:rPr lang="uk-UA" sz="3100" b="1" i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Отже,...; підсумовуючи,   можна зазначити..., </a:t>
            </a:r>
          </a:p>
          <a:p>
            <a:pPr marL="45720" indent="0">
              <a:buNone/>
            </a:pPr>
            <a:r>
              <a:rPr lang="uk-UA" sz="3100" b="1" i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          </a:t>
            </a:r>
            <a:r>
              <a:rPr lang="ru-RU" sz="3100" b="1" i="1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Отже</a:t>
            </a:r>
            <a:r>
              <a:rPr lang="ru-RU" sz="3100" b="1" i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3100" b="1" i="1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можна</a:t>
            </a:r>
            <a:r>
              <a:rPr lang="ru-RU" sz="3100" b="1" i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100" b="1" i="1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дійти</a:t>
            </a:r>
            <a:r>
              <a:rPr lang="ru-RU" sz="3100" b="1" i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100" b="1" i="1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висновку</a:t>
            </a:r>
            <a:r>
              <a:rPr lang="ru-RU" sz="3100" b="1" i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3100" b="1" i="1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що</a:t>
            </a:r>
            <a:r>
              <a:rPr lang="ru-RU" sz="3100" b="1" i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…</a:t>
            </a:r>
          </a:p>
          <a:p>
            <a:pPr marL="45720" indent="0">
              <a:buNone/>
            </a:pPr>
            <a:endParaRPr lang="en-US" sz="3100" b="1" i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" indent="0">
              <a:buNone/>
            </a:pPr>
            <a:endParaRPr lang="en-US" sz="2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977193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290"/>
    </mc:Choice>
    <mc:Fallback xmlns="">
      <p:transition spd="slow" advTm="6629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5275" y="609600"/>
            <a:ext cx="11792310" cy="1055298"/>
          </a:xfrm>
        </p:spPr>
        <p:txBody>
          <a:bodyPr>
            <a:noAutofit/>
          </a:bodyPr>
          <a:lstStyle/>
          <a:p>
            <a:pPr algn="ctr"/>
            <a:r>
              <a:rPr lang="uk-UA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ПАМ’ЯТКА </a:t>
            </a:r>
            <a:br>
              <a:rPr lang="uk-UA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«Як складати твори на морально-етичну тему</a:t>
            </a:r>
            <a:br>
              <a:rPr lang="uk-UA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 публіцистичному стилі»</a:t>
            </a:r>
            <a:br>
              <a:rPr lang="en-US" sz="2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sz="28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022230" y="1742536"/>
            <a:ext cx="9872871" cy="4951562"/>
          </a:xfrm>
        </p:spPr>
        <p:txBody>
          <a:bodyPr>
            <a:normAutofit fontScale="70000" lnSpcReduction="20000"/>
          </a:bodyPr>
          <a:lstStyle/>
          <a:p>
            <a:pPr marL="45720" lvl="0" indent="0">
              <a:buNone/>
            </a:pPr>
            <a:r>
              <a:rPr lang="uk-UA" sz="26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uk-UA" sz="31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uk-UA" sz="36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Продумати тему твору та його зміст.</a:t>
            </a:r>
            <a:endParaRPr lang="en-US" sz="36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" lvl="0" indent="0">
              <a:buNone/>
            </a:pPr>
            <a:r>
              <a:rPr lang="uk-UA" sz="36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 Опрацювати необхідну літературу.</a:t>
            </a:r>
            <a:endParaRPr lang="en-US" sz="36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" lvl="0" indent="0">
              <a:buNone/>
            </a:pPr>
            <a:r>
              <a:rPr lang="uk-UA" sz="36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Визначити основну думку твору.</a:t>
            </a:r>
            <a:endParaRPr lang="en-US" sz="36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" lvl="0" indent="0">
              <a:buNone/>
            </a:pPr>
            <a:r>
              <a:rPr lang="uk-UA" sz="36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Продумати послідовність твору-роздуму, дотримуючись його композиційних особливостей (вступ, основна частина, висновок).</a:t>
            </a:r>
            <a:endParaRPr lang="en-US" sz="36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" lvl="0" indent="0">
              <a:buNone/>
            </a:pPr>
            <a:r>
              <a:rPr lang="uk-UA" sz="36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 Самостійно скласти план висловлення.</a:t>
            </a:r>
            <a:endParaRPr lang="en-US" sz="36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" lvl="0" indent="0">
              <a:buNone/>
            </a:pPr>
            <a:r>
              <a:rPr lang="uk-UA" sz="36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6. Обрати стиль викладу.</a:t>
            </a:r>
            <a:endParaRPr lang="en-US" sz="36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" lvl="0" indent="0">
              <a:buNone/>
            </a:pPr>
            <a:r>
              <a:rPr lang="uk-UA" sz="36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7. Під час написання твору необхідно дбати про розкриття його теми.</a:t>
            </a:r>
            <a:endParaRPr lang="en-US" sz="36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" lvl="0" indent="0">
              <a:buNone/>
            </a:pPr>
            <a:r>
              <a:rPr lang="uk-UA" sz="36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8. Бути уважним до вживання </a:t>
            </a:r>
            <a:r>
              <a:rPr lang="uk-UA" sz="3600" b="1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мовних</a:t>
            </a:r>
            <a:r>
              <a:rPr lang="uk-UA" sz="36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засобів у творі.</a:t>
            </a:r>
            <a:endParaRPr lang="en-US" sz="36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" lvl="0" indent="0">
              <a:buNone/>
            </a:pPr>
            <a:r>
              <a:rPr lang="uk-UA" sz="36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9. Відтворити твір спочатку подумки, а потім — у писемній формі</a:t>
            </a:r>
            <a:r>
              <a:rPr lang="uk-UA" sz="31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n-US" sz="31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" indent="0">
              <a:buNone/>
            </a:pPr>
            <a:r>
              <a:rPr lang="uk-UA" sz="31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endParaRPr lang="en-US" sz="31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621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4746"/>
    </mc:Choice>
    <mc:Fallback xmlns="">
      <p:transition spd="slow" advTm="54746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Домашнє завдання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" indent="0">
              <a:buNone/>
            </a:pPr>
            <a:r>
              <a:rPr lang="uk-UA" sz="36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Написати твір-роздум на морально-етичну тему в публіцистичному стилі з використанням безсполучникових складних речень на тему «Чи зможуть з часом селфі замінити родинні фотографії?»</a:t>
            </a:r>
          </a:p>
          <a:p>
            <a:pPr marL="45720" indent="0">
              <a:buNone/>
            </a:pPr>
            <a:endParaRPr lang="en-US" sz="3600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71196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442"/>
    </mc:Choice>
    <mc:Fallback xmlns="">
      <p:transition spd="slow" advTm="28442"/>
    </mc:Fallback>
  </mc:AlternateContent>
</p:sld>
</file>

<file path=ppt/theme/theme1.xml><?xml version="1.0" encoding="utf-8"?>
<a:theme xmlns:a="http://schemas.openxmlformats.org/drawingml/2006/main" name="Основа">
  <a:themeElements>
    <a:clrScheme name="Basis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Bas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Основа</Template>
  <TotalTime>1085</TotalTime>
  <Words>433</Words>
  <Application>Microsoft Office PowerPoint</Application>
  <PresentationFormat>Широкоэкранный</PresentationFormat>
  <Paragraphs>49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9" baseType="lpstr">
      <vt:lpstr>Corbel</vt:lpstr>
      <vt:lpstr>Основа</vt:lpstr>
      <vt:lpstr>      Урок  з української мови   Контрольний письмовий  твір-роздум на морально-етичну тему в публіцистичному стилі  З ВИКОРИСТАННЯМ БЕЗСПОЛУЧНИКОВИХ РЕЧЕНЬ</vt:lpstr>
      <vt:lpstr>Мета: </vt:lpstr>
      <vt:lpstr>Безсполучникове складне речення  — це таке речення, частини якого об’єднані за змістом та інтонацією без сполучників і сполучних слів</vt:lpstr>
      <vt:lpstr>Структура твору-роздуму</vt:lpstr>
      <vt:lpstr>Спеціальні слова й вирази </vt:lpstr>
      <vt:lpstr>ПАМ’ЯТКА  «Як складати твори на морально-етичну тему  в публіцистичному стилі» </vt:lpstr>
      <vt:lpstr>Домашнє завдання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  з української мови   Контрольний письмовий  твір-роздум на морально-етичну тему в публіцистичному стилі</dc:title>
  <dc:creator>Пользователь Windows</dc:creator>
  <cp:lastModifiedBy>Оксана Тендітна</cp:lastModifiedBy>
  <cp:revision>32</cp:revision>
  <dcterms:created xsi:type="dcterms:W3CDTF">2021-02-06T12:37:04Z</dcterms:created>
  <dcterms:modified xsi:type="dcterms:W3CDTF">2025-04-10T06:49:21Z</dcterms:modified>
</cp:coreProperties>
</file>