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475" r:id="rId3"/>
    <p:sldId id="476" r:id="rId4"/>
    <p:sldId id="478" r:id="rId5"/>
    <p:sldId id="479" r:id="rId6"/>
    <p:sldId id="480" r:id="rId7"/>
    <p:sldId id="481" r:id="rId8"/>
    <p:sldId id="482" r:id="rId9"/>
    <p:sldId id="483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95" r:id="rId21"/>
    <p:sldId id="49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crdownload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7957" y="2794715"/>
            <a:ext cx="8901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2F3242"/>
                </a:solidFill>
              </a:rPr>
              <a:t>Узагальнення</a:t>
            </a:r>
            <a:r>
              <a:rPr lang="ru-RU" sz="4800" b="1" dirty="0" smtClean="0">
                <a:solidFill>
                  <a:srgbClr val="2F3242"/>
                </a:solidFill>
              </a:rPr>
              <a:t> </a:t>
            </a:r>
            <a:r>
              <a:rPr lang="ru-RU" sz="4800" b="1" dirty="0" err="1" smtClean="0">
                <a:solidFill>
                  <a:srgbClr val="2F3242"/>
                </a:solidFill>
              </a:rPr>
              <a:t>розділу</a:t>
            </a:r>
            <a:r>
              <a:rPr lang="ru-RU" sz="4800" b="1" dirty="0" smtClean="0">
                <a:solidFill>
                  <a:srgbClr val="2F3242"/>
                </a:solidFill>
              </a:rPr>
              <a:t> </a:t>
            </a:r>
          </a:p>
          <a:p>
            <a:pPr algn="ctr"/>
            <a:r>
              <a:rPr lang="ru-RU" sz="4800" b="1" dirty="0" smtClean="0">
                <a:solidFill>
                  <a:srgbClr val="2F3242"/>
                </a:solidFill>
              </a:rPr>
              <a:t>«</a:t>
            </a:r>
            <a:r>
              <a:rPr lang="ru-RU" sz="4800" b="1" dirty="0" err="1" smtClean="0">
                <a:solidFill>
                  <a:srgbClr val="2F3242"/>
                </a:solidFill>
              </a:rPr>
              <a:t>Пізнаємо</a:t>
            </a:r>
            <a:r>
              <a:rPr lang="ru-RU" sz="4800" b="1" dirty="0" smtClean="0">
                <a:solidFill>
                  <a:srgbClr val="2F3242"/>
                </a:solidFill>
              </a:rPr>
              <a:t> </a:t>
            </a:r>
            <a:r>
              <a:rPr lang="ru-RU" sz="4800" b="1" dirty="0" err="1" smtClean="0">
                <a:solidFill>
                  <a:srgbClr val="2F3242"/>
                </a:solidFill>
              </a:rPr>
              <a:t>організм</a:t>
            </a:r>
            <a:r>
              <a:rPr lang="ru-RU" sz="4800" b="1" dirty="0" smtClean="0">
                <a:solidFill>
                  <a:srgbClr val="2F3242"/>
                </a:solidFill>
              </a:rPr>
              <a:t> </a:t>
            </a:r>
            <a:r>
              <a:rPr lang="ru-RU" sz="4800" b="1" dirty="0" err="1" smtClean="0">
                <a:solidFill>
                  <a:srgbClr val="2F3242"/>
                </a:solidFill>
              </a:rPr>
              <a:t>людини</a:t>
            </a:r>
            <a:r>
              <a:rPr lang="ru-RU" sz="4800" b="1" dirty="0" smtClean="0">
                <a:solidFill>
                  <a:srgbClr val="2F3242"/>
                </a:solidFill>
              </a:rPr>
              <a:t> в </a:t>
            </a:r>
            <a:r>
              <a:rPr lang="ru-RU" sz="4800" b="1" dirty="0" err="1" smtClean="0">
                <a:solidFill>
                  <a:srgbClr val="2F3242"/>
                </a:solidFill>
              </a:rPr>
              <a:t>середовищі</a:t>
            </a:r>
            <a:r>
              <a:rPr lang="ru-RU" sz="4800" b="1" dirty="0" smtClean="0">
                <a:solidFill>
                  <a:srgbClr val="2F3242"/>
                </a:solidFill>
              </a:rPr>
              <a:t> </a:t>
            </a:r>
            <a:r>
              <a:rPr lang="ru-RU" sz="4800" b="1" dirty="0" err="1" smtClean="0">
                <a:solidFill>
                  <a:srgbClr val="2F3242"/>
                </a:solidFill>
              </a:rPr>
              <a:t>його</a:t>
            </a:r>
            <a:r>
              <a:rPr lang="ru-RU" sz="4800" b="1" dirty="0" smtClean="0">
                <a:solidFill>
                  <a:srgbClr val="2F3242"/>
                </a:solidFill>
              </a:rPr>
              <a:t> </a:t>
            </a:r>
            <a:r>
              <a:rPr lang="ru-RU" sz="4800" b="1" dirty="0" err="1" smtClean="0">
                <a:solidFill>
                  <a:srgbClr val="2F3242"/>
                </a:solidFill>
              </a:rPr>
              <a:t>існування</a:t>
            </a:r>
            <a:r>
              <a:rPr lang="ru-RU" sz="4800" b="1" dirty="0" smtClean="0">
                <a:solidFill>
                  <a:srgbClr val="2F3242"/>
                </a:solidFill>
              </a:rPr>
              <a:t>». </a:t>
            </a:r>
            <a:endParaRPr lang="ru-RU" sz="48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Пізнаємо природу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86" y="0"/>
            <a:ext cx="3236874" cy="32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ти гадаєш..?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4856" y="1880315"/>
            <a:ext cx="6221480" cy="30265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Чому потрібно тренувати м’язи?</a:t>
            </a:r>
            <a:endParaRPr lang="ru-RU" sz="4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00" y="62077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Назви органи </a:t>
            </a:r>
            <a:r>
              <a:rPr lang="uk-UA" sz="2000" b="1" dirty="0" smtClean="0">
                <a:solidFill>
                  <a:schemeClr val="bg1"/>
                </a:solidFill>
              </a:rPr>
              <a:t>кровообігу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899465-4D94-40B9-B2B5-107F7F1A4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00" y="1428718"/>
            <a:ext cx="3167437" cy="525692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BC03847-8803-4409-8786-6587E2ECB17A}"/>
              </a:ext>
            </a:extLst>
          </p:cNvPr>
          <p:cNvSpPr/>
          <p:nvPr/>
        </p:nvSpPr>
        <p:spPr>
          <a:xfrm>
            <a:off x="5849172" y="1550504"/>
            <a:ext cx="4355002" cy="8341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Серце</a:t>
            </a:r>
            <a:endParaRPr lang="ru-RU" sz="4400" b="1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1FE5E27-8187-4B7F-86E8-53DBF33501A1}"/>
              </a:ext>
            </a:extLst>
          </p:cNvPr>
          <p:cNvCxnSpPr>
            <a:cxnSpLocks/>
          </p:cNvCxnSpPr>
          <p:nvPr/>
        </p:nvCxnSpPr>
        <p:spPr>
          <a:xfrm flipH="1">
            <a:off x="3210573" y="2102727"/>
            <a:ext cx="2540870" cy="12593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5048C04-D38C-4AE0-A844-3FDB8625A430}"/>
              </a:ext>
            </a:extLst>
          </p:cNvPr>
          <p:cNvCxnSpPr>
            <a:cxnSpLocks/>
          </p:cNvCxnSpPr>
          <p:nvPr/>
        </p:nvCxnSpPr>
        <p:spPr>
          <a:xfrm flipH="1">
            <a:off x="3355596" y="4169977"/>
            <a:ext cx="2978943" cy="12593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B4161A3-F0A3-4592-B66F-1CBC72F9670A}"/>
              </a:ext>
            </a:extLst>
          </p:cNvPr>
          <p:cNvSpPr/>
          <p:nvPr/>
        </p:nvSpPr>
        <p:spPr>
          <a:xfrm>
            <a:off x="6360128" y="3639137"/>
            <a:ext cx="4355002" cy="8341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Судини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52503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Розкажи про рух </a:t>
            </a:r>
            <a:r>
              <a:rPr lang="uk-UA" sz="2000" b="1" dirty="0">
                <a:solidFill>
                  <a:schemeClr val="bg1"/>
                </a:solidFill>
              </a:rPr>
              <a:t>крові в організмі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82" y="1261580"/>
            <a:ext cx="3153933" cy="547557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0852727" y="1237673"/>
            <a:ext cx="840509" cy="637309"/>
          </a:xfrm>
          <a:prstGeom prst="roundRect">
            <a:avLst/>
          </a:prstGeom>
          <a:solidFill>
            <a:srgbClr val="FFB441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978769" y="3362060"/>
            <a:ext cx="840509" cy="637309"/>
          </a:xfrm>
          <a:prstGeom prst="roundRect">
            <a:avLst/>
          </a:prstGeom>
          <a:solidFill>
            <a:srgbClr val="FFB441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934611" y="4685406"/>
            <a:ext cx="840509" cy="637309"/>
          </a:xfrm>
          <a:prstGeom prst="roundRect">
            <a:avLst/>
          </a:prstGeom>
          <a:solidFill>
            <a:srgbClr val="FFB441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6363" y="3094182"/>
            <a:ext cx="840509" cy="637309"/>
          </a:xfrm>
          <a:prstGeom prst="roundRect">
            <a:avLst/>
          </a:prstGeom>
          <a:solidFill>
            <a:srgbClr val="FFB441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3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6364" y="1237673"/>
            <a:ext cx="840509" cy="637309"/>
          </a:xfrm>
          <a:prstGeom prst="roundRect">
            <a:avLst/>
          </a:prstGeom>
          <a:solidFill>
            <a:srgbClr val="FFB441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4</a:t>
            </a:r>
          </a:p>
        </p:txBody>
      </p:sp>
      <p:cxnSp>
        <p:nvCxnSpPr>
          <p:cNvPr id="14" name="Прямая со стрелкой 13"/>
          <p:cNvCxnSpPr>
            <a:stCxn id="2" idx="1"/>
          </p:cNvCxnSpPr>
          <p:nvPr/>
        </p:nvCxnSpPr>
        <p:spPr>
          <a:xfrm flipH="1">
            <a:off x="6031345" y="1556328"/>
            <a:ext cx="4821382" cy="17872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9" idx="1"/>
          </p:cNvCxnSpPr>
          <p:nvPr/>
        </p:nvCxnSpPr>
        <p:spPr>
          <a:xfrm flipH="1">
            <a:off x="6031345" y="3680715"/>
            <a:ext cx="4947424" cy="26847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3"/>
          </p:cNvCxnSpPr>
          <p:nvPr/>
        </p:nvCxnSpPr>
        <p:spPr>
          <a:xfrm>
            <a:off x="1186873" y="1556328"/>
            <a:ext cx="4576618" cy="2539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3"/>
          </p:cNvCxnSpPr>
          <p:nvPr/>
        </p:nvCxnSpPr>
        <p:spPr>
          <a:xfrm>
            <a:off x="1186872" y="3412837"/>
            <a:ext cx="4290047" cy="1797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481482" y="5018372"/>
            <a:ext cx="4389346" cy="4733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777318" y="1096243"/>
            <a:ext cx="3655155" cy="6607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Кров, насичена киснем, з легень потрапляє до серця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78091" y="2651675"/>
            <a:ext cx="3156520" cy="7265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Кров, насичена киснем, тече від серця по артеріях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89505" y="4245927"/>
            <a:ext cx="3004038" cy="6015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Потрапляє в капіляри організму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01891" y="5580084"/>
            <a:ext cx="4898756" cy="10615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 капілярах  організму кров віддає кисень і поживні речовини, а забирає вуглекислий газ та непотрібні речовини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507839" y="1207531"/>
            <a:ext cx="3467573" cy="3275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Кров потрапляє у легені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07574" y="1804781"/>
            <a:ext cx="3406302" cy="12893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 капілярах легень кров віддає вуглекислий газ, а забирає кисень</a:t>
            </a:r>
            <a:endParaRPr lang="ru-RU" sz="24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5843" y="3944285"/>
            <a:ext cx="3688746" cy="1362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Кров, насичена вуглекислим газом, тече до серця по венах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Які бувають судини?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96" l="0" r="100000">
                        <a14:foregroundMark x1="96582" y1="28776" x2="98730" y2="37551"/>
                        <a14:foregroundMark x1="98633" y1="38571" x2="98926" y2="40204"/>
                        <a14:foregroundMark x1="75293" y1="77959" x2="77344" y2="78163"/>
                        <a14:foregroundMark x1="71484" y1="71837" x2="73828" y2="70204"/>
                        <a14:foregroundMark x1="78809" y1="22245" x2="79492" y2="22245"/>
                        <a14:foregroundMark x1="96289" y1="64490" x2="95313" y2="68163"/>
                        <a14:foregroundMark x1="85156" y1="31224" x2="86523" y2="31020"/>
                        <a14:foregroundMark x1="18262" y1="8776" x2="21387" y2="14490"/>
                        <a14:backgroundMark x1="15234" y1="2245" x2="46191" y2="15510"/>
                        <a14:backgroundMark x1="24902" y1="16327" x2="25293" y2="15918"/>
                        <a14:backgroundMark x1="78516" y1="7347" x2="79297" y2="16327"/>
                        <a14:backgroundMark x1="63281" y1="39388" x2="63281" y2="39388"/>
                        <a14:backgroundMark x1="58398" y1="50816" x2="73828" y2="52857"/>
                        <a14:backgroundMark x1="49121" y1="58163" x2="49121" y2="58163"/>
                        <a14:backgroundMark x1="71582" y1="76122" x2="85352" y2="70816"/>
                        <a14:backgroundMark x1="66895" y1="77143" x2="66895" y2="77143"/>
                        <a14:backgroundMark x1="65430" y1="76735" x2="65430" y2="76735"/>
                        <a14:backgroundMark x1="76953" y1="29796" x2="84961" y2="28163"/>
                        <a14:backgroundMark x1="85547" y1="21224" x2="93359" y2="29592"/>
                        <a14:backgroundMark x1="95410" y1="31837" x2="95996" y2="38571"/>
                        <a14:backgroundMark x1="97754" y1="37959" x2="98242" y2="47347"/>
                        <a14:backgroundMark x1="97070" y1="35306" x2="95410" y2="27551"/>
                        <a14:backgroundMark x1="98438" y1="53265" x2="98047" y2="55102"/>
                        <a14:backgroundMark x1="95020" y1="51633" x2="93066" y2="58163"/>
                        <a14:backgroundMark x1="93652" y1="45102" x2="93359" y2="51633"/>
                        <a14:backgroundMark x1="88867" y1="49184" x2="86914" y2="59184"/>
                        <a14:backgroundMark x1="77930" y1="56327" x2="76953" y2="61020"/>
                        <a14:backgroundMark x1="82324" y1="34694" x2="87012" y2="39592"/>
                        <a14:backgroundMark x1="86230" y1="31837" x2="88379" y2="35102"/>
                        <a14:backgroundMark x1="83203" y1="48571" x2="84180" y2="52245"/>
                        <a14:backgroundMark x1="90234" y1="69592" x2="88379" y2="71837"/>
                        <a14:backgroundMark x1="95020" y1="67959" x2="92969" y2="69388"/>
                        <a14:backgroundMark x1="95898" y1="62041" x2="95215" y2="61429"/>
                        <a14:backgroundMark x1="89844" y1="51429" x2="89941" y2="58571"/>
                        <a14:backgroundMark x1="89648" y1="58163" x2="88867" y2="63061"/>
                        <a14:backgroundMark x1="82617" y1="41020" x2="84180" y2="44490"/>
                        <a14:backgroundMark x1="85645" y1="56122" x2="83691" y2="65510"/>
                        <a14:backgroundMark x1="76270" y1="66735" x2="78516" y2="64694"/>
                        <a14:backgroundMark x1="79590" y1="46531" x2="80859" y2="50816"/>
                        <a14:backgroundMark x1="80957" y1="56327" x2="79688" y2="61429"/>
                        <a14:backgroundMark x1="82910" y1="59184" x2="81152" y2="63061"/>
                        <a14:backgroundMark x1="82910" y1="67959" x2="82910" y2="66327"/>
                        <a14:backgroundMark x1="91699" y1="40204" x2="91309" y2="53469"/>
                        <a14:backgroundMark x1="79688" y1="51224" x2="79688" y2="54082"/>
                        <a14:backgroundMark x1="82324" y1="51633" x2="82324" y2="57143"/>
                        <a14:backgroundMark x1="88379" y1="41837" x2="88379" y2="41837"/>
                        <a14:backgroundMark x1="20898" y1="8163" x2="20898" y2="8163"/>
                        <a14:backgroundMark x1="19629" y1="8163" x2="21289" y2="10000"/>
                        <a14:backgroundMark x1="18555" y1="7551" x2="19727" y2="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3" y="2975864"/>
            <a:ext cx="9819018" cy="469855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8538883" y="1250949"/>
            <a:ext cx="3392375" cy="682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Малі (найтонші)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86853" y="2571729"/>
            <a:ext cx="2496433" cy="5307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Капіляри</a:t>
            </a:r>
          </a:p>
        </p:txBody>
      </p:sp>
      <p:cxnSp>
        <p:nvCxnSpPr>
          <p:cNvPr id="26" name="Прямая со стрелкой 25"/>
          <p:cNvCxnSpPr>
            <a:stCxn id="2" idx="2"/>
            <a:endCxn id="24" idx="0"/>
          </p:cNvCxnSpPr>
          <p:nvPr/>
        </p:nvCxnSpPr>
        <p:spPr>
          <a:xfrm flipH="1">
            <a:off x="10235070" y="1933349"/>
            <a:ext cx="1" cy="6383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0502153" y="3259919"/>
            <a:ext cx="0" cy="10296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5192956" y="2616404"/>
            <a:ext cx="2252384" cy="5137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Артерії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633801" y="2616405"/>
            <a:ext cx="2252384" cy="5137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Вени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3469341" y="2167593"/>
            <a:ext cx="430306" cy="40413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899647" y="2192703"/>
            <a:ext cx="2501153" cy="3816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811867" y="1250949"/>
            <a:ext cx="4890402" cy="8494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Великі 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3759993" y="3130127"/>
            <a:ext cx="11104" cy="226390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365722" y="3130127"/>
            <a:ext cx="0" cy="13467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4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30" grpId="0" animBg="1"/>
      <p:bldP spid="31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малюнки. Що для серця шкідливо, а що корисно?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BDF7EF-CBB2-45E4-8B45-0F34A0A4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1369843"/>
            <a:ext cx="2609084" cy="26090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89F38-4136-4B3F-A1F9-7325A1E74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6" y="3903514"/>
            <a:ext cx="2875952" cy="267603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E46079-91CD-4AF2-B133-544D743D9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71" y="3929338"/>
            <a:ext cx="3637159" cy="27278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F32FFC-6386-4FAA-AEB3-EA59D11A7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17" y="1339435"/>
            <a:ext cx="4355071" cy="2421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25B22E-42AE-4559-A586-1749D1AE3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4775" y="1369843"/>
            <a:ext cx="2223992" cy="22239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178EF4-6DD8-4E67-B7F0-F06828BB26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7352" y="4119596"/>
            <a:ext cx="1924200" cy="22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4733" y="5072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Побесідуймо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05306" y="1828335"/>
            <a:ext cx="6645499" cy="33747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smtClean="0"/>
              <a:t>Що людині потрібно для життя?</a:t>
            </a:r>
            <a:endParaRPr lang="ru-RU" sz="4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37" y="750116"/>
            <a:ext cx="6516627" cy="65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людина отримує поживні речовини?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" b="9986"/>
          <a:stretch/>
        </p:blipFill>
        <p:spPr>
          <a:xfrm>
            <a:off x="3433321" y="1298839"/>
            <a:ext cx="5562770" cy="49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Розкажи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09305" y="1624348"/>
            <a:ext cx="6439435" cy="42629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Чи знаєш ти які технології використовує людина для виготовлення продукції?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18" y="994737"/>
            <a:ext cx="59817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/>
              <a:t>впливає</a:t>
            </a:r>
            <a:r>
              <a:rPr lang="ru-RU" sz="2000" b="1" dirty="0"/>
              <a:t> на </a:t>
            </a:r>
            <a:r>
              <a:rPr lang="ru-RU" sz="2000" b="1" dirty="0" err="1" smtClean="0"/>
              <a:t>здоров’я</a:t>
            </a:r>
            <a:r>
              <a:rPr lang="ru-RU" sz="2000" b="1" dirty="0"/>
              <a:t>?</a:t>
            </a:r>
            <a:r>
              <a:rPr lang="ru-RU" sz="2000" b="1" dirty="0" smtClean="0"/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448" y="1991922"/>
            <a:ext cx="5938668" cy="359909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За даними досліджень Всесвітньої організації здоров’я, наше здоров’я залежить: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21262" y="1326523"/>
            <a:ext cx="4314422" cy="11333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спадковість – 20%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21262" y="2640168"/>
            <a:ext cx="4314422" cy="11333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рівень медичної допомоги – 10%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21262" y="4081511"/>
            <a:ext cx="4314422" cy="113334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екологічні умови – 20%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21262" y="5406945"/>
            <a:ext cx="4314422" cy="11333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спосіб життя – 50%</a:t>
            </a:r>
            <a:endParaRPr lang="ru-RU" sz="32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193450" y="1836711"/>
            <a:ext cx="1313645" cy="7469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193450" y="3387142"/>
            <a:ext cx="1327812" cy="529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8" idx="1"/>
          </p:cNvCxnSpPr>
          <p:nvPr/>
        </p:nvCxnSpPr>
        <p:spPr>
          <a:xfrm>
            <a:off x="6193450" y="4648181"/>
            <a:ext cx="1327812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179283" y="5225547"/>
            <a:ext cx="1327812" cy="7094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Для роздумів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3867" y="1555453"/>
            <a:ext cx="6839663" cy="1239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чисту воду ти п’єш?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2659" y="3271233"/>
            <a:ext cx="7154055" cy="12077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незабрудненим повітрям ти дихаєш?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7202" y="4955101"/>
            <a:ext cx="6749512" cy="13518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В якому стані перебуває довкілля там, де ти живеш?</a:t>
            </a:r>
            <a:endParaRPr lang="ru-RU" sz="3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20" y="994737"/>
            <a:ext cx="6066221" cy="60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 </a:t>
            </a:r>
            <a:r>
              <a:rPr lang="ru-RU" sz="2000" b="1" dirty="0" err="1"/>
              <a:t>Назвіть</a:t>
            </a:r>
            <a:r>
              <a:rPr lang="ru-RU" sz="2000" b="1" dirty="0"/>
              <a:t> і </a:t>
            </a:r>
            <a:r>
              <a:rPr lang="ru-RU" sz="2000" b="1" dirty="0" err="1"/>
              <a:t>покажіть</a:t>
            </a:r>
            <a:r>
              <a:rPr lang="ru-RU" sz="2000" b="1" dirty="0"/>
              <a:t> </a:t>
            </a:r>
            <a:r>
              <a:rPr lang="ru-RU" sz="2000" b="1" dirty="0" err="1"/>
              <a:t>частини</a:t>
            </a:r>
            <a:r>
              <a:rPr lang="ru-RU" sz="2000" b="1" dirty="0"/>
              <a:t> </a:t>
            </a:r>
            <a:r>
              <a:rPr lang="ru-RU" sz="2000" b="1" dirty="0" err="1" smtClean="0"/>
              <a:t>тіла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" r="49646" b="7730"/>
          <a:stretch/>
        </p:blipFill>
        <p:spPr>
          <a:xfrm>
            <a:off x="3257068" y="1609859"/>
            <a:ext cx="1891465" cy="4868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947" y="1099578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Голова</a:t>
            </a:r>
            <a:endParaRPr lang="ru-RU" sz="3200" b="1" dirty="0">
              <a:solidFill>
                <a:srgbClr val="2F3242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687910" y="1644134"/>
            <a:ext cx="1180868" cy="339689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0" t="163" r="-343" b="7730"/>
          <a:stretch/>
        </p:blipFill>
        <p:spPr>
          <a:xfrm>
            <a:off x="7610099" y="1644134"/>
            <a:ext cx="1907575" cy="4833966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>
            <a:off x="6684135" y="1609859"/>
            <a:ext cx="1416676" cy="47651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4809" y="1962498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Шия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70090" y="2939189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Груди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5287" y="3900823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Живіт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7425" y="4841538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Коліно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13651" y="5912615"/>
            <a:ext cx="1486220" cy="59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Ступня</a:t>
            </a:r>
            <a:endParaRPr lang="ru-RU" sz="3200" b="1" dirty="0">
              <a:solidFill>
                <a:srgbClr val="2F3242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382198" y="2367412"/>
            <a:ext cx="1385892" cy="405173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400332" y="3292309"/>
            <a:ext cx="1520158" cy="692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263522" y="3831584"/>
            <a:ext cx="1816179" cy="39270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2400332" y="5144385"/>
            <a:ext cx="1367758" cy="20914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2400332" y="6339812"/>
            <a:ext cx="2026433" cy="7558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667576" y="2041291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Плечі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79319" y="2735703"/>
            <a:ext cx="2263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Руки</a:t>
            </a:r>
          </a:p>
          <a:p>
            <a:pPr algn="ctr"/>
            <a:r>
              <a:rPr lang="uk-UA" sz="3200" b="1" i="1" dirty="0">
                <a:solidFill>
                  <a:srgbClr val="2F3242"/>
                </a:solidFill>
              </a:rPr>
              <a:t>(верхні кінцівки)</a:t>
            </a:r>
            <a:endParaRPr lang="ru-RU" sz="3200" b="1" i="1" dirty="0">
              <a:solidFill>
                <a:srgbClr val="2F324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82970" y="4481903"/>
            <a:ext cx="2481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Ноги </a:t>
            </a:r>
          </a:p>
          <a:p>
            <a:pPr algn="ctr"/>
            <a:r>
              <a:rPr lang="uk-UA" sz="3200" b="1" i="1" dirty="0">
                <a:solidFill>
                  <a:srgbClr val="2F3242"/>
                </a:solidFill>
              </a:rPr>
              <a:t>(нижні кінцівки</a:t>
            </a:r>
            <a:endParaRPr lang="ru-RU" sz="3200" b="1" i="1" dirty="0">
              <a:solidFill>
                <a:srgbClr val="2F324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43790" y="6047425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П’ята</a:t>
            </a:r>
            <a:endParaRPr lang="ru-RU" sz="3200" b="1" dirty="0">
              <a:solidFill>
                <a:srgbClr val="2F3242"/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H="1">
            <a:off x="4551843" y="2483326"/>
            <a:ext cx="1208202" cy="49967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6765347" y="2367412"/>
            <a:ext cx="1450931" cy="57177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4708132" y="3124148"/>
            <a:ext cx="1208202" cy="49967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6765025" y="3063455"/>
            <a:ext cx="1450931" cy="57177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4549443" y="4920485"/>
            <a:ext cx="1265995" cy="373964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6765347" y="4824426"/>
            <a:ext cx="1511657" cy="60188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6765347" y="6430708"/>
            <a:ext cx="2146833" cy="15310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246181" y="1983823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Спина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246181" y="3246809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Лікоть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404118" y="4156565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Кисть 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246181" y="5576287"/>
            <a:ext cx="162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2F3242"/>
                </a:solidFill>
              </a:rPr>
              <a:t>Гомілка</a:t>
            </a:r>
            <a:endParaRPr lang="ru-RU" sz="3200" b="1" dirty="0">
              <a:solidFill>
                <a:srgbClr val="2F3242"/>
              </a:solidFill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 flipH="1">
            <a:off x="8659527" y="2367412"/>
            <a:ext cx="1586655" cy="111757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H="1">
            <a:off x="9291494" y="3601313"/>
            <a:ext cx="1027306" cy="81601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H="1" flipV="1">
            <a:off x="9368275" y="4134387"/>
            <a:ext cx="1082466" cy="313494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 flipV="1">
            <a:off x="9066727" y="5743977"/>
            <a:ext cx="1252073" cy="12469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4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34" grpId="0"/>
      <p:bldP spid="35" grpId="0"/>
      <p:bldP spid="36" grpId="0"/>
      <p:bldP spid="37" grpId="0"/>
      <p:bldP spid="53" grpId="0"/>
      <p:bldP spid="54" grpId="0"/>
      <p:bldP spid="55" grpId="0"/>
      <p:bldP spid="56" grpId="0"/>
      <p:bldP spid="75" grpId="0"/>
      <p:bldP spid="76" grpId="0"/>
      <p:bldP spid="77" grpId="0"/>
      <p:bldP spid="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7873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</a:t>
            </a:r>
            <a:r>
              <a:rPr lang="uk-UA" sz="2000" b="1" dirty="0" smtClean="0">
                <a:solidFill>
                  <a:schemeClr val="bg1"/>
                </a:solidFill>
              </a:rPr>
              <a:t>о </a:t>
            </a:r>
            <a:r>
              <a:rPr lang="uk-UA" sz="2000" b="1" dirty="0">
                <a:solidFill>
                  <a:schemeClr val="bg1"/>
                </a:solidFill>
              </a:rPr>
              <a:t>потрібно щоб сформувати здоровий спосіб </a:t>
            </a:r>
            <a:r>
              <a:rPr lang="uk-UA" sz="2000" b="1" dirty="0" smtClean="0">
                <a:solidFill>
                  <a:schemeClr val="bg1"/>
                </a:solidFill>
              </a:rPr>
              <a:t>життя? </a:t>
            </a:r>
            <a:r>
              <a:rPr lang="uk-UA" sz="2000" b="1" dirty="0">
                <a:solidFill>
                  <a:schemeClr val="bg1"/>
                </a:solidFill>
              </a:rPr>
              <a:t>Доповни.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8" y="1347036"/>
            <a:ext cx="2230702" cy="2861029"/>
          </a:xfrm>
          <a:prstGeom prst="rect">
            <a:avLst/>
          </a:prstGeom>
        </p:spPr>
      </p:pic>
      <p:pic>
        <p:nvPicPr>
          <p:cNvPr id="11" name="Picture 2" descr="Ð ÐµÐ·ÑÐ»ÑÑÐ°Ñ Ð¿Ð¾ÑÑÐºÑ Ð·Ð¾Ð±ÑÐ°Ð¶ÐµÐ½Ñ Ð·Ð° Ð·Ð°Ð¿Ð¸ÑÐ¾Ð¼ &quot;Ð·Ð°Ð³Ð°ÑÑÑÐ²Ð°Ð½Ð½Ñ ÐºÐ»Ð¸Ð¿Ð°ÑÑ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28" y="2193071"/>
            <a:ext cx="3036048" cy="153460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Ð°ÑÑÐ¸Ð½ÐºÐ¸ Ð¿Ð¾ Ð·Ð°Ð¿ÑÐ¾ÑÑ ÑÐ¾Ð·Ð¿Ð¾ÑÑÐ´Ð¾Ðº Ð´Ð½Ñ ÑÐºÐ¾Ð»ÑÑÐ° Ð² ÐºÐ°ÑÑÐ¸Ð½ÐºÐ°Ñ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10" y="1347036"/>
            <a:ext cx="2366438" cy="238063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47" y="1407969"/>
            <a:ext cx="2603272" cy="2258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0" y="4175855"/>
            <a:ext cx="3226666" cy="2323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" b="8627"/>
          <a:stretch/>
        </p:blipFill>
        <p:spPr>
          <a:xfrm>
            <a:off x="5101628" y="4474119"/>
            <a:ext cx="2006160" cy="2229199"/>
          </a:xfrm>
          <a:prstGeom prst="rect">
            <a:avLst/>
          </a:prstGeom>
        </p:spPr>
      </p:pic>
      <p:pic>
        <p:nvPicPr>
          <p:cNvPr id="16" name="Picture 6" descr="Личная гигиена ребенка. Советы родителям - Сказки с картинками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9"/>
          <a:stretch/>
        </p:blipFill>
        <p:spPr bwMode="auto">
          <a:xfrm>
            <a:off x="8316583" y="4651358"/>
            <a:ext cx="2325012" cy="184769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Дай відповіді на 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7969" y="1441969"/>
            <a:ext cx="7629674" cy="135644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стан </a:t>
            </a:r>
            <a:r>
              <a:rPr lang="ru-RU" sz="2800" b="1" dirty="0" err="1"/>
              <a:t>довкілля</a:t>
            </a:r>
            <a:r>
              <a:rPr lang="ru-RU" sz="2800" b="1" dirty="0"/>
              <a:t> в </a:t>
            </a:r>
            <a:r>
              <a:rPr lang="ru-RU" sz="2800" b="1" dirty="0" err="1"/>
              <a:t>місцевості</a:t>
            </a:r>
            <a:r>
              <a:rPr lang="ru-RU" sz="2800" b="1" dirty="0"/>
              <a:t>, де </a:t>
            </a:r>
            <a:r>
              <a:rPr lang="ru-RU" sz="2800" b="1" dirty="0" err="1"/>
              <a:t>ти</a:t>
            </a:r>
            <a:r>
              <a:rPr lang="ru-RU" sz="2800" b="1" dirty="0"/>
              <a:t> </a:t>
            </a:r>
            <a:r>
              <a:rPr lang="ru-RU" sz="2800" b="1" dirty="0" err="1"/>
              <a:t>живеш</a:t>
            </a:r>
            <a:r>
              <a:rPr lang="ru-RU" sz="2800" b="1" dirty="0"/>
              <a:t>, </a:t>
            </a:r>
            <a:r>
              <a:rPr lang="ru-RU" sz="2800" b="1" dirty="0" err="1"/>
              <a:t>впливає</a:t>
            </a:r>
            <a:r>
              <a:rPr lang="ru-RU" sz="2800" b="1" dirty="0"/>
              <a:t> на </a:t>
            </a:r>
            <a:r>
              <a:rPr lang="ru-RU" sz="2800" b="1" dirty="0" err="1"/>
              <a:t>здоров’я</a:t>
            </a:r>
            <a:r>
              <a:rPr lang="ru-RU" sz="2800" b="1" dirty="0"/>
              <a:t> людей?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6423" y="3233702"/>
            <a:ext cx="7451220" cy="12526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/>
              <a:t>Як спосіб життя може вплинути на здоров’я?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4975" y="4921681"/>
            <a:ext cx="7575661" cy="14527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/>
              <a:t>Чому, на твою думку, важливіше запобігати виникненню хвороби, ніж потім лікувати її?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21" y="737416"/>
            <a:ext cx="6670183" cy="66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Назвіть органи внутрішньої будови </a:t>
            </a:r>
            <a:r>
              <a:rPr lang="uk-UA" sz="2000" b="1" dirty="0">
                <a:solidFill>
                  <a:schemeClr val="bg1"/>
                </a:solidFill>
              </a:rPr>
              <a:t>тіла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36" y="1456402"/>
            <a:ext cx="7593376" cy="50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Із чого складається шкіра? Розкажіть про шкіру за малюнком</a:t>
            </a:r>
          </a:p>
        </p:txBody>
      </p:sp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976E3DEA-18A6-449E-845B-2889B6032CCC}"/>
              </a:ext>
            </a:extLst>
          </p:cNvPr>
          <p:cNvSpPr/>
          <p:nvPr/>
        </p:nvSpPr>
        <p:spPr>
          <a:xfrm>
            <a:off x="8105952" y="2006234"/>
            <a:ext cx="3341827" cy="573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Сальна залоза</a:t>
            </a: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D5B15D4-72E1-4162-B9C6-FB715877BF1A}"/>
              </a:ext>
            </a:extLst>
          </p:cNvPr>
          <p:cNvSpPr/>
          <p:nvPr/>
        </p:nvSpPr>
        <p:spPr>
          <a:xfrm>
            <a:off x="8286872" y="2954204"/>
            <a:ext cx="3630676" cy="7368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Волосяна цибулина</a:t>
            </a:r>
          </a:p>
        </p:txBody>
      </p:sp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53071B2C-57E6-4DD5-BC79-0BF2FBC7C4A4}"/>
              </a:ext>
            </a:extLst>
          </p:cNvPr>
          <p:cNvSpPr/>
          <p:nvPr/>
        </p:nvSpPr>
        <p:spPr>
          <a:xfrm>
            <a:off x="619353" y="3072105"/>
            <a:ext cx="2664115" cy="6128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Дерма</a:t>
            </a:r>
          </a:p>
        </p:txBody>
      </p:sp>
      <p:sp>
        <p:nvSpPr>
          <p:cNvPr id="13" name="Прямоугольник 13">
            <a:extLst>
              <a:ext uri="{FF2B5EF4-FFF2-40B4-BE49-F238E27FC236}">
                <a16:creationId xmlns:a16="http://schemas.microsoft.com/office/drawing/2014/main" id="{A8FF2E98-BE97-41CA-90D4-A65A4AC2BE7A}"/>
              </a:ext>
            </a:extLst>
          </p:cNvPr>
          <p:cNvSpPr/>
          <p:nvPr/>
        </p:nvSpPr>
        <p:spPr>
          <a:xfrm>
            <a:off x="1163090" y="4474962"/>
            <a:ext cx="2664114" cy="6128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Потова залоза</a:t>
            </a:r>
          </a:p>
        </p:txBody>
      </p:sp>
      <p:sp>
        <p:nvSpPr>
          <p:cNvPr id="21" name="Прямоугольник 5">
            <a:extLst>
              <a:ext uri="{FF2B5EF4-FFF2-40B4-BE49-F238E27FC236}">
                <a16:creationId xmlns:a16="http://schemas.microsoft.com/office/drawing/2014/main" id="{A20DCDB3-2851-4D56-A710-0C0AAC4E3353}"/>
              </a:ext>
            </a:extLst>
          </p:cNvPr>
          <p:cNvSpPr/>
          <p:nvPr/>
        </p:nvSpPr>
        <p:spPr>
          <a:xfrm>
            <a:off x="8500586" y="5651122"/>
            <a:ext cx="3416962" cy="92590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Нервові закінчення</a:t>
            </a:r>
          </a:p>
        </p:txBody>
      </p:sp>
      <p:sp>
        <p:nvSpPr>
          <p:cNvPr id="27" name="Прямоугольник 13">
            <a:extLst>
              <a:ext uri="{FF2B5EF4-FFF2-40B4-BE49-F238E27FC236}">
                <a16:creationId xmlns:a16="http://schemas.microsoft.com/office/drawing/2014/main" id="{389FF1AD-A251-4583-BEB2-CE7E3554E129}"/>
              </a:ext>
            </a:extLst>
          </p:cNvPr>
          <p:cNvSpPr/>
          <p:nvPr/>
        </p:nvSpPr>
        <p:spPr>
          <a:xfrm>
            <a:off x="540791" y="1587815"/>
            <a:ext cx="2814805" cy="8369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Епідерміс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83ED31-F70E-4E03-9C57-68C42C5A3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8705" r="26085" b="2922"/>
          <a:stretch/>
        </p:blipFill>
        <p:spPr>
          <a:xfrm>
            <a:off x="3831376" y="2009532"/>
            <a:ext cx="4274576" cy="4649970"/>
          </a:xfrm>
          <a:prstGeom prst="rect">
            <a:avLst/>
          </a:prstGeom>
        </p:spPr>
      </p:pic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7AD870C9-1564-497B-A321-F8C4C1E92F4E}"/>
              </a:ext>
            </a:extLst>
          </p:cNvPr>
          <p:cNvCxnSpPr>
            <a:cxnSpLocks/>
          </p:cNvCxnSpPr>
          <p:nvPr/>
        </p:nvCxnSpPr>
        <p:spPr>
          <a:xfrm flipV="1">
            <a:off x="3949052" y="5571742"/>
            <a:ext cx="411184" cy="680396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3094BFE6-2601-43B0-91FA-42B5955F88FB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6411024" y="3322608"/>
            <a:ext cx="1875848" cy="1952367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4">
            <a:extLst>
              <a:ext uri="{FF2B5EF4-FFF2-40B4-BE49-F238E27FC236}">
                <a16:creationId xmlns:a16="http://schemas.microsoft.com/office/drawing/2014/main" id="{31CCF230-D965-4BFC-929E-6EB66ECA7944}"/>
              </a:ext>
            </a:extLst>
          </p:cNvPr>
          <p:cNvSpPr/>
          <p:nvPr/>
        </p:nvSpPr>
        <p:spPr>
          <a:xfrm>
            <a:off x="1096107" y="5749597"/>
            <a:ext cx="2852945" cy="77131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Гіподерма</a:t>
            </a:r>
          </a:p>
        </p:txBody>
      </p: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id="{2780BB57-7AE6-478A-B174-63331EAC852F}"/>
              </a:ext>
            </a:extLst>
          </p:cNvPr>
          <p:cNvCxnSpPr>
            <a:cxnSpLocks/>
          </p:cNvCxnSpPr>
          <p:nvPr/>
        </p:nvCxnSpPr>
        <p:spPr>
          <a:xfrm>
            <a:off x="3257068" y="2354937"/>
            <a:ext cx="1829127" cy="660444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 сполучна лінія 45">
            <a:extLst>
              <a:ext uri="{FF2B5EF4-FFF2-40B4-BE49-F238E27FC236}">
                <a16:creationId xmlns:a16="http://schemas.microsoft.com/office/drawing/2014/main" id="{8E65570F-1697-4E68-BB2E-6150E097734D}"/>
              </a:ext>
            </a:extLst>
          </p:cNvPr>
          <p:cNvCxnSpPr>
            <a:cxnSpLocks/>
          </p:cNvCxnSpPr>
          <p:nvPr/>
        </p:nvCxnSpPr>
        <p:spPr>
          <a:xfrm>
            <a:off x="3828343" y="4767098"/>
            <a:ext cx="1981539" cy="887831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 сполучна лінія 51">
            <a:extLst>
              <a:ext uri="{FF2B5EF4-FFF2-40B4-BE49-F238E27FC236}">
                <a16:creationId xmlns:a16="http://schemas.microsoft.com/office/drawing/2014/main" id="{76BE8236-5FF3-48DA-97B8-1595DCA4C8CF}"/>
              </a:ext>
            </a:extLst>
          </p:cNvPr>
          <p:cNvCxnSpPr>
            <a:cxnSpLocks/>
          </p:cNvCxnSpPr>
          <p:nvPr/>
        </p:nvCxnSpPr>
        <p:spPr>
          <a:xfrm flipH="1">
            <a:off x="6361044" y="2472073"/>
            <a:ext cx="1719872" cy="2184424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B945A261-6F4C-479B-B24D-AAD14CB9A78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315200" y="4656497"/>
            <a:ext cx="1185386" cy="1457578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14">
            <a:extLst>
              <a:ext uri="{FF2B5EF4-FFF2-40B4-BE49-F238E27FC236}">
                <a16:creationId xmlns:a16="http://schemas.microsoft.com/office/drawing/2014/main" id="{B0D6DA33-3424-4D19-AFB9-70A4B9294425}"/>
              </a:ext>
            </a:extLst>
          </p:cNvPr>
          <p:cNvSpPr/>
          <p:nvPr/>
        </p:nvSpPr>
        <p:spPr>
          <a:xfrm>
            <a:off x="8888014" y="4193380"/>
            <a:ext cx="2724106" cy="8944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Кровоносні судини</a:t>
            </a:r>
          </a:p>
        </p:txBody>
      </p:sp>
      <p:cxnSp>
        <p:nvCxnSpPr>
          <p:cNvPr id="76" name="Пряма сполучна лінія 75">
            <a:extLst>
              <a:ext uri="{FF2B5EF4-FFF2-40B4-BE49-F238E27FC236}">
                <a16:creationId xmlns:a16="http://schemas.microsoft.com/office/drawing/2014/main" id="{BD831C53-87FB-4B2D-AA3C-37416CAFDD2A}"/>
              </a:ext>
            </a:extLst>
          </p:cNvPr>
          <p:cNvCxnSpPr>
            <a:cxnSpLocks/>
          </p:cNvCxnSpPr>
          <p:nvPr/>
        </p:nvCxnSpPr>
        <p:spPr>
          <a:xfrm>
            <a:off x="3283468" y="3507920"/>
            <a:ext cx="1076768" cy="1113162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 сполучна лінія 77">
            <a:extLst>
              <a:ext uri="{FF2B5EF4-FFF2-40B4-BE49-F238E27FC236}">
                <a16:creationId xmlns:a16="http://schemas.microsoft.com/office/drawing/2014/main" id="{DF97868E-D947-4ABA-8C01-8274DCEC141B}"/>
              </a:ext>
            </a:extLst>
          </p:cNvPr>
          <p:cNvCxnSpPr>
            <a:cxnSpLocks/>
            <a:stCxn id="72" idx="1"/>
          </p:cNvCxnSpPr>
          <p:nvPr/>
        </p:nvCxnSpPr>
        <p:spPr>
          <a:xfrm flipH="1">
            <a:off x="7513983" y="4579036"/>
            <a:ext cx="1385155" cy="966999"/>
          </a:xfrm>
          <a:prstGeom prst="line">
            <a:avLst/>
          </a:prstGeom>
          <a:ln w="28575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8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593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Пригадай, що таке тарілка збалансованого харчування</a:t>
            </a:r>
            <a:endParaRPr lang="uk-UA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3" y="1559434"/>
            <a:ext cx="9247717" cy="50631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93194" y="1559434"/>
            <a:ext cx="2189409" cy="733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7849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Назви органи травної системи</a:t>
            </a:r>
            <a:endParaRPr lang="uk-UA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65" y="1233940"/>
            <a:ext cx="2911264" cy="516805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097235" y="1233940"/>
            <a:ext cx="2642512" cy="5697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Ротова порожнина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34557" y="1988332"/>
            <a:ext cx="2642513" cy="6306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Стравохід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97233" y="2891982"/>
            <a:ext cx="2642513" cy="63066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Шлунок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39188" y="3820968"/>
            <a:ext cx="2642513" cy="63066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Тонка кишка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87231" y="5270847"/>
            <a:ext cx="2642513" cy="6306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Товста кишка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55491" y="6143764"/>
            <a:ext cx="2642513" cy="6306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Пряма кишка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33068" y="3100017"/>
            <a:ext cx="2642513" cy="63066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Печінка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402167" y="1944990"/>
            <a:ext cx="2642513" cy="63066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Глотка 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267200" y="3430387"/>
            <a:ext cx="988291" cy="282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5044680" y="2178828"/>
            <a:ext cx="988291" cy="282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5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7849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Розглянь на малюнку будову дихальної системи. Назви органи дихання. Прослідкуй за рухом повітря по органах дихання.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205" t="6493"/>
          <a:stretch/>
        </p:blipFill>
        <p:spPr>
          <a:xfrm>
            <a:off x="2340521" y="1789810"/>
            <a:ext cx="6842115" cy="45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Яке значення дихальної системи?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440" y="1286334"/>
            <a:ext cx="5759329" cy="12162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Утворення</a:t>
            </a:r>
            <a:r>
              <a:rPr lang="ru-RU" sz="2800" b="1" dirty="0"/>
              <a:t> </a:t>
            </a:r>
            <a:r>
              <a:rPr lang="ru-RU" sz="2800" b="1" dirty="0" err="1"/>
              <a:t>звуків</a:t>
            </a:r>
            <a:r>
              <a:rPr lang="ru-RU" sz="2800" b="1" dirty="0"/>
              <a:t> в органах </a:t>
            </a:r>
            <a:r>
              <a:rPr lang="ru-RU" sz="2800" b="1" dirty="0" err="1"/>
              <a:t>дихання</a:t>
            </a:r>
            <a:r>
              <a:rPr lang="ru-RU" sz="2800" b="1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30235" y="1286334"/>
            <a:ext cx="5305449" cy="12162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Ніс</a:t>
            </a:r>
            <a:r>
              <a:rPr lang="ru-RU" sz="2800" b="1" dirty="0"/>
              <a:t> — </a:t>
            </a:r>
            <a:r>
              <a:rPr lang="ru-RU" sz="2800" b="1" dirty="0" err="1"/>
              <a:t>це</a:t>
            </a:r>
            <a:r>
              <a:rPr lang="ru-RU" sz="2800" b="1" dirty="0"/>
              <a:t> орган </a:t>
            </a:r>
            <a:r>
              <a:rPr lang="ru-RU" sz="2800" b="1" dirty="0" err="1"/>
              <a:t>дихання</a:t>
            </a:r>
            <a:r>
              <a:rPr lang="ru-RU" sz="2800" b="1" dirty="0"/>
              <a:t> і нюху.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696" y="2724901"/>
            <a:ext cx="6132816" cy="11087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Виділення</a:t>
            </a:r>
            <a:r>
              <a:rPr lang="ru-RU" sz="2800" b="1" dirty="0"/>
              <a:t> </a:t>
            </a:r>
            <a:r>
              <a:rPr lang="ru-RU" sz="2800" b="1" dirty="0" err="1"/>
              <a:t>шкідливих</a:t>
            </a:r>
            <a:r>
              <a:rPr lang="ru-RU" sz="2800" b="1" dirty="0"/>
              <a:t> </a:t>
            </a:r>
            <a:r>
              <a:rPr lang="ru-RU" sz="2800" b="1" dirty="0" err="1"/>
              <a:t>речовин</a:t>
            </a:r>
            <a:r>
              <a:rPr lang="ru-RU" sz="2800" b="1" dirty="0"/>
              <a:t> і </a:t>
            </a:r>
            <a:r>
              <a:rPr lang="ru-RU" sz="2800" b="1" dirty="0" err="1"/>
              <a:t>часточок</a:t>
            </a:r>
            <a:r>
              <a:rPr lang="ru-RU" sz="2800" b="1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8440" y="4094177"/>
            <a:ext cx="5759329" cy="11780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Газообмін</a:t>
            </a:r>
            <a:r>
              <a:rPr lang="ru-RU" sz="2800" b="1" dirty="0"/>
              <a:t>: </a:t>
            </a:r>
            <a:r>
              <a:rPr lang="ru-RU" sz="2800" b="1" dirty="0" err="1"/>
              <a:t>надходження</a:t>
            </a:r>
            <a:r>
              <a:rPr lang="ru-RU" sz="2800" b="1" dirty="0"/>
              <a:t> </a:t>
            </a:r>
            <a:r>
              <a:rPr lang="ru-RU" sz="2800" b="1" dirty="0" err="1"/>
              <a:t>кисню</a:t>
            </a:r>
            <a:r>
              <a:rPr lang="ru-RU" sz="2800" b="1" dirty="0"/>
              <a:t> і </a:t>
            </a:r>
            <a:r>
              <a:rPr lang="ru-RU" sz="2800" b="1" dirty="0" err="1"/>
              <a:t>виділення</a:t>
            </a:r>
            <a:r>
              <a:rPr lang="ru-RU" sz="2800" b="1" dirty="0"/>
              <a:t> </a:t>
            </a:r>
            <a:r>
              <a:rPr lang="ru-RU" sz="2800" b="1" dirty="0" err="1"/>
              <a:t>вуглекислого</a:t>
            </a:r>
            <a:r>
              <a:rPr lang="ru-RU" sz="2800" b="1" dirty="0"/>
              <a:t> газу.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696" y="5434885"/>
            <a:ext cx="6563253" cy="1206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Регуляція</a:t>
            </a:r>
            <a:r>
              <a:rPr lang="ru-RU" sz="2800" b="1" dirty="0"/>
              <a:t> </a:t>
            </a:r>
            <a:r>
              <a:rPr lang="ru-RU" sz="2800" b="1" dirty="0" err="1"/>
              <a:t>температури</a:t>
            </a:r>
            <a:r>
              <a:rPr lang="ru-RU" sz="2800" b="1" dirty="0"/>
              <a:t> </a:t>
            </a:r>
            <a:r>
              <a:rPr lang="ru-RU" sz="2800" b="1" dirty="0" err="1"/>
              <a:t>тіла</a:t>
            </a:r>
            <a:r>
              <a:rPr lang="ru-RU" sz="2800" b="1" dirty="0"/>
              <a:t>: </a:t>
            </a:r>
            <a:r>
              <a:rPr lang="ru-RU" sz="2800" b="1" dirty="0" err="1"/>
              <a:t>зниження</a:t>
            </a:r>
            <a:r>
              <a:rPr lang="ru-RU" sz="2800" b="1" dirty="0"/>
              <a:t> і </a:t>
            </a:r>
            <a:r>
              <a:rPr lang="ru-RU" sz="2800" b="1" dirty="0" err="1"/>
              <a:t>підвищення</a:t>
            </a:r>
            <a:r>
              <a:rPr lang="ru-RU" sz="2800" b="1" dirty="0"/>
              <a:t> </a:t>
            </a:r>
            <a:r>
              <a:rPr lang="ru-RU" sz="2800" b="1" dirty="0" err="1"/>
              <a:t>температури</a:t>
            </a:r>
            <a:r>
              <a:rPr lang="ru-RU" sz="2800" b="1" dirty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12" y="2808625"/>
            <a:ext cx="3705293" cy="36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Практичне завдання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E10DEE-3E67-484D-8E74-A92DA686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7" y="1390270"/>
            <a:ext cx="5419542" cy="5313692"/>
          </a:xfrm>
          <a:prstGeom prst="rect">
            <a:avLst/>
          </a:prstGeom>
        </p:spPr>
      </p:pic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8E4B54AB-04EF-4BA0-AB1D-9B24B4962634}"/>
              </a:ext>
            </a:extLst>
          </p:cNvPr>
          <p:cNvSpPr/>
          <p:nvPr/>
        </p:nvSpPr>
        <p:spPr>
          <a:xfrm>
            <a:off x="6156101" y="1390270"/>
            <a:ext cx="5664839" cy="49732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Розгляньте малюнок скелета людини. Знайдіть вказані частини скелета на малюнку. Знайдіть (спробуйте намацати) їх у своєму тілі. Назвіть ці кістки.</a:t>
            </a:r>
          </a:p>
        </p:txBody>
      </p:sp>
    </p:spTree>
    <p:extLst>
      <p:ext uri="{BB962C8B-B14F-4D97-AF65-F5344CB8AC3E}">
        <p14:creationId xmlns:p14="http://schemas.microsoft.com/office/powerpoint/2010/main" val="28100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477</Words>
  <Application>Microsoft Office PowerPoint</Application>
  <PresentationFormat>Широкоэкранный</PresentationFormat>
  <Paragraphs>134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Lenovo</cp:lastModifiedBy>
  <cp:revision>78</cp:revision>
  <dcterms:created xsi:type="dcterms:W3CDTF">2018-01-05T16:38:53Z</dcterms:created>
  <dcterms:modified xsi:type="dcterms:W3CDTF">2025-04-14T07:42:20Z</dcterms:modified>
</cp:coreProperties>
</file>