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5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970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658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8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0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93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64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97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69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083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9623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A4A47A-FE83-4F5A-9D80-B0A259AF1603}" type="datetimeFigureOut">
              <a:rPr lang="uk-UA" smtClean="0"/>
              <a:t>14.01.2024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48292BD-D23F-459F-A055-B18D63FC53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34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C91A-7BFA-4D73-9413-74328A761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422" y="745216"/>
            <a:ext cx="6507480" cy="2338344"/>
          </a:xfrm>
        </p:spPr>
        <p:txBody>
          <a:bodyPr>
            <a:noAutofit/>
          </a:bodyPr>
          <a:lstStyle/>
          <a:p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Ознайомлення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із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впливом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сполук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 на </a:t>
            </a:r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довкілля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здоров'я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4800" b="0" i="0" dirty="0" err="1">
                <a:solidFill>
                  <a:srgbClr val="374151"/>
                </a:solidFill>
                <a:effectLst/>
                <a:latin typeface="Söhne"/>
              </a:rPr>
              <a:t>людини</a:t>
            </a:r>
            <a:endParaRPr lang="uk-UA" sz="4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49D160-4D30-4F40-910E-7DCF99C2B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6880" y="4013200"/>
            <a:ext cx="3690510" cy="1244599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Підготувала </a:t>
            </a:r>
          </a:p>
          <a:p>
            <a:r>
              <a:rPr lang="uk-UA" dirty="0" err="1"/>
              <a:t>Савюк</a:t>
            </a:r>
            <a:r>
              <a:rPr lang="uk-UA" dirty="0"/>
              <a:t> Дарія </a:t>
            </a:r>
          </a:p>
          <a:p>
            <a:r>
              <a:rPr lang="uk-UA" dirty="0"/>
              <a:t>Учениця 8-а класу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BF3A8-23CB-4A47-B027-C04B52E6B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917038"/>
            <a:ext cx="4597292" cy="459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DFAF4-7A60-4E95-8EA6-D04DEE499629}"/>
              </a:ext>
            </a:extLst>
          </p:cNvPr>
          <p:cNvSpPr txBox="1"/>
          <p:nvPr/>
        </p:nvSpPr>
        <p:spPr>
          <a:xfrm>
            <a:off x="5384800" y="3159760"/>
            <a:ext cx="440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/>
              <a:t>Навчальний </a:t>
            </a:r>
            <a:r>
              <a:rPr lang="uk-UA" sz="2800" i="1" dirty="0" err="1"/>
              <a:t>проєкт</a:t>
            </a:r>
            <a:r>
              <a:rPr lang="uk-UA" sz="2800" i="1" dirty="0"/>
              <a:t> з хімії</a:t>
            </a:r>
          </a:p>
        </p:txBody>
      </p:sp>
    </p:spTree>
    <p:extLst>
      <p:ext uri="{BB962C8B-B14F-4D97-AF65-F5344CB8AC3E}">
        <p14:creationId xmlns:p14="http://schemas.microsoft.com/office/powerpoint/2010/main" val="1937065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D1E557-DD60-44DF-84B5-50A62D794AC1}"/>
              </a:ext>
            </a:extLst>
          </p:cNvPr>
          <p:cNvSpPr txBox="1"/>
          <p:nvPr/>
        </p:nvSpPr>
        <p:spPr>
          <a:xfrm>
            <a:off x="7305040" y="1228397"/>
            <a:ext cx="42468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uk-UA" sz="2400" b="1" i="0" dirty="0">
                <a:solidFill>
                  <a:srgbClr val="374151"/>
                </a:solidFill>
                <a:effectLst/>
                <a:latin typeface="Söhne"/>
              </a:rPr>
              <a:t>Висновок :   </a:t>
            </a:r>
            <a:r>
              <a:rPr lang="uk-UA" sz="2800" i="0" dirty="0">
                <a:solidFill>
                  <a:srgbClr val="374151"/>
                </a:solidFill>
                <a:effectLst/>
                <a:latin typeface="Söhne"/>
              </a:rPr>
              <a:t>ці </a:t>
            </a: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фактори сприяють існуванню проблеми забруднення навколишнього середовища хімічними сполуками, і важливо зрозуміти їх, щоб ефективно впроваджувати заходи для зменшення впливу на довкілля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8FA850-14FC-4D41-8A6E-D4BDE18C2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913437"/>
            <a:ext cx="5222240" cy="522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225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3C9CF-60B2-41CD-BD64-2F1517D21246}"/>
              </a:ext>
            </a:extLst>
          </p:cNvPr>
          <p:cNvSpPr txBox="1"/>
          <p:nvPr/>
        </p:nvSpPr>
        <p:spPr>
          <a:xfrm>
            <a:off x="568960" y="512147"/>
            <a:ext cx="780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74151"/>
                </a:solidFill>
                <a:latin typeface="Söhne"/>
              </a:rPr>
              <a:t>Мета:</a:t>
            </a:r>
            <a:r>
              <a:rPr lang="ru-RU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Ознайомитися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із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впливом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сполук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на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довкілля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здоров'я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людини</a:t>
            </a:r>
            <a:endParaRPr lang="uk-U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D74B2-8523-4453-8DB0-D69C9AE31FC6}"/>
              </a:ext>
            </a:extLst>
          </p:cNvPr>
          <p:cNvSpPr txBox="1"/>
          <p:nvPr/>
        </p:nvSpPr>
        <p:spPr>
          <a:xfrm>
            <a:off x="477520" y="1575702"/>
            <a:ext cx="11236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374151"/>
                </a:solidFill>
                <a:latin typeface="Söhne"/>
              </a:rPr>
              <a:t>Актуальність</a:t>
            </a:r>
            <a:r>
              <a:rPr lang="ru-RU" sz="2800" b="1" dirty="0">
                <a:solidFill>
                  <a:srgbClr val="374151"/>
                </a:solidFill>
                <a:latin typeface="Söhne"/>
              </a:rPr>
              <a:t> </a:t>
            </a:r>
            <a:r>
              <a:rPr lang="ru-RU" sz="2800" b="1" dirty="0" err="1">
                <a:solidFill>
                  <a:srgbClr val="374151"/>
                </a:solidFill>
                <a:latin typeface="Söhne"/>
              </a:rPr>
              <a:t>проблеми</a:t>
            </a:r>
            <a:r>
              <a:rPr lang="ru-RU" sz="2800" b="1" dirty="0">
                <a:solidFill>
                  <a:srgbClr val="374151"/>
                </a:solidFill>
                <a:latin typeface="Söhne"/>
              </a:rPr>
              <a:t>:</a:t>
            </a:r>
            <a:r>
              <a:rPr lang="ru-RU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Зростання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промисловості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виробництва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призводить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до великих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обсягів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викидів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використання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речовин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що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забруднюють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навколишнє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середовище.Необачне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використання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природних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ресурсів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недостатня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увага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до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їхнього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відновлення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призводять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до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виснаження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забруднення</a:t>
            </a:r>
            <a:r>
              <a:rPr lang="ru-RU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ru-RU" sz="2800" dirty="0" err="1">
                <a:solidFill>
                  <a:srgbClr val="374151"/>
                </a:solidFill>
                <a:latin typeface="Söhne"/>
              </a:rPr>
              <a:t>нашої</a:t>
            </a:r>
            <a:r>
              <a:rPr lang="ru-RU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ru-RU" sz="2800" dirty="0" err="1">
                <a:solidFill>
                  <a:srgbClr val="374151"/>
                </a:solidFill>
                <a:latin typeface="Söhne"/>
              </a:rPr>
              <a:t>планети</a:t>
            </a:r>
            <a:r>
              <a:rPr lang="ru-RU" sz="2800" dirty="0">
                <a:solidFill>
                  <a:srgbClr val="374151"/>
                </a:solidFill>
                <a:latin typeface="Söhne"/>
              </a:rPr>
              <a:t>.</a:t>
            </a:r>
            <a:endParaRPr lang="ru-RU" sz="2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F26506-B62D-46D5-9375-AA56F64A5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0" t="19261" r="3700" b="25462"/>
          <a:stretch/>
        </p:blipFill>
        <p:spPr>
          <a:xfrm>
            <a:off x="2479040" y="3822471"/>
            <a:ext cx="605282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684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A58AD-38DD-4EF0-B4F2-3A012971401B}"/>
              </a:ext>
            </a:extLst>
          </p:cNvPr>
          <p:cNvSpPr txBox="1"/>
          <p:nvPr/>
        </p:nvSpPr>
        <p:spPr>
          <a:xfrm>
            <a:off x="1198880" y="39177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Хімічні сполуки в повітрі</a:t>
            </a:r>
          </a:p>
          <a:p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13958-41F5-4993-AB37-0D9AC5BB3A36}"/>
              </a:ext>
            </a:extLst>
          </p:cNvPr>
          <p:cNvSpPr txBox="1"/>
          <p:nvPr/>
        </p:nvSpPr>
        <p:spPr>
          <a:xfrm>
            <a:off x="375920" y="1261458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Атмосферні забруднення:</a:t>
            </a:r>
          </a:p>
          <a:p>
            <a:r>
              <a:rPr lang="uk-UA" sz="2800" dirty="0"/>
              <a:t>Основні джерела викидів: промислові підприємства, електростанції, транспорт.</a:t>
            </a:r>
          </a:p>
          <a:p>
            <a:r>
              <a:rPr lang="uk-UA" sz="2800" dirty="0"/>
              <a:t>Хімічні речовини: діоксини, оксиди азоту, сірководень.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DF516-9294-4711-8CC3-16256C69B013}"/>
              </a:ext>
            </a:extLst>
          </p:cNvPr>
          <p:cNvSpPr txBox="1"/>
          <p:nvPr/>
        </p:nvSpPr>
        <p:spPr>
          <a:xfrm>
            <a:off x="7894320" y="1178560"/>
            <a:ext cx="3525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Ефект парникового газу:</a:t>
            </a:r>
          </a:p>
          <a:p>
            <a:r>
              <a:rPr lang="uk-UA" sz="2800" dirty="0"/>
              <a:t>Викиди </a:t>
            </a:r>
            <a:r>
              <a:rPr lang="en-US" sz="2800" dirty="0"/>
              <a:t>CO2 </a:t>
            </a:r>
            <a:r>
              <a:rPr lang="uk-UA" sz="2800" dirty="0"/>
              <a:t>та інших газів збільшують тепловий ефект.</a:t>
            </a:r>
          </a:p>
          <a:p>
            <a:r>
              <a:rPr lang="uk-UA" sz="2800" dirty="0"/>
              <a:t>Зміни клімату, підняття рівня морів, екстремальні погодні умови.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C777F-DC65-49CC-8320-9F32BBB63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10" y="1391920"/>
            <a:ext cx="329438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804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A58AD-38DD-4EF0-B4F2-3A012971401B}"/>
              </a:ext>
            </a:extLst>
          </p:cNvPr>
          <p:cNvSpPr txBox="1"/>
          <p:nvPr/>
        </p:nvSpPr>
        <p:spPr>
          <a:xfrm>
            <a:off x="1198880" y="3917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0" i="0" dirty="0">
                <a:solidFill>
                  <a:srgbClr val="374151"/>
                </a:solidFill>
                <a:effectLst/>
                <a:latin typeface="Söhne"/>
              </a:rPr>
              <a:t>Вплив на водні ресурси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13958-41F5-4993-AB37-0D9AC5BB3A36}"/>
              </a:ext>
            </a:extLst>
          </p:cNvPr>
          <p:cNvSpPr txBox="1"/>
          <p:nvPr/>
        </p:nvSpPr>
        <p:spPr>
          <a:xfrm>
            <a:off x="375920" y="1261458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0" dirty="0" err="1">
                <a:solidFill>
                  <a:srgbClr val="374151"/>
                </a:solidFill>
                <a:effectLst/>
                <a:latin typeface="Söhne"/>
              </a:rPr>
              <a:t>Забруднення</a:t>
            </a:r>
            <a:r>
              <a:rPr lang="ru-RU" sz="2800" b="1" i="0" dirty="0">
                <a:solidFill>
                  <a:srgbClr val="374151"/>
                </a:solidFill>
                <a:effectLst/>
                <a:latin typeface="Söhne"/>
              </a:rPr>
              <a:t> води:</a:t>
            </a:r>
            <a:endParaRPr lang="ru-RU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Викиди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важких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металів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речовин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у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водоймах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Негативний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вплив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на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водний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екосистеми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рибний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промисел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DF516-9294-4711-8CC3-16256C69B013}"/>
              </a:ext>
            </a:extLst>
          </p:cNvPr>
          <p:cNvSpPr txBox="1"/>
          <p:nvPr/>
        </p:nvSpPr>
        <p:spPr>
          <a:xfrm>
            <a:off x="7894320" y="1391920"/>
            <a:ext cx="3525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0" dirty="0">
                <a:effectLst/>
                <a:latin typeface="Söhne"/>
              </a:rPr>
              <a:t>Викиди водневих </a:t>
            </a:r>
            <a:r>
              <a:rPr lang="uk-UA" sz="2800" b="1" i="0" dirty="0" err="1">
                <a:effectLst/>
                <a:latin typeface="Söhne"/>
              </a:rPr>
              <a:t>сполук</a:t>
            </a:r>
            <a:r>
              <a:rPr lang="uk-UA" sz="2800" b="1" i="0" dirty="0">
                <a:effectLst/>
                <a:latin typeface="Söhne"/>
              </a:rPr>
              <a:t>:</a:t>
            </a:r>
          </a:p>
          <a:p>
            <a:pPr algn="ctr"/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Гази,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такі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як хлор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амоніак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можуть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потрапляти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в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водойми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і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забруднювати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воду.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C777F-DC65-49CC-8320-9F32BBB63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681" y="1325244"/>
            <a:ext cx="3445509" cy="47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831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A58AD-38DD-4EF0-B4F2-3A012971401B}"/>
              </a:ext>
            </a:extLst>
          </p:cNvPr>
          <p:cNvSpPr txBox="1"/>
          <p:nvPr/>
        </p:nvSpPr>
        <p:spPr>
          <a:xfrm>
            <a:off x="1198880" y="3917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Хімічні речовини в ґрунті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13958-41F5-4993-AB37-0D9AC5BB3A36}"/>
              </a:ext>
            </a:extLst>
          </p:cNvPr>
          <p:cNvSpPr txBox="1"/>
          <p:nvPr/>
        </p:nvSpPr>
        <p:spPr>
          <a:xfrm>
            <a:off x="375920" y="1261458"/>
            <a:ext cx="3770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0" dirty="0">
                <a:effectLst/>
                <a:latin typeface="Söhne"/>
              </a:rPr>
              <a:t>Забруднення </a:t>
            </a:r>
          </a:p>
          <a:p>
            <a:pPr algn="ctr"/>
            <a:r>
              <a:rPr lang="uk-UA" sz="2800" b="1" i="0" dirty="0">
                <a:effectLst/>
                <a:latin typeface="Söhne"/>
              </a:rPr>
              <a:t>ґрунту: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Пестициди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гербіциди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важкі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метали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можуть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накопичуватися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в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ґрунті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Порушення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фертильності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ґрунту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здоров'я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рослин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DF516-9294-4711-8CC3-16256C69B013}"/>
              </a:ext>
            </a:extLst>
          </p:cNvPr>
          <p:cNvSpPr txBox="1"/>
          <p:nvPr/>
        </p:nvSpPr>
        <p:spPr>
          <a:xfrm>
            <a:off x="8045451" y="1261458"/>
            <a:ext cx="3445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err="1">
                <a:solidFill>
                  <a:srgbClr val="374151"/>
                </a:solidFill>
                <a:effectLst/>
                <a:latin typeface="Söhne"/>
              </a:rPr>
              <a:t>Вплив</a:t>
            </a:r>
            <a:r>
              <a:rPr lang="ru-RU" sz="2800" b="1" i="0" dirty="0">
                <a:solidFill>
                  <a:srgbClr val="374151"/>
                </a:solidFill>
                <a:effectLst/>
                <a:latin typeface="Söhne"/>
              </a:rPr>
              <a:t> на </a:t>
            </a:r>
            <a:r>
              <a:rPr lang="ru-RU" sz="2800" b="1" i="0" dirty="0" err="1">
                <a:solidFill>
                  <a:srgbClr val="374151"/>
                </a:solidFill>
                <a:effectLst/>
                <a:latin typeface="Söhne"/>
              </a:rPr>
              <a:t>рослинність</a:t>
            </a:r>
            <a:r>
              <a:rPr lang="ru-RU" sz="2800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endParaRPr lang="ru-RU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Можливість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переносу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токсинів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через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корені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рослин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у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харчовий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ланцюг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C777F-DC65-49CC-8320-9F32BBB63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681" y="1391920"/>
            <a:ext cx="3445509" cy="394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06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A58AD-38DD-4EF0-B4F2-3A012971401B}"/>
              </a:ext>
            </a:extLst>
          </p:cNvPr>
          <p:cNvSpPr txBox="1"/>
          <p:nvPr/>
        </p:nvSpPr>
        <p:spPr>
          <a:xfrm>
            <a:off x="1198880" y="3917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0" i="0" dirty="0">
                <a:solidFill>
                  <a:srgbClr val="00B050"/>
                </a:solidFill>
                <a:effectLst/>
                <a:latin typeface="Söhne"/>
              </a:rPr>
              <a:t>Негативний вплив на біорізноманіття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13958-41F5-4993-AB37-0D9AC5BB3A36}"/>
              </a:ext>
            </a:extLst>
          </p:cNvPr>
          <p:cNvSpPr txBox="1"/>
          <p:nvPr/>
        </p:nvSpPr>
        <p:spPr>
          <a:xfrm>
            <a:off x="375920" y="1261458"/>
            <a:ext cx="3770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0" dirty="0">
                <a:solidFill>
                  <a:srgbClr val="374151"/>
                </a:solidFill>
                <a:effectLst/>
                <a:latin typeface="Söhne"/>
              </a:rPr>
              <a:t>Вимирання видів:</a:t>
            </a:r>
            <a:endParaRPr lang="uk-UA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Хімічні забруднення можуть призводити до втрати видового різноманіття.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Загроза для різних екосистем та біологічної різноманітності.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DF516-9294-4711-8CC3-16256C69B013}"/>
              </a:ext>
            </a:extLst>
          </p:cNvPr>
          <p:cNvSpPr txBox="1"/>
          <p:nvPr/>
        </p:nvSpPr>
        <p:spPr>
          <a:xfrm>
            <a:off x="8045451" y="1261458"/>
            <a:ext cx="3445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err="1">
                <a:solidFill>
                  <a:srgbClr val="374151"/>
                </a:solidFill>
                <a:effectLst/>
                <a:latin typeface="Söhne"/>
              </a:rPr>
              <a:t>Отрута</a:t>
            </a:r>
            <a:r>
              <a:rPr lang="ru-RU" sz="2800" b="1" i="0" dirty="0">
                <a:solidFill>
                  <a:srgbClr val="374151"/>
                </a:solidFill>
                <a:effectLst/>
                <a:latin typeface="Söhne"/>
              </a:rPr>
              <a:t> для </a:t>
            </a:r>
            <a:r>
              <a:rPr lang="ru-RU" sz="2800" b="1" i="0" dirty="0" err="1">
                <a:solidFill>
                  <a:srgbClr val="374151"/>
                </a:solidFill>
                <a:effectLst/>
                <a:latin typeface="Söhne"/>
              </a:rPr>
              <a:t>організмів</a:t>
            </a:r>
            <a:r>
              <a:rPr lang="ru-RU" sz="2800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endParaRPr lang="ru-RU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Токсини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можуть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впливати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на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репродукцію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виживання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різних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sz="2800" b="0" i="0" dirty="0" err="1">
                <a:solidFill>
                  <a:srgbClr val="374151"/>
                </a:solidFill>
                <a:effectLst/>
                <a:latin typeface="Söhne"/>
              </a:rPr>
              <a:t>видів</a:t>
            </a:r>
            <a:r>
              <a:rPr lang="ru-RU" sz="2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br>
              <a:rPr lang="ru-RU" sz="2800" dirty="0"/>
            </a:br>
            <a:endParaRPr lang="ru-RU" sz="2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C777F-DC65-49CC-8320-9F32BBB63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5374" r="47808" b="-1817"/>
          <a:stretch/>
        </p:blipFill>
        <p:spPr>
          <a:xfrm>
            <a:off x="4360013" y="1261458"/>
            <a:ext cx="2955187" cy="542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452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A58AD-38DD-4EF0-B4F2-3A012971401B}"/>
              </a:ext>
            </a:extLst>
          </p:cNvPr>
          <p:cNvSpPr txBox="1"/>
          <p:nvPr/>
        </p:nvSpPr>
        <p:spPr>
          <a:xfrm>
            <a:off x="1198880" y="3917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0" i="0" dirty="0">
                <a:solidFill>
                  <a:srgbClr val="C00000"/>
                </a:solidFill>
                <a:effectLst/>
                <a:latin typeface="Söhne"/>
              </a:rPr>
              <a:t>Здоров'я людини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13958-41F5-4993-AB37-0D9AC5BB3A36}"/>
              </a:ext>
            </a:extLst>
          </p:cNvPr>
          <p:cNvSpPr txBox="1"/>
          <p:nvPr/>
        </p:nvSpPr>
        <p:spPr>
          <a:xfrm>
            <a:off x="375920" y="1261458"/>
            <a:ext cx="3770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0" dirty="0">
                <a:solidFill>
                  <a:srgbClr val="374151"/>
                </a:solidFill>
                <a:effectLst/>
                <a:latin typeface="Söhne"/>
              </a:rPr>
              <a:t>Хронічні захворювання:</a:t>
            </a:r>
            <a:endParaRPr lang="uk-UA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Вплив хімічних речовин на легені, серце та інші органи.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Збільшений ризик для </a:t>
            </a:r>
            <a:r>
              <a:rPr lang="uk-UA" sz="2800" b="0" i="0" dirty="0" err="1">
                <a:solidFill>
                  <a:srgbClr val="374151"/>
                </a:solidFill>
                <a:effectLst/>
                <a:latin typeface="Söhne"/>
              </a:rPr>
              <a:t>хвороб</a:t>
            </a: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 серця, раку, та </a:t>
            </a:r>
            <a:r>
              <a:rPr lang="uk-UA" sz="2800" b="0" i="0" dirty="0" err="1">
                <a:solidFill>
                  <a:srgbClr val="374151"/>
                </a:solidFill>
                <a:effectLst/>
                <a:latin typeface="Söhne"/>
              </a:rPr>
              <a:t>нейрологічних</a:t>
            </a: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 захворювань.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DF516-9294-4711-8CC3-16256C69B013}"/>
              </a:ext>
            </a:extLst>
          </p:cNvPr>
          <p:cNvSpPr txBox="1"/>
          <p:nvPr/>
        </p:nvSpPr>
        <p:spPr>
          <a:xfrm>
            <a:off x="8045451" y="1261458"/>
            <a:ext cx="3445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0" dirty="0">
                <a:solidFill>
                  <a:srgbClr val="374151"/>
                </a:solidFill>
                <a:effectLst/>
                <a:latin typeface="Söhne"/>
              </a:rPr>
              <a:t>Ризики для вагітних і дітей:</a:t>
            </a:r>
            <a:endParaRPr lang="uk-UA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Вплив хімічних </a:t>
            </a:r>
            <a:r>
              <a:rPr lang="uk-UA" sz="2800" b="0" i="0" dirty="0" err="1">
                <a:solidFill>
                  <a:srgbClr val="374151"/>
                </a:solidFill>
                <a:effectLst/>
                <a:latin typeface="Söhne"/>
              </a:rPr>
              <a:t>сполук</a:t>
            </a: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 на розвиток плоду та дитячий організм.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dirty="0">
                <a:solidFill>
                  <a:srgbClr val="374151"/>
                </a:solidFill>
                <a:effectLst/>
                <a:latin typeface="Söhne"/>
              </a:rPr>
              <a:t>Зменшення імунітету та ризик вроджених вад.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C777F-DC65-49CC-8320-9F32BBB63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550" y="1540427"/>
            <a:ext cx="3679190" cy="405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229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441E9-D68C-43BC-8DC6-34D22E9CDD05}"/>
              </a:ext>
            </a:extLst>
          </p:cNvPr>
          <p:cNvSpPr txBox="1"/>
          <p:nvPr/>
        </p:nvSpPr>
        <p:spPr>
          <a:xfrm>
            <a:off x="2987040" y="741680"/>
            <a:ext cx="582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Можливі заходи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6BEC9-13C3-4291-B4D1-38DAB5ED6893}"/>
              </a:ext>
            </a:extLst>
          </p:cNvPr>
          <p:cNvSpPr txBox="1"/>
          <p:nvPr/>
        </p:nvSpPr>
        <p:spPr>
          <a:xfrm>
            <a:off x="690880" y="1488222"/>
            <a:ext cx="703072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uk-UA" sz="2400" b="1" i="0" dirty="0">
                <a:solidFill>
                  <a:srgbClr val="374151"/>
                </a:solidFill>
                <a:effectLst/>
                <a:latin typeface="Söhne"/>
              </a:rPr>
              <a:t>Зелені технології:</a:t>
            </a:r>
            <a:endParaRPr lang="uk-UA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Розвиток екологічно чистих технологій та виробництва.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Використання альтернативних джерел енергії, таких як сонячна та вітрова енергія.</a:t>
            </a:r>
          </a:p>
          <a:p>
            <a:pPr algn="l">
              <a:buFont typeface="+mj-lt"/>
              <a:buAutoNum type="arabicPeriod"/>
            </a:pPr>
            <a:r>
              <a:rPr lang="uk-UA" sz="2400" b="1" i="0" dirty="0">
                <a:solidFill>
                  <a:srgbClr val="374151"/>
                </a:solidFill>
                <a:effectLst/>
                <a:latin typeface="Söhne"/>
              </a:rPr>
              <a:t>Ефективне управління відходами:</a:t>
            </a:r>
            <a:endParaRPr lang="uk-UA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Збір та переробка відходів для уникнення забруднення середовища.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Популяризація </a:t>
            </a:r>
            <a:r>
              <a:rPr lang="uk-UA" sz="2400" b="0" i="0" dirty="0" err="1">
                <a:solidFill>
                  <a:srgbClr val="374151"/>
                </a:solidFill>
                <a:effectLst/>
                <a:latin typeface="Söhne"/>
              </a:rPr>
              <a:t>рециклінгу</a:t>
            </a: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 та вторинного використання матеріалів.</a:t>
            </a:r>
          </a:p>
          <a:p>
            <a:pPr algn="l">
              <a:buFont typeface="+mj-lt"/>
              <a:buAutoNum type="arabicPeriod"/>
            </a:pPr>
            <a:r>
              <a:rPr lang="uk-UA" sz="2400" b="1" i="0" dirty="0">
                <a:solidFill>
                  <a:srgbClr val="374151"/>
                </a:solidFill>
                <a:effectLst/>
                <a:latin typeface="Söhne"/>
              </a:rPr>
              <a:t>Екологічна освіта:</a:t>
            </a:r>
            <a:endParaRPr lang="uk-UA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Підвищення обізнаності громадськості та освіта про важливість збереження природи.</a:t>
            </a:r>
          </a:p>
          <a:p>
            <a:br>
              <a:rPr lang="uk-UA" dirty="0"/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EFDC76-0297-4126-818E-9C5F0988D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833662"/>
            <a:ext cx="3779520" cy="412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007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EDAA1-D234-4B67-BE98-A4AEBF5DFE02}"/>
              </a:ext>
            </a:extLst>
          </p:cNvPr>
          <p:cNvSpPr txBox="1"/>
          <p:nvPr/>
        </p:nvSpPr>
        <p:spPr>
          <a:xfrm>
            <a:off x="5080000" y="1798320"/>
            <a:ext cx="65227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Кожен може </a:t>
            </a:r>
            <a:r>
              <a:rPr lang="uk-UA" sz="2400" b="0" i="0" dirty="0" err="1">
                <a:solidFill>
                  <a:srgbClr val="374151"/>
                </a:solidFill>
                <a:effectLst/>
                <a:latin typeface="Söhne"/>
              </a:rPr>
              <a:t>внести</a:t>
            </a: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 свій внесок у збереження довкілля та здоров'я.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Зміни у споживацькому поведінці та підтримка екологічних ініціатив.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Потреба у глобальних ініціативах та співпраці між країнами.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uk-UA" sz="2400" b="0" i="0" dirty="0">
                <a:solidFill>
                  <a:srgbClr val="374151"/>
                </a:solidFill>
                <a:effectLst/>
                <a:latin typeface="Söhne"/>
              </a:rPr>
              <a:t>Заохочення до прийняття законів та нормативів, спрямованих на збереження навколишнього середовища.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F1833-A900-4586-B42B-7F55A4B7E18B}"/>
              </a:ext>
            </a:extLst>
          </p:cNvPr>
          <p:cNvSpPr txBox="1"/>
          <p:nvPr/>
        </p:nvSpPr>
        <p:spPr>
          <a:xfrm>
            <a:off x="2987040" y="741680"/>
            <a:ext cx="582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Шляхи вирішення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61C56B-FE81-4A65-9F1D-4671FCC15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" y="1518920"/>
            <a:ext cx="5115560" cy="511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860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52</TotalTime>
  <Words>428</Words>
  <Application>Microsoft Office PowerPoint</Application>
  <PresentationFormat>Широкий екран</PresentationFormat>
  <Paragraphs>57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Corbel</vt:lpstr>
      <vt:lpstr>Söhne</vt:lpstr>
      <vt:lpstr>Основа</vt:lpstr>
      <vt:lpstr>Ознайомлення із впливом хімічних сполук на довкілля та здоров'я людини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Ознайомлення із впливом хімічних сполук на довкілля та здоров'я людини</dc:title>
  <dc:creator>oleksandrsavuk@gmail.com</dc:creator>
  <cp:lastModifiedBy>oleksandrsavuk@gmail.com</cp:lastModifiedBy>
  <cp:revision>6</cp:revision>
  <dcterms:created xsi:type="dcterms:W3CDTF">2024-01-14T20:35:18Z</dcterms:created>
  <dcterms:modified xsi:type="dcterms:W3CDTF">2024-01-14T21:27:28Z</dcterms:modified>
</cp:coreProperties>
</file>