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Comic Sans Bold" charset="1" panose="03000902030302020204"/>
      <p:regular r:id="rId23"/>
    </p:embeddedFont>
    <p:embeddedFont>
      <p:font typeface="Comic Sans" charset="1" panose="030007020303020202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49.jpeg" Type="http://schemas.openxmlformats.org/officeDocument/2006/relationships/image"/><Relationship Id="rId7" Target="../media/image50.jpeg" Type="http://schemas.openxmlformats.org/officeDocument/2006/relationships/image"/><Relationship Id="rId8" Target="../media/image51.png" Type="http://schemas.openxmlformats.org/officeDocument/2006/relationships/image"/><Relationship Id="rId9" Target="../media/image52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53.jpeg" Type="http://schemas.openxmlformats.org/officeDocument/2006/relationships/image"/><Relationship Id="rId7" Target="../media/image5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53.jpeg" Type="http://schemas.openxmlformats.org/officeDocument/2006/relationships/image"/><Relationship Id="rId7" Target="../media/image54.jpeg" Type="http://schemas.openxmlformats.org/officeDocument/2006/relationships/image"/><Relationship Id="rId8" Target="../media/image51.png" Type="http://schemas.openxmlformats.org/officeDocument/2006/relationships/image"/><Relationship Id="rId9" Target="../media/image52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svg" Type="http://schemas.openxmlformats.org/officeDocument/2006/relationships/image"/><Relationship Id="rId11" Target="../media/image59.gif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26.pn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5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svg" Type="http://schemas.openxmlformats.org/officeDocument/2006/relationships/image"/><Relationship Id="rId11" Target="../media/image59.gif" Type="http://schemas.openxmlformats.org/officeDocument/2006/relationships/image"/><Relationship Id="rId12" Target="../media/image51.png" Type="http://schemas.openxmlformats.org/officeDocument/2006/relationships/image"/><Relationship Id="rId13" Target="../media/image52.sv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26.pn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5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11" Target="../media/image63.svg" Type="http://schemas.openxmlformats.org/officeDocument/2006/relationships/image"/><Relationship Id="rId12" Target="../media/image64.png" Type="http://schemas.openxmlformats.org/officeDocument/2006/relationships/image"/><Relationship Id="rId13" Target="../media/image65.sv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60.png" Type="http://schemas.openxmlformats.org/officeDocument/2006/relationships/image"/><Relationship Id="rId9" Target="../media/image61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11" Target="../media/image63.svg" Type="http://schemas.openxmlformats.org/officeDocument/2006/relationships/image"/><Relationship Id="rId12" Target="../media/image64.png" Type="http://schemas.openxmlformats.org/officeDocument/2006/relationships/image"/><Relationship Id="rId13" Target="../media/image65.svg" Type="http://schemas.openxmlformats.org/officeDocument/2006/relationships/image"/><Relationship Id="rId14" Target="../media/image66.png" Type="http://schemas.openxmlformats.org/officeDocument/2006/relationships/image"/><Relationship Id="rId15" Target="../media/image67.svg" Type="http://schemas.openxmlformats.org/officeDocument/2006/relationships/image"/><Relationship Id="rId16" Target="../media/image68.png" Type="http://schemas.openxmlformats.org/officeDocument/2006/relationships/image"/><Relationship Id="rId17" Target="../media/image69.svg" Type="http://schemas.openxmlformats.org/officeDocument/2006/relationships/image"/><Relationship Id="rId18" Target="../media/image70.png" Type="http://schemas.openxmlformats.org/officeDocument/2006/relationships/image"/><Relationship Id="rId19" Target="../media/image71.svg" Type="http://schemas.openxmlformats.org/officeDocument/2006/relationships/image"/><Relationship Id="rId2" Target="../media/image7.png" Type="http://schemas.openxmlformats.org/officeDocument/2006/relationships/image"/><Relationship Id="rId20" Target="../media/image72.png" Type="http://schemas.openxmlformats.org/officeDocument/2006/relationships/image"/><Relationship Id="rId21" Target="../media/image73.sv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60.png" Type="http://schemas.openxmlformats.org/officeDocument/2006/relationships/image"/><Relationship Id="rId9" Target="../media/image61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11" Target="../media/image77.svg" Type="http://schemas.openxmlformats.org/officeDocument/2006/relationships/image"/><Relationship Id="rId12" Target="../media/image78.png" Type="http://schemas.openxmlformats.org/officeDocument/2006/relationships/image"/><Relationship Id="rId13" Target="../media/image79.svg" Type="http://schemas.openxmlformats.org/officeDocument/2006/relationships/image"/><Relationship Id="rId14" Target="../media/image8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14" Target="../media/image20.png" Type="http://schemas.openxmlformats.org/officeDocument/2006/relationships/image"/><Relationship Id="rId15" Target="../media/image21.svg" Type="http://schemas.openxmlformats.org/officeDocument/2006/relationships/image"/><Relationship Id="rId16" Target="../media/image22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5.pn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sv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12" Target="../media/image36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40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37.pn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svg" Type="http://schemas.openxmlformats.org/officeDocument/2006/relationships/image"/><Relationship Id="rId11" Target="../media/image44.png" Type="http://schemas.openxmlformats.org/officeDocument/2006/relationships/image"/><Relationship Id="rId12" Target="../media/image45.sv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41.pn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46.png" Type="http://schemas.openxmlformats.org/officeDocument/2006/relationships/image"/><Relationship Id="rId9" Target="../media/image4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49.jpeg" Type="http://schemas.openxmlformats.org/officeDocument/2006/relationships/image"/><Relationship Id="rId7" Target="../media/image5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641107" y="6836973"/>
            <a:ext cx="12485204" cy="3768262"/>
          </a:xfrm>
          <a:custGeom>
            <a:avLst/>
            <a:gdLst/>
            <a:ahLst/>
            <a:cxnLst/>
            <a:rect r="r" b="b" t="t" l="l"/>
            <a:pathLst>
              <a:path h="3768262" w="12485204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43903" y="6836973"/>
            <a:ext cx="12485204" cy="3768262"/>
          </a:xfrm>
          <a:custGeom>
            <a:avLst/>
            <a:gdLst/>
            <a:ahLst/>
            <a:cxnLst/>
            <a:rect r="r" b="b" t="t" l="l"/>
            <a:pathLst>
              <a:path h="3768262" w="12485204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956312" y="4779573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474886" y="4606304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219798" y="8918206"/>
            <a:ext cx="3065263" cy="644647"/>
            <a:chOff x="0" y="0"/>
            <a:chExt cx="807312" cy="16978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07312" cy="169783"/>
            </a:xfrm>
            <a:custGeom>
              <a:avLst/>
              <a:gdLst/>
              <a:ahLst/>
              <a:cxnLst/>
              <a:rect r="r" b="b" t="t" l="l"/>
              <a:pathLst>
                <a:path h="169783" w="807312">
                  <a:moveTo>
                    <a:pt x="84892" y="0"/>
                  </a:moveTo>
                  <a:lnTo>
                    <a:pt x="722420" y="0"/>
                  </a:lnTo>
                  <a:cubicBezTo>
                    <a:pt x="744935" y="0"/>
                    <a:pt x="766528" y="8944"/>
                    <a:pt x="782448" y="24864"/>
                  </a:cubicBezTo>
                  <a:cubicBezTo>
                    <a:pt x="798368" y="40785"/>
                    <a:pt x="807312" y="62377"/>
                    <a:pt x="807312" y="84892"/>
                  </a:cubicBezTo>
                  <a:lnTo>
                    <a:pt x="807312" y="84892"/>
                  </a:lnTo>
                  <a:cubicBezTo>
                    <a:pt x="807312" y="131776"/>
                    <a:pt x="769305" y="169783"/>
                    <a:pt x="722420" y="169783"/>
                  </a:cubicBezTo>
                  <a:lnTo>
                    <a:pt x="84892" y="169783"/>
                  </a:lnTo>
                  <a:cubicBezTo>
                    <a:pt x="62377" y="169783"/>
                    <a:pt x="40785" y="160840"/>
                    <a:pt x="24864" y="144919"/>
                  </a:cubicBezTo>
                  <a:cubicBezTo>
                    <a:pt x="8944" y="128999"/>
                    <a:pt x="0" y="107406"/>
                    <a:pt x="0" y="84892"/>
                  </a:cubicBezTo>
                  <a:lnTo>
                    <a:pt x="0" y="84892"/>
                  </a:lnTo>
                  <a:cubicBezTo>
                    <a:pt x="0" y="62377"/>
                    <a:pt x="8944" y="40785"/>
                    <a:pt x="24864" y="24864"/>
                  </a:cubicBezTo>
                  <a:cubicBezTo>
                    <a:pt x="40785" y="8944"/>
                    <a:pt x="62377" y="0"/>
                    <a:pt x="84892" y="0"/>
                  </a:cubicBezTo>
                  <a:close/>
                </a:path>
              </a:pathLst>
            </a:custGeom>
            <a:solidFill>
              <a:srgbClr val="BDC43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07312" cy="2078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895371" y="8968443"/>
            <a:ext cx="2948726" cy="488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26"/>
              </a:lnSpc>
              <a:spcBef>
                <a:spcPct val="0"/>
              </a:spcBef>
            </a:pPr>
            <a:r>
              <a:rPr lang="en-US" b="true" sz="2876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-647231" y="8365557"/>
            <a:ext cx="3409012" cy="1921443"/>
          </a:xfrm>
          <a:custGeom>
            <a:avLst/>
            <a:gdLst/>
            <a:ahLst/>
            <a:cxnLst/>
            <a:rect r="r" b="b" t="t" l="l"/>
            <a:pathLst>
              <a:path h="1921443" w="3409012">
                <a:moveTo>
                  <a:pt x="0" y="0"/>
                </a:moveTo>
                <a:lnTo>
                  <a:pt x="3409012" y="0"/>
                </a:lnTo>
                <a:lnTo>
                  <a:pt x="3409012" y="1921443"/>
                </a:lnTo>
                <a:lnTo>
                  <a:pt x="0" y="19214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5554794" y="8365557"/>
            <a:ext cx="3409012" cy="1921443"/>
          </a:xfrm>
          <a:custGeom>
            <a:avLst/>
            <a:gdLst/>
            <a:ahLst/>
            <a:cxnLst/>
            <a:rect r="r" b="b" t="t" l="l"/>
            <a:pathLst>
              <a:path h="1921443" w="3409012">
                <a:moveTo>
                  <a:pt x="3409012" y="0"/>
                </a:moveTo>
                <a:lnTo>
                  <a:pt x="0" y="0"/>
                </a:lnTo>
                <a:lnTo>
                  <a:pt x="0" y="1921443"/>
                </a:lnTo>
                <a:lnTo>
                  <a:pt x="3409012" y="1921443"/>
                </a:lnTo>
                <a:lnTo>
                  <a:pt x="34090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10127">
            <a:off x="7568905" y="8767205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381366" y="2550538"/>
            <a:ext cx="2776884" cy="4111532"/>
          </a:xfrm>
          <a:custGeom>
            <a:avLst/>
            <a:gdLst/>
            <a:ahLst/>
            <a:cxnLst/>
            <a:rect r="r" b="b" t="t" l="l"/>
            <a:pathLst>
              <a:path h="4111532" w="2776884">
                <a:moveTo>
                  <a:pt x="0" y="0"/>
                </a:moveTo>
                <a:lnTo>
                  <a:pt x="2776884" y="0"/>
                </a:lnTo>
                <a:lnTo>
                  <a:pt x="2776884" y="4111532"/>
                </a:lnTo>
                <a:lnTo>
                  <a:pt x="0" y="4111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576691" y="659483"/>
            <a:ext cx="5134618" cy="662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14"/>
              </a:lnSpc>
              <a:spcBef>
                <a:spcPct val="0"/>
              </a:spcBef>
            </a:pPr>
            <a:r>
              <a:rPr lang="en-US" b="true" sz="3938">
                <a:solidFill>
                  <a:srgbClr val="10100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7 КЛАС НУШ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2388613"/>
            <a:ext cx="14614810" cy="5937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42"/>
              </a:lnSpc>
            </a:pPr>
            <a:r>
              <a:rPr lang="en-US" sz="8459">
                <a:solidFill>
                  <a:srgbClr val="547228"/>
                </a:solidFill>
                <a:latin typeface="Comic Sans"/>
                <a:ea typeface="Comic Sans"/>
                <a:cs typeface="Comic Sans"/>
                <a:sym typeface="Comic Sans"/>
              </a:rPr>
              <a:t>Різноманітність ссавців.</a:t>
            </a:r>
          </a:p>
          <a:p>
            <a:pPr algn="ctr">
              <a:lnSpc>
                <a:spcPts val="11842"/>
              </a:lnSpc>
            </a:pPr>
            <a:r>
              <a:rPr lang="en-US" sz="8459">
                <a:solidFill>
                  <a:srgbClr val="547228"/>
                </a:solidFill>
                <a:latin typeface="Comic Sans"/>
                <a:ea typeface="Comic Sans"/>
                <a:cs typeface="Comic Sans"/>
                <a:sym typeface="Comic Sans"/>
              </a:rPr>
              <a:t>Першозвірі,сумчасті,</a:t>
            </a:r>
          </a:p>
          <a:p>
            <a:pPr algn="ctr">
              <a:lnSpc>
                <a:spcPts val="11842"/>
              </a:lnSpc>
            </a:pPr>
            <a:r>
              <a:rPr lang="en-US" sz="8459">
                <a:solidFill>
                  <a:srgbClr val="547228"/>
                </a:solidFill>
                <a:latin typeface="Comic Sans"/>
                <a:ea typeface="Comic Sans"/>
                <a:cs typeface="Comic Sans"/>
                <a:sym typeface="Comic Sans"/>
              </a:rPr>
              <a:t>комахоїдні,рукокрилі,</a:t>
            </a:r>
          </a:p>
          <a:p>
            <a:pPr algn="ctr">
              <a:lnSpc>
                <a:spcPts val="11842"/>
              </a:lnSpc>
              <a:spcBef>
                <a:spcPct val="0"/>
              </a:spcBef>
            </a:pPr>
            <a:r>
              <a:rPr lang="en-US" sz="8459">
                <a:solidFill>
                  <a:srgbClr val="547228"/>
                </a:solidFill>
                <a:latin typeface="Comic Sans"/>
                <a:ea typeface="Comic Sans"/>
                <a:cs typeface="Comic Sans"/>
                <a:sym typeface="Comic Sans"/>
              </a:rPr>
              <a:t>гризуни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907577" y="7104782"/>
            <a:ext cx="5134618" cy="662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14"/>
              </a:lnSpc>
              <a:spcBef>
                <a:spcPct val="0"/>
              </a:spcBef>
            </a:pPr>
            <a:r>
              <a:rPr lang="en-US" b="true" sz="3938">
                <a:solidFill>
                  <a:srgbClr val="10100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С. 243 - 246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24944" y="1989272"/>
            <a:ext cx="6471789" cy="8297728"/>
          </a:xfrm>
          <a:custGeom>
            <a:avLst/>
            <a:gdLst/>
            <a:ahLst/>
            <a:cxnLst/>
            <a:rect r="r" b="b" t="t" l="l"/>
            <a:pathLst>
              <a:path h="8297728" w="6471789">
                <a:moveTo>
                  <a:pt x="0" y="0"/>
                </a:moveTo>
                <a:lnTo>
                  <a:pt x="6471789" y="0"/>
                </a:lnTo>
                <a:lnTo>
                  <a:pt x="6471789" y="8297728"/>
                </a:lnTo>
                <a:lnTo>
                  <a:pt x="0" y="82977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6068" r="0" b="-47252"/>
            </a:stretch>
          </a:blipFill>
        </p:spPr>
      </p:sp>
      <p:sp>
        <p:nvSpPr>
          <p:cNvPr name="TextBox 8" id="8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82544" y="282934"/>
            <a:ext cx="11192051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b="true" sz="7700">
                <a:solidFill>
                  <a:srgbClr val="E87C6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Практикуймося!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731277" y="1518730"/>
            <a:ext cx="5596026" cy="9196011"/>
          </a:xfrm>
          <a:custGeom>
            <a:avLst/>
            <a:gdLst/>
            <a:ahLst/>
            <a:cxnLst/>
            <a:rect r="r" b="b" t="t" l="l"/>
            <a:pathLst>
              <a:path h="9196011" w="5596026">
                <a:moveTo>
                  <a:pt x="0" y="0"/>
                </a:moveTo>
                <a:lnTo>
                  <a:pt x="5596026" y="0"/>
                </a:lnTo>
                <a:lnTo>
                  <a:pt x="5596026" y="9196011"/>
                </a:lnTo>
                <a:lnTo>
                  <a:pt x="0" y="9196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3290" r="0" b="-21937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67711" y="3469502"/>
            <a:ext cx="542495" cy="542495"/>
          </a:xfrm>
          <a:custGeom>
            <a:avLst/>
            <a:gdLst/>
            <a:ahLst/>
            <a:cxnLst/>
            <a:rect r="r" b="b" t="t" l="l"/>
            <a:pathLst>
              <a:path h="542495" w="542495">
                <a:moveTo>
                  <a:pt x="0" y="0"/>
                </a:moveTo>
                <a:lnTo>
                  <a:pt x="542495" y="0"/>
                </a:lnTo>
                <a:lnTo>
                  <a:pt x="542495" y="542495"/>
                </a:lnTo>
                <a:lnTo>
                  <a:pt x="0" y="542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142604" y="7875549"/>
            <a:ext cx="542495" cy="542495"/>
          </a:xfrm>
          <a:custGeom>
            <a:avLst/>
            <a:gdLst/>
            <a:ahLst/>
            <a:cxnLst/>
            <a:rect r="r" b="b" t="t" l="l"/>
            <a:pathLst>
              <a:path h="542495" w="542495">
                <a:moveTo>
                  <a:pt x="0" y="0"/>
                </a:moveTo>
                <a:lnTo>
                  <a:pt x="542495" y="0"/>
                </a:lnTo>
                <a:lnTo>
                  <a:pt x="542495" y="542495"/>
                </a:lnTo>
                <a:lnTo>
                  <a:pt x="0" y="542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7598" y="2448711"/>
            <a:ext cx="7863774" cy="7665997"/>
          </a:xfrm>
          <a:custGeom>
            <a:avLst/>
            <a:gdLst/>
            <a:ahLst/>
            <a:cxnLst/>
            <a:rect r="r" b="b" t="t" l="l"/>
            <a:pathLst>
              <a:path h="7665997" w="7863774">
                <a:moveTo>
                  <a:pt x="0" y="0"/>
                </a:moveTo>
                <a:lnTo>
                  <a:pt x="7863774" y="0"/>
                </a:lnTo>
                <a:lnTo>
                  <a:pt x="7863774" y="7665997"/>
                </a:lnTo>
                <a:lnTo>
                  <a:pt x="0" y="7665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0341" r="0" b="-67614"/>
            </a:stretch>
          </a:blipFill>
        </p:spPr>
      </p:sp>
      <p:sp>
        <p:nvSpPr>
          <p:cNvPr name="TextBox 8" id="8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82544" y="282934"/>
            <a:ext cx="11192051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b="true" sz="7700">
                <a:solidFill>
                  <a:srgbClr val="E87C6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Практикуймося!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490181" y="1913530"/>
            <a:ext cx="6769119" cy="8736359"/>
          </a:xfrm>
          <a:custGeom>
            <a:avLst/>
            <a:gdLst/>
            <a:ahLst/>
            <a:cxnLst/>
            <a:rect r="r" b="b" t="t" l="l"/>
            <a:pathLst>
              <a:path h="8736359" w="6769119">
                <a:moveTo>
                  <a:pt x="0" y="0"/>
                </a:moveTo>
                <a:lnTo>
                  <a:pt x="6769119" y="0"/>
                </a:lnTo>
                <a:lnTo>
                  <a:pt x="6769119" y="8736358"/>
                </a:lnTo>
                <a:lnTo>
                  <a:pt x="0" y="8736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8213" r="0" b="-53968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7598" y="2448711"/>
            <a:ext cx="7863774" cy="7665997"/>
          </a:xfrm>
          <a:custGeom>
            <a:avLst/>
            <a:gdLst/>
            <a:ahLst/>
            <a:cxnLst/>
            <a:rect r="r" b="b" t="t" l="l"/>
            <a:pathLst>
              <a:path h="7665997" w="7863774">
                <a:moveTo>
                  <a:pt x="0" y="0"/>
                </a:moveTo>
                <a:lnTo>
                  <a:pt x="7863774" y="0"/>
                </a:lnTo>
                <a:lnTo>
                  <a:pt x="7863774" y="7665997"/>
                </a:lnTo>
                <a:lnTo>
                  <a:pt x="0" y="7665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0341" r="0" b="-67614"/>
            </a:stretch>
          </a:blipFill>
        </p:spPr>
      </p:sp>
      <p:sp>
        <p:nvSpPr>
          <p:cNvPr name="TextBox 8" id="8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82544" y="282934"/>
            <a:ext cx="11192051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b="true" sz="7700">
                <a:solidFill>
                  <a:srgbClr val="E87C6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Практикуймося!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490181" y="1913530"/>
            <a:ext cx="6769119" cy="8736359"/>
          </a:xfrm>
          <a:custGeom>
            <a:avLst/>
            <a:gdLst/>
            <a:ahLst/>
            <a:cxnLst/>
            <a:rect r="r" b="b" t="t" l="l"/>
            <a:pathLst>
              <a:path h="8736359" w="6769119">
                <a:moveTo>
                  <a:pt x="0" y="0"/>
                </a:moveTo>
                <a:lnTo>
                  <a:pt x="6769119" y="0"/>
                </a:lnTo>
                <a:lnTo>
                  <a:pt x="6769119" y="8736358"/>
                </a:lnTo>
                <a:lnTo>
                  <a:pt x="0" y="8736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8213" r="0" b="-53968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15473" y="7968268"/>
            <a:ext cx="894733" cy="894733"/>
          </a:xfrm>
          <a:custGeom>
            <a:avLst/>
            <a:gdLst/>
            <a:ahLst/>
            <a:cxnLst/>
            <a:rect r="r" b="b" t="t" l="l"/>
            <a:pathLst>
              <a:path h="894733" w="894733">
                <a:moveTo>
                  <a:pt x="0" y="0"/>
                </a:moveTo>
                <a:lnTo>
                  <a:pt x="894733" y="0"/>
                </a:lnTo>
                <a:lnTo>
                  <a:pt x="894733" y="894732"/>
                </a:lnTo>
                <a:lnTo>
                  <a:pt x="0" y="8947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490181" y="5143500"/>
            <a:ext cx="894733" cy="894733"/>
          </a:xfrm>
          <a:custGeom>
            <a:avLst/>
            <a:gdLst/>
            <a:ahLst/>
            <a:cxnLst/>
            <a:rect r="r" b="b" t="t" l="l"/>
            <a:pathLst>
              <a:path h="894733" w="894733">
                <a:moveTo>
                  <a:pt x="0" y="0"/>
                </a:moveTo>
                <a:lnTo>
                  <a:pt x="894733" y="0"/>
                </a:lnTo>
                <a:lnTo>
                  <a:pt x="894733" y="894733"/>
                </a:lnTo>
                <a:lnTo>
                  <a:pt x="0" y="8947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12718" y="5273592"/>
            <a:ext cx="5227890" cy="4659357"/>
          </a:xfrm>
          <a:custGeom>
            <a:avLst/>
            <a:gdLst/>
            <a:ahLst/>
            <a:cxnLst/>
            <a:rect r="r" b="b" t="t" l="l"/>
            <a:pathLst>
              <a:path h="4659357" w="5227890">
                <a:moveTo>
                  <a:pt x="0" y="0"/>
                </a:moveTo>
                <a:lnTo>
                  <a:pt x="5227890" y="0"/>
                </a:lnTo>
                <a:lnTo>
                  <a:pt x="5227890" y="4659357"/>
                </a:lnTo>
                <a:lnTo>
                  <a:pt x="0" y="46593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761571" y="3544362"/>
            <a:ext cx="6327523" cy="3198275"/>
          </a:xfrm>
          <a:custGeom>
            <a:avLst/>
            <a:gdLst/>
            <a:ahLst/>
            <a:cxnLst/>
            <a:rect r="r" b="b" t="t" l="l"/>
            <a:pathLst>
              <a:path h="3198275" w="6327523">
                <a:moveTo>
                  <a:pt x="0" y="0"/>
                </a:moveTo>
                <a:lnTo>
                  <a:pt x="6327522" y="0"/>
                </a:lnTo>
                <a:lnTo>
                  <a:pt x="6327522" y="3198276"/>
                </a:lnTo>
                <a:lnTo>
                  <a:pt x="0" y="3198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845089" y="4870449"/>
            <a:ext cx="3368864" cy="5062500"/>
          </a:xfrm>
          <a:custGeom>
            <a:avLst/>
            <a:gdLst/>
            <a:ahLst/>
            <a:cxnLst/>
            <a:rect r="r" b="b" t="t" l="l"/>
            <a:pathLst>
              <a:path h="5062500" w="3368864">
                <a:moveTo>
                  <a:pt x="0" y="0"/>
                </a:moveTo>
                <a:lnTo>
                  <a:pt x="3368863" y="0"/>
                </a:lnTo>
                <a:lnTo>
                  <a:pt x="3368863" y="5062500"/>
                </a:lnTo>
                <a:lnTo>
                  <a:pt x="0" y="5062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4197899" y="1622166"/>
            <a:ext cx="4053803" cy="4659543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82544" y="282934"/>
            <a:ext cx="11192051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b="true" sz="7700">
                <a:solidFill>
                  <a:srgbClr val="E87C6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Практикуймося!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021901" y="1497053"/>
            <a:ext cx="11192051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57C99"/>
                </a:solidFill>
                <a:latin typeface="Comic Sans"/>
                <a:ea typeface="Comic Sans"/>
                <a:cs typeface="Comic Sans"/>
                <a:sym typeface="Comic Sans"/>
              </a:rPr>
              <a:t>Хто з зазначених ссавців здатний до ехолокації?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-4212285" y="9078874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5888563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596026" y="9078874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5427634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Г)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12718" y="5273592"/>
            <a:ext cx="5227890" cy="4659357"/>
          </a:xfrm>
          <a:custGeom>
            <a:avLst/>
            <a:gdLst/>
            <a:ahLst/>
            <a:cxnLst/>
            <a:rect r="r" b="b" t="t" l="l"/>
            <a:pathLst>
              <a:path h="4659357" w="5227890">
                <a:moveTo>
                  <a:pt x="0" y="0"/>
                </a:moveTo>
                <a:lnTo>
                  <a:pt x="5227890" y="0"/>
                </a:lnTo>
                <a:lnTo>
                  <a:pt x="5227890" y="4659357"/>
                </a:lnTo>
                <a:lnTo>
                  <a:pt x="0" y="46593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761571" y="3544362"/>
            <a:ext cx="6327523" cy="3198275"/>
          </a:xfrm>
          <a:custGeom>
            <a:avLst/>
            <a:gdLst/>
            <a:ahLst/>
            <a:cxnLst/>
            <a:rect r="r" b="b" t="t" l="l"/>
            <a:pathLst>
              <a:path h="3198275" w="6327523">
                <a:moveTo>
                  <a:pt x="0" y="0"/>
                </a:moveTo>
                <a:lnTo>
                  <a:pt x="6327522" y="0"/>
                </a:lnTo>
                <a:lnTo>
                  <a:pt x="6327522" y="3198276"/>
                </a:lnTo>
                <a:lnTo>
                  <a:pt x="0" y="3198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845089" y="4870449"/>
            <a:ext cx="3368864" cy="5062500"/>
          </a:xfrm>
          <a:custGeom>
            <a:avLst/>
            <a:gdLst/>
            <a:ahLst/>
            <a:cxnLst/>
            <a:rect r="r" b="b" t="t" l="l"/>
            <a:pathLst>
              <a:path h="5062500" w="3368864">
                <a:moveTo>
                  <a:pt x="0" y="0"/>
                </a:moveTo>
                <a:lnTo>
                  <a:pt x="3368863" y="0"/>
                </a:lnTo>
                <a:lnTo>
                  <a:pt x="3368863" y="5062500"/>
                </a:lnTo>
                <a:lnTo>
                  <a:pt x="0" y="5062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4197899" y="1622166"/>
            <a:ext cx="4053803" cy="4659543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82544" y="282934"/>
            <a:ext cx="11192051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b="true" sz="7700">
                <a:solidFill>
                  <a:srgbClr val="E87C6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Практикуймося!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021901" y="1497053"/>
            <a:ext cx="11192051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57C99"/>
                </a:solidFill>
                <a:latin typeface="Comic Sans"/>
                <a:ea typeface="Comic Sans"/>
                <a:cs typeface="Comic Sans"/>
                <a:sym typeface="Comic Sans"/>
              </a:rPr>
              <a:t>Хто з зазначених ссавців здатний до ехолокації?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-4212285" y="9078874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5888563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596026" y="9078874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5427634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Г)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5002731" y="5769931"/>
            <a:ext cx="1186589" cy="1186589"/>
          </a:xfrm>
          <a:custGeom>
            <a:avLst/>
            <a:gdLst/>
            <a:ahLst/>
            <a:cxnLst/>
            <a:rect r="r" b="b" t="t" l="l"/>
            <a:pathLst>
              <a:path h="1186589" w="1186589">
                <a:moveTo>
                  <a:pt x="0" y="0"/>
                </a:moveTo>
                <a:lnTo>
                  <a:pt x="1186589" y="0"/>
                </a:lnTo>
                <a:lnTo>
                  <a:pt x="1186589" y="1186588"/>
                </a:lnTo>
                <a:lnTo>
                  <a:pt x="0" y="118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82544" y="282934"/>
            <a:ext cx="11192051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b="true" sz="7700">
                <a:solidFill>
                  <a:srgbClr val="E87C6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Практикуймося!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710206" y="1879769"/>
            <a:ext cx="3468258" cy="2307968"/>
          </a:xfrm>
          <a:custGeom>
            <a:avLst/>
            <a:gdLst/>
            <a:ahLst/>
            <a:cxnLst/>
            <a:rect r="r" b="b" t="t" l="l"/>
            <a:pathLst>
              <a:path h="2307968" w="3468258">
                <a:moveTo>
                  <a:pt x="0" y="0"/>
                </a:moveTo>
                <a:lnTo>
                  <a:pt x="3468258" y="0"/>
                </a:lnTo>
                <a:lnTo>
                  <a:pt x="3468258" y="2307968"/>
                </a:lnTo>
                <a:lnTo>
                  <a:pt x="0" y="2307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83741" y="4263937"/>
            <a:ext cx="2839606" cy="2223372"/>
          </a:xfrm>
          <a:custGeom>
            <a:avLst/>
            <a:gdLst/>
            <a:ahLst/>
            <a:cxnLst/>
            <a:rect r="r" b="b" t="t" l="l"/>
            <a:pathLst>
              <a:path h="2223372" w="2839606">
                <a:moveTo>
                  <a:pt x="0" y="0"/>
                </a:moveTo>
                <a:lnTo>
                  <a:pt x="2839605" y="0"/>
                </a:lnTo>
                <a:lnTo>
                  <a:pt x="2839605" y="2223372"/>
                </a:lnTo>
                <a:lnTo>
                  <a:pt x="0" y="22233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991449" y="6487309"/>
            <a:ext cx="2030452" cy="2139827"/>
          </a:xfrm>
          <a:custGeom>
            <a:avLst/>
            <a:gdLst/>
            <a:ahLst/>
            <a:cxnLst/>
            <a:rect r="r" b="b" t="t" l="l"/>
            <a:pathLst>
              <a:path h="2139827" w="2030452">
                <a:moveTo>
                  <a:pt x="0" y="0"/>
                </a:moveTo>
                <a:lnTo>
                  <a:pt x="2030452" y="0"/>
                </a:lnTo>
                <a:lnTo>
                  <a:pt x="2030452" y="2139827"/>
                </a:lnTo>
                <a:lnTo>
                  <a:pt x="0" y="21398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22555" y="8229600"/>
            <a:ext cx="3399346" cy="2057400"/>
          </a:xfrm>
          <a:custGeom>
            <a:avLst/>
            <a:gdLst/>
            <a:ahLst/>
            <a:cxnLst/>
            <a:rect r="r" b="b" t="t" l="l"/>
            <a:pathLst>
              <a:path h="2057400" w="3399346">
                <a:moveTo>
                  <a:pt x="0" y="0"/>
                </a:moveTo>
                <a:lnTo>
                  <a:pt x="3399346" y="0"/>
                </a:lnTo>
                <a:lnTo>
                  <a:pt x="339934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021901" y="1497053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57C99"/>
                </a:solidFill>
                <a:latin typeface="Comic Sans"/>
                <a:ea typeface="Comic Sans"/>
                <a:cs typeface="Comic Sans"/>
                <a:sym typeface="Comic Sans"/>
              </a:rPr>
              <a:t>Встанови відповідність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-4871081" y="2332078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-4871081" y="4759237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-4871081" y="7018343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-4871081" y="9432925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Г)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371005" y="2711490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Сумчасті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371005" y="4679990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Рукокрилі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371005" y="9163050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Гризуни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320970" y="6961143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257C9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Комахоїдні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10206" y="1879769"/>
            <a:ext cx="3468258" cy="2307968"/>
          </a:xfrm>
          <a:custGeom>
            <a:avLst/>
            <a:gdLst/>
            <a:ahLst/>
            <a:cxnLst/>
            <a:rect r="r" b="b" t="t" l="l"/>
            <a:pathLst>
              <a:path h="2307968" w="3468258">
                <a:moveTo>
                  <a:pt x="0" y="0"/>
                </a:moveTo>
                <a:lnTo>
                  <a:pt x="3468258" y="0"/>
                </a:lnTo>
                <a:lnTo>
                  <a:pt x="3468258" y="2307968"/>
                </a:lnTo>
                <a:lnTo>
                  <a:pt x="0" y="2307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3741" y="4263937"/>
            <a:ext cx="2839606" cy="2223372"/>
          </a:xfrm>
          <a:custGeom>
            <a:avLst/>
            <a:gdLst/>
            <a:ahLst/>
            <a:cxnLst/>
            <a:rect r="r" b="b" t="t" l="l"/>
            <a:pathLst>
              <a:path h="2223372" w="2839606">
                <a:moveTo>
                  <a:pt x="0" y="0"/>
                </a:moveTo>
                <a:lnTo>
                  <a:pt x="2839605" y="0"/>
                </a:lnTo>
                <a:lnTo>
                  <a:pt x="2839605" y="2223372"/>
                </a:lnTo>
                <a:lnTo>
                  <a:pt x="0" y="22233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91449" y="6487309"/>
            <a:ext cx="2030452" cy="2139827"/>
          </a:xfrm>
          <a:custGeom>
            <a:avLst/>
            <a:gdLst/>
            <a:ahLst/>
            <a:cxnLst/>
            <a:rect r="r" b="b" t="t" l="l"/>
            <a:pathLst>
              <a:path h="2139827" w="2030452">
                <a:moveTo>
                  <a:pt x="0" y="0"/>
                </a:moveTo>
                <a:lnTo>
                  <a:pt x="2030452" y="0"/>
                </a:lnTo>
                <a:lnTo>
                  <a:pt x="2030452" y="2139827"/>
                </a:lnTo>
                <a:lnTo>
                  <a:pt x="0" y="21398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22555" y="8229600"/>
            <a:ext cx="3399346" cy="2057400"/>
          </a:xfrm>
          <a:custGeom>
            <a:avLst/>
            <a:gdLst/>
            <a:ahLst/>
            <a:cxnLst/>
            <a:rect r="r" b="b" t="t" l="l"/>
            <a:pathLst>
              <a:path h="2057400" w="3399346">
                <a:moveTo>
                  <a:pt x="0" y="0"/>
                </a:moveTo>
                <a:lnTo>
                  <a:pt x="3399346" y="0"/>
                </a:lnTo>
                <a:lnTo>
                  <a:pt x="339934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833660">
            <a:off x="5200818" y="2460268"/>
            <a:ext cx="4287197" cy="6342053"/>
          </a:xfrm>
          <a:custGeom>
            <a:avLst/>
            <a:gdLst/>
            <a:ahLst/>
            <a:cxnLst/>
            <a:rect r="r" b="b" t="t" l="l"/>
            <a:pathLst>
              <a:path h="6342053" w="4287197">
                <a:moveTo>
                  <a:pt x="0" y="0"/>
                </a:moveTo>
                <a:lnTo>
                  <a:pt x="4287196" y="0"/>
                </a:lnTo>
                <a:lnTo>
                  <a:pt x="4287196" y="6342054"/>
                </a:lnTo>
                <a:lnTo>
                  <a:pt x="0" y="63420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382544" y="282934"/>
            <a:ext cx="11192051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b="true" sz="7700">
                <a:solidFill>
                  <a:srgbClr val="E87C6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Практикуймося!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21901" y="1497053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57C99"/>
                </a:solidFill>
                <a:latin typeface="Comic Sans"/>
                <a:ea typeface="Comic Sans"/>
                <a:cs typeface="Comic Sans"/>
                <a:sym typeface="Comic Sans"/>
              </a:rPr>
              <a:t>Встанови відповідність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-4871081" y="2332078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30303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А)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-4871081" y="4759237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99602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-4871081" y="7018343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929CE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В)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-4871081" y="9432925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918B53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Г)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371005" y="2711490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99602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Сумчасті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371005" y="4679990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918B53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Рукокрилі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371005" y="9163050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929CE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Гризуни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320970" y="6961143"/>
            <a:ext cx="1119205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30303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Комахоїдні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-7834775">
            <a:off x="4572102" y="1016710"/>
            <a:ext cx="4287197" cy="6342053"/>
          </a:xfrm>
          <a:custGeom>
            <a:avLst/>
            <a:gdLst/>
            <a:ahLst/>
            <a:cxnLst/>
            <a:rect r="r" b="b" t="t" l="l"/>
            <a:pathLst>
              <a:path h="6342053" w="4287197">
                <a:moveTo>
                  <a:pt x="0" y="0"/>
                </a:moveTo>
                <a:lnTo>
                  <a:pt x="4287197" y="0"/>
                </a:lnTo>
                <a:lnTo>
                  <a:pt x="4287197" y="6342054"/>
                </a:lnTo>
                <a:lnTo>
                  <a:pt x="0" y="63420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6079542">
            <a:off x="4904681" y="5169871"/>
            <a:ext cx="4472717" cy="6616494"/>
          </a:xfrm>
          <a:custGeom>
            <a:avLst/>
            <a:gdLst/>
            <a:ahLst/>
            <a:cxnLst/>
            <a:rect r="r" b="b" t="t" l="l"/>
            <a:pathLst>
              <a:path h="6616494" w="4472717">
                <a:moveTo>
                  <a:pt x="0" y="0"/>
                </a:moveTo>
                <a:lnTo>
                  <a:pt x="4472717" y="0"/>
                </a:lnTo>
                <a:lnTo>
                  <a:pt x="4472717" y="6616494"/>
                </a:lnTo>
                <a:lnTo>
                  <a:pt x="0" y="66164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8654277">
            <a:off x="4168279" y="3287990"/>
            <a:ext cx="5094843" cy="7536806"/>
          </a:xfrm>
          <a:custGeom>
            <a:avLst/>
            <a:gdLst/>
            <a:ahLst/>
            <a:cxnLst/>
            <a:rect r="r" b="b" t="t" l="l"/>
            <a:pathLst>
              <a:path h="7536806" w="5094843">
                <a:moveTo>
                  <a:pt x="0" y="0"/>
                </a:moveTo>
                <a:lnTo>
                  <a:pt x="5094843" y="0"/>
                </a:lnTo>
                <a:lnTo>
                  <a:pt x="5094843" y="7536806"/>
                </a:lnTo>
                <a:lnTo>
                  <a:pt x="0" y="75368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641107" y="6836973"/>
            <a:ext cx="12485204" cy="3768262"/>
          </a:xfrm>
          <a:custGeom>
            <a:avLst/>
            <a:gdLst/>
            <a:ahLst/>
            <a:cxnLst/>
            <a:rect r="r" b="b" t="t" l="l"/>
            <a:pathLst>
              <a:path h="3768262" w="12485204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43903" y="6836973"/>
            <a:ext cx="12485204" cy="3768262"/>
          </a:xfrm>
          <a:custGeom>
            <a:avLst/>
            <a:gdLst/>
            <a:ahLst/>
            <a:cxnLst/>
            <a:rect r="r" b="b" t="t" l="l"/>
            <a:pathLst>
              <a:path h="3768262" w="12485204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956312" y="4779573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474886" y="4606304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716282">
            <a:off x="15827519" y="171091"/>
            <a:ext cx="3471074" cy="2057400"/>
          </a:xfrm>
          <a:custGeom>
            <a:avLst/>
            <a:gdLst/>
            <a:ahLst/>
            <a:cxnLst/>
            <a:rect r="r" b="b" t="t" l="l"/>
            <a:pathLst>
              <a:path h="2057400" w="3471074">
                <a:moveTo>
                  <a:pt x="0" y="0"/>
                </a:moveTo>
                <a:lnTo>
                  <a:pt x="3471074" y="0"/>
                </a:lnTo>
                <a:lnTo>
                  <a:pt x="34710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604930">
            <a:off x="-382187" y="2433896"/>
            <a:ext cx="2818716" cy="2557344"/>
          </a:xfrm>
          <a:custGeom>
            <a:avLst/>
            <a:gdLst/>
            <a:ahLst/>
            <a:cxnLst/>
            <a:rect r="r" b="b" t="t" l="l"/>
            <a:pathLst>
              <a:path h="2557344" w="2818716">
                <a:moveTo>
                  <a:pt x="0" y="0"/>
                </a:moveTo>
                <a:lnTo>
                  <a:pt x="2818716" y="0"/>
                </a:lnTo>
                <a:lnTo>
                  <a:pt x="2818716" y="2557344"/>
                </a:lnTo>
                <a:lnTo>
                  <a:pt x="0" y="2557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855103" y="3409447"/>
            <a:ext cx="4588800" cy="6506918"/>
          </a:xfrm>
          <a:custGeom>
            <a:avLst/>
            <a:gdLst/>
            <a:ahLst/>
            <a:cxnLst/>
            <a:rect r="r" b="b" t="t" l="l"/>
            <a:pathLst>
              <a:path h="6506918" w="4588800">
                <a:moveTo>
                  <a:pt x="0" y="0"/>
                </a:moveTo>
                <a:lnTo>
                  <a:pt x="4588800" y="0"/>
                </a:lnTo>
                <a:lnTo>
                  <a:pt x="4588800" y="6506918"/>
                </a:lnTo>
                <a:lnTo>
                  <a:pt x="0" y="6506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85113" y="4779573"/>
            <a:ext cx="5461735" cy="5461735"/>
          </a:xfrm>
          <a:custGeom>
            <a:avLst/>
            <a:gdLst/>
            <a:ahLst/>
            <a:cxnLst/>
            <a:rect r="r" b="b" t="t" l="l"/>
            <a:pathLst>
              <a:path h="5461735" w="5461735">
                <a:moveTo>
                  <a:pt x="0" y="0"/>
                </a:moveTo>
                <a:lnTo>
                  <a:pt x="5461735" y="0"/>
                </a:lnTo>
                <a:lnTo>
                  <a:pt x="5461735" y="5461735"/>
                </a:lnTo>
                <a:lnTo>
                  <a:pt x="0" y="54617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862324" y="795330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118857" y="4467268"/>
            <a:ext cx="8309722" cy="4482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39"/>
              </a:lnSpc>
            </a:pPr>
            <a:r>
              <a:rPr lang="en-US" sz="13028" b="true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 /З:</a:t>
            </a:r>
          </a:p>
          <a:p>
            <a:pPr algn="l" marL="0" indent="0" lvl="0">
              <a:lnSpc>
                <a:spcPts val="18239"/>
              </a:lnSpc>
              <a:spcBef>
                <a:spcPct val="0"/>
              </a:spcBef>
            </a:pPr>
            <a:r>
              <a:rPr lang="en-US" b="true" sz="13028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§ 59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269768" y="2152602"/>
            <a:ext cx="12142840" cy="2380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579"/>
              </a:lnSpc>
              <a:spcBef>
                <a:spcPct val="0"/>
              </a:spcBef>
            </a:pPr>
            <a:r>
              <a:rPr lang="en-US" sz="6842">
                <a:solidFill>
                  <a:srgbClr val="547228"/>
                </a:solidFill>
                <a:latin typeface="Comic Sans"/>
                <a:ea typeface="Comic Sans"/>
                <a:cs typeface="Comic Sans"/>
                <a:sym typeface="Comic Sans"/>
              </a:rPr>
              <a:t>Відскануй QR -код та пройди гру :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9116" y="1002689"/>
            <a:ext cx="15597428" cy="8222112"/>
          </a:xfrm>
          <a:custGeom>
            <a:avLst/>
            <a:gdLst/>
            <a:ahLst/>
            <a:cxnLst/>
            <a:rect r="r" b="b" t="t" l="l"/>
            <a:pathLst>
              <a:path h="8222112" w="15597428">
                <a:moveTo>
                  <a:pt x="0" y="0"/>
                </a:moveTo>
                <a:lnTo>
                  <a:pt x="15597429" y="0"/>
                </a:lnTo>
                <a:lnTo>
                  <a:pt x="15597429" y="8222112"/>
                </a:lnTo>
                <a:lnTo>
                  <a:pt x="0" y="8222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06434" y="6663899"/>
            <a:ext cx="3167912" cy="4042580"/>
          </a:xfrm>
          <a:custGeom>
            <a:avLst/>
            <a:gdLst/>
            <a:ahLst/>
            <a:cxnLst/>
            <a:rect r="r" b="b" t="t" l="l"/>
            <a:pathLst>
              <a:path h="4042580" w="3167912">
                <a:moveTo>
                  <a:pt x="0" y="0"/>
                </a:moveTo>
                <a:lnTo>
                  <a:pt x="3167913" y="0"/>
                </a:lnTo>
                <a:lnTo>
                  <a:pt x="3167913" y="4042580"/>
                </a:lnTo>
                <a:lnTo>
                  <a:pt x="0" y="4042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284908" y="6172200"/>
            <a:ext cx="4278147" cy="4114800"/>
          </a:xfrm>
          <a:custGeom>
            <a:avLst/>
            <a:gdLst/>
            <a:ahLst/>
            <a:cxnLst/>
            <a:rect r="r" b="b" t="t" l="l"/>
            <a:pathLst>
              <a:path h="4114800" w="4278147">
                <a:moveTo>
                  <a:pt x="0" y="0"/>
                </a:moveTo>
                <a:lnTo>
                  <a:pt x="4278148" y="0"/>
                </a:lnTo>
                <a:lnTo>
                  <a:pt x="4278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91085" y="6172200"/>
            <a:ext cx="4481465" cy="4114800"/>
          </a:xfrm>
          <a:custGeom>
            <a:avLst/>
            <a:gdLst/>
            <a:ahLst/>
            <a:cxnLst/>
            <a:rect r="r" b="b" t="t" l="l"/>
            <a:pathLst>
              <a:path h="4114800" w="4481465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284908" y="805587"/>
            <a:ext cx="4402996" cy="4114800"/>
          </a:xfrm>
          <a:custGeom>
            <a:avLst/>
            <a:gdLst/>
            <a:ahLst/>
            <a:cxnLst/>
            <a:rect r="r" b="b" t="t" l="l"/>
            <a:pathLst>
              <a:path h="4114800" w="4402996">
                <a:moveTo>
                  <a:pt x="0" y="0"/>
                </a:moveTo>
                <a:lnTo>
                  <a:pt x="4402997" y="0"/>
                </a:lnTo>
                <a:lnTo>
                  <a:pt x="4402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306602" y="1199791"/>
            <a:ext cx="4400121" cy="4637809"/>
          </a:xfrm>
          <a:custGeom>
            <a:avLst/>
            <a:gdLst/>
            <a:ahLst/>
            <a:cxnLst/>
            <a:rect r="r" b="b" t="t" l="l"/>
            <a:pathLst>
              <a:path h="4637809" w="4400121">
                <a:moveTo>
                  <a:pt x="0" y="0"/>
                </a:moveTo>
                <a:lnTo>
                  <a:pt x="4400121" y="0"/>
                </a:lnTo>
                <a:lnTo>
                  <a:pt x="4400121" y="4637808"/>
                </a:lnTo>
                <a:lnTo>
                  <a:pt x="0" y="4637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474347" y="3849674"/>
            <a:ext cx="10996406" cy="23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03"/>
              </a:lnSpc>
              <a:spcBef>
                <a:spcPct val="0"/>
              </a:spcBef>
            </a:pPr>
            <a:r>
              <a:rPr lang="en-US" b="true" sz="4573">
                <a:solidFill>
                  <a:srgbClr val="E87C6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Це група хребетних,теплокровних тварин,які годують своїх малят молоком🍼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62324" y="2066848"/>
            <a:ext cx="15555761" cy="1525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08"/>
              </a:lnSpc>
              <a:spcBef>
                <a:spcPct val="0"/>
              </a:spcBef>
            </a:pPr>
            <a:r>
              <a:rPr lang="en-US" sz="8934">
                <a:solidFill>
                  <a:srgbClr val="929CEF"/>
                </a:solidFill>
                <a:latin typeface="Comic Sans"/>
                <a:ea typeface="Comic Sans"/>
                <a:cs typeface="Comic Sans"/>
                <a:sym typeface="Comic Sans"/>
              </a:rPr>
              <a:t>Ссавці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862324" y="795330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86400" y="3128495"/>
            <a:ext cx="12801600" cy="7052518"/>
          </a:xfrm>
          <a:custGeom>
            <a:avLst/>
            <a:gdLst/>
            <a:ahLst/>
            <a:cxnLst/>
            <a:rect r="r" b="b" t="t" l="l"/>
            <a:pathLst>
              <a:path h="7052518" w="12801600">
                <a:moveTo>
                  <a:pt x="0" y="0"/>
                </a:moveTo>
                <a:lnTo>
                  <a:pt x="12801600" y="0"/>
                </a:lnTo>
                <a:lnTo>
                  <a:pt x="12801600" y="7052518"/>
                </a:lnTo>
                <a:lnTo>
                  <a:pt x="0" y="7052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4191313"/>
            <a:ext cx="5053611" cy="6095687"/>
          </a:xfrm>
          <a:custGeom>
            <a:avLst/>
            <a:gdLst/>
            <a:ahLst/>
            <a:cxnLst/>
            <a:rect r="r" b="b" t="t" l="l"/>
            <a:pathLst>
              <a:path h="6095687" w="5053611">
                <a:moveTo>
                  <a:pt x="0" y="0"/>
                </a:moveTo>
                <a:lnTo>
                  <a:pt x="5053611" y="0"/>
                </a:lnTo>
                <a:lnTo>
                  <a:pt x="5053611" y="6095687"/>
                </a:lnTo>
                <a:lnTo>
                  <a:pt x="0" y="60956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526805" y="1691426"/>
            <a:ext cx="3873295" cy="3452074"/>
          </a:xfrm>
          <a:custGeom>
            <a:avLst/>
            <a:gdLst/>
            <a:ahLst/>
            <a:cxnLst/>
            <a:rect r="r" b="b" t="t" l="l"/>
            <a:pathLst>
              <a:path h="3452074" w="3873295">
                <a:moveTo>
                  <a:pt x="0" y="0"/>
                </a:moveTo>
                <a:lnTo>
                  <a:pt x="3873295" y="0"/>
                </a:lnTo>
                <a:lnTo>
                  <a:pt x="3873295" y="3452074"/>
                </a:lnTo>
                <a:lnTo>
                  <a:pt x="0" y="34520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31350" y="294779"/>
            <a:ext cx="5016359" cy="3122684"/>
          </a:xfrm>
          <a:custGeom>
            <a:avLst/>
            <a:gdLst/>
            <a:ahLst/>
            <a:cxnLst/>
            <a:rect r="r" b="b" t="t" l="l"/>
            <a:pathLst>
              <a:path h="3122684" w="5016359">
                <a:moveTo>
                  <a:pt x="0" y="0"/>
                </a:moveTo>
                <a:lnTo>
                  <a:pt x="5016360" y="0"/>
                </a:lnTo>
                <a:lnTo>
                  <a:pt x="5016360" y="3122684"/>
                </a:lnTo>
                <a:lnTo>
                  <a:pt x="0" y="31226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232139" y="2620218"/>
            <a:ext cx="9265940" cy="7246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6"/>
              </a:lnSpc>
            </a:pPr>
          </a:p>
          <a:p>
            <a:pPr algn="ctr">
              <a:lnSpc>
                <a:spcPts val="6396"/>
              </a:lnSpc>
            </a:pPr>
            <a:r>
              <a:rPr lang="en-US" sz="4568" b="true">
                <a:solidFill>
                  <a:srgbClr val="55752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Першозвірі відкладають яйця 🥚,вони не утворюють плаценту❌.</a:t>
            </a:r>
          </a:p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b="true" sz="4568">
                <a:solidFill>
                  <a:srgbClr val="55752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До них належить качкодзьоб,єхидна австралійська,проєхидна Брюйна Всі вони поширені в Австралії🇦🇺🪃</a:t>
            </a:r>
          </a:p>
        </p:txBody>
      </p:sp>
      <p:sp>
        <p:nvSpPr>
          <p:cNvPr name="TextBox 12" id="12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86400" y="3128495"/>
            <a:ext cx="12801600" cy="7052518"/>
          </a:xfrm>
          <a:custGeom>
            <a:avLst/>
            <a:gdLst/>
            <a:ahLst/>
            <a:cxnLst/>
            <a:rect r="r" b="b" t="t" l="l"/>
            <a:pathLst>
              <a:path h="7052518" w="12801600">
                <a:moveTo>
                  <a:pt x="0" y="0"/>
                </a:moveTo>
                <a:lnTo>
                  <a:pt x="12801600" y="0"/>
                </a:lnTo>
                <a:lnTo>
                  <a:pt x="12801600" y="7052518"/>
                </a:lnTo>
                <a:lnTo>
                  <a:pt x="0" y="7052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400100" y="3429843"/>
            <a:ext cx="9265940" cy="5627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b="true" sz="4568">
                <a:solidFill>
                  <a:srgbClr val="166469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Сумчасті </a:t>
            </a:r>
            <a:r>
              <a:rPr lang="en-US" b="true" sz="4568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мають шкірну сумку на черевці,в якій виношують малят. У ній є молочні залози. Більшість з них в Австралії та Новій Гвінеї. Це кенгуру,коала,опосум.( Мал 59.2)  у підручнику.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952315" y="0"/>
            <a:ext cx="4856948" cy="4114800"/>
          </a:xfrm>
          <a:custGeom>
            <a:avLst/>
            <a:gdLst/>
            <a:ahLst/>
            <a:cxnLst/>
            <a:rect r="r" b="b" t="t" l="l"/>
            <a:pathLst>
              <a:path h="4114800" w="4856948">
                <a:moveTo>
                  <a:pt x="0" y="0"/>
                </a:moveTo>
                <a:lnTo>
                  <a:pt x="4856948" y="0"/>
                </a:lnTo>
                <a:lnTo>
                  <a:pt x="4856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81817" y="805587"/>
            <a:ext cx="3718283" cy="4114800"/>
          </a:xfrm>
          <a:custGeom>
            <a:avLst/>
            <a:gdLst/>
            <a:ahLst/>
            <a:cxnLst/>
            <a:rect r="r" b="b" t="t" l="l"/>
            <a:pathLst>
              <a:path h="4114800" w="3718283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86400" y="3128495"/>
            <a:ext cx="12801600" cy="7052518"/>
          </a:xfrm>
          <a:custGeom>
            <a:avLst/>
            <a:gdLst/>
            <a:ahLst/>
            <a:cxnLst/>
            <a:rect r="r" b="b" t="t" l="l"/>
            <a:pathLst>
              <a:path h="7052518" w="12801600">
                <a:moveTo>
                  <a:pt x="0" y="0"/>
                </a:moveTo>
                <a:lnTo>
                  <a:pt x="12801600" y="0"/>
                </a:lnTo>
                <a:lnTo>
                  <a:pt x="12801600" y="7052518"/>
                </a:lnTo>
                <a:lnTo>
                  <a:pt x="0" y="7052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400100" y="3429843"/>
            <a:ext cx="9265940" cy="5627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sz="4568">
                <a:solidFill>
                  <a:srgbClr val="257C99"/>
                </a:solidFill>
                <a:latin typeface="Comic Sans"/>
                <a:ea typeface="Comic Sans"/>
                <a:cs typeface="Comic Sans"/>
                <a:sym typeface="Comic Sans"/>
              </a:rPr>
              <a:t>Комахоїдні </a:t>
            </a:r>
            <a:r>
              <a:rPr lang="en-US" b="true" sz="4568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живляться комахами ,в цих тварин добре розвинений нюх,ведуть сутінковий спосіб життя. Заселяють різні середовища життя : наземне,грунтове,водне.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16657" y="6172200"/>
            <a:ext cx="6183443" cy="4114800"/>
          </a:xfrm>
          <a:custGeom>
            <a:avLst/>
            <a:gdLst/>
            <a:ahLst/>
            <a:cxnLst/>
            <a:rect r="r" b="b" t="t" l="l"/>
            <a:pathLst>
              <a:path h="4114800" w="6183443">
                <a:moveTo>
                  <a:pt x="0" y="0"/>
                </a:moveTo>
                <a:lnTo>
                  <a:pt x="6183443" y="0"/>
                </a:lnTo>
                <a:lnTo>
                  <a:pt x="61834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260166" y="538670"/>
            <a:ext cx="6083710" cy="4114800"/>
          </a:xfrm>
          <a:custGeom>
            <a:avLst/>
            <a:gdLst/>
            <a:ahLst/>
            <a:cxnLst/>
            <a:rect r="r" b="b" t="t" l="l"/>
            <a:pathLst>
              <a:path h="4114800" w="6083710">
                <a:moveTo>
                  <a:pt x="0" y="0"/>
                </a:moveTo>
                <a:lnTo>
                  <a:pt x="6083710" y="0"/>
                </a:lnTo>
                <a:lnTo>
                  <a:pt x="6083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308379" y="1518730"/>
            <a:ext cx="3711376" cy="2477343"/>
          </a:xfrm>
          <a:custGeom>
            <a:avLst/>
            <a:gdLst/>
            <a:ahLst/>
            <a:cxnLst/>
            <a:rect r="r" b="b" t="t" l="l"/>
            <a:pathLst>
              <a:path h="2477343" w="3711376">
                <a:moveTo>
                  <a:pt x="0" y="0"/>
                </a:moveTo>
                <a:lnTo>
                  <a:pt x="3711375" y="0"/>
                </a:lnTo>
                <a:lnTo>
                  <a:pt x="3711375" y="2477343"/>
                </a:lnTo>
                <a:lnTo>
                  <a:pt x="0" y="24773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86400" y="3128495"/>
            <a:ext cx="12801600" cy="7052518"/>
          </a:xfrm>
          <a:custGeom>
            <a:avLst/>
            <a:gdLst/>
            <a:ahLst/>
            <a:cxnLst/>
            <a:rect r="r" b="b" t="t" l="l"/>
            <a:pathLst>
              <a:path h="7052518" w="12801600">
                <a:moveTo>
                  <a:pt x="0" y="0"/>
                </a:moveTo>
                <a:lnTo>
                  <a:pt x="12801600" y="0"/>
                </a:lnTo>
                <a:lnTo>
                  <a:pt x="12801600" y="7052518"/>
                </a:lnTo>
                <a:lnTo>
                  <a:pt x="0" y="7052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968701" y="729831"/>
            <a:ext cx="5219764" cy="3033988"/>
          </a:xfrm>
          <a:custGeom>
            <a:avLst/>
            <a:gdLst/>
            <a:ahLst/>
            <a:cxnLst/>
            <a:rect r="r" b="b" t="t" l="l"/>
            <a:pathLst>
              <a:path h="3033988" w="5219764">
                <a:moveTo>
                  <a:pt x="0" y="0"/>
                </a:moveTo>
                <a:lnTo>
                  <a:pt x="5219764" y="0"/>
                </a:lnTo>
                <a:lnTo>
                  <a:pt x="5219764" y="3033988"/>
                </a:lnTo>
                <a:lnTo>
                  <a:pt x="0" y="303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130" y="1842819"/>
            <a:ext cx="4346355" cy="4114800"/>
          </a:xfrm>
          <a:custGeom>
            <a:avLst/>
            <a:gdLst/>
            <a:ahLst/>
            <a:cxnLst/>
            <a:rect r="r" b="b" t="t" l="l"/>
            <a:pathLst>
              <a:path h="4114800" w="4346355">
                <a:moveTo>
                  <a:pt x="0" y="0"/>
                </a:moveTo>
                <a:lnTo>
                  <a:pt x="4346355" y="0"/>
                </a:lnTo>
                <a:lnTo>
                  <a:pt x="4346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82625" y="7244047"/>
            <a:ext cx="5303775" cy="2936966"/>
          </a:xfrm>
          <a:custGeom>
            <a:avLst/>
            <a:gdLst/>
            <a:ahLst/>
            <a:cxnLst/>
            <a:rect r="r" b="b" t="t" l="l"/>
            <a:pathLst>
              <a:path h="2936966" w="5303775">
                <a:moveTo>
                  <a:pt x="0" y="0"/>
                </a:moveTo>
                <a:lnTo>
                  <a:pt x="5303775" y="0"/>
                </a:lnTo>
                <a:lnTo>
                  <a:pt x="5303775" y="2936966"/>
                </a:lnTo>
                <a:lnTo>
                  <a:pt x="0" y="29369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164066" y="2821143"/>
            <a:ext cx="10436818" cy="6437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sz="4568">
                <a:solidFill>
                  <a:srgbClr val="257C99"/>
                </a:solidFill>
                <a:latin typeface="Comic Sans"/>
                <a:ea typeface="Comic Sans"/>
                <a:cs typeface="Comic Sans"/>
                <a:sym typeface="Comic Sans"/>
              </a:rPr>
              <a:t>Рукокрилі або лиликоподбіні </a:t>
            </a:r>
            <a:r>
              <a:rPr lang="en-US" b="true" sz="4568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ЄДИНА ГРУПА ССАВЦІВ,ЯКІ ЛІТАЮТЬ.Передні кінцівки перетворені на крила,є кіль. Вони ведуть нічний спосіб життя,зір поганий,слух тонкий. Здатні до ехолокації. Вдень ховаються в дуплах,на горищах точно</a:t>
            </a:r>
          </a:p>
        </p:txBody>
      </p:sp>
      <p:sp>
        <p:nvSpPr>
          <p:cNvPr name="TextBox 12" id="12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24993" y="3216807"/>
            <a:ext cx="11126709" cy="6129805"/>
          </a:xfrm>
          <a:custGeom>
            <a:avLst/>
            <a:gdLst/>
            <a:ahLst/>
            <a:cxnLst/>
            <a:rect r="r" b="b" t="t" l="l"/>
            <a:pathLst>
              <a:path h="6129805" w="11126709">
                <a:moveTo>
                  <a:pt x="0" y="0"/>
                </a:moveTo>
                <a:lnTo>
                  <a:pt x="11126709" y="0"/>
                </a:lnTo>
                <a:lnTo>
                  <a:pt x="11126709" y="6129805"/>
                </a:lnTo>
                <a:lnTo>
                  <a:pt x="0" y="6129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65038" y="5873331"/>
            <a:ext cx="5722747" cy="4413669"/>
          </a:xfrm>
          <a:custGeom>
            <a:avLst/>
            <a:gdLst/>
            <a:ahLst/>
            <a:cxnLst/>
            <a:rect r="r" b="b" t="t" l="l"/>
            <a:pathLst>
              <a:path h="4413669" w="5722747">
                <a:moveTo>
                  <a:pt x="0" y="0"/>
                </a:moveTo>
                <a:lnTo>
                  <a:pt x="5722747" y="0"/>
                </a:lnTo>
                <a:lnTo>
                  <a:pt x="5722747" y="4413669"/>
                </a:lnTo>
                <a:lnTo>
                  <a:pt x="0" y="4413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124993" y="3429843"/>
            <a:ext cx="8039306" cy="5627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sz="4568">
                <a:solidFill>
                  <a:srgbClr val="257C99"/>
                </a:solidFill>
                <a:latin typeface="Comic Sans"/>
                <a:ea typeface="Comic Sans"/>
                <a:cs typeface="Comic Sans"/>
                <a:sym typeface="Comic Sans"/>
              </a:rPr>
              <a:t>Гризуни </a:t>
            </a:r>
            <a:r>
              <a:rPr lang="en-US" b="true" sz="4568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мають чотири різці,вони вкриті емаллю тільки спереду,а заточуються там,де її немає,тому вони постійно гострі.Ведуть деревний спосіб життя.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433238" y="0"/>
            <a:ext cx="4129818" cy="4114800"/>
          </a:xfrm>
          <a:custGeom>
            <a:avLst/>
            <a:gdLst/>
            <a:ahLst/>
            <a:cxnLst/>
            <a:rect r="r" b="b" t="t" l="l"/>
            <a:pathLst>
              <a:path h="4114800" w="4129818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24944" y="1200573"/>
            <a:ext cx="5908982" cy="4114800"/>
          </a:xfrm>
          <a:custGeom>
            <a:avLst/>
            <a:gdLst/>
            <a:ahLst/>
            <a:cxnLst/>
            <a:rect r="r" b="b" t="t" l="l"/>
            <a:pathLst>
              <a:path h="4114800" w="5908982">
                <a:moveTo>
                  <a:pt x="0" y="0"/>
                </a:moveTo>
                <a:lnTo>
                  <a:pt x="5908982" y="0"/>
                </a:lnTo>
                <a:lnTo>
                  <a:pt x="59089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24993" y="3216807"/>
            <a:ext cx="11126709" cy="6129805"/>
          </a:xfrm>
          <a:custGeom>
            <a:avLst/>
            <a:gdLst/>
            <a:ahLst/>
            <a:cxnLst/>
            <a:rect r="r" b="b" t="t" l="l"/>
            <a:pathLst>
              <a:path h="6129805" w="11126709">
                <a:moveTo>
                  <a:pt x="0" y="0"/>
                </a:moveTo>
                <a:lnTo>
                  <a:pt x="11126709" y="0"/>
                </a:lnTo>
                <a:lnTo>
                  <a:pt x="11126709" y="6129805"/>
                </a:lnTo>
                <a:lnTo>
                  <a:pt x="0" y="6129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77750" y="345414"/>
            <a:ext cx="5097322" cy="9941586"/>
          </a:xfrm>
          <a:custGeom>
            <a:avLst/>
            <a:gdLst/>
            <a:ahLst/>
            <a:cxnLst/>
            <a:rect r="r" b="b" t="t" l="l"/>
            <a:pathLst>
              <a:path h="9941586" w="5097322">
                <a:moveTo>
                  <a:pt x="0" y="0"/>
                </a:moveTo>
                <a:lnTo>
                  <a:pt x="5097323" y="0"/>
                </a:lnTo>
                <a:lnTo>
                  <a:pt x="5097323" y="9941586"/>
                </a:lnTo>
                <a:lnTo>
                  <a:pt x="0" y="99415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756949" y="0"/>
            <a:ext cx="4531051" cy="4287507"/>
          </a:xfrm>
          <a:custGeom>
            <a:avLst/>
            <a:gdLst/>
            <a:ahLst/>
            <a:cxnLst/>
            <a:rect r="r" b="b" t="t" l="l"/>
            <a:pathLst>
              <a:path h="4287507" w="4531051">
                <a:moveTo>
                  <a:pt x="0" y="0"/>
                </a:moveTo>
                <a:lnTo>
                  <a:pt x="4531051" y="0"/>
                </a:lnTo>
                <a:lnTo>
                  <a:pt x="4531051" y="4287507"/>
                </a:lnTo>
                <a:lnTo>
                  <a:pt x="0" y="4287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124993" y="3429843"/>
            <a:ext cx="8039306" cy="4817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sz="4568">
                <a:solidFill>
                  <a:srgbClr val="257C99"/>
                </a:solidFill>
                <a:latin typeface="Comic Sans"/>
                <a:ea typeface="Comic Sans"/>
                <a:cs typeface="Comic Sans"/>
                <a:sym typeface="Comic Sans"/>
              </a:rPr>
              <a:t>Зайцеподібні </a:t>
            </a:r>
            <a:r>
              <a:rPr lang="en-US" b="true" sz="4568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мають лише дві пари різців,не риють нір,а мають лігво. Це кролі і зайці,вони мають видовжену задні кінцівки та вушні раковини.</a:t>
            </a:r>
          </a:p>
        </p:txBody>
      </p:sp>
      <p:sp>
        <p:nvSpPr>
          <p:cNvPr name="TextBox 11" id="11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34729" cy="258123"/>
            </a:xfrm>
            <a:custGeom>
              <a:avLst/>
              <a:gdLst/>
              <a:ahLst/>
              <a:cxnLst/>
              <a:rect r="r" b="b" t="t" l="l"/>
              <a:pathLst>
                <a:path h="258123" w="4434729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57275" y="805587"/>
            <a:ext cx="652931" cy="394204"/>
          </a:xfrm>
          <a:custGeom>
            <a:avLst/>
            <a:gdLst/>
            <a:ahLst/>
            <a:cxnLst/>
            <a:rect r="r" b="b" t="t" l="l"/>
            <a:pathLst>
              <a:path h="394204" w="652931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6602" y="6281709"/>
            <a:ext cx="18558304" cy="5162583"/>
          </a:xfrm>
          <a:custGeom>
            <a:avLst/>
            <a:gdLst/>
            <a:ahLst/>
            <a:cxnLst/>
            <a:rect r="r" b="b" t="t" l="l"/>
            <a:pathLst>
              <a:path h="5162583" w="18558304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24944" y="1989272"/>
            <a:ext cx="6471789" cy="8297728"/>
          </a:xfrm>
          <a:custGeom>
            <a:avLst/>
            <a:gdLst/>
            <a:ahLst/>
            <a:cxnLst/>
            <a:rect r="r" b="b" t="t" l="l"/>
            <a:pathLst>
              <a:path h="8297728" w="6471789">
                <a:moveTo>
                  <a:pt x="0" y="0"/>
                </a:moveTo>
                <a:lnTo>
                  <a:pt x="6471789" y="0"/>
                </a:lnTo>
                <a:lnTo>
                  <a:pt x="6471789" y="8297728"/>
                </a:lnTo>
                <a:lnTo>
                  <a:pt x="0" y="82977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6068" r="0" b="-47252"/>
            </a:stretch>
          </a:blipFill>
        </p:spPr>
      </p:sp>
      <p:sp>
        <p:nvSpPr>
          <p:cNvPr name="TextBox 8" id="8"/>
          <p:cNvSpPr txBox="true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31"/>
              </a:lnSpc>
              <a:spcBef>
                <a:spcPct val="0"/>
              </a:spcBef>
            </a:pPr>
            <a:r>
              <a:rPr lang="en-US" b="true" sz="2451">
                <a:solidFill>
                  <a:srgbClr val="54722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БІОЛОГІЯ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82544" y="282934"/>
            <a:ext cx="11192051" cy="1309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b="true" sz="7700">
                <a:solidFill>
                  <a:srgbClr val="E87C6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Практикуймося!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731277" y="1518730"/>
            <a:ext cx="5596026" cy="9196011"/>
          </a:xfrm>
          <a:custGeom>
            <a:avLst/>
            <a:gdLst/>
            <a:ahLst/>
            <a:cxnLst/>
            <a:rect r="r" b="b" t="t" l="l"/>
            <a:pathLst>
              <a:path h="9196011" w="5596026">
                <a:moveTo>
                  <a:pt x="0" y="0"/>
                </a:moveTo>
                <a:lnTo>
                  <a:pt x="5596026" y="0"/>
                </a:lnTo>
                <a:lnTo>
                  <a:pt x="5596026" y="9196011"/>
                </a:lnTo>
                <a:lnTo>
                  <a:pt x="0" y="9196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3290" r="0" b="-21937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DAGSg9B_9Lw</dc:identifier>
  <dcterms:modified xsi:type="dcterms:W3CDTF">2011-08-01T06:04:30Z</dcterms:modified>
  <cp:revision>1</cp:revision>
  <dc:title>27. Різноманітність ссавців: сумчасті,гризуни,зайцеподібні,комахоїдні, рукокрилі</dc:title>
</cp:coreProperties>
</file>