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Comic Sans Bold" charset="1" panose="03000902030302020204"/>
      <p:regular r:id="rId19"/>
    </p:embeddedFont>
    <p:embeddedFont>
      <p:font typeface="Comic Sans" charset="1" panose="03000702030302020204"/>
      <p:regular r:id="rId20"/>
    </p:embeddedFont>
    <p:embeddedFont>
      <p:font typeface="Comic Sans Bold Italics" charset="1" panose="0300090203030206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46.jpeg" Type="http://schemas.openxmlformats.org/officeDocument/2006/relationships/image"/><Relationship Id="rId7" Target="../media/image47.jpe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Relationship Id="rId9" Target="../media/image5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png" Type="http://schemas.openxmlformats.org/officeDocument/2006/relationships/image"/><Relationship Id="rId12" Target="../media/image56.svg" Type="http://schemas.openxmlformats.org/officeDocument/2006/relationships/image"/><Relationship Id="rId13" Target="../media/image57.png" Type="http://schemas.openxmlformats.org/officeDocument/2006/relationships/image"/><Relationship Id="rId14" Target="../media/image58.svg" Type="http://schemas.openxmlformats.org/officeDocument/2006/relationships/image"/><Relationship Id="rId15" Target="../media/image59.png" Type="http://schemas.openxmlformats.org/officeDocument/2006/relationships/image"/><Relationship Id="rId16" Target="../media/image60.svg" Type="http://schemas.openxmlformats.org/officeDocument/2006/relationships/image"/><Relationship Id="rId17" Target="../media/image61.png" Type="http://schemas.openxmlformats.org/officeDocument/2006/relationships/image"/><Relationship Id="rId18" Target="../media/image62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Relationship Id="rId9" Target="../media/image5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5.png" Type="http://schemas.openxmlformats.org/officeDocument/2006/relationships/image"/><Relationship Id="rId11" Target="../media/image66.svg" Type="http://schemas.openxmlformats.org/officeDocument/2006/relationships/image"/><Relationship Id="rId12" Target="../media/image67.png" Type="http://schemas.openxmlformats.org/officeDocument/2006/relationships/image"/><Relationship Id="rId13" Target="../media/image68.svg" Type="http://schemas.openxmlformats.org/officeDocument/2006/relationships/image"/><Relationship Id="rId14" Target="../media/image6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63.png" Type="http://schemas.openxmlformats.org/officeDocument/2006/relationships/image"/><Relationship Id="rId9" Target="../media/image6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16" Target="../media/image22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35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36.pn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40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42.pn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46.jpeg" Type="http://schemas.openxmlformats.org/officeDocument/2006/relationships/image"/><Relationship Id="rId7" Target="../media/image4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641107" y="6836973"/>
            <a:ext cx="12485204" cy="3768262"/>
          </a:xfrm>
          <a:custGeom>
            <a:avLst/>
            <a:gdLst/>
            <a:ahLst/>
            <a:cxnLst/>
            <a:rect r="r" b="b" t="t" l="l"/>
            <a:pathLst>
              <a:path h="3768262" w="12485204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443903" y="6836973"/>
            <a:ext cx="12485204" cy="3768262"/>
          </a:xfrm>
          <a:custGeom>
            <a:avLst/>
            <a:gdLst/>
            <a:ahLst/>
            <a:cxnLst/>
            <a:rect r="r" b="b" t="t" l="l"/>
            <a:pathLst>
              <a:path h="3768262" w="12485204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956312" y="4779573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474886" y="4606304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7219798" y="8918206"/>
            <a:ext cx="3065263" cy="644647"/>
            <a:chOff x="0" y="0"/>
            <a:chExt cx="807312" cy="1697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07312" cy="169783"/>
            </a:xfrm>
            <a:custGeom>
              <a:avLst/>
              <a:gdLst/>
              <a:ahLst/>
              <a:cxnLst/>
              <a:rect r="r" b="b" t="t" l="l"/>
              <a:pathLst>
                <a:path h="169783" w="807312">
                  <a:moveTo>
                    <a:pt x="84892" y="0"/>
                  </a:moveTo>
                  <a:lnTo>
                    <a:pt x="722420" y="0"/>
                  </a:lnTo>
                  <a:cubicBezTo>
                    <a:pt x="744935" y="0"/>
                    <a:pt x="766528" y="8944"/>
                    <a:pt x="782448" y="24864"/>
                  </a:cubicBezTo>
                  <a:cubicBezTo>
                    <a:pt x="798368" y="40785"/>
                    <a:pt x="807312" y="62377"/>
                    <a:pt x="807312" y="84892"/>
                  </a:cubicBezTo>
                  <a:lnTo>
                    <a:pt x="807312" y="84892"/>
                  </a:lnTo>
                  <a:cubicBezTo>
                    <a:pt x="807312" y="131776"/>
                    <a:pt x="769305" y="169783"/>
                    <a:pt x="722420" y="169783"/>
                  </a:cubicBezTo>
                  <a:lnTo>
                    <a:pt x="84892" y="169783"/>
                  </a:lnTo>
                  <a:cubicBezTo>
                    <a:pt x="62377" y="169783"/>
                    <a:pt x="40785" y="160840"/>
                    <a:pt x="24864" y="144919"/>
                  </a:cubicBezTo>
                  <a:cubicBezTo>
                    <a:pt x="8944" y="128999"/>
                    <a:pt x="0" y="107406"/>
                    <a:pt x="0" y="84892"/>
                  </a:cubicBezTo>
                  <a:lnTo>
                    <a:pt x="0" y="84892"/>
                  </a:lnTo>
                  <a:cubicBezTo>
                    <a:pt x="0" y="62377"/>
                    <a:pt x="8944" y="40785"/>
                    <a:pt x="24864" y="24864"/>
                  </a:cubicBezTo>
                  <a:cubicBezTo>
                    <a:pt x="40785" y="8944"/>
                    <a:pt x="62377" y="0"/>
                    <a:pt x="84892" y="0"/>
                  </a:cubicBezTo>
                  <a:close/>
                </a:path>
              </a:pathLst>
            </a:custGeom>
            <a:solidFill>
              <a:srgbClr val="BDC43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07312" cy="2078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895371" y="8968443"/>
            <a:ext cx="2948726" cy="488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26"/>
              </a:lnSpc>
              <a:spcBef>
                <a:spcPct val="0"/>
              </a:spcBef>
            </a:pPr>
            <a:r>
              <a:rPr lang="en-US" b="true" sz="2876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-647231" y="8365557"/>
            <a:ext cx="3409012" cy="1921443"/>
          </a:xfrm>
          <a:custGeom>
            <a:avLst/>
            <a:gdLst/>
            <a:ahLst/>
            <a:cxnLst/>
            <a:rect r="r" b="b" t="t" l="l"/>
            <a:pathLst>
              <a:path h="1921443" w="3409012">
                <a:moveTo>
                  <a:pt x="0" y="0"/>
                </a:moveTo>
                <a:lnTo>
                  <a:pt x="3409012" y="0"/>
                </a:lnTo>
                <a:lnTo>
                  <a:pt x="3409012" y="1921443"/>
                </a:lnTo>
                <a:lnTo>
                  <a:pt x="0" y="19214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15554794" y="8365557"/>
            <a:ext cx="3409012" cy="1921443"/>
          </a:xfrm>
          <a:custGeom>
            <a:avLst/>
            <a:gdLst/>
            <a:ahLst/>
            <a:cxnLst/>
            <a:rect r="r" b="b" t="t" l="l"/>
            <a:pathLst>
              <a:path h="1921443" w="3409012">
                <a:moveTo>
                  <a:pt x="3409012" y="0"/>
                </a:moveTo>
                <a:lnTo>
                  <a:pt x="0" y="0"/>
                </a:lnTo>
                <a:lnTo>
                  <a:pt x="0" y="1921443"/>
                </a:lnTo>
                <a:lnTo>
                  <a:pt x="3409012" y="1921443"/>
                </a:lnTo>
                <a:lnTo>
                  <a:pt x="34090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10127">
            <a:off x="7568905" y="8767205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381366" y="2550538"/>
            <a:ext cx="2776884" cy="4111532"/>
          </a:xfrm>
          <a:custGeom>
            <a:avLst/>
            <a:gdLst/>
            <a:ahLst/>
            <a:cxnLst/>
            <a:rect r="r" b="b" t="t" l="l"/>
            <a:pathLst>
              <a:path h="4111532" w="2776884">
                <a:moveTo>
                  <a:pt x="0" y="0"/>
                </a:moveTo>
                <a:lnTo>
                  <a:pt x="2776884" y="0"/>
                </a:lnTo>
                <a:lnTo>
                  <a:pt x="2776884" y="4111532"/>
                </a:lnTo>
                <a:lnTo>
                  <a:pt x="0" y="41115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576691" y="659483"/>
            <a:ext cx="5134618" cy="662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4"/>
              </a:lnSpc>
              <a:spcBef>
                <a:spcPct val="0"/>
              </a:spcBef>
            </a:pPr>
            <a:r>
              <a:rPr lang="en-US" b="true" sz="3938">
                <a:solidFill>
                  <a:srgbClr val="10100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7 КЛАС НУШ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2388613"/>
            <a:ext cx="14614810" cy="4439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42"/>
              </a:lnSpc>
            </a:pPr>
            <a:r>
              <a:rPr lang="en-US" sz="8459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Різноманітність ссавців.</a:t>
            </a:r>
          </a:p>
          <a:p>
            <a:pPr algn="ctr">
              <a:lnSpc>
                <a:spcPts val="11842"/>
              </a:lnSpc>
            </a:pPr>
            <a:r>
              <a:rPr lang="en-US" sz="8459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Копитні. Китоподібні.</a:t>
            </a:r>
          </a:p>
          <a:p>
            <a:pPr algn="ctr">
              <a:lnSpc>
                <a:spcPts val="11842"/>
              </a:lnSpc>
              <a:spcBef>
                <a:spcPct val="0"/>
              </a:spcBef>
            </a:pPr>
            <a:r>
              <a:rPr lang="en-US" sz="8459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Хижі. Примати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907577" y="7104782"/>
            <a:ext cx="5134618" cy="662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4"/>
              </a:lnSpc>
              <a:spcBef>
                <a:spcPct val="0"/>
              </a:spcBef>
            </a:pPr>
            <a:r>
              <a:rPr lang="en-US" b="true" sz="3938">
                <a:solidFill>
                  <a:srgbClr val="10100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С. 247 - 250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4944" y="1454509"/>
            <a:ext cx="5440494" cy="8832491"/>
          </a:xfrm>
          <a:custGeom>
            <a:avLst/>
            <a:gdLst/>
            <a:ahLst/>
            <a:cxnLst/>
            <a:rect r="r" b="b" t="t" l="l"/>
            <a:pathLst>
              <a:path h="8832491" w="5440494">
                <a:moveTo>
                  <a:pt x="0" y="0"/>
                </a:moveTo>
                <a:lnTo>
                  <a:pt x="5440494" y="0"/>
                </a:lnTo>
                <a:lnTo>
                  <a:pt x="5440494" y="8832491"/>
                </a:lnTo>
                <a:lnTo>
                  <a:pt x="0" y="88324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478" r="0" b="-32402"/>
            </a:stretch>
          </a:blipFill>
        </p:spPr>
      </p:sp>
      <p:sp>
        <p:nvSpPr>
          <p:cNvPr name="TextBox 8" id="8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82544" y="282934"/>
            <a:ext cx="11192051" cy="130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b="true" sz="7700">
                <a:solidFill>
                  <a:srgbClr val="E87C6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Практикуймося!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1663274" y="1592303"/>
            <a:ext cx="5508723" cy="8694697"/>
          </a:xfrm>
          <a:custGeom>
            <a:avLst/>
            <a:gdLst/>
            <a:ahLst/>
            <a:cxnLst/>
            <a:rect r="r" b="b" t="t" l="l"/>
            <a:pathLst>
              <a:path h="8694697" w="5508723">
                <a:moveTo>
                  <a:pt x="0" y="0"/>
                </a:moveTo>
                <a:lnTo>
                  <a:pt x="5508723" y="0"/>
                </a:lnTo>
                <a:lnTo>
                  <a:pt x="5508723" y="8694697"/>
                </a:lnTo>
                <a:lnTo>
                  <a:pt x="0" y="86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5965" r="0" b="-34828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663274" y="2885378"/>
            <a:ext cx="727254" cy="727254"/>
          </a:xfrm>
          <a:custGeom>
            <a:avLst/>
            <a:gdLst/>
            <a:ahLst/>
            <a:cxnLst/>
            <a:rect r="r" b="b" t="t" l="l"/>
            <a:pathLst>
              <a:path h="727254" w="727254">
                <a:moveTo>
                  <a:pt x="0" y="0"/>
                </a:moveTo>
                <a:lnTo>
                  <a:pt x="727255" y="0"/>
                </a:lnTo>
                <a:lnTo>
                  <a:pt x="727255" y="727254"/>
                </a:lnTo>
                <a:lnTo>
                  <a:pt x="0" y="7272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24944" y="5939651"/>
            <a:ext cx="727254" cy="727254"/>
          </a:xfrm>
          <a:custGeom>
            <a:avLst/>
            <a:gdLst/>
            <a:ahLst/>
            <a:cxnLst/>
            <a:rect r="r" b="b" t="t" l="l"/>
            <a:pathLst>
              <a:path h="727254" w="727254">
                <a:moveTo>
                  <a:pt x="0" y="0"/>
                </a:moveTo>
                <a:lnTo>
                  <a:pt x="727254" y="0"/>
                </a:lnTo>
                <a:lnTo>
                  <a:pt x="727254" y="727255"/>
                </a:lnTo>
                <a:lnTo>
                  <a:pt x="0" y="7272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83741" y="1203345"/>
            <a:ext cx="2016233" cy="2447965"/>
          </a:xfrm>
          <a:custGeom>
            <a:avLst/>
            <a:gdLst/>
            <a:ahLst/>
            <a:cxnLst/>
            <a:rect r="r" b="b" t="t" l="l"/>
            <a:pathLst>
              <a:path h="2447965" w="2016233">
                <a:moveTo>
                  <a:pt x="0" y="0"/>
                </a:moveTo>
                <a:lnTo>
                  <a:pt x="2016233" y="0"/>
                </a:lnTo>
                <a:lnTo>
                  <a:pt x="2016233" y="2447965"/>
                </a:lnTo>
                <a:lnTo>
                  <a:pt x="0" y="24479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24944" y="3565565"/>
            <a:ext cx="3657600" cy="2537460"/>
          </a:xfrm>
          <a:custGeom>
            <a:avLst/>
            <a:gdLst/>
            <a:ahLst/>
            <a:cxnLst/>
            <a:rect r="r" b="b" t="t" l="l"/>
            <a:pathLst>
              <a:path h="2537460" w="3657600">
                <a:moveTo>
                  <a:pt x="0" y="0"/>
                </a:moveTo>
                <a:lnTo>
                  <a:pt x="3657600" y="0"/>
                </a:lnTo>
                <a:lnTo>
                  <a:pt x="3657600" y="2537460"/>
                </a:lnTo>
                <a:lnTo>
                  <a:pt x="0" y="25374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5714555"/>
            <a:ext cx="2097712" cy="2737633"/>
          </a:xfrm>
          <a:custGeom>
            <a:avLst/>
            <a:gdLst/>
            <a:ahLst/>
            <a:cxnLst/>
            <a:rect r="r" b="b" t="t" l="l"/>
            <a:pathLst>
              <a:path h="2737633" w="2097712">
                <a:moveTo>
                  <a:pt x="0" y="0"/>
                </a:moveTo>
                <a:lnTo>
                  <a:pt x="2097712" y="0"/>
                </a:lnTo>
                <a:lnTo>
                  <a:pt x="2097712" y="2737633"/>
                </a:lnTo>
                <a:lnTo>
                  <a:pt x="0" y="27376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126412" y="7655710"/>
            <a:ext cx="1644934" cy="2414582"/>
          </a:xfrm>
          <a:custGeom>
            <a:avLst/>
            <a:gdLst/>
            <a:ahLst/>
            <a:cxnLst/>
            <a:rect r="r" b="b" t="t" l="l"/>
            <a:pathLst>
              <a:path h="2414582" w="1644934">
                <a:moveTo>
                  <a:pt x="0" y="0"/>
                </a:moveTo>
                <a:lnTo>
                  <a:pt x="1644933" y="0"/>
                </a:lnTo>
                <a:lnTo>
                  <a:pt x="1644933" y="2414581"/>
                </a:lnTo>
                <a:lnTo>
                  <a:pt x="0" y="24145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82544" y="282934"/>
            <a:ext cx="11192051" cy="130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b="true" sz="7700">
                <a:solidFill>
                  <a:srgbClr val="E87C6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Практикуймося!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021901" y="1497053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257C99"/>
                </a:solidFill>
                <a:latin typeface="Comic Sans"/>
                <a:ea typeface="Comic Sans"/>
                <a:cs typeface="Comic Sans"/>
                <a:sym typeface="Comic Sans"/>
              </a:rPr>
              <a:t>Встанови відповідність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-4871081" y="2332078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А)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-4871081" y="4759237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-4871081" y="7018343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В)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-4871081" y="9432925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Г)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371005" y="2711490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Парнокопитні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371005" y="4679990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Непарнокопитні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371005" y="9163050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Китоподібні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320970" y="6961143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Примати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83741" y="1203345"/>
            <a:ext cx="2016233" cy="2447965"/>
          </a:xfrm>
          <a:custGeom>
            <a:avLst/>
            <a:gdLst/>
            <a:ahLst/>
            <a:cxnLst/>
            <a:rect r="r" b="b" t="t" l="l"/>
            <a:pathLst>
              <a:path h="2447965" w="2016233">
                <a:moveTo>
                  <a:pt x="0" y="0"/>
                </a:moveTo>
                <a:lnTo>
                  <a:pt x="2016233" y="0"/>
                </a:lnTo>
                <a:lnTo>
                  <a:pt x="2016233" y="2447965"/>
                </a:lnTo>
                <a:lnTo>
                  <a:pt x="0" y="24479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24944" y="3565565"/>
            <a:ext cx="3657600" cy="2537460"/>
          </a:xfrm>
          <a:custGeom>
            <a:avLst/>
            <a:gdLst/>
            <a:ahLst/>
            <a:cxnLst/>
            <a:rect r="r" b="b" t="t" l="l"/>
            <a:pathLst>
              <a:path h="2537460" w="3657600">
                <a:moveTo>
                  <a:pt x="0" y="0"/>
                </a:moveTo>
                <a:lnTo>
                  <a:pt x="3657600" y="0"/>
                </a:lnTo>
                <a:lnTo>
                  <a:pt x="3657600" y="2537460"/>
                </a:lnTo>
                <a:lnTo>
                  <a:pt x="0" y="25374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5714555"/>
            <a:ext cx="2097712" cy="2737633"/>
          </a:xfrm>
          <a:custGeom>
            <a:avLst/>
            <a:gdLst/>
            <a:ahLst/>
            <a:cxnLst/>
            <a:rect r="r" b="b" t="t" l="l"/>
            <a:pathLst>
              <a:path h="2737633" w="2097712">
                <a:moveTo>
                  <a:pt x="0" y="0"/>
                </a:moveTo>
                <a:lnTo>
                  <a:pt x="2097712" y="0"/>
                </a:lnTo>
                <a:lnTo>
                  <a:pt x="2097712" y="2737633"/>
                </a:lnTo>
                <a:lnTo>
                  <a:pt x="0" y="27376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126412" y="7655710"/>
            <a:ext cx="1644934" cy="2414582"/>
          </a:xfrm>
          <a:custGeom>
            <a:avLst/>
            <a:gdLst/>
            <a:ahLst/>
            <a:cxnLst/>
            <a:rect r="r" b="b" t="t" l="l"/>
            <a:pathLst>
              <a:path h="2414582" w="1644934">
                <a:moveTo>
                  <a:pt x="0" y="0"/>
                </a:moveTo>
                <a:lnTo>
                  <a:pt x="1644933" y="0"/>
                </a:lnTo>
                <a:lnTo>
                  <a:pt x="1644933" y="2414581"/>
                </a:lnTo>
                <a:lnTo>
                  <a:pt x="0" y="24145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82544" y="282934"/>
            <a:ext cx="11192051" cy="130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b="true" sz="7700">
                <a:solidFill>
                  <a:srgbClr val="E87C6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Практикуймося!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021901" y="1497053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257C99"/>
                </a:solidFill>
                <a:latin typeface="Comic Sans"/>
                <a:ea typeface="Comic Sans"/>
                <a:cs typeface="Comic Sans"/>
                <a:sym typeface="Comic Sans"/>
              </a:rPr>
              <a:t>Встанови відповідність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-4871081" y="2332078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918B53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А)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-4871081" y="4759237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099602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-4871081" y="7018343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1EA6B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В)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-4871081" y="9432925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C67D7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Г)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371005" y="2711490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1EA6B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Парнокопитні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371005" y="4679990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918B53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Хижі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371005" y="9163050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099602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Китоподібні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320970" y="6961143"/>
            <a:ext cx="1119205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C67D7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Примати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-5792572">
            <a:off x="4298995" y="40802"/>
            <a:ext cx="5416922" cy="8013257"/>
          </a:xfrm>
          <a:custGeom>
            <a:avLst/>
            <a:gdLst/>
            <a:ahLst/>
            <a:cxnLst/>
            <a:rect r="r" b="b" t="t" l="l"/>
            <a:pathLst>
              <a:path h="8013257" w="5416922">
                <a:moveTo>
                  <a:pt x="0" y="0"/>
                </a:moveTo>
                <a:lnTo>
                  <a:pt x="5416922" y="0"/>
                </a:lnTo>
                <a:lnTo>
                  <a:pt x="5416922" y="8013257"/>
                </a:lnTo>
                <a:lnTo>
                  <a:pt x="0" y="80132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5023186">
            <a:off x="4696816" y="3429177"/>
            <a:ext cx="5416922" cy="8013257"/>
          </a:xfrm>
          <a:custGeom>
            <a:avLst/>
            <a:gdLst/>
            <a:ahLst/>
            <a:cxnLst/>
            <a:rect r="r" b="b" t="t" l="l"/>
            <a:pathLst>
              <a:path h="8013257" w="5416922">
                <a:moveTo>
                  <a:pt x="0" y="0"/>
                </a:moveTo>
                <a:lnTo>
                  <a:pt x="5416922" y="0"/>
                </a:lnTo>
                <a:lnTo>
                  <a:pt x="5416922" y="8013258"/>
                </a:lnTo>
                <a:lnTo>
                  <a:pt x="0" y="80132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8100000">
            <a:off x="3801489" y="931812"/>
            <a:ext cx="5553575" cy="8215408"/>
          </a:xfrm>
          <a:custGeom>
            <a:avLst/>
            <a:gdLst/>
            <a:ahLst/>
            <a:cxnLst/>
            <a:rect r="r" b="b" t="t" l="l"/>
            <a:pathLst>
              <a:path h="8215408" w="5553575">
                <a:moveTo>
                  <a:pt x="0" y="0"/>
                </a:moveTo>
                <a:lnTo>
                  <a:pt x="5553575" y="0"/>
                </a:lnTo>
                <a:lnTo>
                  <a:pt x="5553575" y="8215409"/>
                </a:lnTo>
                <a:lnTo>
                  <a:pt x="0" y="82154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7380727">
            <a:off x="5426218" y="4901779"/>
            <a:ext cx="3908335" cy="5781603"/>
          </a:xfrm>
          <a:custGeom>
            <a:avLst/>
            <a:gdLst/>
            <a:ahLst/>
            <a:cxnLst/>
            <a:rect r="r" b="b" t="t" l="l"/>
            <a:pathLst>
              <a:path h="5781603" w="3908335">
                <a:moveTo>
                  <a:pt x="0" y="0"/>
                </a:moveTo>
                <a:lnTo>
                  <a:pt x="3908334" y="0"/>
                </a:lnTo>
                <a:lnTo>
                  <a:pt x="3908334" y="5781603"/>
                </a:lnTo>
                <a:lnTo>
                  <a:pt x="0" y="578160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641107" y="6836973"/>
            <a:ext cx="12485204" cy="3768262"/>
          </a:xfrm>
          <a:custGeom>
            <a:avLst/>
            <a:gdLst/>
            <a:ahLst/>
            <a:cxnLst/>
            <a:rect r="r" b="b" t="t" l="l"/>
            <a:pathLst>
              <a:path h="3768262" w="12485204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443903" y="6836973"/>
            <a:ext cx="12485204" cy="3768262"/>
          </a:xfrm>
          <a:custGeom>
            <a:avLst/>
            <a:gdLst/>
            <a:ahLst/>
            <a:cxnLst/>
            <a:rect r="r" b="b" t="t" l="l"/>
            <a:pathLst>
              <a:path h="3768262" w="12485204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956312" y="4779573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74886" y="4606304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716282">
            <a:off x="15827519" y="171091"/>
            <a:ext cx="3471074" cy="2057400"/>
          </a:xfrm>
          <a:custGeom>
            <a:avLst/>
            <a:gdLst/>
            <a:ahLst/>
            <a:cxnLst/>
            <a:rect r="r" b="b" t="t" l="l"/>
            <a:pathLst>
              <a:path h="2057400" w="3471074">
                <a:moveTo>
                  <a:pt x="0" y="0"/>
                </a:moveTo>
                <a:lnTo>
                  <a:pt x="3471074" y="0"/>
                </a:lnTo>
                <a:lnTo>
                  <a:pt x="347107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604930">
            <a:off x="-382187" y="2433896"/>
            <a:ext cx="2818716" cy="2557344"/>
          </a:xfrm>
          <a:custGeom>
            <a:avLst/>
            <a:gdLst/>
            <a:ahLst/>
            <a:cxnLst/>
            <a:rect r="r" b="b" t="t" l="l"/>
            <a:pathLst>
              <a:path h="2557344" w="2818716">
                <a:moveTo>
                  <a:pt x="0" y="0"/>
                </a:moveTo>
                <a:lnTo>
                  <a:pt x="2818716" y="0"/>
                </a:lnTo>
                <a:lnTo>
                  <a:pt x="2818716" y="2557344"/>
                </a:lnTo>
                <a:lnTo>
                  <a:pt x="0" y="25573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855103" y="3409447"/>
            <a:ext cx="4588800" cy="6506918"/>
          </a:xfrm>
          <a:custGeom>
            <a:avLst/>
            <a:gdLst/>
            <a:ahLst/>
            <a:cxnLst/>
            <a:rect r="r" b="b" t="t" l="l"/>
            <a:pathLst>
              <a:path h="6506918" w="4588800">
                <a:moveTo>
                  <a:pt x="0" y="0"/>
                </a:moveTo>
                <a:lnTo>
                  <a:pt x="4588800" y="0"/>
                </a:lnTo>
                <a:lnTo>
                  <a:pt x="4588800" y="6506918"/>
                </a:lnTo>
                <a:lnTo>
                  <a:pt x="0" y="65069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085113" y="4779573"/>
            <a:ext cx="5461735" cy="5461735"/>
          </a:xfrm>
          <a:custGeom>
            <a:avLst/>
            <a:gdLst/>
            <a:ahLst/>
            <a:cxnLst/>
            <a:rect r="r" b="b" t="t" l="l"/>
            <a:pathLst>
              <a:path h="5461735" w="5461735">
                <a:moveTo>
                  <a:pt x="0" y="0"/>
                </a:moveTo>
                <a:lnTo>
                  <a:pt x="5461735" y="0"/>
                </a:lnTo>
                <a:lnTo>
                  <a:pt x="5461735" y="5461735"/>
                </a:lnTo>
                <a:lnTo>
                  <a:pt x="0" y="546173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862324" y="795330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118857" y="4467268"/>
            <a:ext cx="8309722" cy="4482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39"/>
              </a:lnSpc>
            </a:pPr>
            <a:r>
              <a:rPr lang="en-US" sz="13028" b="true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Д /З:</a:t>
            </a:r>
          </a:p>
          <a:p>
            <a:pPr algn="l" marL="0" indent="0" lvl="0">
              <a:lnSpc>
                <a:spcPts val="18239"/>
              </a:lnSpc>
              <a:spcBef>
                <a:spcPct val="0"/>
              </a:spcBef>
            </a:pPr>
            <a:r>
              <a:rPr lang="en-US" b="true" sz="13028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§ 60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269768" y="2152602"/>
            <a:ext cx="12142840" cy="2380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579"/>
              </a:lnSpc>
              <a:spcBef>
                <a:spcPct val="0"/>
              </a:spcBef>
            </a:pPr>
            <a:r>
              <a:rPr lang="en-US" sz="6842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Відскануй QR -код та пройди гру :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9116" y="1002689"/>
            <a:ext cx="15597428" cy="8222112"/>
          </a:xfrm>
          <a:custGeom>
            <a:avLst/>
            <a:gdLst/>
            <a:ahLst/>
            <a:cxnLst/>
            <a:rect r="r" b="b" t="t" l="l"/>
            <a:pathLst>
              <a:path h="8222112" w="15597428">
                <a:moveTo>
                  <a:pt x="0" y="0"/>
                </a:moveTo>
                <a:lnTo>
                  <a:pt x="15597429" y="0"/>
                </a:lnTo>
                <a:lnTo>
                  <a:pt x="15597429" y="8222112"/>
                </a:lnTo>
                <a:lnTo>
                  <a:pt x="0" y="82221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06434" y="6663899"/>
            <a:ext cx="3167912" cy="4042580"/>
          </a:xfrm>
          <a:custGeom>
            <a:avLst/>
            <a:gdLst/>
            <a:ahLst/>
            <a:cxnLst/>
            <a:rect r="r" b="b" t="t" l="l"/>
            <a:pathLst>
              <a:path h="4042580" w="3167912">
                <a:moveTo>
                  <a:pt x="0" y="0"/>
                </a:moveTo>
                <a:lnTo>
                  <a:pt x="3167913" y="0"/>
                </a:lnTo>
                <a:lnTo>
                  <a:pt x="3167913" y="4042580"/>
                </a:lnTo>
                <a:lnTo>
                  <a:pt x="0" y="40425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284908" y="6172200"/>
            <a:ext cx="4278147" cy="4114800"/>
          </a:xfrm>
          <a:custGeom>
            <a:avLst/>
            <a:gdLst/>
            <a:ahLst/>
            <a:cxnLst/>
            <a:rect r="r" b="b" t="t" l="l"/>
            <a:pathLst>
              <a:path h="4114800" w="4278147">
                <a:moveTo>
                  <a:pt x="0" y="0"/>
                </a:moveTo>
                <a:lnTo>
                  <a:pt x="4278148" y="0"/>
                </a:lnTo>
                <a:lnTo>
                  <a:pt x="42781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491085" y="6172200"/>
            <a:ext cx="4481465" cy="4114800"/>
          </a:xfrm>
          <a:custGeom>
            <a:avLst/>
            <a:gdLst/>
            <a:ahLst/>
            <a:cxnLst/>
            <a:rect r="r" b="b" t="t" l="l"/>
            <a:pathLst>
              <a:path h="4114800" w="4481465">
                <a:moveTo>
                  <a:pt x="0" y="0"/>
                </a:moveTo>
                <a:lnTo>
                  <a:pt x="4481465" y="0"/>
                </a:lnTo>
                <a:lnTo>
                  <a:pt x="44814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84908" y="805587"/>
            <a:ext cx="4402996" cy="4114800"/>
          </a:xfrm>
          <a:custGeom>
            <a:avLst/>
            <a:gdLst/>
            <a:ahLst/>
            <a:cxnLst/>
            <a:rect r="r" b="b" t="t" l="l"/>
            <a:pathLst>
              <a:path h="4114800" w="4402996">
                <a:moveTo>
                  <a:pt x="0" y="0"/>
                </a:moveTo>
                <a:lnTo>
                  <a:pt x="4402997" y="0"/>
                </a:lnTo>
                <a:lnTo>
                  <a:pt x="44029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306602" y="1199791"/>
            <a:ext cx="4400121" cy="4637809"/>
          </a:xfrm>
          <a:custGeom>
            <a:avLst/>
            <a:gdLst/>
            <a:ahLst/>
            <a:cxnLst/>
            <a:rect r="r" b="b" t="t" l="l"/>
            <a:pathLst>
              <a:path h="4637809" w="4400121">
                <a:moveTo>
                  <a:pt x="0" y="0"/>
                </a:moveTo>
                <a:lnTo>
                  <a:pt x="4400121" y="0"/>
                </a:lnTo>
                <a:lnTo>
                  <a:pt x="4400121" y="4637808"/>
                </a:lnTo>
                <a:lnTo>
                  <a:pt x="0" y="46378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474347" y="3849674"/>
            <a:ext cx="10996406" cy="2398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3"/>
              </a:lnSpc>
              <a:spcBef>
                <a:spcPct val="0"/>
              </a:spcBef>
            </a:pPr>
            <a:r>
              <a:rPr lang="en-US" b="true" sz="4573">
                <a:solidFill>
                  <a:srgbClr val="E87C6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Це група хребетних,теплокровних тварин,які годують своїх малят молоком🍼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2324" y="2066848"/>
            <a:ext cx="15555761" cy="1525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08"/>
              </a:lnSpc>
              <a:spcBef>
                <a:spcPct val="0"/>
              </a:spcBef>
            </a:pPr>
            <a:r>
              <a:rPr lang="en-US" sz="8934">
                <a:solidFill>
                  <a:srgbClr val="929CEF"/>
                </a:solidFill>
                <a:latin typeface="Comic Sans"/>
                <a:ea typeface="Comic Sans"/>
                <a:cs typeface="Comic Sans"/>
                <a:sym typeface="Comic Sans"/>
              </a:rPr>
              <a:t>Ссавці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62324" y="795330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486400" y="3128495"/>
            <a:ext cx="12801600" cy="7052518"/>
          </a:xfrm>
          <a:custGeom>
            <a:avLst/>
            <a:gdLst/>
            <a:ahLst/>
            <a:cxnLst/>
            <a:rect r="r" b="b" t="t" l="l"/>
            <a:pathLst>
              <a:path h="7052518" w="12801600">
                <a:moveTo>
                  <a:pt x="0" y="0"/>
                </a:moveTo>
                <a:lnTo>
                  <a:pt x="12801600" y="0"/>
                </a:lnTo>
                <a:lnTo>
                  <a:pt x="12801600" y="7052518"/>
                </a:lnTo>
                <a:lnTo>
                  <a:pt x="0" y="705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5618572"/>
            <a:ext cx="5486400" cy="4668428"/>
          </a:xfrm>
          <a:custGeom>
            <a:avLst/>
            <a:gdLst/>
            <a:ahLst/>
            <a:cxnLst/>
            <a:rect r="r" b="b" t="t" l="l"/>
            <a:pathLst>
              <a:path h="4668428" w="5486400">
                <a:moveTo>
                  <a:pt x="0" y="0"/>
                </a:moveTo>
                <a:lnTo>
                  <a:pt x="5486400" y="0"/>
                </a:lnTo>
                <a:lnTo>
                  <a:pt x="5486400" y="4668428"/>
                </a:lnTo>
                <a:lnTo>
                  <a:pt x="0" y="4668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57482" y="0"/>
            <a:ext cx="5579390" cy="4114800"/>
          </a:xfrm>
          <a:custGeom>
            <a:avLst/>
            <a:gdLst/>
            <a:ahLst/>
            <a:cxnLst/>
            <a:rect r="r" b="b" t="t" l="l"/>
            <a:pathLst>
              <a:path h="4114800" w="5579390">
                <a:moveTo>
                  <a:pt x="0" y="0"/>
                </a:moveTo>
                <a:lnTo>
                  <a:pt x="5579389" y="0"/>
                </a:lnTo>
                <a:lnTo>
                  <a:pt x="55793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24944" y="1301773"/>
            <a:ext cx="3263111" cy="5626054"/>
          </a:xfrm>
          <a:custGeom>
            <a:avLst/>
            <a:gdLst/>
            <a:ahLst/>
            <a:cxnLst/>
            <a:rect r="r" b="b" t="t" l="l"/>
            <a:pathLst>
              <a:path h="5626054" w="3263111">
                <a:moveTo>
                  <a:pt x="0" y="0"/>
                </a:moveTo>
                <a:lnTo>
                  <a:pt x="3263111" y="0"/>
                </a:lnTo>
                <a:lnTo>
                  <a:pt x="3263111" y="5626054"/>
                </a:lnTo>
                <a:lnTo>
                  <a:pt x="0" y="56260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981236" y="3834656"/>
            <a:ext cx="9265940" cy="4817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6"/>
              </a:lnSpc>
              <a:spcBef>
                <a:spcPct val="0"/>
              </a:spcBef>
            </a:pPr>
            <a:r>
              <a:rPr lang="en-US" b="true" sz="4568" u="sng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Копитні</a:t>
            </a:r>
            <a:r>
              <a:rPr lang="en-US" b="true" sz="4568" i="true" u="sng">
                <a:solidFill>
                  <a:srgbClr val="557520"/>
                </a:solidFill>
                <a:latin typeface="Comic Sans Bold Italics"/>
                <a:ea typeface="Comic Sans Bold Italics"/>
                <a:cs typeface="Comic Sans Bold Italics"/>
                <a:sym typeface="Comic Sans Bold Italics"/>
              </a:rPr>
              <a:t> </a:t>
            </a:r>
            <a:r>
              <a:rPr lang="en-US" b="true" sz="4568">
                <a:solidFill>
                  <a:srgbClr val="55752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здатні до швидкого бігу,під час якого спираються на пальці,які  вкриті роговими лусками.Харчуються рослинною їжею.Мають добре розвинені різці і кутні зуби.</a:t>
            </a:r>
          </a:p>
        </p:txBody>
      </p:sp>
      <p:sp>
        <p:nvSpPr>
          <p:cNvPr name="TextBox 12" id="12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667563">
            <a:off x="3787313" y="2254877"/>
            <a:ext cx="3948792" cy="1725523"/>
          </a:xfrm>
          <a:custGeom>
            <a:avLst/>
            <a:gdLst/>
            <a:ahLst/>
            <a:cxnLst/>
            <a:rect r="r" b="b" t="t" l="l"/>
            <a:pathLst>
              <a:path h="1725523" w="3948792">
                <a:moveTo>
                  <a:pt x="0" y="0"/>
                </a:moveTo>
                <a:lnTo>
                  <a:pt x="3948792" y="0"/>
                </a:lnTo>
                <a:lnTo>
                  <a:pt x="3948792" y="1725523"/>
                </a:lnTo>
                <a:lnTo>
                  <a:pt x="0" y="1725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511030" y="586956"/>
            <a:ext cx="9265940" cy="130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FF3131"/>
                </a:solidFill>
                <a:latin typeface="Comic Sans"/>
                <a:ea typeface="Comic Sans"/>
                <a:cs typeface="Comic Sans"/>
                <a:sym typeface="Comic Sans"/>
              </a:rPr>
              <a:t>КОПИТНІ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3290490">
            <a:off x="10757689" y="2053830"/>
            <a:ext cx="3948792" cy="1725523"/>
          </a:xfrm>
          <a:custGeom>
            <a:avLst/>
            <a:gdLst/>
            <a:ahLst/>
            <a:cxnLst/>
            <a:rect r="r" b="b" t="t" l="l"/>
            <a:pathLst>
              <a:path h="1725523" w="3948792">
                <a:moveTo>
                  <a:pt x="0" y="0"/>
                </a:moveTo>
                <a:lnTo>
                  <a:pt x="3948792" y="0"/>
                </a:lnTo>
                <a:lnTo>
                  <a:pt x="3948792" y="1725522"/>
                </a:lnTo>
                <a:lnTo>
                  <a:pt x="0" y="17255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5778" y="8194681"/>
            <a:ext cx="3714226" cy="2127238"/>
          </a:xfrm>
          <a:custGeom>
            <a:avLst/>
            <a:gdLst/>
            <a:ahLst/>
            <a:cxnLst/>
            <a:rect r="r" b="b" t="t" l="l"/>
            <a:pathLst>
              <a:path h="2127238" w="3714226">
                <a:moveTo>
                  <a:pt x="0" y="0"/>
                </a:moveTo>
                <a:lnTo>
                  <a:pt x="3714226" y="0"/>
                </a:lnTo>
                <a:lnTo>
                  <a:pt x="3714226" y="2127238"/>
                </a:lnTo>
                <a:lnTo>
                  <a:pt x="0" y="2127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311490" y="508530"/>
            <a:ext cx="2940212" cy="4114800"/>
          </a:xfrm>
          <a:custGeom>
            <a:avLst/>
            <a:gdLst/>
            <a:ahLst/>
            <a:cxnLst/>
            <a:rect r="r" b="b" t="t" l="l"/>
            <a:pathLst>
              <a:path h="4114800" w="2940212">
                <a:moveTo>
                  <a:pt x="0" y="0"/>
                </a:moveTo>
                <a:lnTo>
                  <a:pt x="2940212" y="0"/>
                </a:lnTo>
                <a:lnTo>
                  <a:pt x="29402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97743" y="1328419"/>
            <a:ext cx="3172261" cy="3594630"/>
          </a:xfrm>
          <a:custGeom>
            <a:avLst/>
            <a:gdLst/>
            <a:ahLst/>
            <a:cxnLst/>
            <a:rect r="r" b="b" t="t" l="l"/>
            <a:pathLst>
              <a:path h="3594630" w="3172261">
                <a:moveTo>
                  <a:pt x="0" y="0"/>
                </a:moveTo>
                <a:lnTo>
                  <a:pt x="3172261" y="0"/>
                </a:lnTo>
                <a:lnTo>
                  <a:pt x="3172261" y="3594630"/>
                </a:lnTo>
                <a:lnTo>
                  <a:pt x="0" y="359463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0" y="4480455"/>
            <a:ext cx="9265940" cy="130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b="true" sz="7700">
                <a:solidFill>
                  <a:srgbClr val="C67D7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Непарнокопитні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941412" y="4301473"/>
            <a:ext cx="9265940" cy="130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b="true" sz="7700">
                <a:solidFill>
                  <a:srgbClr val="D8ADA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Парнокопитні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-762966" y="5685049"/>
            <a:ext cx="9265940" cy="1837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b="true">
                <a:solidFill>
                  <a:srgbClr val="1EA6B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Непарне число</a:t>
            </a:r>
          </a:p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b="true" sz="5300">
                <a:solidFill>
                  <a:srgbClr val="1EA6B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пальців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941412" y="5506067"/>
            <a:ext cx="9265940" cy="1837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b="true">
                <a:solidFill>
                  <a:srgbClr val="1EA6B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Парне число</a:t>
            </a:r>
          </a:p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b="true" sz="5300">
                <a:solidFill>
                  <a:srgbClr val="1EA6B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пальців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28739" y="8287385"/>
            <a:ext cx="9265940" cy="1837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b="true">
                <a:solidFill>
                  <a:srgbClr val="F8A6A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Коні,зебри,</a:t>
            </a:r>
          </a:p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b="true" sz="5300">
                <a:solidFill>
                  <a:srgbClr val="F8A6A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віслюки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918809" y="7838422"/>
            <a:ext cx="7369191" cy="2205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1"/>
              </a:lnSpc>
              <a:spcBef>
                <a:spcPct val="0"/>
              </a:spcBef>
            </a:pPr>
            <a:r>
              <a:rPr lang="en-US" b="true" sz="4215">
                <a:solidFill>
                  <a:srgbClr val="F8A6A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Свині,бегемоти,олені,козли,барани,ВРХ(велика рогата худоба)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486400" y="3128495"/>
            <a:ext cx="12801600" cy="7052518"/>
          </a:xfrm>
          <a:custGeom>
            <a:avLst/>
            <a:gdLst/>
            <a:ahLst/>
            <a:cxnLst/>
            <a:rect r="r" b="b" t="t" l="l"/>
            <a:pathLst>
              <a:path h="7052518" w="12801600">
                <a:moveTo>
                  <a:pt x="0" y="0"/>
                </a:moveTo>
                <a:lnTo>
                  <a:pt x="12801600" y="0"/>
                </a:lnTo>
                <a:lnTo>
                  <a:pt x="12801600" y="7052518"/>
                </a:lnTo>
                <a:lnTo>
                  <a:pt x="0" y="705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17560" y="1199791"/>
            <a:ext cx="7943850" cy="3763399"/>
          </a:xfrm>
          <a:custGeom>
            <a:avLst/>
            <a:gdLst/>
            <a:ahLst/>
            <a:cxnLst/>
            <a:rect r="r" b="b" t="t" l="l"/>
            <a:pathLst>
              <a:path h="3763399" w="7943850">
                <a:moveTo>
                  <a:pt x="0" y="0"/>
                </a:moveTo>
                <a:lnTo>
                  <a:pt x="7943850" y="0"/>
                </a:lnTo>
                <a:lnTo>
                  <a:pt x="7943850" y="3763399"/>
                </a:lnTo>
                <a:lnTo>
                  <a:pt x="0" y="37633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30733" y="5161650"/>
            <a:ext cx="5791356" cy="5125350"/>
          </a:xfrm>
          <a:custGeom>
            <a:avLst/>
            <a:gdLst/>
            <a:ahLst/>
            <a:cxnLst/>
            <a:rect r="r" b="b" t="t" l="l"/>
            <a:pathLst>
              <a:path h="5125350" w="5791356">
                <a:moveTo>
                  <a:pt x="0" y="0"/>
                </a:moveTo>
                <a:lnTo>
                  <a:pt x="5791357" y="0"/>
                </a:lnTo>
                <a:lnTo>
                  <a:pt x="5791357" y="5125350"/>
                </a:lnTo>
                <a:lnTo>
                  <a:pt x="0" y="51253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62120" y="606088"/>
            <a:ext cx="4641853" cy="4537412"/>
          </a:xfrm>
          <a:custGeom>
            <a:avLst/>
            <a:gdLst/>
            <a:ahLst/>
            <a:cxnLst/>
            <a:rect r="r" b="b" t="t" l="l"/>
            <a:pathLst>
              <a:path h="4537412" w="4641853">
                <a:moveTo>
                  <a:pt x="0" y="0"/>
                </a:moveTo>
                <a:lnTo>
                  <a:pt x="4641853" y="0"/>
                </a:lnTo>
                <a:lnTo>
                  <a:pt x="4641853" y="4537412"/>
                </a:lnTo>
                <a:lnTo>
                  <a:pt x="0" y="45374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400100" y="3429843"/>
            <a:ext cx="9265940" cy="4817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6"/>
              </a:lnSpc>
              <a:spcBef>
                <a:spcPct val="0"/>
              </a:spcBef>
            </a:pPr>
            <a:r>
              <a:rPr lang="en-US" b="true" sz="4568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Китоподібні</a:t>
            </a:r>
            <a:r>
              <a:rPr lang="en-US" b="true" sz="4568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мешкають у воді,передні кінцівки перетворені на ласти,задні зникли,а хвостовий плавець - згортка окрім. Їх ділять на беззубих і зубатих</a:t>
            </a:r>
          </a:p>
        </p:txBody>
      </p:sp>
      <p:sp>
        <p:nvSpPr>
          <p:cNvPr name="TextBox 12" id="12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667563">
            <a:off x="3787313" y="2254877"/>
            <a:ext cx="3948792" cy="1725523"/>
          </a:xfrm>
          <a:custGeom>
            <a:avLst/>
            <a:gdLst/>
            <a:ahLst/>
            <a:cxnLst/>
            <a:rect r="r" b="b" t="t" l="l"/>
            <a:pathLst>
              <a:path h="1725523" w="3948792">
                <a:moveTo>
                  <a:pt x="0" y="0"/>
                </a:moveTo>
                <a:lnTo>
                  <a:pt x="3948792" y="0"/>
                </a:lnTo>
                <a:lnTo>
                  <a:pt x="3948792" y="1725523"/>
                </a:lnTo>
                <a:lnTo>
                  <a:pt x="0" y="1725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511030" y="586956"/>
            <a:ext cx="9265940" cy="130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166469"/>
                </a:solidFill>
                <a:latin typeface="Comic Sans"/>
                <a:ea typeface="Comic Sans"/>
                <a:cs typeface="Comic Sans"/>
                <a:sym typeface="Comic Sans"/>
              </a:rPr>
              <a:t>Китоподібні</a:t>
            </a:r>
            <a:r>
              <a:rPr lang="en-US" sz="7700">
                <a:solidFill>
                  <a:srgbClr val="FF3131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3290490">
            <a:off x="10757689" y="2053830"/>
            <a:ext cx="3948792" cy="1725523"/>
          </a:xfrm>
          <a:custGeom>
            <a:avLst/>
            <a:gdLst/>
            <a:ahLst/>
            <a:cxnLst/>
            <a:rect r="r" b="b" t="t" l="l"/>
            <a:pathLst>
              <a:path h="1725523" w="3948792">
                <a:moveTo>
                  <a:pt x="0" y="0"/>
                </a:moveTo>
                <a:lnTo>
                  <a:pt x="3948792" y="0"/>
                </a:lnTo>
                <a:lnTo>
                  <a:pt x="3948792" y="1725522"/>
                </a:lnTo>
                <a:lnTo>
                  <a:pt x="0" y="17255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5778" y="8194681"/>
            <a:ext cx="3714226" cy="2127238"/>
          </a:xfrm>
          <a:custGeom>
            <a:avLst/>
            <a:gdLst/>
            <a:ahLst/>
            <a:cxnLst/>
            <a:rect r="r" b="b" t="t" l="l"/>
            <a:pathLst>
              <a:path h="2127238" w="3714226">
                <a:moveTo>
                  <a:pt x="0" y="0"/>
                </a:moveTo>
                <a:lnTo>
                  <a:pt x="3714226" y="0"/>
                </a:lnTo>
                <a:lnTo>
                  <a:pt x="3714226" y="2127238"/>
                </a:lnTo>
                <a:lnTo>
                  <a:pt x="0" y="2127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688" y="1645285"/>
            <a:ext cx="4006405" cy="2944708"/>
          </a:xfrm>
          <a:custGeom>
            <a:avLst/>
            <a:gdLst/>
            <a:ahLst/>
            <a:cxnLst/>
            <a:rect r="r" b="b" t="t" l="l"/>
            <a:pathLst>
              <a:path h="2944708" w="4006405">
                <a:moveTo>
                  <a:pt x="0" y="0"/>
                </a:moveTo>
                <a:lnTo>
                  <a:pt x="4006405" y="0"/>
                </a:lnTo>
                <a:lnTo>
                  <a:pt x="4006405" y="2944707"/>
                </a:lnTo>
                <a:lnTo>
                  <a:pt x="0" y="29447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776970" y="729831"/>
            <a:ext cx="4278147" cy="4114800"/>
          </a:xfrm>
          <a:custGeom>
            <a:avLst/>
            <a:gdLst/>
            <a:ahLst/>
            <a:cxnLst/>
            <a:rect r="r" b="b" t="t" l="l"/>
            <a:pathLst>
              <a:path h="4114800" w="4278147">
                <a:moveTo>
                  <a:pt x="0" y="0"/>
                </a:moveTo>
                <a:lnTo>
                  <a:pt x="4278148" y="0"/>
                </a:lnTo>
                <a:lnTo>
                  <a:pt x="42781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0" y="4480455"/>
            <a:ext cx="9265940" cy="130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b="true" sz="7700">
                <a:solidFill>
                  <a:srgbClr val="C67D7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Беззубі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941412" y="4301473"/>
            <a:ext cx="9265940" cy="130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b="true" sz="7700">
                <a:solidFill>
                  <a:srgbClr val="D8ADA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Зубаті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-306602" y="5808874"/>
            <a:ext cx="9265940" cy="1837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b="true" sz="5300">
                <a:solidFill>
                  <a:srgbClr val="1EA6B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Не мають зубів,а є рогові пластинки,китовий вус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941412" y="5506067"/>
            <a:ext cx="9265940" cy="903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b="true" sz="5300">
                <a:solidFill>
                  <a:srgbClr val="1EA6B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Є зуби,хижаки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8754110"/>
            <a:ext cx="9265940" cy="903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b="true" sz="5300">
                <a:solidFill>
                  <a:srgbClr val="F8A6A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Синій кит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94640" y="8089906"/>
            <a:ext cx="10343063" cy="2040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82"/>
              </a:lnSpc>
            </a:pPr>
            <a:r>
              <a:rPr lang="en-US" sz="5916" b="true">
                <a:solidFill>
                  <a:srgbClr val="F8A6A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Дельфіни</a:t>
            </a:r>
          </a:p>
          <a:p>
            <a:pPr algn="ctr">
              <a:lnSpc>
                <a:spcPts val="8282"/>
              </a:lnSpc>
              <a:spcBef>
                <a:spcPct val="0"/>
              </a:spcBef>
            </a:pPr>
            <a:r>
              <a:rPr lang="en-US" b="true" sz="5916">
                <a:solidFill>
                  <a:srgbClr val="F8A6A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,кашалоти.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486400" y="3128495"/>
            <a:ext cx="12801600" cy="7052518"/>
          </a:xfrm>
          <a:custGeom>
            <a:avLst/>
            <a:gdLst/>
            <a:ahLst/>
            <a:cxnLst/>
            <a:rect r="r" b="b" t="t" l="l"/>
            <a:pathLst>
              <a:path h="7052518" w="12801600">
                <a:moveTo>
                  <a:pt x="0" y="0"/>
                </a:moveTo>
                <a:lnTo>
                  <a:pt x="12801600" y="0"/>
                </a:lnTo>
                <a:lnTo>
                  <a:pt x="12801600" y="7052518"/>
                </a:lnTo>
                <a:lnTo>
                  <a:pt x="0" y="705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1637762"/>
            <a:ext cx="5041687" cy="4524914"/>
          </a:xfrm>
          <a:custGeom>
            <a:avLst/>
            <a:gdLst/>
            <a:ahLst/>
            <a:cxnLst/>
            <a:rect r="r" b="b" t="t" l="l"/>
            <a:pathLst>
              <a:path h="4524914" w="5041687">
                <a:moveTo>
                  <a:pt x="0" y="0"/>
                </a:moveTo>
                <a:lnTo>
                  <a:pt x="5041687" y="0"/>
                </a:lnTo>
                <a:lnTo>
                  <a:pt x="5041687" y="4524915"/>
                </a:lnTo>
                <a:lnTo>
                  <a:pt x="0" y="45249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830589" y="805587"/>
            <a:ext cx="3732466" cy="3934089"/>
          </a:xfrm>
          <a:custGeom>
            <a:avLst/>
            <a:gdLst/>
            <a:ahLst/>
            <a:cxnLst/>
            <a:rect r="r" b="b" t="t" l="l"/>
            <a:pathLst>
              <a:path h="3934089" w="3732466">
                <a:moveTo>
                  <a:pt x="0" y="0"/>
                </a:moveTo>
                <a:lnTo>
                  <a:pt x="3732467" y="0"/>
                </a:lnTo>
                <a:lnTo>
                  <a:pt x="3732467" y="3934088"/>
                </a:lnTo>
                <a:lnTo>
                  <a:pt x="0" y="39340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60307" y="6576025"/>
            <a:ext cx="4181380" cy="3710975"/>
          </a:xfrm>
          <a:custGeom>
            <a:avLst/>
            <a:gdLst/>
            <a:ahLst/>
            <a:cxnLst/>
            <a:rect r="r" b="b" t="t" l="l"/>
            <a:pathLst>
              <a:path h="3710975" w="4181380">
                <a:moveTo>
                  <a:pt x="0" y="0"/>
                </a:moveTo>
                <a:lnTo>
                  <a:pt x="4181380" y="0"/>
                </a:lnTo>
                <a:lnTo>
                  <a:pt x="4181380" y="3710975"/>
                </a:lnTo>
                <a:lnTo>
                  <a:pt x="0" y="37109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486400" y="4129959"/>
            <a:ext cx="9265940" cy="4008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6"/>
              </a:lnSpc>
              <a:spcBef>
                <a:spcPct val="0"/>
              </a:spcBef>
            </a:pPr>
            <a:r>
              <a:rPr lang="en-US" sz="4568">
                <a:solidFill>
                  <a:srgbClr val="257C99"/>
                </a:solidFill>
                <a:latin typeface="Comic Sans"/>
                <a:ea typeface="Comic Sans"/>
                <a:cs typeface="Comic Sans"/>
                <a:sym typeface="Comic Sans"/>
              </a:rPr>
              <a:t>Хижі </a:t>
            </a:r>
            <a:r>
              <a:rPr lang="en-US" b="true" sz="4568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живляться тваринною їжею,в цих тварин добре розвинені ікла,це лисиці,вовки,куниці,ведмеді,кіт лісовий.</a:t>
            </a:r>
          </a:p>
        </p:txBody>
      </p:sp>
      <p:sp>
        <p:nvSpPr>
          <p:cNvPr name="TextBox 12" id="12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486400" y="3128495"/>
            <a:ext cx="12801600" cy="7052518"/>
          </a:xfrm>
          <a:custGeom>
            <a:avLst/>
            <a:gdLst/>
            <a:ahLst/>
            <a:cxnLst/>
            <a:rect r="r" b="b" t="t" l="l"/>
            <a:pathLst>
              <a:path h="7052518" w="12801600">
                <a:moveTo>
                  <a:pt x="0" y="0"/>
                </a:moveTo>
                <a:lnTo>
                  <a:pt x="12801600" y="0"/>
                </a:lnTo>
                <a:lnTo>
                  <a:pt x="12801600" y="7052518"/>
                </a:lnTo>
                <a:lnTo>
                  <a:pt x="0" y="705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164066" y="2821143"/>
            <a:ext cx="10436818" cy="643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6"/>
              </a:lnSpc>
              <a:spcBef>
                <a:spcPct val="0"/>
              </a:spcBef>
            </a:pPr>
            <a:r>
              <a:rPr lang="en-US" sz="4568">
                <a:solidFill>
                  <a:srgbClr val="257C99"/>
                </a:solidFill>
                <a:latin typeface="Comic Sans"/>
                <a:ea typeface="Comic Sans"/>
                <a:cs typeface="Comic Sans"/>
                <a:sym typeface="Comic Sans"/>
              </a:rPr>
              <a:t>Примати </a:t>
            </a:r>
            <a:r>
              <a:rPr lang="en-US" b="true" sz="4568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 ГРУПА ССАВЦІВ,ДО ЯКОЇ НАЛЕЖИТЬ ЛЮДИНА👦.Передні кінцівки п'ятипалі,великий палець протистоїть іншим,тому вони можуть здійснювати запальні рухи,відсутній хвіст,розвинений головний мозок.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46121" y="1518730"/>
            <a:ext cx="4360580" cy="5747058"/>
          </a:xfrm>
          <a:custGeom>
            <a:avLst/>
            <a:gdLst/>
            <a:ahLst/>
            <a:cxnLst/>
            <a:rect r="r" b="b" t="t" l="l"/>
            <a:pathLst>
              <a:path h="5747058" w="4360580">
                <a:moveTo>
                  <a:pt x="0" y="0"/>
                </a:moveTo>
                <a:lnTo>
                  <a:pt x="4360581" y="0"/>
                </a:lnTo>
                <a:lnTo>
                  <a:pt x="4360581" y="5747058"/>
                </a:lnTo>
                <a:lnTo>
                  <a:pt x="0" y="57470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379591" y="538670"/>
            <a:ext cx="3872111" cy="2855682"/>
          </a:xfrm>
          <a:custGeom>
            <a:avLst/>
            <a:gdLst/>
            <a:ahLst/>
            <a:cxnLst/>
            <a:rect r="r" b="b" t="t" l="l"/>
            <a:pathLst>
              <a:path h="2855682" w="3872111">
                <a:moveTo>
                  <a:pt x="0" y="0"/>
                </a:moveTo>
                <a:lnTo>
                  <a:pt x="3872111" y="0"/>
                </a:lnTo>
                <a:lnTo>
                  <a:pt x="3872111" y="2855682"/>
                </a:lnTo>
                <a:lnTo>
                  <a:pt x="0" y="28556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75179" y="7185773"/>
            <a:ext cx="2976317" cy="3354455"/>
          </a:xfrm>
          <a:custGeom>
            <a:avLst/>
            <a:gdLst/>
            <a:ahLst/>
            <a:cxnLst/>
            <a:rect r="r" b="b" t="t" l="l"/>
            <a:pathLst>
              <a:path h="3354455" w="2976317">
                <a:moveTo>
                  <a:pt x="0" y="0"/>
                </a:moveTo>
                <a:lnTo>
                  <a:pt x="2976317" y="0"/>
                </a:lnTo>
                <a:lnTo>
                  <a:pt x="2976317" y="3354455"/>
                </a:lnTo>
                <a:lnTo>
                  <a:pt x="0" y="33544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4944" y="1454509"/>
            <a:ext cx="5440494" cy="8832491"/>
          </a:xfrm>
          <a:custGeom>
            <a:avLst/>
            <a:gdLst/>
            <a:ahLst/>
            <a:cxnLst/>
            <a:rect r="r" b="b" t="t" l="l"/>
            <a:pathLst>
              <a:path h="8832491" w="5440494">
                <a:moveTo>
                  <a:pt x="0" y="0"/>
                </a:moveTo>
                <a:lnTo>
                  <a:pt x="5440494" y="0"/>
                </a:lnTo>
                <a:lnTo>
                  <a:pt x="5440494" y="8832491"/>
                </a:lnTo>
                <a:lnTo>
                  <a:pt x="0" y="88324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478" r="0" b="-32402"/>
            </a:stretch>
          </a:blipFill>
        </p:spPr>
      </p:sp>
      <p:sp>
        <p:nvSpPr>
          <p:cNvPr name="TextBox 8" id="8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82544" y="282934"/>
            <a:ext cx="11192051" cy="130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b="true" sz="7700">
                <a:solidFill>
                  <a:srgbClr val="E87C6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Практикуймося!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1663274" y="1592303"/>
            <a:ext cx="5508723" cy="8694697"/>
          </a:xfrm>
          <a:custGeom>
            <a:avLst/>
            <a:gdLst/>
            <a:ahLst/>
            <a:cxnLst/>
            <a:rect r="r" b="b" t="t" l="l"/>
            <a:pathLst>
              <a:path h="8694697" w="5508723">
                <a:moveTo>
                  <a:pt x="0" y="0"/>
                </a:moveTo>
                <a:lnTo>
                  <a:pt x="5508723" y="0"/>
                </a:lnTo>
                <a:lnTo>
                  <a:pt x="5508723" y="8694697"/>
                </a:lnTo>
                <a:lnTo>
                  <a:pt x="0" y="86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5965" r="0" b="-34828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DAGSg9B_9Lw</dc:identifier>
  <dcterms:modified xsi:type="dcterms:W3CDTF">2011-08-01T06:04:30Z</dcterms:modified>
  <cp:revision>1</cp:revision>
  <dc:title>28. Різноманітність: хижі,копитні, китоподібні,примати</dc:title>
</cp:coreProperties>
</file>