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</p:sldMasterIdLst>
  <p:notesMasterIdLst>
    <p:notesMasterId r:id="rId43"/>
  </p:notesMasterIdLst>
  <p:sldIdLst>
    <p:sldId id="256" r:id="rId4"/>
    <p:sldId id="257" r:id="rId5"/>
    <p:sldId id="264" r:id="rId6"/>
    <p:sldId id="284" r:id="rId7"/>
    <p:sldId id="258" r:id="rId8"/>
    <p:sldId id="281" r:id="rId9"/>
    <p:sldId id="265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63" r:id="rId18"/>
    <p:sldId id="292" r:id="rId19"/>
    <p:sldId id="28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207" r:id="rId38"/>
    <p:sldId id="273" r:id="rId39"/>
    <p:sldId id="259" r:id="rId40"/>
    <p:sldId id="3208" r:id="rId41"/>
    <p:sldId id="262" r:id="rId4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827"/>
    <a:srgbClr val="FFFFFF"/>
    <a:srgbClr val="381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398" autoAdjust="0"/>
  </p:normalViewPr>
  <p:slideViewPr>
    <p:cSldViewPr snapToGrid="0">
      <p:cViewPr varScale="1">
        <p:scale>
          <a:sx n="73" d="100"/>
          <a:sy n="73" d="100"/>
        </p:scale>
        <p:origin x="10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C4C28-45F5-4D88-8586-B8B8CA29303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42563-66E3-46E1-A1E4-FB1678CCD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5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57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7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69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7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18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8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96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1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5" y="342902"/>
            <a:ext cx="213349" cy="5562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504"/>
            <a:endParaRPr lang="zh-CN" altLang="en-US" sz="1868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5245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D9A3C-EDB8-47A7-A89F-8B39791795A3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7C4AA-064A-47A7-A070-FE09BE2412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300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1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86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64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istrator\Desktop\Jasmine%20Thompson%20-%20Mad%20World.mp3" TargetMode="External"/><Relationship Id="rId1" Type="http://schemas.microsoft.com/office/2007/relationships/media" Target="file:///C:\Users\Administrator\Desktop\Jasmine%20Thompson%20-%20Mad%20World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ogle.com/url?sa=i&amp;url=https://ukr.media/medicine/369096/&amp;psig=AOvVaw2ZCGzXHjXlLch9HU3qeq5N&amp;ust=1589974667351000&amp;source=images&amp;cd=vfe&amp;ved=0CAIQjRxqFwoTCJjr_K_rv-kCFQAAAAAdAAAAABAJ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hyperlink" Target="https://youtu.be/oNpAbE58giY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hyperlink" Target="https://wordwall.net/play/90771/688/686" TargetMode="Externa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zYkcwpgwFo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iA35aaz2C8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90785/436/33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padlet.com/skarupetalilia/padlet-sdd9rnnvt0azwoyh" TargetMode="Externa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padlet.com/vitagaidashova/9-44-c9wvivdfi7o3sxhy" TargetMode="Externa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file:///C:\Users\Administrator\Desktop\Jasmine%20Thompson%20-%20Mad%20World.mp3" TargetMode="External"/><Relationship Id="rId1" Type="http://schemas.microsoft.com/office/2007/relationships/media" Target="file:///C:\Users\Administrator\Desktop\Jasmine%20Thompson%20-%20Mad%20World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8895" y="-26670"/>
            <a:ext cx="12240895" cy="6911340"/>
          </a:xfrm>
          <a:prstGeom prst="rect">
            <a:avLst/>
          </a:prstGeom>
        </p:spPr>
      </p:pic>
      <p:sp>
        <p:nvSpPr>
          <p:cNvPr id="6" name="平行四边形 5"/>
          <p:cNvSpPr/>
          <p:nvPr/>
        </p:nvSpPr>
        <p:spPr>
          <a:xfrm>
            <a:off x="-48895" y="2711669"/>
            <a:ext cx="7010134" cy="2948721"/>
          </a:xfrm>
          <a:prstGeom prst="parallelogram">
            <a:avLst/>
          </a:prstGeom>
          <a:solidFill>
            <a:srgbClr val="743827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3600"/>
              <a:t>Тема уроку : </a:t>
            </a:r>
          </a:p>
          <a:p>
            <a:pPr algn="ctr"/>
            <a:r>
              <a:rPr lang="uk-UA" altLang="zh-CN" sz="3600"/>
              <a:t>«Приготування гарячих  напоїв» </a:t>
            </a:r>
            <a:endParaRPr lang="zh-CN" altLang="en-US" sz="3600"/>
          </a:p>
        </p:txBody>
      </p:sp>
      <p:sp>
        <p:nvSpPr>
          <p:cNvPr id="14" name="矩形 13"/>
          <p:cNvSpPr/>
          <p:nvPr/>
        </p:nvSpPr>
        <p:spPr>
          <a:xfrm>
            <a:off x="532010" y="3511967"/>
            <a:ext cx="689852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2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600" i="1"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.</a:t>
            </a:r>
            <a:r>
              <a:rPr lang="en-US" altLang="zh-CN" sz="1600"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.</a:t>
            </a:r>
            <a:endParaRPr lang="zh-CN" altLang="en-US" sz="1600" dirty="0">
              <a:latin typeface="微软雅黑 Light" panose="020B0502040204020203" pitchFamily="34" charset="-122"/>
              <a:ea typeface="锐字工房云字库细圆GBK" panose="02010604000000000000" pitchFamily="2" charset="-122"/>
              <a:cs typeface="+mn-ea"/>
              <a:sym typeface="微软雅黑 Light" panose="020B0502040204020203" pitchFamily="34" charset="-122"/>
            </a:endParaRPr>
          </a:p>
        </p:txBody>
      </p:sp>
      <p:pic>
        <p:nvPicPr>
          <p:cNvPr id="10" name="Jasmine Thompson - Mad Worl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165" y="-785495"/>
            <a:ext cx="619125" cy="619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3290" y="477818"/>
            <a:ext cx="995034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zh-CN" sz="4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РН-12. Приготування солодких страв і напоїв .</a:t>
            </a:r>
            <a:endParaRPr lang="en-US" altLang="zh-CN" sz="4800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0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uiExpand="1" build="p" animBg="1"/>
      <p:bldP spid="14" grpId="0" bldLvl="0" animBg="1"/>
      <p:bldP spid="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610718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Чай з молоком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70103" y="2720876"/>
            <a:ext cx="448767" cy="448767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5918300" y="272087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Заварювання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918299" y="3133824"/>
            <a:ext cx="557559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Точно так само, як і чай з лимоном: ополіскування, настоювання.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70103" y="4195961"/>
            <a:ext cx="448767" cy="448767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5918300" y="419596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Подача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5918299" y="4608909"/>
            <a:ext cx="557559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Чай в чашці плюс окремо подається гаряче кип’ячене молоко в молочнику.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1276549"/>
            <a:ext cx="4693742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Чай масала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70103" y="2162374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5469533" y="236180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Приготування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69533" y="2774752"/>
            <a:ext cx="2613323" cy="957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Зварити чай з гвоздикою, корицею та ванільним цукром.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481715" y="2162374"/>
            <a:ext cx="3012182" cy="1769368"/>
          </a:xfrm>
          <a:prstGeom prst="roundRect">
            <a:avLst>
              <a:gd name="adj" fmla="val 1691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8681145" y="2361804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Додати молоко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81144" y="2774752"/>
            <a:ext cx="2613323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Довести до кипіння, зняти з вогню.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70104" y="4131171"/>
            <a:ext cx="6223794" cy="1450182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5469533" y="4330601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Подача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69533" y="4743549"/>
            <a:ext cx="5824934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 чашці з блюдцем і чайною ложкою, температура подавання ≥ 75 ºС.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192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3329" y="2586335"/>
            <a:ext cx="3989189" cy="498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917"/>
              </a:lnSpc>
            </a:pPr>
            <a:r>
              <a:rPr lang="en-US" sz="312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Чай каркаде</a:t>
            </a:r>
            <a:endParaRPr lang="en-US" sz="312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329" y="3339307"/>
            <a:ext cx="847626" cy="10171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95252" y="3508772"/>
            <a:ext cx="1994594" cy="24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Заварювання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1695252" y="3859709"/>
            <a:ext cx="990342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У киплячу воду додають каркаде та цукор.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29" y="4356497"/>
            <a:ext cx="847626" cy="101719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95252" y="4525963"/>
            <a:ext cx="1994594" cy="24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Варіння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4"/>
          <p:cNvSpPr/>
          <p:nvPr/>
        </p:nvSpPr>
        <p:spPr>
          <a:xfrm>
            <a:off x="1695252" y="4876900"/>
            <a:ext cx="990342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Доводять до кипіння і варять 10-15 хв.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29" y="5373688"/>
            <a:ext cx="847626" cy="101719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95252" y="5543154"/>
            <a:ext cx="1994594" cy="249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1958"/>
              </a:lnSpc>
            </a:pPr>
            <a:r>
              <a:rPr lang="en-US" sz="15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Подача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695252" y="5894091"/>
            <a:ext cx="990342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333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 чайній чашці з блюдцем, температура ≥ 75 ºС.</a:t>
            </a:r>
            <a:endParaRPr lang="en-US" sz="1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"/>
            <a:ext cx="4572000" cy="68586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021" y="506809"/>
            <a:ext cx="4336356" cy="542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250"/>
              </a:lnSpc>
            </a:pPr>
            <a:r>
              <a:rPr lang="en-US" sz="337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Чорна кава</a:t>
            </a:r>
            <a:endParaRPr lang="en-US" sz="33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852289" y="1325265"/>
            <a:ext cx="25400" cy="5026620"/>
          </a:xfrm>
          <a:prstGeom prst="roundRect">
            <a:avLst>
              <a:gd name="adj" fmla="val 108837"/>
            </a:avLst>
          </a:prstGeom>
          <a:solidFill>
            <a:srgbClr val="D9CECE"/>
          </a:solidFill>
          <a:ln/>
        </p:spPr>
      </p:sp>
      <p:sp>
        <p:nvSpPr>
          <p:cNvPr id="5" name="Shape 2"/>
          <p:cNvSpPr/>
          <p:nvPr/>
        </p:nvSpPr>
        <p:spPr>
          <a:xfrm>
            <a:off x="1034207" y="1727101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644972" y="1532533"/>
            <a:ext cx="414635" cy="414635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7" name="Text 4"/>
          <p:cNvSpPr/>
          <p:nvPr/>
        </p:nvSpPr>
        <p:spPr>
          <a:xfrm>
            <a:off x="722163" y="1577231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0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1773833" y="1509514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Завантаження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1773833" y="1891010"/>
            <a:ext cx="5201146" cy="589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417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Мелену каву насипають за 5-6 хв до закипання води в кавоварці.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34207" y="3250903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D9CECE"/>
          </a:solidFill>
          <a:ln/>
        </p:spPr>
      </p:sp>
      <p:sp>
        <p:nvSpPr>
          <p:cNvPr id="11" name="Shape 8"/>
          <p:cNvSpPr/>
          <p:nvPr/>
        </p:nvSpPr>
        <p:spPr>
          <a:xfrm>
            <a:off x="644972" y="3056334"/>
            <a:ext cx="414635" cy="414635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2" name="Text 9"/>
          <p:cNvSpPr/>
          <p:nvPr/>
        </p:nvSpPr>
        <p:spPr>
          <a:xfrm>
            <a:off x="722163" y="3101033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0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773833" y="3033316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Екстракція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773833" y="3414812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417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Смак і аромат розкриваються під час варіння.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34207" y="4479925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D9CE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44972" y="4285357"/>
            <a:ext cx="414635" cy="414635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7" name="Text 14"/>
          <p:cNvSpPr/>
          <p:nvPr/>
        </p:nvSpPr>
        <p:spPr>
          <a:xfrm>
            <a:off x="722163" y="4330055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0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773833" y="4262338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Витримка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773833" y="4643835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417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Каву залишають в апараті 5-8 хв для кращого смаку.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1034207" y="5708948"/>
            <a:ext cx="552847" cy="25400"/>
          </a:xfrm>
          <a:prstGeom prst="roundRect">
            <a:avLst>
              <a:gd name="adj" fmla="val 108837"/>
            </a:avLst>
          </a:prstGeom>
          <a:solidFill>
            <a:srgbClr val="D9CECE"/>
          </a:solidFill>
          <a:ln/>
        </p:spPr>
      </p:sp>
      <p:sp>
        <p:nvSpPr>
          <p:cNvPr id="21" name="Shape 18"/>
          <p:cNvSpPr/>
          <p:nvPr/>
        </p:nvSpPr>
        <p:spPr>
          <a:xfrm>
            <a:off x="644972" y="5514380"/>
            <a:ext cx="414635" cy="414635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22" name="Text 19"/>
          <p:cNvSpPr/>
          <p:nvPr/>
        </p:nvSpPr>
        <p:spPr>
          <a:xfrm>
            <a:off x="722163" y="5559078"/>
            <a:ext cx="260152" cy="325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042"/>
              </a:lnSpc>
            </a:pPr>
            <a:r>
              <a:rPr lang="en-US" sz="204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0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773833" y="5491361"/>
            <a:ext cx="2168128" cy="270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Подача</a:t>
            </a:r>
            <a:endParaRPr lang="en-US" sz="1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1773833" y="5872857"/>
            <a:ext cx="5201146" cy="29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417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 чашках 75-100 мл, температура ≥ 75 ºС.</a:t>
            </a:r>
            <a:endParaRPr lang="en-US" sz="141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8104" y="1046957"/>
            <a:ext cx="7093148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Кава по-варшавські з молоком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60996" y="3555703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Зварити каву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698104" y="3968651"/>
            <a:ext cx="310971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Зварити чорну каву і процідити.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4643933" y="3507879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23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84370" y="2376686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Додати молоко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284369" y="2789634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Гаряче топлене молоко додають і доводять до кипіння.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794996" y="2720678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23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284370" y="4415532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Піна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8"/>
          <p:cNvSpPr/>
          <p:nvPr/>
        </p:nvSpPr>
        <p:spPr>
          <a:xfrm>
            <a:off x="8284369" y="4828481"/>
            <a:ext cx="3209528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Перед подачею кладуть гарячу молочну пінку.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776" y="2032595"/>
            <a:ext cx="3778448" cy="377844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401197" y="4977110"/>
            <a:ext cx="298450" cy="373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750"/>
              </a:lnSpc>
            </a:pPr>
            <a:r>
              <a:rPr lang="en-US" sz="23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4" y="1135757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Кава по-віденські з вершками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70104" y="2608263"/>
            <a:ext cx="149523" cy="732135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5718770" y="2608263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Вершки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718770" y="3021211"/>
            <a:ext cx="5775127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Збивають вершки з цукровою пудрою, охолоджують.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569248" y="3539827"/>
            <a:ext cx="149523" cy="1051322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6017915" y="3539828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Заварювання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17915" y="3952776"/>
            <a:ext cx="5475982" cy="638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Каву заливають холодною водою в турці, доводять до кипіння.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68492" y="4790579"/>
            <a:ext cx="149523" cy="732135"/>
          </a:xfrm>
          <a:prstGeom prst="roundRect">
            <a:avLst>
              <a:gd name="adj" fmla="val 20012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317159" y="4790580"/>
            <a:ext cx="2346821" cy="293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92"/>
              </a:lnSpc>
            </a:pPr>
            <a:r>
              <a:rPr lang="en-US" sz="1833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Подача</a:t>
            </a:r>
            <a:endParaRPr lang="en-US" sz="18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17159" y="5203527"/>
            <a:ext cx="5176738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В готову каву додають цукор, зверху кладуть вершки.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9173" y="675283"/>
            <a:ext cx="8080375" cy="579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541"/>
              </a:lnSpc>
            </a:pPr>
            <a:r>
              <a:rPr lang="en-US" sz="3625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Гарячий шоколад і какао з молоком</a:t>
            </a:r>
            <a:endParaRPr lang="en-US" sz="362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73" y="1648222"/>
            <a:ext cx="5259090" cy="32503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9174" y="5144691"/>
            <a:ext cx="2316758" cy="289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Гарячий шоколад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89173" y="5552282"/>
            <a:ext cx="5259090" cy="630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458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Шоколад розтирають з цукром, додають молоко, доводять до кипіння. Подають у чашках або склянках.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38" y="1648222"/>
            <a:ext cx="5259189" cy="32504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243638" y="5144790"/>
            <a:ext cx="2316758" cy="289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250"/>
              </a:lnSpc>
            </a:pPr>
            <a:r>
              <a:rPr lang="en-US" sz="1792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Какао з молоком</a:t>
            </a:r>
            <a:endParaRPr lang="en-US" sz="179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43638" y="5552381"/>
            <a:ext cx="5259189" cy="630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458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Какао розтирають з цукром та окропом, потім вливають гаряче молоко, доводять до кипіння. Подають у чашках.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3C51502-8856-911B-39BC-32A78AA63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789578"/>
              </p:ext>
            </p:extLst>
          </p:nvPr>
        </p:nvGraphicFramePr>
        <p:xfrm>
          <a:off x="472965" y="1345324"/>
          <a:ext cx="11267089" cy="465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156">
                  <a:extLst>
                    <a:ext uri="{9D8B030D-6E8A-4147-A177-3AD203B41FA5}">
                      <a16:colId xmlns:a16="http://schemas.microsoft.com/office/drawing/2014/main" val="2055733572"/>
                    </a:ext>
                  </a:extLst>
                </a:gridCol>
                <a:gridCol w="2348685">
                  <a:extLst>
                    <a:ext uri="{9D8B030D-6E8A-4147-A177-3AD203B41FA5}">
                      <a16:colId xmlns:a16="http://schemas.microsoft.com/office/drawing/2014/main" val="2708017507"/>
                    </a:ext>
                  </a:extLst>
                </a:gridCol>
                <a:gridCol w="843156">
                  <a:extLst>
                    <a:ext uri="{9D8B030D-6E8A-4147-A177-3AD203B41FA5}">
                      <a16:colId xmlns:a16="http://schemas.microsoft.com/office/drawing/2014/main" val="1620868840"/>
                    </a:ext>
                  </a:extLst>
                </a:gridCol>
                <a:gridCol w="741887">
                  <a:extLst>
                    <a:ext uri="{9D8B030D-6E8A-4147-A177-3AD203B41FA5}">
                      <a16:colId xmlns:a16="http://schemas.microsoft.com/office/drawing/2014/main" val="2509424028"/>
                    </a:ext>
                  </a:extLst>
                </a:gridCol>
                <a:gridCol w="1595547">
                  <a:extLst>
                    <a:ext uri="{9D8B030D-6E8A-4147-A177-3AD203B41FA5}">
                      <a16:colId xmlns:a16="http://schemas.microsoft.com/office/drawing/2014/main" val="1435071741"/>
                    </a:ext>
                  </a:extLst>
                </a:gridCol>
                <a:gridCol w="1703565">
                  <a:extLst>
                    <a:ext uri="{9D8B030D-6E8A-4147-A177-3AD203B41FA5}">
                      <a16:colId xmlns:a16="http://schemas.microsoft.com/office/drawing/2014/main" val="2404908339"/>
                    </a:ext>
                  </a:extLst>
                </a:gridCol>
                <a:gridCol w="3191093">
                  <a:extLst>
                    <a:ext uri="{9D8B030D-6E8A-4147-A177-3AD203B41FA5}">
                      <a16:colId xmlns:a16="http://schemas.microsoft.com/office/drawing/2014/main" val="1448016064"/>
                    </a:ext>
                  </a:extLst>
                </a:gridCol>
              </a:tblGrid>
              <a:tr h="584905">
                <a:tc rowSpan="2">
                  <a:txBody>
                    <a:bodyPr/>
                    <a:lstStyle/>
                    <a:p>
                      <a:pPr marL="30480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№ </a:t>
                      </a:r>
                      <a:endParaRPr lang="en-US" sz="800" kern="100">
                        <a:effectLst/>
                      </a:endParaRP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з\п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rowSpan="2">
                  <a:txBody>
                    <a:bodyPr/>
                    <a:lstStyle/>
                    <a:p>
                      <a:pPr marL="40005"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Найменування сировини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gridSpan="2">
                  <a:txBody>
                    <a:bodyPr/>
                    <a:lstStyle/>
                    <a:p>
                      <a:pPr marL="313690" marR="3263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Вага, г 1 порція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Послідовність операції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rowSpan="2">
                  <a:txBody>
                    <a:bodyPr/>
                    <a:lstStyle/>
                    <a:p>
                      <a:pPr marL="118745" marR="111760" indent="-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Обладнання, інвентар, посуд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rowSpan="2">
                  <a:txBody>
                    <a:bodyPr/>
                    <a:lstStyle/>
                    <a:p>
                      <a:pPr marR="419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Технологія приготування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extLst>
                  <a:ext uri="{0D108BD9-81ED-4DB2-BD59-A6C34878D82A}">
                    <a16:rowId xmlns:a16="http://schemas.microsoft.com/office/drawing/2014/main" val="3839736833"/>
                  </a:ext>
                </a:extLst>
              </a:tr>
              <a:tr h="2026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брутто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нетто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652773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Чай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rowSpan="9">
                  <a:txBody>
                    <a:bodyPr/>
                    <a:lstStyle/>
                    <a:p>
                      <a:pPr marL="30480"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Приготування чаю-заварки. </a:t>
                      </a:r>
                      <a:endParaRPr lang="en-US" sz="800" kern="100">
                        <a:effectLst/>
                      </a:endParaRPr>
                    </a:p>
                    <a:p>
                      <a:pPr marL="30480" marR="4572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Процідження чайної заварки. Змішування чайної заварки з окропом. Додавання цукру, лимону. Відпуск </a:t>
                      </a:r>
                      <a:endParaRPr lang="en-US" sz="800" kern="100">
                        <a:effectLst/>
                      </a:endParaRP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effectLst/>
                      </a:endParaRP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rowSpan="9">
                  <a:txBody>
                    <a:bodyPr/>
                    <a:lstStyle/>
                    <a:p>
                      <a:pPr marL="30480" marR="413385">
                        <a:lnSpc>
                          <a:spcPct val="116000"/>
                        </a:lnSpc>
                        <a:spcAft>
                          <a:spcPts val="13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Холодильна шафа, Стіл виробничий, </a:t>
                      </a:r>
                      <a:endParaRPr lang="en-US" sz="800" kern="100">
                        <a:effectLst/>
                      </a:endParaRP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ваги</a:t>
                      </a:r>
                      <a:r>
                        <a:rPr lang="en-US" sz="800" kern="100">
                          <a:effectLst/>
                        </a:rPr>
                        <a:t>  </a:t>
                      </a:r>
                      <a:r>
                        <a:rPr lang="uk-UA" sz="800" kern="100">
                          <a:effectLst/>
                        </a:rPr>
                        <a:t>, </a:t>
                      </a:r>
                      <a:r>
                        <a:rPr lang="en-US" sz="1100" kern="100">
                          <a:effectLst/>
                        </a:rPr>
                        <a:t>ніж </a:t>
                      </a:r>
                      <a:r>
                        <a:rPr lang="uk-UA" sz="1100" kern="100">
                          <a:effectLst/>
                        </a:rPr>
                        <a:t>,</a:t>
                      </a:r>
                      <a:r>
                        <a:rPr lang="en-US" sz="1100" kern="100">
                          <a:effectLst/>
                        </a:rPr>
                        <a:t>                        ємності для продуктів </a:t>
                      </a:r>
                      <a:r>
                        <a:rPr lang="uk-UA" sz="1100" kern="100">
                          <a:effectLst/>
                        </a:rPr>
                        <a:t>,</a:t>
                      </a:r>
                      <a:r>
                        <a:rPr lang="en-US" sz="1100" kern="100">
                          <a:effectLst/>
                        </a:rPr>
                        <a:t> фарфоровий чайник</a:t>
                      </a:r>
                      <a:r>
                        <a:rPr lang="uk-UA" sz="1100" kern="100">
                          <a:effectLst/>
                        </a:rPr>
                        <a:t>,</a:t>
                      </a:r>
                      <a:r>
                        <a:rPr lang="en-US" sz="1100" kern="100">
                          <a:effectLst/>
                        </a:rPr>
                        <a:t> ситечко </a:t>
                      </a:r>
                      <a:r>
                        <a:rPr lang="uk-UA" sz="1100" kern="100">
                          <a:effectLst/>
                        </a:rPr>
                        <a:t>, </a:t>
                      </a:r>
                      <a:r>
                        <a:rPr lang="en-US" sz="1100" kern="100">
                          <a:effectLst/>
                        </a:rPr>
                        <a:t>електричний</a:t>
                      </a:r>
                      <a:r>
                        <a:rPr lang="uk-UA" sz="1100" kern="100">
                          <a:effectLst/>
                        </a:rPr>
                        <a:t>, </a:t>
                      </a:r>
                      <a:r>
                        <a:rPr lang="en-US" sz="1100" kern="100">
                          <a:effectLst/>
                        </a:rPr>
                        <a:t>чайник </a:t>
                      </a:r>
                      <a:r>
                        <a:rPr lang="uk-UA" sz="800" kern="100">
                          <a:effectLst/>
                        </a:rPr>
                        <a:t>, </a:t>
                      </a:r>
                      <a:r>
                        <a:rPr lang="uk-UA" sz="1100" kern="100">
                          <a:effectLst/>
                        </a:rPr>
                        <a:t>ч</a:t>
                      </a:r>
                      <a:r>
                        <a:rPr lang="en-US" sz="1100" kern="100">
                          <a:effectLst/>
                        </a:rPr>
                        <a:t>ашка</a:t>
                      </a:r>
                      <a:r>
                        <a:rPr lang="uk-UA" sz="1100" kern="100">
                          <a:effectLst/>
                        </a:rPr>
                        <a:t>,</a:t>
                      </a:r>
                      <a:r>
                        <a:rPr lang="en-US" sz="1100" kern="100">
                          <a:effectLst/>
                        </a:rPr>
                        <a:t> </a:t>
                      </a:r>
                      <a:r>
                        <a:rPr lang="uk-UA" sz="1100" kern="100">
                          <a:effectLst/>
                        </a:rPr>
                        <a:t>л</a:t>
                      </a:r>
                      <a:r>
                        <a:rPr lang="en-US" sz="1100" kern="100">
                          <a:effectLst/>
                        </a:rPr>
                        <a:t>ожка чайна  </a:t>
                      </a:r>
                      <a:endParaRPr lang="en-US" sz="800" kern="100">
                        <a:effectLst/>
                      </a:endParaRP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175"/>
                        </a:spcAft>
                        <a:buNone/>
                      </a:pPr>
                      <a:r>
                        <a:rPr lang="en-US" sz="800" kern="100">
                          <a:effectLst/>
                        </a:rPr>
                        <a:t> </a:t>
                      </a: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rowSpan="9">
                  <a:txBody>
                    <a:bodyPr/>
                    <a:lstStyle/>
                    <a:p>
                      <a:pPr marL="30480">
                        <a:lnSpc>
                          <a:spcPct val="121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Чай заварюють у фарфоровому чайнику. </a:t>
                      </a:r>
                      <a:endParaRPr lang="en-US" sz="800" kern="100">
                        <a:effectLst/>
                      </a:endParaRPr>
                    </a:p>
                    <a:p>
                      <a:pPr marL="30480" marR="97155" algn="just">
                        <a:lnSpc>
                          <a:spcPct val="108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Чайник ополіскують гарячою водою,насипають чай, заливають кип'ятком на 1/3</a:t>
                      </a:r>
                      <a:r>
                        <a:rPr lang="uk-UA" sz="1100" kern="100">
                          <a:effectLst/>
                        </a:rPr>
                        <a:t> </a:t>
                      </a:r>
                      <a:r>
                        <a:rPr lang="en-US" sz="1100" kern="100">
                          <a:effectLst/>
                        </a:rPr>
                        <a:t>об'єма чайника, настоюють 10-15 хвилин, накривши серветкою, потім додають  кип'яток. Приготовлену заварку проціджують в чашку, доливають окропом, додають цукор, лимон. Відпускають у чайній чашці з блюдцем та чайною ложкою.  Температура подавання не нижче 75 º С. </a:t>
                      </a:r>
                      <a:endParaRPr lang="en-US" sz="800" kern="100">
                        <a:effectLst/>
                      </a:endParaRPr>
                    </a:p>
                    <a:p>
                      <a:pPr marL="304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extLst>
                  <a:ext uri="{0D108BD9-81ED-4DB2-BD59-A6C34878D82A}">
                    <a16:rowId xmlns:a16="http://schemas.microsoft.com/office/drawing/2014/main" val="290104817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Вода для заварки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52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52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267787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Чай-заварка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-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395086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Цукор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15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15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147628"/>
                  </a:ext>
                </a:extLst>
              </a:tr>
              <a:tr h="226689">
                <a:tc>
                  <a:txBody>
                    <a:bodyPr/>
                    <a:lstStyle/>
                    <a:p>
                      <a:pPr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4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Лимон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895663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921947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281847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Вихід: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908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-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200\10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587576"/>
                  </a:ext>
                </a:extLst>
              </a:tr>
              <a:tr h="2223244"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/>
                </a:tc>
                <a:tc>
                  <a:txBody>
                    <a:bodyPr/>
                    <a:lstStyle/>
                    <a:p>
                      <a:pPr marR="508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 anchor="ctr"/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0263" marR="0" marT="5369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62300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1886EB3-1064-585D-978F-413F2B6F8257}"/>
              </a:ext>
            </a:extLst>
          </p:cNvPr>
          <p:cNvSpPr/>
          <p:nvPr/>
        </p:nvSpPr>
        <p:spPr>
          <a:xfrm>
            <a:off x="2627586" y="735724"/>
            <a:ext cx="7430814" cy="33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 –технологічна картка «Чай з лимоном та цукром»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71124"/>
      </p:ext>
    </p:extLst>
  </p:cSld>
  <p:clrMapOvr>
    <a:masterClrMapping/>
  </p:clrMapOvr>
  <p:transition advClick="0" advTm="0"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BA10012-DEF7-BB97-2066-ABFA2909D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684421"/>
              </p:ext>
            </p:extLst>
          </p:nvPr>
        </p:nvGraphicFramePr>
        <p:xfrm>
          <a:off x="735724" y="924910"/>
          <a:ext cx="10846675" cy="49710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387">
                  <a:extLst>
                    <a:ext uri="{9D8B030D-6E8A-4147-A177-3AD203B41FA5}">
                      <a16:colId xmlns:a16="http://schemas.microsoft.com/office/drawing/2014/main" val="1844030829"/>
                    </a:ext>
                  </a:extLst>
                </a:gridCol>
                <a:gridCol w="4921300">
                  <a:extLst>
                    <a:ext uri="{9D8B030D-6E8A-4147-A177-3AD203B41FA5}">
                      <a16:colId xmlns:a16="http://schemas.microsoft.com/office/drawing/2014/main" val="1354251363"/>
                    </a:ext>
                  </a:extLst>
                </a:gridCol>
                <a:gridCol w="3371988">
                  <a:extLst>
                    <a:ext uri="{9D8B030D-6E8A-4147-A177-3AD203B41FA5}">
                      <a16:colId xmlns:a16="http://schemas.microsoft.com/office/drawing/2014/main" val="3545204726"/>
                    </a:ext>
                  </a:extLst>
                </a:gridCol>
              </a:tblGrid>
              <a:tr h="337809">
                <a:tc>
                  <a:txBody>
                    <a:bodyPr/>
                    <a:lstStyle/>
                    <a:p>
                      <a:pPr marL="342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extLst>
                  <a:ext uri="{0D108BD9-81ED-4DB2-BD59-A6C34878D82A}">
                    <a16:rowId xmlns:a16="http://schemas.microsoft.com/office/drawing/2014/main" val="687503038"/>
                  </a:ext>
                </a:extLst>
              </a:tr>
              <a:tr h="1500013">
                <a:tc>
                  <a:txBody>
                    <a:bodyPr/>
                    <a:lstStyle/>
                    <a:p>
                      <a:pPr marL="323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u="none" strike="noStrike" kern="100">
                          <a:effectLst/>
                          <a:hlinkClick r:id="rId2"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 anchor="b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Чай з лимоном акуратно налитий у чайну чашку з блюдцем та чайною ложкою.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  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extLst>
                  <a:ext uri="{0D108BD9-81ED-4DB2-BD59-A6C34878D82A}">
                    <a16:rowId xmlns:a16="http://schemas.microsoft.com/office/drawing/2014/main" val="2190963649"/>
                  </a:ext>
                </a:extLst>
              </a:tr>
              <a:tr h="1581066">
                <a:tc>
                  <a:txBody>
                    <a:bodyPr/>
                    <a:lstStyle/>
                    <a:p>
                      <a:pPr marL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2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Чай  має ледь  терпкий смак, без гіркоти. Чай з тонким приємним ароматом.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extLst>
                  <a:ext uri="{0D108BD9-81ED-4DB2-BD59-A6C34878D82A}">
                    <a16:rowId xmlns:a16="http://schemas.microsoft.com/office/drawing/2014/main" val="2688869344"/>
                  </a:ext>
                </a:extLst>
              </a:tr>
              <a:tr h="337809"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Чай має золотисто-янтарний колір.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extLst>
                  <a:ext uri="{0D108BD9-81ED-4DB2-BD59-A6C34878D82A}">
                    <a16:rowId xmlns:a16="http://schemas.microsoft.com/office/drawing/2014/main" val="352343541"/>
                  </a:ext>
                </a:extLst>
              </a:tr>
              <a:tr h="1214359">
                <a:tc>
                  <a:txBody>
                    <a:bodyPr/>
                    <a:lstStyle/>
                    <a:p>
                      <a:pPr marL="355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2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Рідка, однорідна, без чаїнок, з шматочком лимона.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56515" marT="1905" marB="19685"/>
                </a:tc>
                <a:extLst>
                  <a:ext uri="{0D108BD9-81ED-4DB2-BD59-A6C34878D82A}">
                    <a16:rowId xmlns:a16="http://schemas.microsoft.com/office/drawing/2014/main" val="102614629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319C78-CCDF-5E3A-997B-F1F2A9FE4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379" y="2222301"/>
            <a:ext cx="402980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31456"/>
      </p:ext>
    </p:extLst>
  </p:cSld>
  <p:clrMapOvr>
    <a:masterClrMapping/>
  </p:clrMapOvr>
  <p:transition advClick="0" advTm="0">
    <p:comb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BC87E5A-B5B8-39EA-E9A0-ABE99C2E1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616450"/>
              </p:ext>
            </p:extLst>
          </p:nvPr>
        </p:nvGraphicFramePr>
        <p:xfrm>
          <a:off x="924911" y="1240220"/>
          <a:ext cx="10331667" cy="528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206">
                  <a:extLst>
                    <a:ext uri="{9D8B030D-6E8A-4147-A177-3AD203B41FA5}">
                      <a16:colId xmlns:a16="http://schemas.microsoft.com/office/drawing/2014/main" val="2614640578"/>
                    </a:ext>
                  </a:extLst>
                </a:gridCol>
                <a:gridCol w="2153836">
                  <a:extLst>
                    <a:ext uri="{9D8B030D-6E8A-4147-A177-3AD203B41FA5}">
                      <a16:colId xmlns:a16="http://schemas.microsoft.com/office/drawing/2014/main" val="845650568"/>
                    </a:ext>
                  </a:extLst>
                </a:gridCol>
                <a:gridCol w="773206">
                  <a:extLst>
                    <a:ext uri="{9D8B030D-6E8A-4147-A177-3AD203B41FA5}">
                      <a16:colId xmlns:a16="http://schemas.microsoft.com/office/drawing/2014/main" val="4283394699"/>
                    </a:ext>
                  </a:extLst>
                </a:gridCol>
                <a:gridCol w="680340">
                  <a:extLst>
                    <a:ext uri="{9D8B030D-6E8A-4147-A177-3AD203B41FA5}">
                      <a16:colId xmlns:a16="http://schemas.microsoft.com/office/drawing/2014/main" val="2676564540"/>
                    </a:ext>
                  </a:extLst>
                </a:gridCol>
                <a:gridCol w="1463176">
                  <a:extLst>
                    <a:ext uri="{9D8B030D-6E8A-4147-A177-3AD203B41FA5}">
                      <a16:colId xmlns:a16="http://schemas.microsoft.com/office/drawing/2014/main" val="3048917128"/>
                    </a:ext>
                  </a:extLst>
                </a:gridCol>
                <a:gridCol w="1736965">
                  <a:extLst>
                    <a:ext uri="{9D8B030D-6E8A-4147-A177-3AD203B41FA5}">
                      <a16:colId xmlns:a16="http://schemas.microsoft.com/office/drawing/2014/main" val="2031517209"/>
                    </a:ext>
                  </a:extLst>
                </a:gridCol>
                <a:gridCol w="2750938">
                  <a:extLst>
                    <a:ext uri="{9D8B030D-6E8A-4147-A177-3AD203B41FA5}">
                      <a16:colId xmlns:a16="http://schemas.microsoft.com/office/drawing/2014/main" val="2220862346"/>
                    </a:ext>
                  </a:extLst>
                </a:gridCol>
              </a:tblGrid>
              <a:tr h="648334">
                <a:tc rowSpan="2">
                  <a:txBody>
                    <a:bodyPr/>
                    <a:lstStyle/>
                    <a:p>
                      <a:pPr marL="54610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№ </a:t>
                      </a:r>
                      <a:endParaRPr lang="en-US" sz="9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з\п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rowSpan="2">
                  <a:txBody>
                    <a:bodyPr/>
                    <a:lstStyle/>
                    <a:p>
                      <a:pPr marL="64770"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Найменування сировини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gridSpan="2">
                  <a:txBody>
                    <a:bodyPr/>
                    <a:lstStyle/>
                    <a:p>
                      <a:pPr marL="338455" marR="3263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Вага, г 1 порція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Послідовність операції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rowSpan="2">
                  <a:txBody>
                    <a:bodyPr/>
                    <a:lstStyle/>
                    <a:p>
                      <a:pPr marL="226060" marR="191135" indent="-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Обладнання, інвентар, посуд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rowSpan="2">
                  <a:txBody>
                    <a:bodyPr/>
                    <a:lstStyle/>
                    <a:p>
                      <a:pPr marR="203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Технологія приготування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extLst>
                  <a:ext uri="{0D108BD9-81ED-4DB2-BD59-A6C34878D82A}">
                    <a16:rowId xmlns:a16="http://schemas.microsoft.com/office/drawing/2014/main" val="1303679252"/>
                  </a:ext>
                </a:extLst>
              </a:tr>
              <a:tr h="2145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брутто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нетто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668777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Чай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rowSpan="8">
                  <a:txBody>
                    <a:bodyPr/>
                    <a:lstStyle/>
                    <a:p>
                      <a:pPr marL="54610"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Приготування чаю-заварки. </a:t>
                      </a:r>
                      <a:endParaRPr lang="en-US" sz="900" kern="100">
                        <a:effectLst/>
                      </a:endParaRPr>
                    </a:p>
                    <a:p>
                      <a:pPr marL="54610" marR="4572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Процідження чайної заварки. Змішування чайної заварки з окропом. </a:t>
                      </a:r>
                      <a:r>
                        <a:rPr lang="en-US" sz="1100" kern="100">
                          <a:effectLst/>
                        </a:rPr>
                        <a:t>Відпуск </a:t>
                      </a:r>
                      <a:endParaRPr lang="en-US" sz="9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rowSpan="8">
                  <a:txBody>
                    <a:bodyPr/>
                    <a:lstStyle/>
                    <a:p>
                      <a:pPr marL="54610" marR="113030">
                        <a:lnSpc>
                          <a:spcPct val="11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Холодильна шафа, стіл виробничий, ваги.</a:t>
                      </a:r>
                      <a:r>
                        <a:rPr lang="ru-RU" sz="900" kern="100">
                          <a:effectLst/>
                        </a:rPr>
                        <a:t>      </a:t>
                      </a:r>
                      <a:r>
                        <a:rPr lang="ru-RU" sz="1100" kern="100">
                          <a:effectLst/>
                        </a:rPr>
                        <a:t>  </a:t>
                      </a:r>
                      <a:endParaRPr lang="en-US" sz="900" kern="100">
                        <a:effectLst/>
                      </a:endParaRPr>
                    </a:p>
                    <a:p>
                      <a:pPr marL="54610" marR="26924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Ємності для продуктів,   фарфоровий чайник, ситечко, електричний чайник, ч</a:t>
                      </a:r>
                      <a:r>
                        <a:rPr lang="en-US" sz="1100" kern="100">
                          <a:effectLst/>
                        </a:rPr>
                        <a:t>ашка</a:t>
                      </a:r>
                      <a:r>
                        <a:rPr lang="uk-UA" sz="1100" kern="100">
                          <a:effectLst/>
                        </a:rPr>
                        <a:t>, л</a:t>
                      </a:r>
                      <a:r>
                        <a:rPr lang="en-US" sz="1100" kern="100">
                          <a:effectLst/>
                        </a:rPr>
                        <a:t>ожка чайна</a:t>
                      </a:r>
                      <a:r>
                        <a:rPr lang="uk-UA" sz="1100" kern="100">
                          <a:effectLst/>
                        </a:rPr>
                        <a:t>, м</a:t>
                      </a:r>
                      <a:r>
                        <a:rPr lang="en-US" sz="1100" kern="100">
                          <a:effectLst/>
                        </a:rPr>
                        <a:t>олочник. </a:t>
                      </a:r>
                      <a:endParaRPr lang="en-US" sz="9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rowSpan="8">
                  <a:txBody>
                    <a:bodyPr/>
                    <a:lstStyle/>
                    <a:p>
                      <a:pPr marL="54610">
                        <a:lnSpc>
                          <a:spcPct val="121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Чай заварюють у фарфоровому чайнику. </a:t>
                      </a:r>
                      <a:endParaRPr lang="en-US" sz="900" kern="100">
                        <a:effectLst/>
                      </a:endParaRPr>
                    </a:p>
                    <a:p>
                      <a:pPr marL="54610">
                        <a:lnSpc>
                          <a:spcPct val="10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Чайник ополіскують гарячою водою,насипають чай, заливають кип'ятком на 1/3 об'єма чайника, настоюють 10-15 хвилин, накривши серветкою, потім додають  кип'яток. Приготовлену заварку проціджують в чашку, доливають окропом. </a:t>
                      </a:r>
                      <a:endParaRPr lang="en-US" sz="900" kern="100">
                        <a:effectLst/>
                      </a:endParaRPr>
                    </a:p>
                    <a:p>
                      <a:pPr marL="54610">
                        <a:lnSpc>
                          <a:spcPct val="108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Відпускають у чайній чашці з блюдцем та чайною ложкою.  Окремо подають в молочнику гаряче кип’ячене молоко. </a:t>
                      </a:r>
                      <a:r>
                        <a:rPr lang="en-US" sz="1100" kern="100">
                          <a:effectLst/>
                        </a:rPr>
                        <a:t>Температура подавання не нижче 75 º С. </a:t>
                      </a:r>
                      <a:endParaRPr lang="en-US" sz="9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extLst>
                  <a:ext uri="{0D108BD9-81ED-4DB2-BD59-A6C34878D82A}">
                    <a16:rowId xmlns:a16="http://schemas.microsoft.com/office/drawing/2014/main" val="2199662738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2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Вода для заварки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52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52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101076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Чай-заварка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66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-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50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10263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4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Цукор 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15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15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110093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Молоко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50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98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50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699001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6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Вода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100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100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26938"/>
                  </a:ext>
                </a:extLst>
              </a:tr>
              <a:tr h="214587">
                <a:tc>
                  <a:txBody>
                    <a:bodyPr/>
                    <a:lstStyle/>
                    <a:p>
                      <a:pPr marL="292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986968"/>
                  </a:ext>
                </a:extLst>
              </a:tr>
              <a:tr h="2921674">
                <a:tc>
                  <a:txBody>
                    <a:bodyPr/>
                    <a:lstStyle/>
                    <a:p>
                      <a:pPr marL="292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Вихід</a:t>
                      </a:r>
                      <a:r>
                        <a:rPr lang="en-US" sz="9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-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 anchor="ctr"/>
                </a:tc>
                <a:tc>
                  <a:txBody>
                    <a:bodyPr/>
                    <a:lstStyle/>
                    <a:p>
                      <a:pPr marL="182880" indent="-18288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100/50/ 15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970" marR="0" marT="548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689274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9971ECE0-9BA1-3019-3DDF-B6F25198A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5" y="16922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EF1F6C-9F1A-3256-6F5F-FB154757BADD}"/>
              </a:ext>
            </a:extLst>
          </p:cNvPr>
          <p:cNvSpPr/>
          <p:nvPr/>
        </p:nvSpPr>
        <p:spPr>
          <a:xfrm>
            <a:off x="1429407" y="451945"/>
            <a:ext cx="9228083" cy="4624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 – технологічна картка  «Чай з молоком 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458499"/>
      </p:ext>
    </p:extLst>
  </p:cSld>
  <p:clrMapOvr>
    <a:masterClrMapping/>
  </p:clrMapOvr>
  <p:transition advClick="0" advTm="0"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4448" y="70058"/>
            <a:ext cx="12240895" cy="6911340"/>
          </a:xfrm>
          <a:prstGeom prst="rect">
            <a:avLst/>
          </a:prstGeom>
        </p:spPr>
      </p:pic>
      <p:sp>
        <p:nvSpPr>
          <p:cNvPr id="35" name="Text Box 3"/>
          <p:cNvSpPr>
            <a:spLocks noChangeArrowheads="1"/>
          </p:cNvSpPr>
          <p:nvPr/>
        </p:nvSpPr>
        <p:spPr bwMode="auto">
          <a:xfrm>
            <a:off x="6047563" y="306354"/>
            <a:ext cx="2026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zh-CN" altLang="en-US" sz="4800" b="1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  <a:sym typeface="Calibri" panose="020F0502020204030204" charset="0"/>
            </a:endParaRPr>
          </a:p>
          <a:p>
            <a:pPr algn="ctr">
              <a:spcBef>
                <a:spcPct val="0"/>
              </a:spcBef>
            </a:pP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76"/>
          <p:cNvSpPr txBox="1"/>
          <p:nvPr/>
        </p:nvSpPr>
        <p:spPr>
          <a:xfrm>
            <a:off x="1159725" y="1414780"/>
            <a:ext cx="287150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з лимоном та цукром 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TextBox 32"/>
          <p:cNvSpPr txBox="1">
            <a:spLocks noChangeArrowheads="1"/>
          </p:cNvSpPr>
          <p:nvPr/>
        </p:nvSpPr>
        <p:spPr bwMode="auto">
          <a:xfrm>
            <a:off x="2532607" y="3924283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200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074027" y="4267000"/>
            <a:ext cx="2269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Please add the title here</a:t>
            </a:r>
          </a:p>
        </p:txBody>
      </p:sp>
      <p:sp>
        <p:nvSpPr>
          <p:cNvPr id="15" name="菱形 14"/>
          <p:cNvSpPr/>
          <p:nvPr/>
        </p:nvSpPr>
        <p:spPr>
          <a:xfrm>
            <a:off x="5869305" y="1414780"/>
            <a:ext cx="541655" cy="389255"/>
          </a:xfrm>
          <a:prstGeom prst="diamond">
            <a:avLst/>
          </a:prstGeom>
          <a:solidFill>
            <a:srgbClr val="74382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20413-751F-5CDC-3F94-E1BF7A9F2BDA}"/>
              </a:ext>
            </a:extLst>
          </p:cNvPr>
          <p:cNvSpPr txBox="1"/>
          <p:nvPr/>
        </p:nvSpPr>
        <p:spPr>
          <a:xfrm>
            <a:off x="1986116" y="-59137"/>
            <a:ext cx="8180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НАЙМЕНУВАННЯ НАВЧАЛЬНО-ВИРОБНИЧИХ РОБІТ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F6DFC4-D830-A0D3-43AE-40430588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1" y="1339383"/>
            <a:ext cx="749873" cy="7498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B47E-0DE1-E341-A10F-68B34F88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7" y="2450366"/>
            <a:ext cx="749873" cy="7498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F9CE8F-3A73-3AD4-AB50-2CFE48EBE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91" y="3525728"/>
            <a:ext cx="749873" cy="7498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4C545A-9E6D-6BF3-E5B6-B9C99F754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53" y="4573507"/>
            <a:ext cx="749873" cy="7498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43D5EE-2173-8E0D-5E96-2746B1E1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04" y="1348594"/>
            <a:ext cx="749873" cy="7498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C080D8-CC41-C6C0-174A-407A0C9A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04" y="2473994"/>
            <a:ext cx="749873" cy="7498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540B37-04B6-1799-D0F5-A86030601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04" y="3559673"/>
            <a:ext cx="749873" cy="7498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49CFA07-E0E5-8DB7-1D9F-12F721787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547" y="4521934"/>
            <a:ext cx="749873" cy="749873"/>
          </a:xfrm>
          <a:prstGeom prst="rect">
            <a:avLst/>
          </a:prstGeom>
        </p:spPr>
      </p:pic>
      <p:sp>
        <p:nvSpPr>
          <p:cNvPr id="37" name="TextBox 76">
            <a:extLst>
              <a:ext uri="{FF2B5EF4-FFF2-40B4-BE49-F238E27FC236}">
                <a16:creationId xmlns:a16="http://schemas.microsoft.com/office/drawing/2014/main" id="{B202E7DA-35D0-AD05-9014-73BAF8AF9A3F}"/>
              </a:ext>
            </a:extLst>
          </p:cNvPr>
          <p:cNvSpPr txBox="1"/>
          <p:nvPr/>
        </p:nvSpPr>
        <p:spPr>
          <a:xfrm>
            <a:off x="1159725" y="2529858"/>
            <a:ext cx="302390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з молоком 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TextBox 76">
            <a:extLst>
              <a:ext uri="{FF2B5EF4-FFF2-40B4-BE49-F238E27FC236}">
                <a16:creationId xmlns:a16="http://schemas.microsoft.com/office/drawing/2014/main" id="{A3709025-8EDD-F359-B545-F38B6AED3081}"/>
              </a:ext>
            </a:extLst>
          </p:cNvPr>
          <p:cNvSpPr txBox="1"/>
          <p:nvPr/>
        </p:nvSpPr>
        <p:spPr>
          <a:xfrm>
            <a:off x="1159725" y="3644936"/>
            <a:ext cx="3176302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масала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TextBox 76">
            <a:extLst>
              <a:ext uri="{FF2B5EF4-FFF2-40B4-BE49-F238E27FC236}">
                <a16:creationId xmlns:a16="http://schemas.microsoft.com/office/drawing/2014/main" id="{05A9E6E3-FEE0-2F1E-A279-C7C1A47B80DB}"/>
              </a:ext>
            </a:extLst>
          </p:cNvPr>
          <p:cNvSpPr txBox="1"/>
          <p:nvPr/>
        </p:nvSpPr>
        <p:spPr>
          <a:xfrm>
            <a:off x="1297723" y="4542691"/>
            <a:ext cx="2955567" cy="6702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каркаде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5798878-8017-CD1C-3E3A-1657C2994563}"/>
              </a:ext>
            </a:extLst>
          </p:cNvPr>
          <p:cNvSpPr/>
          <p:nvPr/>
        </p:nvSpPr>
        <p:spPr>
          <a:xfrm>
            <a:off x="522905" y="1534620"/>
            <a:ext cx="432619" cy="36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1</a:t>
            </a:r>
            <a:endParaRPr lang="en-US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B1AF299D-D01A-EDE9-909E-BB3015BFBF77}"/>
              </a:ext>
            </a:extLst>
          </p:cNvPr>
          <p:cNvSpPr/>
          <p:nvPr/>
        </p:nvSpPr>
        <p:spPr>
          <a:xfrm>
            <a:off x="510796" y="2646112"/>
            <a:ext cx="432619" cy="36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2</a:t>
            </a:r>
            <a:endParaRPr lang="en-US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0D2E370-2AD2-42D0-002F-4615E63B27CC}"/>
              </a:ext>
            </a:extLst>
          </p:cNvPr>
          <p:cNvSpPr/>
          <p:nvPr/>
        </p:nvSpPr>
        <p:spPr>
          <a:xfrm>
            <a:off x="547850" y="3719865"/>
            <a:ext cx="432619" cy="36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3</a:t>
            </a:r>
            <a:endParaRPr lang="en-US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F80661E-8757-6803-C2FA-C9B30D54144F}"/>
              </a:ext>
            </a:extLst>
          </p:cNvPr>
          <p:cNvSpPr/>
          <p:nvPr/>
        </p:nvSpPr>
        <p:spPr>
          <a:xfrm>
            <a:off x="547850" y="4767485"/>
            <a:ext cx="432619" cy="36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4</a:t>
            </a:r>
            <a:endParaRPr lang="en-US"/>
          </a:p>
        </p:txBody>
      </p:sp>
      <p:sp>
        <p:nvSpPr>
          <p:cNvPr id="50" name="TextBox 76">
            <a:extLst>
              <a:ext uri="{FF2B5EF4-FFF2-40B4-BE49-F238E27FC236}">
                <a16:creationId xmlns:a16="http://schemas.microsoft.com/office/drawing/2014/main" id="{42FBD5AA-34CD-E7D3-1C9E-26738720CE96}"/>
              </a:ext>
            </a:extLst>
          </p:cNvPr>
          <p:cNvSpPr txBox="1"/>
          <p:nvPr/>
        </p:nvSpPr>
        <p:spPr>
          <a:xfrm>
            <a:off x="5295651" y="1455754"/>
            <a:ext cx="335170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кави чорної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1" name="TextBox 76">
            <a:extLst>
              <a:ext uri="{FF2B5EF4-FFF2-40B4-BE49-F238E27FC236}">
                <a16:creationId xmlns:a16="http://schemas.microsoft.com/office/drawing/2014/main" id="{DB9D22B6-8F0A-C647-8972-1586BE35D7AC}"/>
              </a:ext>
            </a:extLst>
          </p:cNvPr>
          <p:cNvSpPr txBox="1"/>
          <p:nvPr/>
        </p:nvSpPr>
        <p:spPr>
          <a:xfrm flipH="1">
            <a:off x="5295651" y="2539759"/>
            <a:ext cx="2334179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кави на молоці (по –варшавські)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2" name="TextBox 76">
            <a:extLst>
              <a:ext uri="{FF2B5EF4-FFF2-40B4-BE49-F238E27FC236}">
                <a16:creationId xmlns:a16="http://schemas.microsoft.com/office/drawing/2014/main" id="{68A95E86-BE11-168A-A97D-35D9AEB8287A}"/>
              </a:ext>
            </a:extLst>
          </p:cNvPr>
          <p:cNvSpPr txBox="1"/>
          <p:nvPr/>
        </p:nvSpPr>
        <p:spPr>
          <a:xfrm>
            <a:off x="5195078" y="3559673"/>
            <a:ext cx="2508498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кави з вершками ( по – віденські) 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3" name="TextBox 76">
            <a:extLst>
              <a:ext uri="{FF2B5EF4-FFF2-40B4-BE49-F238E27FC236}">
                <a16:creationId xmlns:a16="http://schemas.microsoft.com/office/drawing/2014/main" id="{AEA57290-80E0-BE2C-4ADB-CF67E0ACCE7D}"/>
              </a:ext>
            </a:extLst>
          </p:cNvPr>
          <p:cNvSpPr txBox="1"/>
          <p:nvPr/>
        </p:nvSpPr>
        <p:spPr>
          <a:xfrm>
            <a:off x="5243824" y="4573507"/>
            <a:ext cx="256032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гарячого шоколаду 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48484C-9850-AE18-9C86-168BAD3A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04" y="4509058"/>
            <a:ext cx="749873" cy="74987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DC917A4-D891-8D0F-1597-67EDCDB30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203" y="5566458"/>
            <a:ext cx="749873" cy="749873"/>
          </a:xfrm>
          <a:prstGeom prst="rect">
            <a:avLst/>
          </a:prstGeom>
        </p:spPr>
      </p:pic>
      <p:sp>
        <p:nvSpPr>
          <p:cNvPr id="58" name="TextBox 76">
            <a:extLst>
              <a:ext uri="{FF2B5EF4-FFF2-40B4-BE49-F238E27FC236}">
                <a16:creationId xmlns:a16="http://schemas.microsoft.com/office/drawing/2014/main" id="{FB0D1981-6ED0-4562-F75E-FDABF7C619A9}"/>
              </a:ext>
            </a:extLst>
          </p:cNvPr>
          <p:cNvSpPr txBox="1"/>
          <p:nvPr/>
        </p:nvSpPr>
        <p:spPr>
          <a:xfrm>
            <a:off x="5368413" y="5548729"/>
            <a:ext cx="248756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какао з молоком  </a:t>
            </a:r>
            <a:endParaRPr lang="zh-CN" altLang="en-US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FAD1E36-1595-581D-22C5-930FE26B4E28}"/>
              </a:ext>
            </a:extLst>
          </p:cNvPr>
          <p:cNvSpPr/>
          <p:nvPr/>
        </p:nvSpPr>
        <p:spPr>
          <a:xfrm>
            <a:off x="4596436" y="1542572"/>
            <a:ext cx="432619" cy="36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5</a:t>
            </a:r>
            <a:endParaRPr lang="en-US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9868F7EF-7A9A-4C42-D674-80B1F022D227}"/>
              </a:ext>
            </a:extLst>
          </p:cNvPr>
          <p:cNvSpPr/>
          <p:nvPr/>
        </p:nvSpPr>
        <p:spPr>
          <a:xfrm>
            <a:off x="4596436" y="2646112"/>
            <a:ext cx="432619" cy="36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6</a:t>
            </a:r>
            <a:endParaRPr lang="en-US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D92094A0-F059-8243-92C1-0785AA92C3E3}"/>
              </a:ext>
            </a:extLst>
          </p:cNvPr>
          <p:cNvSpPr/>
          <p:nvPr/>
        </p:nvSpPr>
        <p:spPr>
          <a:xfrm>
            <a:off x="4596436" y="3756354"/>
            <a:ext cx="432619" cy="3254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7</a:t>
            </a:r>
            <a:endParaRPr lang="en-US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CB38C546-4E7A-B647-7A90-22624F2AA0B3}"/>
              </a:ext>
            </a:extLst>
          </p:cNvPr>
          <p:cNvSpPr/>
          <p:nvPr/>
        </p:nvSpPr>
        <p:spPr>
          <a:xfrm>
            <a:off x="4596436" y="4723069"/>
            <a:ext cx="432619" cy="385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8</a:t>
            </a:r>
            <a:endParaRPr lang="en-US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149B5FE5-112B-E6F7-87D2-71E64B0EAA1F}"/>
              </a:ext>
            </a:extLst>
          </p:cNvPr>
          <p:cNvSpPr/>
          <p:nvPr/>
        </p:nvSpPr>
        <p:spPr>
          <a:xfrm>
            <a:off x="4596436" y="5731063"/>
            <a:ext cx="432619" cy="361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9</a:t>
            </a:r>
            <a:endParaRPr lang="en-US"/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" grpId="0" bldLvl="0" animBg="1"/>
      <p:bldP spid="24" grpId="0"/>
      <p:bldP spid="33" grpId="0"/>
      <p:bldP spid="37" grpId="0" bldLvl="0" animBg="1"/>
      <p:bldP spid="38" grpId="0" bldLvl="0" animBg="1"/>
      <p:bldP spid="3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2CC7D31-2084-1DF6-AEDC-20AE5A252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284578"/>
              </p:ext>
            </p:extLst>
          </p:nvPr>
        </p:nvGraphicFramePr>
        <p:xfrm>
          <a:off x="840827" y="819807"/>
          <a:ext cx="10888717" cy="5239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0384">
                  <a:extLst>
                    <a:ext uri="{9D8B030D-6E8A-4147-A177-3AD203B41FA5}">
                      <a16:colId xmlns:a16="http://schemas.microsoft.com/office/drawing/2014/main" val="2626349722"/>
                    </a:ext>
                  </a:extLst>
                </a:gridCol>
                <a:gridCol w="4853062">
                  <a:extLst>
                    <a:ext uri="{9D8B030D-6E8A-4147-A177-3AD203B41FA5}">
                      <a16:colId xmlns:a16="http://schemas.microsoft.com/office/drawing/2014/main" val="2473687207"/>
                    </a:ext>
                  </a:extLst>
                </a:gridCol>
                <a:gridCol w="3595271">
                  <a:extLst>
                    <a:ext uri="{9D8B030D-6E8A-4147-A177-3AD203B41FA5}">
                      <a16:colId xmlns:a16="http://schemas.microsoft.com/office/drawing/2014/main" val="2218194747"/>
                    </a:ext>
                  </a:extLst>
                </a:gridCol>
              </a:tblGrid>
              <a:tr h="305526">
                <a:tc>
                  <a:txBody>
                    <a:bodyPr/>
                    <a:lstStyle/>
                    <a:p>
                      <a:pPr marL="825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tc>
                  <a:txBody>
                    <a:bodyPr/>
                    <a:lstStyle/>
                    <a:p>
                      <a:pPr marL="812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extLst>
                  <a:ext uri="{0D108BD9-81ED-4DB2-BD59-A6C34878D82A}">
                    <a16:rowId xmlns:a16="http://schemas.microsoft.com/office/drawing/2014/main" val="4019304826"/>
                  </a:ext>
                </a:extLst>
              </a:tr>
              <a:tr h="1777003">
                <a:tc>
                  <a:txBody>
                    <a:bodyPr/>
                    <a:lstStyle/>
                    <a:p>
                      <a:pPr marL="130810" algn="ctr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tc rowSpan="3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 anchor="b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акуратно налитий у чайну чашку  з блюдцем та чайною ложкою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extLst>
                  <a:ext uri="{0D108BD9-81ED-4DB2-BD59-A6C34878D82A}">
                    <a16:rowId xmlns:a16="http://schemas.microsoft.com/office/drawing/2014/main" val="3227150399"/>
                  </a:ext>
                </a:extLst>
              </a:tr>
              <a:tr h="1687919">
                <a:tc>
                  <a:txBody>
                    <a:bodyPr/>
                    <a:lstStyle/>
                    <a:p>
                      <a:pPr marL="130810" algn="ctr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85725" algn="ctr">
                        <a:lnSpc>
                          <a:spcPct val="107000"/>
                        </a:lnSpc>
                        <a:spcAft>
                          <a:spcPts val="21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</a:t>
                      </a:r>
                      <a:endParaRPr lang="en-US" sz="1100" kern="100">
                        <a:effectLst/>
                      </a:endParaRPr>
                    </a:p>
                    <a:p>
                      <a:pPr marL="806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uk-UA" sz="1400" kern="100">
                          <a:effectLst/>
                        </a:rPr>
                        <a:t>к</a:t>
                      </a:r>
                      <a:r>
                        <a:rPr lang="en-US" sz="1400" kern="100">
                          <a:effectLst/>
                        </a:rPr>
                        <a:t>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14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має світло - коричневий колір, ледь  терпкий смак, приємний  молочний аромат.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extLst>
                  <a:ext uri="{0D108BD9-81ED-4DB2-BD59-A6C34878D82A}">
                    <a16:rowId xmlns:a16="http://schemas.microsoft.com/office/drawing/2014/main" val="93647544"/>
                  </a:ext>
                </a:extLst>
              </a:tr>
              <a:tr h="1469455">
                <a:tc>
                  <a:txBody>
                    <a:bodyPr/>
                    <a:lstStyle/>
                    <a:p>
                      <a:pPr marL="130810" algn="ctr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781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effectLst/>
                      </a:endParaRPr>
                    </a:p>
                    <a:p>
                      <a:pPr marL="1308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308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22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  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Рідка, однорідна.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05410" marT="1905" marB="19685"/>
                </a:tc>
                <a:extLst>
                  <a:ext uri="{0D108BD9-81ED-4DB2-BD59-A6C34878D82A}">
                    <a16:rowId xmlns:a16="http://schemas.microsoft.com/office/drawing/2014/main" val="4259077458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110164-0C00-45D8-C4C4-CA121AC6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966" y="1933903"/>
            <a:ext cx="4288220" cy="29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74923"/>
      </p:ext>
    </p:extLst>
  </p:cSld>
  <p:clrMapOvr>
    <a:masterClrMapping/>
  </p:clrMapOvr>
  <p:transition advClick="0" advTm="0">
    <p:comb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05F3743-17A7-285B-7DBB-ED6FC14CD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422556"/>
              </p:ext>
            </p:extLst>
          </p:nvPr>
        </p:nvGraphicFramePr>
        <p:xfrm>
          <a:off x="662153" y="903890"/>
          <a:ext cx="10867379" cy="5055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299">
                  <a:extLst>
                    <a:ext uri="{9D8B030D-6E8A-4147-A177-3AD203B41FA5}">
                      <a16:colId xmlns:a16="http://schemas.microsoft.com/office/drawing/2014/main" val="3636807042"/>
                    </a:ext>
                  </a:extLst>
                </a:gridCol>
                <a:gridCol w="2265515">
                  <a:extLst>
                    <a:ext uri="{9D8B030D-6E8A-4147-A177-3AD203B41FA5}">
                      <a16:colId xmlns:a16="http://schemas.microsoft.com/office/drawing/2014/main" val="3473986335"/>
                    </a:ext>
                  </a:extLst>
                </a:gridCol>
                <a:gridCol w="813299">
                  <a:extLst>
                    <a:ext uri="{9D8B030D-6E8A-4147-A177-3AD203B41FA5}">
                      <a16:colId xmlns:a16="http://schemas.microsoft.com/office/drawing/2014/main" val="763889698"/>
                    </a:ext>
                  </a:extLst>
                </a:gridCol>
                <a:gridCol w="715616">
                  <a:extLst>
                    <a:ext uri="{9D8B030D-6E8A-4147-A177-3AD203B41FA5}">
                      <a16:colId xmlns:a16="http://schemas.microsoft.com/office/drawing/2014/main" val="3496553672"/>
                    </a:ext>
                  </a:extLst>
                </a:gridCol>
                <a:gridCol w="1539045">
                  <a:extLst>
                    <a:ext uri="{9D8B030D-6E8A-4147-A177-3AD203B41FA5}">
                      <a16:colId xmlns:a16="http://schemas.microsoft.com/office/drawing/2014/main" val="3484780178"/>
                    </a:ext>
                  </a:extLst>
                </a:gridCol>
                <a:gridCol w="1827028">
                  <a:extLst>
                    <a:ext uri="{9D8B030D-6E8A-4147-A177-3AD203B41FA5}">
                      <a16:colId xmlns:a16="http://schemas.microsoft.com/office/drawing/2014/main" val="420417416"/>
                    </a:ext>
                  </a:extLst>
                </a:gridCol>
                <a:gridCol w="2893577">
                  <a:extLst>
                    <a:ext uri="{9D8B030D-6E8A-4147-A177-3AD203B41FA5}">
                      <a16:colId xmlns:a16="http://schemas.microsoft.com/office/drawing/2014/main" val="780638557"/>
                    </a:ext>
                  </a:extLst>
                </a:gridCol>
              </a:tblGrid>
              <a:tr h="555173">
                <a:tc rowSpan="2"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№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з\п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rowSpan="2">
                  <a:txBody>
                    <a:bodyPr/>
                    <a:lstStyle/>
                    <a:p>
                      <a:pPr marL="127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Найменування сировини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gridSpan="2">
                  <a:txBody>
                    <a:bodyPr/>
                    <a:lstStyle/>
                    <a:p>
                      <a:pPr marL="286385" marR="2603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Вага, г 1 порція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Послідовність операції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rowSpan="2">
                  <a:txBody>
                    <a:bodyPr/>
                    <a:lstStyle/>
                    <a:p>
                      <a:pPr marL="173990" marR="125730" indent="-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Обладнання, інвентар, посуд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rowSpan="2">
                  <a:txBody>
                    <a:bodyPr/>
                    <a:lstStyle/>
                    <a:p>
                      <a:pPr marR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Технологія приготування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extLst>
                  <a:ext uri="{0D108BD9-81ED-4DB2-BD59-A6C34878D82A}">
                    <a16:rowId xmlns:a16="http://schemas.microsoft.com/office/drawing/2014/main" val="3047328614"/>
                  </a:ext>
                </a:extLst>
              </a:tr>
              <a:tr h="275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брутто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нетто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428895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Вода для заварки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160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160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rowSpan="8">
                  <a:txBody>
                    <a:bodyPr/>
                    <a:lstStyle/>
                    <a:p>
                      <a:pPr marL="3175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Приготування чаю зі спеціями. Додавання молока. </a:t>
                      </a:r>
                      <a:r>
                        <a:rPr lang="en-US" sz="1400" kern="100">
                          <a:effectLst/>
                        </a:rPr>
                        <a:t>Повторне кипятіння чаю. Відпуск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rowSpan="8">
                  <a:txBody>
                    <a:bodyPr/>
                    <a:lstStyle/>
                    <a:p>
                      <a:pPr marL="3175">
                        <a:lnSpc>
                          <a:spcPct val="12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Холодильна шафа, стіл виробничий, ваги.</a:t>
                      </a:r>
                      <a:r>
                        <a:rPr lang="ru-RU" sz="1100" kern="100">
                          <a:effectLst/>
                        </a:rPr>
                        <a:t>      </a:t>
                      </a: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 marR="203200">
                        <a:lnSpc>
                          <a:spcPct val="115000"/>
                        </a:lnSpc>
                        <a:spcAft>
                          <a:spcPts val="9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Ємності для продуктів,   фарфоровий чайник, ситечко, електричний чайник.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Чашка.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Ложка чайна. 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Молочник.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rowSpan="8">
                  <a:txBody>
                    <a:bodyPr/>
                    <a:lstStyle/>
                    <a:p>
                      <a:pPr marL="3175">
                        <a:lnSpc>
                          <a:spcPct val="11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зварити зі спеціями та цукром. Додати молоко. Довести чай повторно до кипіння, потім зняти з вогню. Відпускають у чайній чашці з блюдцем та чайною ложкою.  Температура подавання не нижче 75 º С.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extLst>
                  <a:ext uri="{0D108BD9-81ED-4DB2-BD59-A6C34878D82A}">
                    <a16:rowId xmlns:a16="http://schemas.microsoft.com/office/drawing/2014/main" val="1705834363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Чорний чай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0,9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0,9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06254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Молоко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074879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Ванільний цукор 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0,6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0,6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34055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Кориця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0,3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0,3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4134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Гвоздика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0,2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0,2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207984"/>
                  </a:ext>
                </a:extLst>
              </a:tr>
              <a:tr h="275681">
                <a:tc>
                  <a:txBody>
                    <a:bodyPr/>
                    <a:lstStyle/>
                    <a:p>
                      <a:pPr marL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7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Цукор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9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467963"/>
                  </a:ext>
                </a:extLst>
              </a:tr>
              <a:tr h="2295090">
                <a:tc>
                  <a:txBody>
                    <a:bodyPr/>
                    <a:lstStyle/>
                    <a:p>
                      <a:pPr marL="425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Вихід</a:t>
                      </a: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-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 anchor="ctr"/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5405" marT="698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5754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433192A-809F-A49D-B771-0F95D62D2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913" y="1905099"/>
            <a:ext cx="100709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9BC4F81-5580-A454-9222-D4552D200F7B}"/>
              </a:ext>
            </a:extLst>
          </p:cNvPr>
          <p:cNvSpPr/>
          <p:nvPr/>
        </p:nvSpPr>
        <p:spPr>
          <a:xfrm>
            <a:off x="1723697" y="378372"/>
            <a:ext cx="8607972" cy="3077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 – технологічна картка «Чай масала»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34600"/>
      </p:ext>
    </p:extLst>
  </p:cSld>
  <p:clrMapOvr>
    <a:masterClrMapping/>
  </p:clrMapOvr>
  <p:transition advClick="0" advTm="0"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AEBD3A7-71CD-3D9F-651B-69F3774E0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40587"/>
              </p:ext>
            </p:extLst>
          </p:nvPr>
        </p:nvGraphicFramePr>
        <p:xfrm>
          <a:off x="651641" y="567559"/>
          <a:ext cx="10846674" cy="50001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961">
                  <a:extLst>
                    <a:ext uri="{9D8B030D-6E8A-4147-A177-3AD203B41FA5}">
                      <a16:colId xmlns:a16="http://schemas.microsoft.com/office/drawing/2014/main" val="1583057760"/>
                    </a:ext>
                  </a:extLst>
                </a:gridCol>
                <a:gridCol w="4834324">
                  <a:extLst>
                    <a:ext uri="{9D8B030D-6E8A-4147-A177-3AD203B41FA5}">
                      <a16:colId xmlns:a16="http://schemas.microsoft.com/office/drawing/2014/main" val="524402711"/>
                    </a:ext>
                  </a:extLst>
                </a:gridCol>
                <a:gridCol w="3581389">
                  <a:extLst>
                    <a:ext uri="{9D8B030D-6E8A-4147-A177-3AD203B41FA5}">
                      <a16:colId xmlns:a16="http://schemas.microsoft.com/office/drawing/2014/main" val="3289465547"/>
                    </a:ext>
                  </a:extLst>
                </a:gridCol>
              </a:tblGrid>
              <a:tr h="313526">
                <a:tc>
                  <a:txBody>
                    <a:bodyPr/>
                    <a:lstStyle/>
                    <a:p>
                      <a:pPr marL="1511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tc>
                  <a:txBody>
                    <a:bodyPr/>
                    <a:lstStyle/>
                    <a:p>
                      <a:pPr marL="1498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tc>
                  <a:txBody>
                    <a:bodyPr/>
                    <a:lstStyle/>
                    <a:p>
                      <a:pPr marL="1504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extLst>
                  <a:ext uri="{0D108BD9-81ED-4DB2-BD59-A6C34878D82A}">
                    <a16:rowId xmlns:a16="http://schemas.microsoft.com/office/drawing/2014/main" val="3923457557"/>
                  </a:ext>
                </a:extLst>
              </a:tr>
              <a:tr h="1585758">
                <a:tc>
                  <a:txBody>
                    <a:bodyPr/>
                    <a:lstStyle/>
                    <a:p>
                      <a:pPr marL="199390" algn="ctr">
                        <a:lnSpc>
                          <a:spcPct val="107000"/>
                        </a:lnSpc>
                        <a:spcAft>
                          <a:spcPts val="22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498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tc rowSpan="3">
                  <a:txBody>
                    <a:bodyPr/>
                    <a:lstStyle/>
                    <a:p>
                      <a:pPr marL="1962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962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R="41656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акуратно налитий у чайну чашку  з блюдцем та чайною ложкою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extLst>
                  <a:ext uri="{0D108BD9-81ED-4DB2-BD59-A6C34878D82A}">
                    <a16:rowId xmlns:a16="http://schemas.microsoft.com/office/drawing/2014/main" val="1007467330"/>
                  </a:ext>
                </a:extLst>
              </a:tr>
              <a:tr h="1515465">
                <a:tc>
                  <a:txBody>
                    <a:bodyPr/>
                    <a:lstStyle/>
                    <a:p>
                      <a:pPr marL="199390" algn="ctr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53670" algn="ctr">
                        <a:lnSpc>
                          <a:spcPct val="107000"/>
                        </a:lnSpc>
                        <a:spcAft>
                          <a:spcPts val="21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</a:t>
                      </a:r>
                      <a:endParaRPr lang="en-US" sz="1100" kern="100">
                        <a:effectLst/>
                      </a:endParaRPr>
                    </a:p>
                    <a:p>
                      <a:pPr marL="1485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14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має світло - коричневий колір, ледь  терпкий смак, приємний  молочний аромат.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extLst>
                  <a:ext uri="{0D108BD9-81ED-4DB2-BD59-A6C34878D82A}">
                    <a16:rowId xmlns:a16="http://schemas.microsoft.com/office/drawing/2014/main" val="3572498422"/>
                  </a:ext>
                </a:extLst>
              </a:tr>
              <a:tr h="1585404">
                <a:tc>
                  <a:txBody>
                    <a:bodyPr/>
                    <a:lstStyle/>
                    <a:p>
                      <a:pPr marL="199390" algn="ctr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460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22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  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Рідка, однорідна.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73355" marT="6985" marB="0"/>
                </a:tc>
                <a:extLst>
                  <a:ext uri="{0D108BD9-81ED-4DB2-BD59-A6C34878D82A}">
                    <a16:rowId xmlns:a16="http://schemas.microsoft.com/office/drawing/2014/main" val="1986252529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E4FC06-F4CC-7B19-0A1D-CE41C899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048" y="1693297"/>
            <a:ext cx="4025462" cy="274867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9F78A9-9934-5793-AD70-D32CA1631E45}"/>
              </a:ext>
            </a:extLst>
          </p:cNvPr>
          <p:cNvSpPr/>
          <p:nvPr/>
        </p:nvSpPr>
        <p:spPr>
          <a:xfrm>
            <a:off x="1786759" y="5801711"/>
            <a:ext cx="8597462" cy="7567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YouTube Noto"/>
                <a:ea typeface="+mn-ea"/>
                <a:cs typeface="+mn-cs"/>
                <a:hlinkClick r:id="rId4"/>
              </a:rPr>
              <a:t>https://youtu.be/oNpAbE58giY</a:t>
            </a: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YouTube N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0665"/>
      </p:ext>
    </p:extLst>
  </p:cSld>
  <p:clrMapOvr>
    <a:masterClrMapping/>
  </p:clrMapOvr>
  <p:transition advClick="0" advTm="0">
    <p:comb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7E50091-0809-4EF4-940A-9CE2C0525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009108"/>
              </p:ext>
            </p:extLst>
          </p:nvPr>
        </p:nvGraphicFramePr>
        <p:xfrm>
          <a:off x="357353" y="1061544"/>
          <a:ext cx="11256580" cy="5132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427">
                  <a:extLst>
                    <a:ext uri="{9D8B030D-6E8A-4147-A177-3AD203B41FA5}">
                      <a16:colId xmlns:a16="http://schemas.microsoft.com/office/drawing/2014/main" val="1231786039"/>
                    </a:ext>
                  </a:extLst>
                </a:gridCol>
                <a:gridCol w="2346651">
                  <a:extLst>
                    <a:ext uri="{9D8B030D-6E8A-4147-A177-3AD203B41FA5}">
                      <a16:colId xmlns:a16="http://schemas.microsoft.com/office/drawing/2014/main" val="3649375389"/>
                    </a:ext>
                  </a:extLst>
                </a:gridCol>
                <a:gridCol w="842427">
                  <a:extLst>
                    <a:ext uri="{9D8B030D-6E8A-4147-A177-3AD203B41FA5}">
                      <a16:colId xmlns:a16="http://schemas.microsoft.com/office/drawing/2014/main" val="702843301"/>
                    </a:ext>
                  </a:extLst>
                </a:gridCol>
                <a:gridCol w="741245">
                  <a:extLst>
                    <a:ext uri="{9D8B030D-6E8A-4147-A177-3AD203B41FA5}">
                      <a16:colId xmlns:a16="http://schemas.microsoft.com/office/drawing/2014/main" val="420276593"/>
                    </a:ext>
                  </a:extLst>
                </a:gridCol>
                <a:gridCol w="1594163">
                  <a:extLst>
                    <a:ext uri="{9D8B030D-6E8A-4147-A177-3AD203B41FA5}">
                      <a16:colId xmlns:a16="http://schemas.microsoft.com/office/drawing/2014/main" val="3194207703"/>
                    </a:ext>
                  </a:extLst>
                </a:gridCol>
                <a:gridCol w="1892460">
                  <a:extLst>
                    <a:ext uri="{9D8B030D-6E8A-4147-A177-3AD203B41FA5}">
                      <a16:colId xmlns:a16="http://schemas.microsoft.com/office/drawing/2014/main" val="319933150"/>
                    </a:ext>
                  </a:extLst>
                </a:gridCol>
                <a:gridCol w="2997207">
                  <a:extLst>
                    <a:ext uri="{9D8B030D-6E8A-4147-A177-3AD203B41FA5}">
                      <a16:colId xmlns:a16="http://schemas.microsoft.com/office/drawing/2014/main" val="2052294038"/>
                    </a:ext>
                  </a:extLst>
                </a:gridCol>
              </a:tblGrid>
              <a:tr h="798445">
                <a:tc rowSpan="2"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№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з\п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rowSpan="2">
                  <a:txBody>
                    <a:bodyPr/>
                    <a:lstStyle/>
                    <a:p>
                      <a:pPr marL="12700"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Найменування сировини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gridSpan="2">
                  <a:txBody>
                    <a:bodyPr/>
                    <a:lstStyle/>
                    <a:p>
                      <a:pPr marL="286385" marR="3003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Вага, г 1 порція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Послідовність операції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rowSpan="2">
                  <a:txBody>
                    <a:bodyPr/>
                    <a:lstStyle/>
                    <a:p>
                      <a:pPr marL="173990" marR="165100" indent="-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Обладнання, інвентар, посуд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rowSpan="2">
                  <a:txBody>
                    <a:bodyPr/>
                    <a:lstStyle/>
                    <a:p>
                      <a:pPr marR="463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Технологія приготування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extLst>
                  <a:ext uri="{0D108BD9-81ED-4DB2-BD59-A6C34878D82A}">
                    <a16:rowId xmlns:a16="http://schemas.microsoft.com/office/drawing/2014/main" val="3342756172"/>
                  </a:ext>
                </a:extLst>
              </a:tr>
              <a:tr h="2636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брутто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нетто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466812"/>
                  </a:ext>
                </a:extLst>
              </a:tr>
              <a:tr h="263685"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Вода для заварки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180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R="927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180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rowSpan="4">
                  <a:txBody>
                    <a:bodyPr/>
                    <a:lstStyle/>
                    <a:p>
                      <a:pPr marL="3175">
                        <a:lnSpc>
                          <a:spcPct val="115000"/>
                        </a:lnSpc>
                        <a:spcAft>
                          <a:spcPts val="10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Закладання чаю та цукру в килячу воду. Доведення до кипіння. Кипятіння чаю.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Відпуск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rowSpan="4">
                  <a:txBody>
                    <a:bodyPr/>
                    <a:lstStyle/>
                    <a:p>
                      <a:pPr marL="3175">
                        <a:lnSpc>
                          <a:spcPct val="12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Холодильна шафа, стіл виробничий, ваги.</a:t>
                      </a:r>
                      <a:r>
                        <a:rPr lang="ru-RU" sz="1100" kern="100">
                          <a:effectLst/>
                        </a:rPr>
                        <a:t>      </a:t>
                      </a: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 marR="243205">
                        <a:lnSpc>
                          <a:spcPct val="116000"/>
                        </a:lnSpc>
                        <a:spcAft>
                          <a:spcPts val="8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Ємності для продуктів,   фарфоровий чайник, ситечко, електричний чайник. </a:t>
                      </a:r>
                      <a:endParaRPr lang="en-US" sz="1100" kern="100">
                        <a:effectLst/>
                      </a:endParaRPr>
                    </a:p>
                    <a:p>
                      <a:pPr marL="3175" marR="427990">
                        <a:lnSpc>
                          <a:spcPct val="12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Чашка. Ложка чайна. 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rowSpan="4">
                  <a:txBody>
                    <a:bodyPr/>
                    <a:lstStyle/>
                    <a:p>
                      <a:pPr marL="3175">
                        <a:lnSpc>
                          <a:spcPct val="119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У киплячу воду додають каркаде та цукор. Доводять до кипіння і варить 10-15 хвилин. Відпускають у чайній чашці з блюдцем та чайною ложкою.  Температура подавання не нижче 75 º С.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extLst>
                  <a:ext uri="{0D108BD9-81ED-4DB2-BD59-A6C34878D82A}">
                    <a16:rowId xmlns:a16="http://schemas.microsoft.com/office/drawing/2014/main" val="2304269047"/>
                  </a:ext>
                </a:extLst>
              </a:tr>
              <a:tr h="526474"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Квіти гібіскуса(каркаде)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2,4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2,4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443878"/>
                  </a:ext>
                </a:extLst>
              </a:tr>
              <a:tr h="263685">
                <a:tc>
                  <a:txBody>
                    <a:bodyPr/>
                    <a:lstStyle/>
                    <a:p>
                      <a:pPr marR="381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Цукор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R="958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94277"/>
                  </a:ext>
                </a:extLst>
              </a:tr>
              <a:tr h="3016462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Вихід</a:t>
                      </a: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/>
                </a:tc>
                <a:tc>
                  <a:txBody>
                    <a:bodyPr/>
                    <a:lstStyle/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- </a:t>
                      </a:r>
                      <a:endParaRPr lang="en-US" sz="1100" kern="100">
                        <a:effectLst/>
                      </a:endParaRPr>
                    </a:p>
                    <a:p>
                      <a:pPr marL="317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 anchor="ctr"/>
                </a:tc>
                <a:tc>
                  <a:txBody>
                    <a:bodyPr/>
                    <a:lstStyle/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R="927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890" marR="25873" marT="69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89376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95D7974A-A7CE-5788-49BB-08C4F8629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8113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7B54E5-3903-757F-63FD-D75DACCA52C9}"/>
              </a:ext>
            </a:extLst>
          </p:cNvPr>
          <p:cNvSpPr/>
          <p:nvPr/>
        </p:nvSpPr>
        <p:spPr>
          <a:xfrm>
            <a:off x="1692166" y="304800"/>
            <a:ext cx="8849710" cy="3258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Інструкційно- технологічна картка «Чай каркаде»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13474"/>
      </p:ext>
    </p:extLst>
  </p:cSld>
  <p:clrMapOvr>
    <a:masterClrMapping/>
  </p:clrMapOvr>
  <p:transition advClick="0" advTm="0">
    <p:comb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0117695-DE91-1E3B-82BC-C06D2D801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891724"/>
              </p:ext>
            </p:extLst>
          </p:nvPr>
        </p:nvGraphicFramePr>
        <p:xfrm>
          <a:off x="1040524" y="515007"/>
          <a:ext cx="10478814" cy="55528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516">
                  <a:extLst>
                    <a:ext uri="{9D8B030D-6E8A-4147-A177-3AD203B41FA5}">
                      <a16:colId xmlns:a16="http://schemas.microsoft.com/office/drawing/2014/main" val="4091583579"/>
                    </a:ext>
                  </a:extLst>
                </a:gridCol>
                <a:gridCol w="4670370">
                  <a:extLst>
                    <a:ext uri="{9D8B030D-6E8A-4147-A177-3AD203B41FA5}">
                      <a16:colId xmlns:a16="http://schemas.microsoft.com/office/drawing/2014/main" val="2260192953"/>
                    </a:ext>
                  </a:extLst>
                </a:gridCol>
                <a:gridCol w="3459928">
                  <a:extLst>
                    <a:ext uri="{9D8B030D-6E8A-4147-A177-3AD203B41FA5}">
                      <a16:colId xmlns:a16="http://schemas.microsoft.com/office/drawing/2014/main" val="2355407581"/>
                    </a:ext>
                  </a:extLst>
                </a:gridCol>
              </a:tblGrid>
              <a:tr h="302851">
                <a:tc>
                  <a:txBody>
                    <a:bodyPr/>
                    <a:lstStyle/>
                    <a:p>
                      <a:pPr marL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extLst>
                  <a:ext uri="{0D108BD9-81ED-4DB2-BD59-A6C34878D82A}">
                    <a16:rowId xmlns:a16="http://schemas.microsoft.com/office/drawing/2014/main" val="2215408883"/>
                  </a:ext>
                </a:extLst>
              </a:tr>
              <a:tr h="1856050">
                <a:tc>
                  <a:txBody>
                    <a:bodyPr/>
                    <a:lstStyle/>
                    <a:p>
                      <a:pPr marL="57785" algn="ctr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76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tc rowSpan="3">
                  <a:txBody>
                    <a:bodyPr/>
                    <a:lstStyle/>
                    <a:p>
                      <a:pPr marL="546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46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52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акуратно налитий у чайну чашку  з блюдцем та чайною ложкою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extLst>
                  <a:ext uri="{0D108BD9-81ED-4DB2-BD59-A6C34878D82A}">
                    <a16:rowId xmlns:a16="http://schemas.microsoft.com/office/drawing/2014/main" val="2684036902"/>
                  </a:ext>
                </a:extLst>
              </a:tr>
              <a:tr h="1480861">
                <a:tc>
                  <a:txBody>
                    <a:bodyPr/>
                    <a:lstStyle/>
                    <a:p>
                      <a:pPr marL="57785" algn="ctr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2065" algn="ctr">
                        <a:lnSpc>
                          <a:spcPct val="107000"/>
                        </a:lnSpc>
                        <a:spcAft>
                          <a:spcPts val="21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</a:t>
                      </a:r>
                      <a:endParaRPr lang="en-US" sz="1100" kern="100">
                        <a:effectLst/>
                      </a:endParaRPr>
                    </a:p>
                    <a:p>
                      <a:pPr marL="69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Чай має червоний колір, приємний, тонкий , ніжний з ароматом каркаде.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extLst>
                  <a:ext uri="{0D108BD9-81ED-4DB2-BD59-A6C34878D82A}">
                    <a16:rowId xmlns:a16="http://schemas.microsoft.com/office/drawing/2014/main" val="2008184059"/>
                  </a:ext>
                </a:extLst>
              </a:tr>
              <a:tr h="1913101">
                <a:tc>
                  <a:txBody>
                    <a:bodyPr/>
                    <a:lstStyle/>
                    <a:p>
                      <a:pPr marL="57785" algn="ctr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  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2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Рідка, однорідна, прозора без чаїнок.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31750" marT="6985" marB="0"/>
                </a:tc>
                <a:extLst>
                  <a:ext uri="{0D108BD9-81ED-4DB2-BD59-A6C34878D82A}">
                    <a16:rowId xmlns:a16="http://schemas.microsoft.com/office/drawing/2014/main" val="2042978580"/>
                  </a:ext>
                </a:extLst>
              </a:tr>
            </a:tbl>
          </a:graphicData>
        </a:graphic>
      </p:graphicFrame>
      <p:pic>
        <p:nvPicPr>
          <p:cNvPr id="7" name="Picture 5913" descr="👌 Каркаде, 100 вкусных рецептов с фото 👌 Алимеро">
            <a:extLst>
              <a:ext uri="{FF2B5EF4-FFF2-40B4-BE49-F238E27FC236}">
                <a16:creationId xmlns:a16="http://schemas.microsoft.com/office/drawing/2014/main" id="{59C6C073-D9E8-FF7B-1143-F3F7DCEEB9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09545" y="1629103"/>
            <a:ext cx="3626069" cy="34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70067"/>
      </p:ext>
    </p:extLst>
  </p:cSld>
  <p:clrMapOvr>
    <a:masterClrMapping/>
  </p:clrMapOvr>
  <p:transition advClick="0" advTm="0">
    <p:comb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3CD6A80-F6E1-7E6C-8AC4-5FAB65D97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993773"/>
              </p:ext>
            </p:extLst>
          </p:nvPr>
        </p:nvGraphicFramePr>
        <p:xfrm>
          <a:off x="283779" y="1180177"/>
          <a:ext cx="11414237" cy="5170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168">
                  <a:extLst>
                    <a:ext uri="{9D8B030D-6E8A-4147-A177-3AD203B41FA5}">
                      <a16:colId xmlns:a16="http://schemas.microsoft.com/office/drawing/2014/main" val="2825425053"/>
                    </a:ext>
                  </a:extLst>
                </a:gridCol>
                <a:gridCol w="2379358">
                  <a:extLst>
                    <a:ext uri="{9D8B030D-6E8A-4147-A177-3AD203B41FA5}">
                      <a16:colId xmlns:a16="http://schemas.microsoft.com/office/drawing/2014/main" val="2908200144"/>
                    </a:ext>
                  </a:extLst>
                </a:gridCol>
                <a:gridCol w="854168">
                  <a:extLst>
                    <a:ext uri="{9D8B030D-6E8A-4147-A177-3AD203B41FA5}">
                      <a16:colId xmlns:a16="http://schemas.microsoft.com/office/drawing/2014/main" val="697070808"/>
                    </a:ext>
                  </a:extLst>
                </a:gridCol>
                <a:gridCol w="751578">
                  <a:extLst>
                    <a:ext uri="{9D8B030D-6E8A-4147-A177-3AD203B41FA5}">
                      <a16:colId xmlns:a16="http://schemas.microsoft.com/office/drawing/2014/main" val="3572071121"/>
                    </a:ext>
                  </a:extLst>
                </a:gridCol>
                <a:gridCol w="1616384">
                  <a:extLst>
                    <a:ext uri="{9D8B030D-6E8A-4147-A177-3AD203B41FA5}">
                      <a16:colId xmlns:a16="http://schemas.microsoft.com/office/drawing/2014/main" val="3850883622"/>
                    </a:ext>
                  </a:extLst>
                </a:gridCol>
                <a:gridCol w="1725814">
                  <a:extLst>
                    <a:ext uri="{9D8B030D-6E8A-4147-A177-3AD203B41FA5}">
                      <a16:colId xmlns:a16="http://schemas.microsoft.com/office/drawing/2014/main" val="849247309"/>
                    </a:ext>
                  </a:extLst>
                </a:gridCol>
                <a:gridCol w="3232767">
                  <a:extLst>
                    <a:ext uri="{9D8B030D-6E8A-4147-A177-3AD203B41FA5}">
                      <a16:colId xmlns:a16="http://schemas.microsoft.com/office/drawing/2014/main" val="2175286036"/>
                    </a:ext>
                  </a:extLst>
                </a:gridCol>
              </a:tblGrid>
              <a:tr h="696868">
                <a:tc rowSpan="2"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№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з\п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rowSpan="2">
                  <a:txBody>
                    <a:bodyPr/>
                    <a:lstStyle/>
                    <a:p>
                      <a:pPr marL="80010"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Найменування сировини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gridSpan="2">
                  <a:txBody>
                    <a:bodyPr/>
                    <a:lstStyle/>
                    <a:p>
                      <a:pPr marL="353695" marR="3263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Вага, г 1 порція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Послідовність операції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rowSpan="2">
                  <a:txBody>
                    <a:bodyPr/>
                    <a:lstStyle/>
                    <a:p>
                      <a:pPr marL="158115" marR="111760" indent="-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Обладнання, інвентар, посуд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rowSpan="2">
                  <a:txBody>
                    <a:bodyPr/>
                    <a:lstStyle/>
                    <a:p>
                      <a:pPr marR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Технологія приготування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extLst>
                  <a:ext uri="{0D108BD9-81ED-4DB2-BD59-A6C34878D82A}">
                    <a16:rowId xmlns:a16="http://schemas.microsoft.com/office/drawing/2014/main" val="3447815913"/>
                  </a:ext>
                </a:extLst>
              </a:tr>
              <a:tr h="230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брутто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нетто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191217"/>
                  </a:ext>
                </a:extLst>
              </a:tr>
              <a:tr h="230039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1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Кава натуральна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552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40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546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40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rowSpan="6">
                  <a:txBody>
                    <a:bodyPr/>
                    <a:lstStyle/>
                    <a:p>
                      <a:pPr marL="69850" marR="69850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Підготовка сировини. Насипання кави в кавоварку.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20000"/>
                        </a:lnSpc>
                        <a:spcAft>
                          <a:spcPts val="15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Приготування кави.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Настоювання Оформлення, відпуск.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rowSpan="6">
                  <a:txBody>
                    <a:bodyPr/>
                    <a:lstStyle/>
                    <a:p>
                      <a:pPr marL="6985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Кавомолка,           кавоварка, холодильна шафа. </a:t>
                      </a:r>
                      <a:endParaRPr lang="en-US" sz="1000" kern="100">
                        <a:effectLst/>
                      </a:endParaRPr>
                    </a:p>
                    <a:p>
                      <a:pPr marL="69850" marR="410210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Виробничий стіл, ємності для продуктів.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Ложка кавова, чашка кавова.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rowSpan="6">
                  <a:txBody>
                    <a:bodyPr/>
                    <a:lstStyle/>
                    <a:p>
                      <a:pPr marL="70485" marR="114935" indent="-84455" algn="just">
                        <a:lnSpc>
                          <a:spcPct val="114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 Для приготування кави в електрокавоварці мелену каву насипають на сітку агрегата за 5-6 хвилин до закипання води. В процесі варіння з кави екстрагуються смакові і ароматичні речовини. Для поліпшення смаку каву залишають в апараті на 5-8 хвилин. Відпускають в чашках для кави ємністю </a:t>
                      </a:r>
                      <a:r>
                        <a:rPr lang="en-US" sz="1300" kern="100">
                          <a:effectLst/>
                        </a:rPr>
                        <a:t>75-100мл. </a:t>
                      </a:r>
                      <a:endParaRPr lang="en-US" sz="1000" kern="100">
                        <a:effectLst/>
                      </a:endParaRPr>
                    </a:p>
                    <a:p>
                      <a:pPr marL="69850" algn="just">
                        <a:lnSpc>
                          <a:spcPct val="107000"/>
                        </a:lnSpc>
                        <a:spcAft>
                          <a:spcPts val="195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Температура подавання не нижче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75 º С. </a:t>
                      </a:r>
                      <a:endParaRPr lang="en-US" sz="10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extLst>
                  <a:ext uri="{0D108BD9-81ED-4DB2-BD59-A6C34878D82A}">
                    <a16:rowId xmlns:a16="http://schemas.microsoft.com/office/drawing/2014/main" val="179479187"/>
                  </a:ext>
                </a:extLst>
              </a:tr>
              <a:tr h="230039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2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Вода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110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110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817024"/>
                  </a:ext>
                </a:extLst>
              </a:tr>
              <a:tr h="230039">
                <a:tc>
                  <a:txBody>
                    <a:bodyPr/>
                    <a:lstStyle/>
                    <a:p>
                      <a:pPr marL="444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321652"/>
                  </a:ext>
                </a:extLst>
              </a:tr>
              <a:tr h="230039">
                <a:tc>
                  <a:txBody>
                    <a:bodyPr/>
                    <a:lstStyle/>
                    <a:p>
                      <a:pPr marL="444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753994"/>
                  </a:ext>
                </a:extLst>
              </a:tr>
              <a:tr h="230039">
                <a:tc>
                  <a:txBody>
                    <a:bodyPr/>
                    <a:lstStyle/>
                    <a:p>
                      <a:pPr marL="444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Вихід: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514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-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520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100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843985"/>
                  </a:ext>
                </a:extLst>
              </a:tr>
              <a:tr h="3093206">
                <a:tc>
                  <a:txBody>
                    <a:bodyPr/>
                    <a:lstStyle/>
                    <a:p>
                      <a:pPr marL="444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 anchor="ctr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</a:rPr>
                        <a:t> </a:t>
                      </a:r>
                      <a:endParaRPr lang="en-U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32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2864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DB9255A-5715-A2B9-1BE4-2A1AA6582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1655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3B40A8-929E-9D80-B748-E01CFBF4F903}"/>
              </a:ext>
            </a:extLst>
          </p:cNvPr>
          <p:cNvSpPr/>
          <p:nvPr/>
        </p:nvSpPr>
        <p:spPr>
          <a:xfrm>
            <a:off x="3100552" y="315310"/>
            <a:ext cx="7062951" cy="451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Інструкційно-технологічна картка «Кава чорна 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61649"/>
      </p:ext>
    </p:extLst>
  </p:cSld>
  <p:clrMapOvr>
    <a:masterClrMapping/>
  </p:clrMapOvr>
  <p:transition advClick="0" advTm="0">
    <p:comb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B56B3B0-4759-7194-A72C-62D2C21AC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10870"/>
              </p:ext>
            </p:extLst>
          </p:nvPr>
        </p:nvGraphicFramePr>
        <p:xfrm>
          <a:off x="1145629" y="956441"/>
          <a:ext cx="10394730" cy="4591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2247">
                  <a:extLst>
                    <a:ext uri="{9D8B030D-6E8A-4147-A177-3AD203B41FA5}">
                      <a16:colId xmlns:a16="http://schemas.microsoft.com/office/drawing/2014/main" val="4072289806"/>
                    </a:ext>
                  </a:extLst>
                </a:gridCol>
                <a:gridCol w="4539504">
                  <a:extLst>
                    <a:ext uri="{9D8B030D-6E8A-4147-A177-3AD203B41FA5}">
                      <a16:colId xmlns:a16="http://schemas.microsoft.com/office/drawing/2014/main" val="1307145091"/>
                    </a:ext>
                  </a:extLst>
                </a:gridCol>
                <a:gridCol w="3362979">
                  <a:extLst>
                    <a:ext uri="{9D8B030D-6E8A-4147-A177-3AD203B41FA5}">
                      <a16:colId xmlns:a16="http://schemas.microsoft.com/office/drawing/2014/main" val="3109148835"/>
                    </a:ext>
                  </a:extLst>
                </a:gridCol>
              </a:tblGrid>
              <a:tr h="538283"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extLst>
                  <a:ext uri="{0D108BD9-81ED-4DB2-BD59-A6C34878D82A}">
                    <a16:rowId xmlns:a16="http://schemas.microsoft.com/office/drawing/2014/main" val="3600013646"/>
                  </a:ext>
                </a:extLst>
              </a:tr>
              <a:tr h="2084410"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tc rowSpan="3">
                  <a:txBody>
                    <a:bodyPr/>
                    <a:lstStyle/>
                    <a:p>
                      <a:pPr marR="5842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 anchor="b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23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 marR="4445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r>
                        <a:rPr lang="ru-RU" sz="1400" kern="100">
                          <a:effectLst/>
                        </a:rPr>
                        <a:t>Кава чорна у чашці для кави з блюдцем та кавовою ложкою, окремо подають цукор, лимон у розетці, молоко або вершки у молочнику.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extLst>
                  <a:ext uri="{0D108BD9-81ED-4DB2-BD59-A6C34878D82A}">
                    <a16:rowId xmlns:a16="http://schemas.microsoft.com/office/drawing/2014/main" val="1324723074"/>
                  </a:ext>
                </a:extLst>
              </a:tr>
              <a:tr h="1303758">
                <a:tc>
                  <a:txBody>
                    <a:bodyPr/>
                    <a:lstStyle/>
                    <a:p>
                      <a:pPr marL="325755" marR="2749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Колір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Кава чорна має насичений темно – коричневий колір, смак приємний, гірковатий, кавовий аромат.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extLst>
                  <a:ext uri="{0D108BD9-81ED-4DB2-BD59-A6C34878D82A}">
                    <a16:rowId xmlns:a16="http://schemas.microsoft.com/office/drawing/2014/main" val="2240550171"/>
                  </a:ext>
                </a:extLst>
              </a:tr>
              <a:tr h="665548"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Рідка, однорідна</a:t>
                      </a:r>
                      <a:r>
                        <a:rPr lang="en-US" sz="1100" kern="100">
                          <a:effectLst/>
                        </a:rPr>
                        <a:t>.</a:t>
                      </a: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28575" marT="2540" marB="16510"/>
                </a:tc>
                <a:extLst>
                  <a:ext uri="{0D108BD9-81ED-4DB2-BD59-A6C34878D82A}">
                    <a16:rowId xmlns:a16="http://schemas.microsoft.com/office/drawing/2014/main" val="334279178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C84FB6-FB4D-9D36-1B5C-87303CEA4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80" y="2142632"/>
            <a:ext cx="3694496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63572"/>
      </p:ext>
    </p:extLst>
  </p:cSld>
  <p:clrMapOvr>
    <a:masterClrMapping/>
  </p:clrMapOvr>
  <p:transition advClick="0" advTm="0">
    <p:comb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AAB007A-9A09-BF6F-C6BC-9901A08CC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147604"/>
              </p:ext>
            </p:extLst>
          </p:nvPr>
        </p:nvGraphicFramePr>
        <p:xfrm>
          <a:off x="420414" y="1229711"/>
          <a:ext cx="11319642" cy="4942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623">
                  <a:extLst>
                    <a:ext uri="{9D8B030D-6E8A-4147-A177-3AD203B41FA5}">
                      <a16:colId xmlns:a16="http://schemas.microsoft.com/office/drawing/2014/main" val="3545207433"/>
                    </a:ext>
                  </a:extLst>
                </a:gridCol>
                <a:gridCol w="1626857">
                  <a:extLst>
                    <a:ext uri="{9D8B030D-6E8A-4147-A177-3AD203B41FA5}">
                      <a16:colId xmlns:a16="http://schemas.microsoft.com/office/drawing/2014/main" val="798769759"/>
                    </a:ext>
                  </a:extLst>
                </a:gridCol>
                <a:gridCol w="823974">
                  <a:extLst>
                    <a:ext uri="{9D8B030D-6E8A-4147-A177-3AD203B41FA5}">
                      <a16:colId xmlns:a16="http://schemas.microsoft.com/office/drawing/2014/main" val="3898957196"/>
                    </a:ext>
                  </a:extLst>
                </a:gridCol>
                <a:gridCol w="823974">
                  <a:extLst>
                    <a:ext uri="{9D8B030D-6E8A-4147-A177-3AD203B41FA5}">
                      <a16:colId xmlns:a16="http://schemas.microsoft.com/office/drawing/2014/main" val="2350617053"/>
                    </a:ext>
                  </a:extLst>
                </a:gridCol>
                <a:gridCol w="1857396">
                  <a:extLst>
                    <a:ext uri="{9D8B030D-6E8A-4147-A177-3AD203B41FA5}">
                      <a16:colId xmlns:a16="http://schemas.microsoft.com/office/drawing/2014/main" val="4132348852"/>
                    </a:ext>
                  </a:extLst>
                </a:gridCol>
                <a:gridCol w="2085025">
                  <a:extLst>
                    <a:ext uri="{9D8B030D-6E8A-4147-A177-3AD203B41FA5}">
                      <a16:colId xmlns:a16="http://schemas.microsoft.com/office/drawing/2014/main" val="3392298837"/>
                    </a:ext>
                  </a:extLst>
                </a:gridCol>
                <a:gridCol w="3690793">
                  <a:extLst>
                    <a:ext uri="{9D8B030D-6E8A-4147-A177-3AD203B41FA5}">
                      <a16:colId xmlns:a16="http://schemas.microsoft.com/office/drawing/2014/main" val="1790254745"/>
                    </a:ext>
                  </a:extLst>
                </a:gridCol>
              </a:tblGrid>
              <a:tr h="686563">
                <a:tc>
                  <a:txBody>
                    <a:bodyPr/>
                    <a:lstStyle/>
                    <a:p>
                      <a:pPr marL="6985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№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Найменування  продуктів 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Брутто  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Нетто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Обладнання, інвентар, посуд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Послідовність операцій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Технологія приготування страви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extLst>
                  <a:ext uri="{0D108BD9-81ED-4DB2-BD59-A6C34878D82A}">
                    <a16:rowId xmlns:a16="http://schemas.microsoft.com/office/drawing/2014/main" val="3813690974"/>
                  </a:ext>
                </a:extLst>
              </a:tr>
              <a:tr h="4256225"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4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5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07000"/>
                        </a:lnSpc>
                        <a:spcAft>
                          <a:spcPts val="102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Кава натуральна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1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Вода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Цукор </a:t>
                      </a:r>
                      <a:endParaRPr lang="en-US" sz="900" kern="100">
                        <a:effectLst/>
                      </a:endParaRPr>
                    </a:p>
                    <a:p>
                      <a:pPr marL="69850" algn="just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Молоко топлене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21000"/>
                        </a:lnSpc>
                        <a:spcAft>
                          <a:spcPts val="54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Молоко для пінки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7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Вихід: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8 </a:t>
                      </a:r>
                      <a:endParaRPr lang="en-US" sz="900" kern="100">
                        <a:effectLst/>
                      </a:endParaRPr>
                    </a:p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120 </a:t>
                      </a:r>
                      <a:endParaRPr lang="en-US" sz="9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25 </a:t>
                      </a:r>
                      <a:endParaRPr lang="en-US" sz="9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25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85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8 </a:t>
                      </a:r>
                      <a:endParaRPr lang="en-US" sz="900" kern="100">
                        <a:effectLst/>
                      </a:endParaRPr>
                    </a:p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120 </a:t>
                      </a:r>
                      <a:endParaRPr lang="en-US" sz="900" kern="100">
                        <a:effectLst/>
                      </a:endParaRPr>
                    </a:p>
                    <a:p>
                      <a:pPr marR="63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25 </a:t>
                      </a:r>
                      <a:endParaRPr lang="en-US" sz="900" kern="100">
                        <a:effectLst/>
                      </a:endParaRPr>
                    </a:p>
                    <a:p>
                      <a:pPr marR="63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25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R="63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85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 marR="315595">
                        <a:lnSpc>
                          <a:spcPct val="154000"/>
                        </a:lnSpc>
                        <a:spcAft>
                          <a:spcPts val="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200\5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4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Кавомолка           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755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Кавоварка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69850" marR="43180">
                        <a:lnSpc>
                          <a:spcPct val="121000"/>
                        </a:lnSpc>
                        <a:spcAft>
                          <a:spcPts val="81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3.Холодильна шафа </a:t>
                      </a:r>
                      <a:endParaRPr lang="en-US" sz="900" kern="100">
                        <a:effectLst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755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4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Виробничий стіл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45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4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Каструля              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1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6  Мірні ложки </a:t>
                      </a:r>
                      <a:endParaRPr lang="en-US" sz="900" kern="100">
                        <a:effectLst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755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7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Сито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lnSpc>
                          <a:spcPct val="121000"/>
                        </a:lnSpc>
                        <a:spcAft>
                          <a:spcPts val="78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7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Ємності для продуктів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63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9.Чашка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69850" indent="-84455">
                        <a:lnSpc>
                          <a:spcPct val="121000"/>
                        </a:lnSpc>
                        <a:spcAft>
                          <a:spcPts val="79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1.Підготовка сировини.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1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2.Топління молока. </a:t>
                      </a:r>
                      <a:endParaRPr lang="en-US" sz="900" kern="100">
                        <a:effectLst/>
                      </a:endParaRPr>
                    </a:p>
                    <a:p>
                      <a:pPr marL="69850" algn="just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3.Приготування кави. </a:t>
                      </a:r>
                      <a:endParaRPr lang="en-US" sz="900" kern="100">
                        <a:effectLst/>
                      </a:endParaRPr>
                    </a:p>
                    <a:p>
                      <a:pPr marL="69850" algn="just">
                        <a:lnSpc>
                          <a:spcPct val="119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3.Додавання молока до  кави.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1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4.Додавання цукру.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5. Оформлення, відпуск.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tc>
                  <a:txBody>
                    <a:bodyPr/>
                    <a:lstStyle/>
                    <a:p>
                      <a:pPr marL="69850" marR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Готуємо чорну каву, проціджуємо, потім додаємо гаряче топлене молоко  і доводимо до кипіння. Перед подаванням в каву кладуть гарячу молочну пінку, яку знімають при топлінні молока.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864" marB="0"/>
                </a:tc>
                <a:extLst>
                  <a:ext uri="{0D108BD9-81ED-4DB2-BD59-A6C34878D82A}">
                    <a16:rowId xmlns:a16="http://schemas.microsoft.com/office/drawing/2014/main" val="254942996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54AC414-0F0D-9C90-7031-405B40242398}"/>
              </a:ext>
            </a:extLst>
          </p:cNvPr>
          <p:cNvSpPr/>
          <p:nvPr/>
        </p:nvSpPr>
        <p:spPr>
          <a:xfrm>
            <a:off x="2070538" y="409903"/>
            <a:ext cx="8145517" cy="5044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Інструкційно-технологічна картка «Кава по - варшавські»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37459"/>
      </p:ext>
    </p:extLst>
  </p:cSld>
  <p:clrMapOvr>
    <a:masterClrMapping/>
  </p:clrMapOvr>
  <p:transition advClick="0" advTm="0">
    <p:comb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5A9EBA8-1763-6330-7E30-4A053F74B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06680"/>
              </p:ext>
            </p:extLst>
          </p:nvPr>
        </p:nvGraphicFramePr>
        <p:xfrm>
          <a:off x="641132" y="998483"/>
          <a:ext cx="10941268" cy="53378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3893">
                  <a:extLst>
                    <a:ext uri="{9D8B030D-6E8A-4147-A177-3AD203B41FA5}">
                      <a16:colId xmlns:a16="http://schemas.microsoft.com/office/drawing/2014/main" val="2850941349"/>
                    </a:ext>
                  </a:extLst>
                </a:gridCol>
                <a:gridCol w="4036956">
                  <a:extLst>
                    <a:ext uri="{9D8B030D-6E8A-4147-A177-3AD203B41FA5}">
                      <a16:colId xmlns:a16="http://schemas.microsoft.com/office/drawing/2014/main" val="1553397146"/>
                    </a:ext>
                  </a:extLst>
                </a:gridCol>
                <a:gridCol w="3450419">
                  <a:extLst>
                    <a:ext uri="{9D8B030D-6E8A-4147-A177-3AD203B41FA5}">
                      <a16:colId xmlns:a16="http://schemas.microsoft.com/office/drawing/2014/main" val="1915113639"/>
                    </a:ext>
                  </a:extLst>
                </a:gridCol>
              </a:tblGrid>
              <a:tr h="611612">
                <a:tc>
                  <a:txBody>
                    <a:bodyPr/>
                    <a:lstStyle/>
                    <a:p>
                      <a:pPr marL="381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Що перевірити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93" marR="95590" marT="5809" marB="0"/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Малюнок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93" marR="95590" marT="5809" marB="0"/>
                </a:tc>
                <a:tc>
                  <a:txBody>
                    <a:bodyPr/>
                    <a:lstStyle/>
                    <a:p>
                      <a:pPr marL="4699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Вимоги до якості </a:t>
                      </a:r>
                      <a:endParaRPr lang="en-US" sz="900" kern="100">
                        <a:effectLst/>
                      </a:endParaRPr>
                    </a:p>
                    <a:p>
                      <a:pPr marL="889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93" marR="95590" marT="5809" marB="0"/>
                </a:tc>
                <a:extLst>
                  <a:ext uri="{0D108BD9-81ED-4DB2-BD59-A6C34878D82A}">
                    <a16:rowId xmlns:a16="http://schemas.microsoft.com/office/drawing/2014/main" val="1358987880"/>
                  </a:ext>
                </a:extLst>
              </a:tr>
              <a:tr h="47262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Зовнішній вигляд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Смак, аромат, колір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Консистенція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93" marR="95590" marT="5809" marB="0"/>
                </a:tc>
                <a:tc>
                  <a:txBody>
                    <a:bodyPr/>
                    <a:lstStyle/>
                    <a:p>
                      <a:pPr marL="825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82550" algn="ctr">
                        <a:lnSpc>
                          <a:spcPct val="107000"/>
                        </a:lnSpc>
                        <a:spcAft>
                          <a:spcPts val="72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R="1143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93" marR="95590" marT="580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21000"/>
                        </a:lnSpc>
                        <a:spcAft>
                          <a:spcPts val="53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Напій акуратно налитий у чайну  чашку ; зверху  молочна пінка. 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4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algn="just">
                        <a:lnSpc>
                          <a:spcPct val="122000"/>
                        </a:lnSpc>
                        <a:spcAft>
                          <a:spcPts val="52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Приємний, кавово-молочний присмак, ніжний аромат.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1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Світло-коричневий. </a:t>
                      </a:r>
                      <a:endParaRPr lang="en-US" sz="900" kern="100">
                        <a:effectLst/>
                      </a:endParaRPr>
                    </a:p>
                    <a:p>
                      <a:pPr marL="8890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	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Рідка, однорідна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093" marR="95590" marT="5809" marB="0"/>
                </a:tc>
                <a:extLst>
                  <a:ext uri="{0D108BD9-81ED-4DB2-BD59-A6C34878D82A}">
                    <a16:rowId xmlns:a16="http://schemas.microsoft.com/office/drawing/2014/main" val="1387495782"/>
                  </a:ext>
                </a:extLst>
              </a:tr>
            </a:tbl>
          </a:graphicData>
        </a:graphic>
      </p:graphicFrame>
      <p:pic>
        <p:nvPicPr>
          <p:cNvPr id="7" name="Picture 6707" descr="Кофе гляссе простой домашний рецепт пошагово с фото">
            <a:extLst>
              <a:ext uri="{FF2B5EF4-FFF2-40B4-BE49-F238E27FC236}">
                <a16:creationId xmlns:a16="http://schemas.microsoft.com/office/drawing/2014/main" id="{43C1DD8D-ACF0-D04A-C7CD-C36C2A9599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98731" y="2774731"/>
            <a:ext cx="3473669" cy="25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80182"/>
      </p:ext>
    </p:extLst>
  </p:cSld>
  <p:clrMapOvr>
    <a:masterClrMapping/>
  </p:clrMapOvr>
  <p:transition advClick="0" advTm="0">
    <p:comb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7960824-9E75-CE2B-DD00-3B3CE865D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153672"/>
              </p:ext>
            </p:extLst>
          </p:nvPr>
        </p:nvGraphicFramePr>
        <p:xfrm>
          <a:off x="609600" y="861848"/>
          <a:ext cx="10962290" cy="5391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628">
                  <a:extLst>
                    <a:ext uri="{9D8B030D-6E8A-4147-A177-3AD203B41FA5}">
                      <a16:colId xmlns:a16="http://schemas.microsoft.com/office/drawing/2014/main" val="3670336572"/>
                    </a:ext>
                  </a:extLst>
                </a:gridCol>
                <a:gridCol w="1575499">
                  <a:extLst>
                    <a:ext uri="{9D8B030D-6E8A-4147-A177-3AD203B41FA5}">
                      <a16:colId xmlns:a16="http://schemas.microsoft.com/office/drawing/2014/main" val="678708159"/>
                    </a:ext>
                  </a:extLst>
                </a:gridCol>
                <a:gridCol w="797962">
                  <a:extLst>
                    <a:ext uri="{9D8B030D-6E8A-4147-A177-3AD203B41FA5}">
                      <a16:colId xmlns:a16="http://schemas.microsoft.com/office/drawing/2014/main" val="1282637041"/>
                    </a:ext>
                  </a:extLst>
                </a:gridCol>
                <a:gridCol w="797962">
                  <a:extLst>
                    <a:ext uri="{9D8B030D-6E8A-4147-A177-3AD203B41FA5}">
                      <a16:colId xmlns:a16="http://schemas.microsoft.com/office/drawing/2014/main" val="590487002"/>
                    </a:ext>
                  </a:extLst>
                </a:gridCol>
                <a:gridCol w="1798759">
                  <a:extLst>
                    <a:ext uri="{9D8B030D-6E8A-4147-A177-3AD203B41FA5}">
                      <a16:colId xmlns:a16="http://schemas.microsoft.com/office/drawing/2014/main" val="2837637304"/>
                    </a:ext>
                  </a:extLst>
                </a:gridCol>
                <a:gridCol w="2019203">
                  <a:extLst>
                    <a:ext uri="{9D8B030D-6E8A-4147-A177-3AD203B41FA5}">
                      <a16:colId xmlns:a16="http://schemas.microsoft.com/office/drawing/2014/main" val="1155596350"/>
                    </a:ext>
                  </a:extLst>
                </a:gridCol>
                <a:gridCol w="3574277">
                  <a:extLst>
                    <a:ext uri="{9D8B030D-6E8A-4147-A177-3AD203B41FA5}">
                      <a16:colId xmlns:a16="http://schemas.microsoft.com/office/drawing/2014/main" val="671950905"/>
                    </a:ext>
                  </a:extLst>
                </a:gridCol>
              </a:tblGrid>
              <a:tr h="723294">
                <a:tc>
                  <a:txBody>
                    <a:bodyPr/>
                    <a:lstStyle/>
                    <a:p>
                      <a:pPr marL="6985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№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Найменування  продуктів 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Брутто  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Нетто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Обладнання, інвентар, посуд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412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Послідовність операцій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Технологія приготування страви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extLst>
                  <a:ext uri="{0D108BD9-81ED-4DB2-BD59-A6C34878D82A}">
                    <a16:rowId xmlns:a16="http://schemas.microsoft.com/office/drawing/2014/main" val="3136897842"/>
                  </a:ext>
                </a:extLst>
              </a:tr>
              <a:tr h="4668697"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4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5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69850" algn="just">
                        <a:lnSpc>
                          <a:spcPct val="107000"/>
                        </a:lnSpc>
                        <a:spcAft>
                          <a:spcPts val="100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Кава натуральна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0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Вода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Цукор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22000"/>
                        </a:lnSpc>
                        <a:spcAft>
                          <a:spcPts val="82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Вершки (35 % жирності)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Цукрова пудра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Вихід: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6 </a:t>
                      </a:r>
                      <a:endParaRPr lang="en-US" sz="900" kern="100">
                        <a:effectLst/>
                      </a:endParaRPr>
                    </a:p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114 </a:t>
                      </a:r>
                      <a:endParaRPr lang="en-US" sz="9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15 </a:t>
                      </a:r>
                      <a:endParaRPr lang="en-US" sz="900" kern="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27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4,5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44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-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6 </a:t>
                      </a:r>
                      <a:endParaRPr lang="en-US" sz="900" kern="100">
                        <a:effectLst/>
                      </a:endParaRPr>
                    </a:p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114 </a:t>
                      </a:r>
                      <a:endParaRPr lang="en-US" sz="900" kern="100">
                        <a:effectLst/>
                      </a:endParaRPr>
                    </a:p>
                    <a:p>
                      <a:pPr marR="63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15 </a:t>
                      </a:r>
                      <a:endParaRPr lang="en-US" sz="900" kern="100">
                        <a:effectLst/>
                      </a:endParaRPr>
                    </a:p>
                    <a:p>
                      <a:pPr marR="63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27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25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4,5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 marR="315595">
                        <a:lnSpc>
                          <a:spcPct val="155000"/>
                        </a:lnSpc>
                        <a:spcAft>
                          <a:spcPts val="2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43815" algn="ctr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130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2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Кавомолка           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755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Кавоварка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69850" marR="43180">
                        <a:lnSpc>
                          <a:spcPct val="121000"/>
                        </a:lnSpc>
                        <a:spcAft>
                          <a:spcPts val="81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3.Холодильна шафа </a:t>
                      </a:r>
                      <a:endParaRPr lang="en-US" sz="900" kern="100">
                        <a:effectLst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78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4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Виробничий стіл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102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4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Каструля              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01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6  Мірні ложки </a:t>
                      </a:r>
                      <a:endParaRPr lang="en-US" sz="900" kern="100">
                        <a:effectLst/>
                      </a:endParaRPr>
                    </a:p>
                    <a:p>
                      <a:pPr marL="342900" marR="43815" lvl="0" indent="-342900" fontAlgn="base">
                        <a:lnSpc>
                          <a:spcPct val="107000"/>
                        </a:lnSpc>
                        <a:spcAft>
                          <a:spcPts val="78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7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Сито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43815" lvl="0" indent="-342900" fontAlgn="base">
                        <a:lnSpc>
                          <a:spcPct val="146000"/>
                        </a:lnSpc>
                        <a:spcAft>
                          <a:spcPts val="395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7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Ємності для продуктів 9.Міксер 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660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10.Чашка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69850" indent="-84455">
                        <a:lnSpc>
                          <a:spcPct val="121000"/>
                        </a:lnSpc>
                        <a:spcAft>
                          <a:spcPts val="535"/>
                        </a:spcAft>
                        <a:buNone/>
                      </a:pPr>
                      <a:r>
                        <a:rPr lang="en-US" sz="1200" kern="100">
                          <a:effectLst/>
                        </a:rPr>
                        <a:t> 1.Підготовка сировини. </a:t>
                      </a:r>
                      <a:endParaRPr lang="en-US" sz="900" kern="100">
                        <a:effectLst/>
                      </a:endParaRPr>
                    </a:p>
                    <a:p>
                      <a:pPr marL="69850">
                        <a:lnSpc>
                          <a:spcPct val="146000"/>
                        </a:lnSpc>
                        <a:spcAft>
                          <a:spcPts val="135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2.Збивання вершків з цукровою пудрою. 3.Приготування кави. </a:t>
                      </a:r>
                      <a:endParaRPr lang="en-US" sz="900" kern="100">
                        <a:effectLst/>
                      </a:endParaRPr>
                    </a:p>
                    <a:p>
                      <a:pPr marL="6985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3.Додавання цукру до готової кави. </a:t>
                      </a:r>
                      <a:endParaRPr lang="en-US" sz="900" kern="100">
                        <a:effectLst/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99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6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Перемішування. </a:t>
                      </a:r>
                      <a:endParaRPr lang="en-US" sz="900" u="none" strike="noStrike" kern="1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lvl="0" indent="-34290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Clr>
                          <a:srgbClr val="000000"/>
                        </a:buClr>
                        <a:buSzPts val="1400"/>
                        <a:buFont typeface="+mj-lt"/>
                        <a:buAutoNum type="arabicPeriod" startAt="6"/>
                      </a:pPr>
                      <a:r>
                        <a:rPr lang="en-US" sz="1200" u="none" strike="noStrike" kern="1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Оформлення, відпуск. </a:t>
                      </a:r>
                      <a:endParaRPr lang="en-US" sz="900" u="none" strike="noStrike" kern="1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tc>
                  <a:txBody>
                    <a:bodyPr/>
                    <a:lstStyle/>
                    <a:p>
                      <a:pPr marL="69850" marR="1714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200" kern="100">
                          <a:effectLst/>
                        </a:rPr>
                        <a:t> Збиваємо вершки з цукровою пудрою в стійку піну і ставимо в холодильник. Всипаємо каву в турку , заливаємо холодною водою і доводимо до кипіння. Проціджуємо в підігріту чашку .В готову чорну каву додають цукор, перемішують. Зверху кладуть збиті з цукровою пудрою вершки.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8534" marB="0"/>
                </a:tc>
                <a:extLst>
                  <a:ext uri="{0D108BD9-81ED-4DB2-BD59-A6C34878D82A}">
                    <a16:rowId xmlns:a16="http://schemas.microsoft.com/office/drawing/2014/main" val="121786135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CABD44-55C9-84CA-A021-816BD224FB8D}"/>
              </a:ext>
            </a:extLst>
          </p:cNvPr>
          <p:cNvSpPr/>
          <p:nvPr/>
        </p:nvSpPr>
        <p:spPr>
          <a:xfrm>
            <a:off x="1954924" y="420414"/>
            <a:ext cx="8345214" cy="3468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Інструкційно- технологічна картка «Кава по – віденські 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145024"/>
      </p:ext>
    </p:extLst>
  </p:cSld>
  <p:clrMapOvr>
    <a:masterClrMapping/>
  </p:clrMapOvr>
  <p:transition advClick="0" advTm="0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311499" y="248920"/>
            <a:ext cx="11404879" cy="669925"/>
          </a:xfrm>
          <a:prstGeom prst="parallelogram">
            <a:avLst/>
          </a:prstGeom>
          <a:solidFill>
            <a:srgbClr val="74382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93986" y="248920"/>
            <a:ext cx="10310648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84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uk-UA" altLang="zh-CN" sz="2800" i="1">
                <a:solidFill>
                  <a:schemeClr val="bg1"/>
                </a:solidFill>
                <a:latin typeface="Nyala" panose="02000504070300020003" pitchFamily="2" charset="0"/>
                <a:ea typeface="方正宋刻本秀楷简体" panose="02000000000000000000" pitchFamily="2" charset="-122"/>
              </a:rPr>
              <a:t>Актуалізація опорних знань </a:t>
            </a:r>
            <a:endParaRPr lang="zh-CN" altLang="en-US" sz="2800" i="1" dirty="0">
              <a:solidFill>
                <a:schemeClr val="bg1"/>
              </a:solidFill>
              <a:latin typeface="Nyala" panose="02000504070300020003" pitchFamily="2" charset="0"/>
              <a:ea typeface="方正宋刻本秀楷简体" panose="02000000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9186" y="1364733"/>
            <a:ext cx="6591791" cy="4801235"/>
            <a:chOff x="980914" y="877036"/>
            <a:chExt cx="4530680" cy="3600927"/>
          </a:xfrm>
        </p:grpSpPr>
        <p:sp>
          <p:nvSpPr>
            <p:cNvPr id="6" name="Rectangle 3"/>
            <p:cNvSpPr/>
            <p:nvPr/>
          </p:nvSpPr>
          <p:spPr bwMode="auto">
            <a:xfrm>
              <a:off x="980914" y="877036"/>
              <a:ext cx="4530680" cy="3600927"/>
            </a:xfrm>
            <a:prstGeom prst="rect">
              <a:avLst/>
            </a:prstGeom>
            <a:solidFill>
              <a:srgbClr val="74382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68586" tIns="68589" rIns="68586" bIns="68589" numCol="1" rtlCol="0" anchor="t" anchorCtr="0" compatLnSpc="1"/>
            <a:lstStyle/>
            <a:p>
              <a:pPr defTabSz="91376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</a:pPr>
              <a:endParaRPr lang="en-US" altLang="zh-CN" sz="3700" spc="-40" dirty="0">
                <a:solidFill>
                  <a:schemeClr val="bg1"/>
                </a:solidFill>
                <a:latin typeface="+mn-ea"/>
                <a:cs typeface="+mn-ea"/>
              </a:endParaRPr>
            </a:p>
            <a:p>
              <a:pPr defTabSz="91376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</a:pPr>
              <a:endParaRPr lang="en-US" sz="2100" spc="-40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  <p:sp>
          <p:nvSpPr>
            <p:cNvPr id="7" name="Freeform 72"/>
            <p:cNvSpPr>
              <a:spLocks noEditPoints="1"/>
            </p:cNvSpPr>
            <p:nvPr/>
          </p:nvSpPr>
          <p:spPr bwMode="auto">
            <a:xfrm>
              <a:off x="4567270" y="3534499"/>
              <a:ext cx="743144" cy="74448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9" tIns="34295" rIns="68589" bIns="34295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80" y="1364770"/>
            <a:ext cx="4602705" cy="4800533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50E915-3F60-7BEC-E236-7B4A953E3201}"/>
              </a:ext>
            </a:extLst>
          </p:cNvPr>
          <p:cNvSpPr txBox="1"/>
          <p:nvPr/>
        </p:nvSpPr>
        <p:spPr>
          <a:xfrm>
            <a:off x="493986" y="3246961"/>
            <a:ext cx="6390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2800"/>
          </a:p>
          <a:p>
            <a:endParaRPr lang="en-US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166A7-45F4-1BAE-37BD-81B04CBA8CD5}"/>
              </a:ext>
            </a:extLst>
          </p:cNvPr>
          <p:cNvSpPr txBox="1"/>
          <p:nvPr/>
        </p:nvSpPr>
        <p:spPr>
          <a:xfrm>
            <a:off x="311499" y="2385848"/>
            <a:ext cx="63520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hlinkClick r:id="rId5"/>
              </a:rPr>
              <a:t>https://wordwall.net/play/90771/688/686</a:t>
            </a:r>
            <a:endParaRPr lang="uk-UA" sz="4400"/>
          </a:p>
          <a:p>
            <a:endParaRPr lang="en-US" sz="4400"/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462E9E6-955E-4062-B5F3-4E2143931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728309"/>
              </p:ext>
            </p:extLst>
          </p:nvPr>
        </p:nvGraphicFramePr>
        <p:xfrm>
          <a:off x="472966" y="893379"/>
          <a:ext cx="11225049" cy="5315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3477">
                  <a:extLst>
                    <a:ext uri="{9D8B030D-6E8A-4147-A177-3AD203B41FA5}">
                      <a16:colId xmlns:a16="http://schemas.microsoft.com/office/drawing/2014/main" val="3113608154"/>
                    </a:ext>
                  </a:extLst>
                </a:gridCol>
                <a:gridCol w="4141661">
                  <a:extLst>
                    <a:ext uri="{9D8B030D-6E8A-4147-A177-3AD203B41FA5}">
                      <a16:colId xmlns:a16="http://schemas.microsoft.com/office/drawing/2014/main" val="2323467696"/>
                    </a:ext>
                  </a:extLst>
                </a:gridCol>
                <a:gridCol w="3539911">
                  <a:extLst>
                    <a:ext uri="{9D8B030D-6E8A-4147-A177-3AD203B41FA5}">
                      <a16:colId xmlns:a16="http://schemas.microsoft.com/office/drawing/2014/main" val="982983451"/>
                    </a:ext>
                  </a:extLst>
                </a:gridCol>
              </a:tblGrid>
              <a:tr h="630783">
                <a:tc>
                  <a:txBody>
                    <a:bodyPr/>
                    <a:lstStyle/>
                    <a:p>
                      <a:pPr marL="831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Що перевірити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6" marR="130849" marT="5712" marB="0"/>
                </a:tc>
                <a:tc>
                  <a:txBody>
                    <a:bodyPr/>
                    <a:lstStyle/>
                    <a:p>
                      <a:pPr marL="838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Малюнок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6" marR="130849" marT="5712" marB="0"/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Вимоги до якості </a:t>
                      </a:r>
                      <a:endParaRPr lang="en-US" sz="900" kern="100">
                        <a:effectLst/>
                      </a:endParaRPr>
                    </a:p>
                    <a:p>
                      <a:pPr marL="13398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6" marR="130849" marT="5712" marB="0"/>
                </a:tc>
                <a:extLst>
                  <a:ext uri="{0D108BD9-81ED-4DB2-BD59-A6C34878D82A}">
                    <a16:rowId xmlns:a16="http://schemas.microsoft.com/office/drawing/2014/main" val="4186886666"/>
                  </a:ext>
                </a:extLst>
              </a:tr>
              <a:tr h="4684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Зовнішній вигляд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Смак, аромат, колір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2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Консистенція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6" marR="130849" marT="5712" marB="0"/>
                </a:tc>
                <a:tc>
                  <a:txBody>
                    <a:bodyPr/>
                    <a:lstStyle/>
                    <a:p>
                      <a:pPr marL="12763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marL="127635" algn="ctr">
                        <a:lnSpc>
                          <a:spcPct val="107000"/>
                        </a:lnSpc>
                        <a:spcAft>
                          <a:spcPts val="72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6" marR="130849" marT="57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13000"/>
                        </a:lnSpc>
                        <a:spcAft>
                          <a:spcPts val="66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Напій акуратно налитий у чайну  чашку ; зверху  збиті з цукровою пудрою вершки. 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4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22000"/>
                        </a:lnSpc>
                        <a:spcAft>
                          <a:spcPts val="525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Приємний, шоколадно-вершковий присмак, ніжний аромат.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10"/>
                        </a:spcAft>
                        <a:buNone/>
                      </a:pPr>
                      <a:r>
                        <a:rPr lang="ru-RU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Світло-коричневий. </a:t>
                      </a:r>
                      <a:endParaRPr lang="en-US" sz="900" kern="100">
                        <a:effectLst/>
                      </a:endParaRPr>
                    </a:p>
                    <a:p>
                      <a:pPr marL="133985" algn="ctr"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1055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	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8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Рідка, однорідна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755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 </a:t>
                      </a:r>
                      <a:endParaRPr lang="en-US" sz="9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16" marR="130849" marT="5712" marB="0"/>
                </a:tc>
                <a:extLst>
                  <a:ext uri="{0D108BD9-81ED-4DB2-BD59-A6C34878D82A}">
                    <a16:rowId xmlns:a16="http://schemas.microsoft.com/office/drawing/2014/main" val="1608759892"/>
                  </a:ext>
                </a:extLst>
              </a:tr>
            </a:tbl>
          </a:graphicData>
        </a:graphic>
      </p:graphicFrame>
      <p:pic>
        <p:nvPicPr>
          <p:cNvPr id="6" name="Picture 7070">
            <a:extLst>
              <a:ext uri="{FF2B5EF4-FFF2-40B4-BE49-F238E27FC236}">
                <a16:creationId xmlns:a16="http://schemas.microsoft.com/office/drawing/2014/main" id="{00BEB24A-1DBB-78A3-7506-7E91ADD1A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09241" y="2695903"/>
            <a:ext cx="3699641" cy="26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97814"/>
      </p:ext>
    </p:extLst>
  </p:cSld>
  <p:clrMapOvr>
    <a:masterClrMapping/>
  </p:clrMapOvr>
  <p:transition advClick="0" advTm="0">
    <p:comb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490D668-6D0E-A4F5-D481-B92240E24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914919"/>
              </p:ext>
            </p:extLst>
          </p:nvPr>
        </p:nvGraphicFramePr>
        <p:xfrm>
          <a:off x="325821" y="903891"/>
          <a:ext cx="11309132" cy="5202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6302">
                  <a:extLst>
                    <a:ext uri="{9D8B030D-6E8A-4147-A177-3AD203B41FA5}">
                      <a16:colId xmlns:a16="http://schemas.microsoft.com/office/drawing/2014/main" val="3730349323"/>
                    </a:ext>
                  </a:extLst>
                </a:gridCol>
                <a:gridCol w="2357449">
                  <a:extLst>
                    <a:ext uri="{9D8B030D-6E8A-4147-A177-3AD203B41FA5}">
                      <a16:colId xmlns:a16="http://schemas.microsoft.com/office/drawing/2014/main" val="4051500802"/>
                    </a:ext>
                  </a:extLst>
                </a:gridCol>
                <a:gridCol w="846302">
                  <a:extLst>
                    <a:ext uri="{9D8B030D-6E8A-4147-A177-3AD203B41FA5}">
                      <a16:colId xmlns:a16="http://schemas.microsoft.com/office/drawing/2014/main" val="1385891069"/>
                    </a:ext>
                  </a:extLst>
                </a:gridCol>
                <a:gridCol w="744656">
                  <a:extLst>
                    <a:ext uri="{9D8B030D-6E8A-4147-A177-3AD203B41FA5}">
                      <a16:colId xmlns:a16="http://schemas.microsoft.com/office/drawing/2014/main" val="1318441936"/>
                    </a:ext>
                  </a:extLst>
                </a:gridCol>
                <a:gridCol w="1601500">
                  <a:extLst>
                    <a:ext uri="{9D8B030D-6E8A-4147-A177-3AD203B41FA5}">
                      <a16:colId xmlns:a16="http://schemas.microsoft.com/office/drawing/2014/main" val="2779826509"/>
                    </a:ext>
                  </a:extLst>
                </a:gridCol>
                <a:gridCol w="1709923">
                  <a:extLst>
                    <a:ext uri="{9D8B030D-6E8A-4147-A177-3AD203B41FA5}">
                      <a16:colId xmlns:a16="http://schemas.microsoft.com/office/drawing/2014/main" val="3383855965"/>
                    </a:ext>
                  </a:extLst>
                </a:gridCol>
                <a:gridCol w="3203000">
                  <a:extLst>
                    <a:ext uri="{9D8B030D-6E8A-4147-A177-3AD203B41FA5}">
                      <a16:colId xmlns:a16="http://schemas.microsoft.com/office/drawing/2014/main" val="3117472577"/>
                    </a:ext>
                  </a:extLst>
                </a:gridCol>
              </a:tblGrid>
              <a:tr h="607369">
                <a:tc rowSpan="2"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№ </a:t>
                      </a:r>
                      <a:endParaRPr lang="en-US" sz="8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з\п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rowSpan="2">
                  <a:txBody>
                    <a:bodyPr/>
                    <a:lstStyle/>
                    <a:p>
                      <a:pPr marL="80010" marR="336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Найменування сировини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gridSpan="2">
                  <a:txBody>
                    <a:bodyPr/>
                    <a:lstStyle/>
                    <a:p>
                      <a:pPr marL="353695" marR="3232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Вага, г 1 порція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Послідовність операції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rowSpan="2">
                  <a:txBody>
                    <a:bodyPr/>
                    <a:lstStyle/>
                    <a:p>
                      <a:pPr marL="158115" marR="109220" indent="-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Обладнання, інвентар, посуд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rowSpan="2"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Технологія приготування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extLst>
                  <a:ext uri="{0D108BD9-81ED-4DB2-BD59-A6C34878D82A}">
                    <a16:rowId xmlns:a16="http://schemas.microsoft.com/office/drawing/2014/main" val="2652391762"/>
                  </a:ext>
                </a:extLst>
              </a:tr>
              <a:tr h="199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брутто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нетто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2618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Шоколад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rowSpan="8">
                  <a:txBody>
                    <a:bodyPr/>
                    <a:lstStyle/>
                    <a:p>
                      <a:pPr marL="69850" marR="97790" algn="just">
                        <a:lnSpc>
                          <a:spcPct val="11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Підготовка сировини. Подрібнення шоколаду. Змішування шоколаду з цукром і водою і розтирання до однорідної маси </a:t>
                      </a:r>
                      <a:endParaRPr lang="en-US" sz="800" kern="100">
                        <a:effectLst/>
                      </a:endParaRPr>
                    </a:p>
                    <a:p>
                      <a:pPr marL="69850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00" kern="100">
                          <a:effectLst/>
                        </a:rPr>
                        <a:t>Кипячення молока . Зєднання з розведеним шоколадом Доведення до кипіння </a:t>
                      </a:r>
                      <a:endParaRPr lang="en-US" sz="8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Оформлення, відпуск.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rowSpan="8">
                  <a:txBody>
                    <a:bodyPr/>
                    <a:lstStyle/>
                    <a:p>
                      <a:pPr marL="69850">
                        <a:lnSpc>
                          <a:spcPct val="11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00" kern="100">
                          <a:effectLst/>
                        </a:rPr>
                        <a:t>Кавомолка,           кавоварка, холодильна шафа, виробничий стіл. </a:t>
                      </a:r>
                      <a:endParaRPr lang="en-US" sz="8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ru-RU" sz="1000" kern="100">
                          <a:effectLst/>
                        </a:rPr>
                        <a:t> </a:t>
                      </a:r>
                      <a:endParaRPr lang="en-US" sz="800" kern="100">
                        <a:effectLst/>
                      </a:endParaRPr>
                    </a:p>
                    <a:p>
                      <a:pPr marL="69850" marR="322580">
                        <a:lnSpc>
                          <a:spcPct val="11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00" kern="100">
                          <a:effectLst/>
                        </a:rPr>
                        <a:t>Каструля,              мірні ложки, Сито, ємності для продуктів. </a:t>
                      </a:r>
                      <a:endParaRPr lang="en-US" sz="8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ru-RU" sz="1000" kern="100">
                          <a:effectLst/>
                        </a:rPr>
                        <a:t> </a:t>
                      </a:r>
                      <a:endParaRPr lang="en-US" sz="800" kern="100">
                        <a:effectLst/>
                      </a:endParaRPr>
                    </a:p>
                    <a:p>
                      <a:pPr marL="6985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Чашка чайна.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rowSpan="8">
                  <a:txBody>
                    <a:bodyPr/>
                    <a:lstStyle/>
                    <a:p>
                      <a:pPr marL="70485" indent="-8445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Для приготування напою використовують шоколад у порошку або плитках, які попередньо подрібнюють. Порошок шоколаду змішують з цукром, розводять невеликою кількістю води і розтирають до однорідної маси. </a:t>
                      </a:r>
                      <a:r>
                        <a:rPr lang="ru-RU" sz="1000" kern="100">
                          <a:effectLst/>
                        </a:rPr>
                        <a:t>Молоко доводять до кипіння і, безперервно помішуючи, вливають в розведений шоколад, доводять до кипіння. </a:t>
                      </a:r>
                      <a:endParaRPr lang="en-US" sz="800" kern="100">
                        <a:effectLst/>
                      </a:endParaRPr>
                    </a:p>
                    <a:p>
                      <a:pPr marL="69850" marR="660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000" kern="100">
                          <a:effectLst/>
                        </a:rPr>
                        <a:t>Подають у чашках з блюдцем або в склянках з підсклянниками.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extLst>
                  <a:ext uri="{0D108BD9-81ED-4DB2-BD59-A6C34878D82A}">
                    <a16:rowId xmlns:a16="http://schemas.microsoft.com/office/drawing/2014/main" val="1788866663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2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Цукор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24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24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227767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3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Молоко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130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130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184029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57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4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Вода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80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80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63405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469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416240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469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33037"/>
                  </a:ext>
                </a:extLst>
              </a:tr>
              <a:tr h="199926">
                <a:tc>
                  <a:txBody>
                    <a:bodyPr/>
                    <a:lstStyle/>
                    <a:p>
                      <a:pPr marL="469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Вихід: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-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4889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200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02706"/>
                  </a:ext>
                </a:extLst>
              </a:tr>
              <a:tr h="2995594">
                <a:tc>
                  <a:txBody>
                    <a:bodyPr/>
                    <a:lstStyle/>
                    <a:p>
                      <a:pPr marL="469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 anchor="ctr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>
                          <a:effectLst/>
                        </a:rPr>
                        <a:t> </a:t>
                      </a:r>
                      <a:endParaRPr lang="en-US" sz="8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1896" marT="5214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0560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627907F-E88D-6F6D-09C3-A4D0F0968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0" y="17541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E17792-62BA-B701-242A-DC396B874175}"/>
              </a:ext>
            </a:extLst>
          </p:cNvPr>
          <p:cNvSpPr/>
          <p:nvPr/>
        </p:nvSpPr>
        <p:spPr>
          <a:xfrm>
            <a:off x="2322786" y="346841"/>
            <a:ext cx="7483366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Інструкційно-технологічна картка «Гарячий шоколад»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68232"/>
      </p:ext>
    </p:extLst>
  </p:cSld>
  <p:clrMapOvr>
    <a:masterClrMapping/>
  </p:clrMapOvr>
  <p:transition advClick="0" advTm="0">
    <p:comb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27874A7-F8B5-FB28-2B78-7172EA91D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54152"/>
              </p:ext>
            </p:extLst>
          </p:nvPr>
        </p:nvGraphicFramePr>
        <p:xfrm>
          <a:off x="672662" y="966953"/>
          <a:ext cx="10846675" cy="4824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5698">
                  <a:extLst>
                    <a:ext uri="{9D8B030D-6E8A-4147-A177-3AD203B41FA5}">
                      <a16:colId xmlns:a16="http://schemas.microsoft.com/office/drawing/2014/main" val="2149491173"/>
                    </a:ext>
                  </a:extLst>
                </a:gridCol>
                <a:gridCol w="4831172">
                  <a:extLst>
                    <a:ext uri="{9D8B030D-6E8A-4147-A177-3AD203B41FA5}">
                      <a16:colId xmlns:a16="http://schemas.microsoft.com/office/drawing/2014/main" val="400222049"/>
                    </a:ext>
                  </a:extLst>
                </a:gridCol>
                <a:gridCol w="3579805">
                  <a:extLst>
                    <a:ext uri="{9D8B030D-6E8A-4147-A177-3AD203B41FA5}">
                      <a16:colId xmlns:a16="http://schemas.microsoft.com/office/drawing/2014/main" val="129631905"/>
                    </a:ext>
                  </a:extLst>
                </a:gridCol>
              </a:tblGrid>
              <a:tr h="385678">
                <a:tc>
                  <a:txBody>
                    <a:bodyPr/>
                    <a:lstStyle/>
                    <a:p>
                      <a:pPr marL="38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extLst>
                  <a:ext uri="{0D108BD9-81ED-4DB2-BD59-A6C34878D82A}">
                    <a16:rowId xmlns:a16="http://schemas.microsoft.com/office/drawing/2014/main" val="2750015783"/>
                  </a:ext>
                </a:extLst>
              </a:tr>
              <a:tr h="1336020">
                <a:tc>
                  <a:txBody>
                    <a:bodyPr/>
                    <a:lstStyle/>
                    <a:p>
                      <a:pPr marL="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tc rowSpan="4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 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 anchor="b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Шоколад акуратно налитий в чашку.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extLst>
                  <a:ext uri="{0D108BD9-81ED-4DB2-BD59-A6C34878D82A}">
                    <a16:rowId xmlns:a16="http://schemas.microsoft.com/office/drawing/2014/main" val="3665979089"/>
                  </a:ext>
                </a:extLst>
              </a:tr>
              <a:tr h="1147384">
                <a:tc>
                  <a:txBody>
                    <a:bodyPr/>
                    <a:lstStyle/>
                    <a:p>
                      <a:pPr marL="635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26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Смак і запах насичені, смак шоколадний з гірким присмаком;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аромат ніжний, добре виражений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extLst>
                  <a:ext uri="{0D108BD9-81ED-4DB2-BD59-A6C34878D82A}">
                    <a16:rowId xmlns:a16="http://schemas.microsoft.com/office/drawing/2014/main" val="3792999334"/>
                  </a:ext>
                </a:extLst>
              </a:tr>
              <a:tr h="977583">
                <a:tc>
                  <a:txBody>
                    <a:bodyPr/>
                    <a:lstStyle/>
                    <a:p>
                      <a:pPr marL="6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Темно-коричневий</a:t>
                      </a:r>
                      <a:r>
                        <a:rPr lang="en-US" sz="1100" kern="100"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extLst>
                  <a:ext uri="{0D108BD9-81ED-4DB2-BD59-A6C34878D82A}">
                    <a16:rowId xmlns:a16="http://schemas.microsoft.com/office/drawing/2014/main" val="1546708491"/>
                  </a:ext>
                </a:extLst>
              </a:tr>
              <a:tr h="977583"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Однорідна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27" marR="22379" marT="2487" marB="19271"/>
                </a:tc>
                <a:extLst>
                  <a:ext uri="{0D108BD9-81ED-4DB2-BD59-A6C34878D82A}">
                    <a16:rowId xmlns:a16="http://schemas.microsoft.com/office/drawing/2014/main" val="404198662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A3E54A-C478-E997-3859-37AD68C87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17" y="2196663"/>
            <a:ext cx="4582511" cy="33977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AA42BF5-2F1F-100C-EECA-625CCF59D4A8}"/>
              </a:ext>
            </a:extLst>
          </p:cNvPr>
          <p:cNvSpPr/>
          <p:nvPr/>
        </p:nvSpPr>
        <p:spPr>
          <a:xfrm>
            <a:off x="1818290" y="6106510"/>
            <a:ext cx="8555420" cy="5780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u="none" strike="noStrike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https://youtu.be/PzYkcwpgwFo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3946553"/>
      </p:ext>
    </p:extLst>
  </p:cSld>
  <p:clrMapOvr>
    <a:masterClrMapping/>
  </p:clrMapOvr>
  <p:transition advClick="0" advTm="0">
    <p:comb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67D8B3D-8620-934A-EB71-68FBB106B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079143"/>
              </p:ext>
            </p:extLst>
          </p:nvPr>
        </p:nvGraphicFramePr>
        <p:xfrm>
          <a:off x="483476" y="1177159"/>
          <a:ext cx="11056884" cy="4946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7481">
                  <a:extLst>
                    <a:ext uri="{9D8B030D-6E8A-4147-A177-3AD203B41FA5}">
                      <a16:colId xmlns:a16="http://schemas.microsoft.com/office/drawing/2014/main" val="1673320075"/>
                    </a:ext>
                  </a:extLst>
                </a:gridCol>
                <a:gridCol w="2305021">
                  <a:extLst>
                    <a:ext uri="{9D8B030D-6E8A-4147-A177-3AD203B41FA5}">
                      <a16:colId xmlns:a16="http://schemas.microsoft.com/office/drawing/2014/main" val="143258808"/>
                    </a:ext>
                  </a:extLst>
                </a:gridCol>
                <a:gridCol w="827481">
                  <a:extLst>
                    <a:ext uri="{9D8B030D-6E8A-4147-A177-3AD203B41FA5}">
                      <a16:colId xmlns:a16="http://schemas.microsoft.com/office/drawing/2014/main" val="2179482470"/>
                    </a:ext>
                  </a:extLst>
                </a:gridCol>
                <a:gridCol w="728095">
                  <a:extLst>
                    <a:ext uri="{9D8B030D-6E8A-4147-A177-3AD203B41FA5}">
                      <a16:colId xmlns:a16="http://schemas.microsoft.com/office/drawing/2014/main" val="2569769151"/>
                    </a:ext>
                  </a:extLst>
                </a:gridCol>
                <a:gridCol w="1565883">
                  <a:extLst>
                    <a:ext uri="{9D8B030D-6E8A-4147-A177-3AD203B41FA5}">
                      <a16:colId xmlns:a16="http://schemas.microsoft.com/office/drawing/2014/main" val="1194304869"/>
                    </a:ext>
                  </a:extLst>
                </a:gridCol>
                <a:gridCol w="1964899">
                  <a:extLst>
                    <a:ext uri="{9D8B030D-6E8A-4147-A177-3AD203B41FA5}">
                      <a16:colId xmlns:a16="http://schemas.microsoft.com/office/drawing/2014/main" val="3114520677"/>
                    </a:ext>
                  </a:extLst>
                </a:gridCol>
                <a:gridCol w="2838024">
                  <a:extLst>
                    <a:ext uri="{9D8B030D-6E8A-4147-A177-3AD203B41FA5}">
                      <a16:colId xmlns:a16="http://schemas.microsoft.com/office/drawing/2014/main" val="3101978031"/>
                    </a:ext>
                  </a:extLst>
                </a:gridCol>
              </a:tblGrid>
              <a:tr h="747783">
                <a:tc rowSpan="2">
                  <a:txBody>
                    <a:bodyPr/>
                    <a:lstStyle/>
                    <a:p>
                      <a:pPr marL="54610">
                        <a:lnSpc>
                          <a:spcPct val="107000"/>
                        </a:lnSpc>
                        <a:spcAft>
                          <a:spcPts val="14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№ </a:t>
                      </a:r>
                      <a:endParaRPr lang="en-US" sz="11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з\п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rowSpan="2">
                  <a:txBody>
                    <a:bodyPr/>
                    <a:lstStyle/>
                    <a:p>
                      <a:pPr marL="64770" marR="3683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Найменування сировини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gridSpan="2">
                  <a:txBody>
                    <a:bodyPr/>
                    <a:lstStyle/>
                    <a:p>
                      <a:pPr marL="338455" marR="3263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Вага, г 1 порція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Послідовність операції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rowSpan="2">
                  <a:txBody>
                    <a:bodyPr/>
                    <a:lstStyle/>
                    <a:p>
                      <a:pPr marL="267970" marR="240030" indent="-19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Обладнання, інвентар, посуд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rowSpan="2">
                  <a:txBody>
                    <a:bodyPr/>
                    <a:lstStyle/>
                    <a:p>
                      <a:pPr marR="266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Технологія приготування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extLst>
                  <a:ext uri="{0D108BD9-81ED-4DB2-BD59-A6C34878D82A}">
                    <a16:rowId xmlns:a16="http://schemas.microsoft.com/office/drawing/2014/main" val="1835830594"/>
                  </a:ext>
                </a:extLst>
              </a:tr>
              <a:tr h="2530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брутто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нетто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9220121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Какао-порошок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rowSpan="8">
                  <a:txBody>
                    <a:bodyPr/>
                    <a:lstStyle/>
                    <a:p>
                      <a:pPr marL="54610">
                        <a:lnSpc>
                          <a:spcPct val="11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Підготовка сировини. Приготування суміші з какао,цукру, води. </a:t>
                      </a:r>
                      <a:endParaRPr lang="en-US" sz="11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Додавання до суміші молока, окропу. Доведення суміші до кипіння. Оформлення, відпуск.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rowSpan="8">
                  <a:txBody>
                    <a:bodyPr/>
                    <a:lstStyle/>
                    <a:p>
                      <a:pPr marL="54610">
                        <a:lnSpc>
                          <a:spcPct val="122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Плита електрична,     стіл виробничий.    </a:t>
                      </a:r>
                      <a:endParaRPr lang="en-US" sz="11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                      </a:t>
                      </a:r>
                      <a:endParaRPr lang="en-US" sz="11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Чашка,чайник </a:t>
                      </a:r>
                      <a:endParaRPr lang="en-US" sz="11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електричний,              </a:t>
                      </a:r>
                      <a:endParaRPr lang="en-US" sz="1100" kern="100">
                        <a:effectLst/>
                      </a:endParaRPr>
                    </a:p>
                    <a:p>
                      <a:pPr marL="54610" marR="79375" algn="just">
                        <a:lnSpc>
                          <a:spcPct val="113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молочник, каструля, ємність для збивання, ємності для продуктів, ступка. </a:t>
                      </a:r>
                      <a:endParaRPr lang="en-US" sz="1100" kern="100">
                        <a:effectLst/>
                      </a:endParaRPr>
                    </a:p>
                    <a:p>
                      <a:pPr marL="54610">
                        <a:lnSpc>
                          <a:spcPct val="107000"/>
                        </a:lnSpc>
                        <a:spcAft>
                          <a:spcPts val="21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4610" marR="575945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Чашка, ложка чайна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rowSpan="8">
                  <a:txBody>
                    <a:bodyPr/>
                    <a:lstStyle/>
                    <a:p>
                      <a:pPr marL="52070" marR="36195">
                        <a:lnSpc>
                          <a:spcPct val="10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Какао-порошок змішують з цукром, додають невелику кількість окропу і розтирають до однорідної маси,потім, безперервно помішуючи, вливають гаряче молоко, окріп, що залишився, доводять до кипіння.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 marR="85090" algn="just">
                        <a:lnSpc>
                          <a:spcPct val="113000"/>
                        </a:lnSpc>
                        <a:spcAft>
                          <a:spcPts val="8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Відпускають в чайних чашках з блюдцями. Температура подавання не нижче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r>
                        <a:rPr lang="en-US" sz="1400" kern="100">
                          <a:effectLst/>
                        </a:rPr>
                        <a:t>75 º С.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extLst>
                  <a:ext uri="{0D108BD9-81ED-4DB2-BD59-A6C34878D82A}">
                    <a16:rowId xmlns:a16="http://schemas.microsoft.com/office/drawing/2014/main" val="3584377500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Молоко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130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130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012379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Вода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495567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Цукор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25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25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980856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L="292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43819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L="292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210735"/>
                  </a:ext>
                </a:extLst>
              </a:tr>
              <a:tr h="253022">
                <a:tc>
                  <a:txBody>
                    <a:bodyPr/>
                    <a:lstStyle/>
                    <a:p>
                      <a:pPr marL="292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Вихід: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666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-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200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833854"/>
                  </a:ext>
                </a:extLst>
              </a:tr>
              <a:tr h="2174557">
                <a:tc>
                  <a:txBody>
                    <a:bodyPr/>
                    <a:lstStyle/>
                    <a:p>
                      <a:pPr marL="292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 anchor="ctr"/>
                </a:tc>
                <a:tc>
                  <a:txBody>
                    <a:bodyPr/>
                    <a:lstStyle/>
                    <a:p>
                      <a:pPr marR="2603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891" marR="0" marT="68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43939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A3F2592-36F0-A450-31DC-65FD804EB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275" y="1724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23114-7129-5539-1B97-FFC2A3CE16E5}"/>
              </a:ext>
            </a:extLst>
          </p:cNvPr>
          <p:cNvSpPr/>
          <p:nvPr/>
        </p:nvSpPr>
        <p:spPr>
          <a:xfrm>
            <a:off x="2554014" y="168165"/>
            <a:ext cx="7168055" cy="5661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Інструкційно-технологічна картка «Какао з молоком »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01093"/>
      </p:ext>
    </p:extLst>
  </p:cSld>
  <p:clrMapOvr>
    <a:masterClrMapping/>
  </p:clrMapOvr>
  <p:transition advClick="0" advTm="0">
    <p:comb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205C707-0023-6EBD-E723-43B2CF79F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803701"/>
              </p:ext>
            </p:extLst>
          </p:nvPr>
        </p:nvGraphicFramePr>
        <p:xfrm>
          <a:off x="777766" y="872360"/>
          <a:ext cx="10794123" cy="4529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1839">
                  <a:extLst>
                    <a:ext uri="{9D8B030D-6E8A-4147-A177-3AD203B41FA5}">
                      <a16:colId xmlns:a16="http://schemas.microsoft.com/office/drawing/2014/main" val="1755032041"/>
                    </a:ext>
                  </a:extLst>
                </a:gridCol>
                <a:gridCol w="4544621">
                  <a:extLst>
                    <a:ext uri="{9D8B030D-6E8A-4147-A177-3AD203B41FA5}">
                      <a16:colId xmlns:a16="http://schemas.microsoft.com/office/drawing/2014/main" val="2796456438"/>
                    </a:ext>
                  </a:extLst>
                </a:gridCol>
                <a:gridCol w="3587663">
                  <a:extLst>
                    <a:ext uri="{9D8B030D-6E8A-4147-A177-3AD203B41FA5}">
                      <a16:colId xmlns:a16="http://schemas.microsoft.com/office/drawing/2014/main" val="1744046764"/>
                    </a:ext>
                  </a:extLst>
                </a:gridCol>
              </a:tblGrid>
              <a:tr h="275115">
                <a:tc>
                  <a:txBody>
                    <a:bodyPr/>
                    <a:lstStyle/>
                    <a:p>
                      <a:pPr marL="1651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Що перевірити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Малюнок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Вимоги до якості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extLst>
                  <a:ext uri="{0D108BD9-81ED-4DB2-BD59-A6C34878D82A}">
                    <a16:rowId xmlns:a16="http://schemas.microsoft.com/office/drawing/2014/main" val="688532547"/>
                  </a:ext>
                </a:extLst>
              </a:tr>
              <a:tr h="1359809">
                <a:tc>
                  <a:txBody>
                    <a:bodyPr/>
                    <a:lstStyle/>
                    <a:p>
                      <a:pPr marL="64770" algn="ctr"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460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Зовнішній вигляд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tc rowSpan="3">
                  <a:txBody>
                    <a:bodyPr/>
                    <a:lstStyle/>
                    <a:p>
                      <a:pPr marR="29845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 anchor="b"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21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Какао  акуратно налите у чайну чашку з блюдцем.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extLst>
                  <a:ext uri="{0D108BD9-81ED-4DB2-BD59-A6C34878D82A}">
                    <a16:rowId xmlns:a16="http://schemas.microsoft.com/office/drawing/2014/main" val="3453326081"/>
                  </a:ext>
                </a:extLst>
              </a:tr>
              <a:tr h="1952113">
                <a:tc>
                  <a:txBody>
                    <a:bodyPr/>
                    <a:lstStyle/>
                    <a:p>
                      <a:pPr marL="64770" algn="ctr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20320" algn="ctr">
                        <a:lnSpc>
                          <a:spcPct val="107000"/>
                        </a:lnSpc>
                        <a:spcAft>
                          <a:spcPts val="21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Смак, аромат </a:t>
                      </a:r>
                      <a:endParaRPr lang="en-US" sz="1100" kern="100">
                        <a:effectLst/>
                      </a:endParaRPr>
                    </a:p>
                    <a:p>
                      <a:pPr marL="2032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Колір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07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52070">
                        <a:lnSpc>
                          <a:spcPct val="11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ru-RU" sz="1400" kern="100">
                          <a:effectLst/>
                        </a:rPr>
                        <a:t>Смак  насичений, характерний для какао, солодкий, з гірковатим присмаком, аромат ніжний, тонкий. </a:t>
                      </a:r>
                      <a:r>
                        <a:rPr lang="en-US" sz="1400" kern="100">
                          <a:effectLst/>
                        </a:rPr>
                        <a:t>Колір – бежевий.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extLst>
                  <a:ext uri="{0D108BD9-81ED-4DB2-BD59-A6C34878D82A}">
                    <a16:rowId xmlns:a16="http://schemas.microsoft.com/office/drawing/2014/main" val="727467235"/>
                  </a:ext>
                </a:extLst>
              </a:tr>
              <a:tr h="942920">
                <a:tc>
                  <a:txBody>
                    <a:bodyPr/>
                    <a:lstStyle/>
                    <a:p>
                      <a:pPr marL="64770" algn="ctr">
                        <a:lnSpc>
                          <a:spcPct val="107000"/>
                        </a:lnSpc>
                        <a:spcAft>
                          <a:spcPts val="225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 marL="1778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Консистенція </a:t>
                      </a:r>
                      <a:endParaRPr lang="en-US" sz="1100" kern="100">
                        <a:effectLst/>
                      </a:endParaRPr>
                    </a:p>
                    <a:p>
                      <a:pPr marL="6477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23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 </a:t>
                      </a:r>
                      <a:endParaRPr lang="en-US" sz="1100" kern="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Рідка, однорідна. </a:t>
                      </a:r>
                      <a:endParaRPr lang="en-US" sz="11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240" marR="35560" marT="2540" marB="19685"/>
                </a:tc>
                <a:extLst>
                  <a:ext uri="{0D108BD9-81ED-4DB2-BD59-A6C34878D82A}">
                    <a16:rowId xmlns:a16="http://schemas.microsoft.com/office/drawing/2014/main" val="225719480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3C30254-A434-E314-15C5-7330327E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1906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FDA2DD-F66E-941B-35FA-483DE52C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233" y="2060029"/>
            <a:ext cx="3983421" cy="283779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EECE85-72C7-103E-5BF1-3E6462693E09}"/>
              </a:ext>
            </a:extLst>
          </p:cNvPr>
          <p:cNvSpPr/>
          <p:nvPr/>
        </p:nvSpPr>
        <p:spPr>
          <a:xfrm>
            <a:off x="1608083" y="5675587"/>
            <a:ext cx="9238593" cy="735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u="none" strike="noStrike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https://youtu.be/WiA35aaz2C8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91385369"/>
      </p:ext>
    </p:extLst>
  </p:cSld>
  <p:clrMapOvr>
    <a:masterClrMapping/>
  </p:clrMapOvr>
  <p:transition advClick="0" advTm="0">
    <p:comb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59EDBB-DDC7-055A-1208-BCF1539C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6" y="117699"/>
            <a:ext cx="12016268" cy="662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2DC70-5B9F-4732-6011-D170349D519B}"/>
              </a:ext>
            </a:extLst>
          </p:cNvPr>
          <p:cNvSpPr txBox="1"/>
          <p:nvPr/>
        </p:nvSpPr>
        <p:spPr>
          <a:xfrm>
            <a:off x="838883" y="1790418"/>
            <a:ext cx="9285298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</a:t>
            </a: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зовнішній вигляд-0,5 балу;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вміння визначати якість сировини-0,5 балу;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організація робочого місця при приготуванні гарячих напоїв  -1 бал;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вміння підбирати і використовувати необхідні обладнання, посуд,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інвентар-1 бал;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вміння користуватися інструкційно-технологічною карткою-1 бал;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дотримання послідовності технологічного процесу при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приготуванні гарячих напоїв  -5 балів;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виконання інтерактивних вправ -1 бал;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вміння визначити якісні показники страв -1 бал;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➢ дотримання вимог охорони праці при виконанні виробничого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7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завдання-1 бал.</a:t>
            </a:r>
          </a:p>
        </p:txBody>
      </p:sp>
    </p:spTree>
    <p:extLst>
      <p:ext uri="{BB962C8B-B14F-4D97-AF65-F5344CB8AC3E}">
        <p14:creationId xmlns:p14="http://schemas.microsoft.com/office/powerpoint/2010/main" val="1488373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631" y="1250511"/>
            <a:ext cx="4414411" cy="4076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32" y="4269105"/>
            <a:ext cx="1755228" cy="26377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861" y="4269105"/>
            <a:ext cx="2659183" cy="263779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35738" y="1629464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3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011865" y="2642288"/>
            <a:ext cx="1007039" cy="0"/>
          </a:xfrm>
          <a:prstGeom prst="line">
            <a:avLst/>
          </a:prstGeom>
          <a:ln>
            <a:noFill/>
            <a:tailEnd type="oval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12" name="标题 11"/>
          <p:cNvSpPr txBox="1"/>
          <p:nvPr/>
        </p:nvSpPr>
        <p:spPr>
          <a:xfrm>
            <a:off x="2186151" y="1662930"/>
            <a:ext cx="5475929" cy="543319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масала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35738" y="2472981"/>
            <a:ext cx="576622" cy="576785"/>
          </a:xfrm>
          <a:prstGeom prst="ellipse">
            <a:avLst/>
          </a:prstGeom>
          <a:solidFill>
            <a:srgbClr val="381B13">
              <a:alpha val="84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4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011866" y="3574240"/>
            <a:ext cx="1007039" cy="0"/>
          </a:xfrm>
          <a:prstGeom prst="line">
            <a:avLst/>
          </a:prstGeom>
          <a:ln>
            <a:noFill/>
            <a:tailEnd type="oval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15" name="标题 11"/>
          <p:cNvSpPr txBox="1"/>
          <p:nvPr/>
        </p:nvSpPr>
        <p:spPr>
          <a:xfrm>
            <a:off x="2186151" y="2477967"/>
            <a:ext cx="5475929" cy="543318"/>
          </a:xfrm>
          <a:prstGeom prst="rect">
            <a:avLst/>
          </a:prstGeom>
          <a:solidFill>
            <a:srgbClr val="381B13">
              <a:alpha val="84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каркаде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35738" y="3264187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5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011866" y="4489538"/>
            <a:ext cx="1007039" cy="0"/>
          </a:xfrm>
          <a:prstGeom prst="line">
            <a:avLst/>
          </a:prstGeom>
          <a:ln>
            <a:noFill/>
            <a:tailEnd type="oval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18" name="标题 11"/>
          <p:cNvSpPr txBox="1"/>
          <p:nvPr/>
        </p:nvSpPr>
        <p:spPr>
          <a:xfrm>
            <a:off x="2186151" y="3288861"/>
            <a:ext cx="5442099" cy="595431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кави чорної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标题 11">
            <a:extLst>
              <a:ext uri="{FF2B5EF4-FFF2-40B4-BE49-F238E27FC236}">
                <a16:creationId xmlns:a16="http://schemas.microsoft.com/office/drawing/2014/main" id="{4730D480-B140-9C20-8948-829FAA50FF46}"/>
              </a:ext>
            </a:extLst>
          </p:cNvPr>
          <p:cNvSpPr txBox="1"/>
          <p:nvPr/>
        </p:nvSpPr>
        <p:spPr>
          <a:xfrm>
            <a:off x="2186151" y="833536"/>
            <a:ext cx="5442098" cy="543319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з молоком 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标题 11">
            <a:extLst>
              <a:ext uri="{FF2B5EF4-FFF2-40B4-BE49-F238E27FC236}">
                <a16:creationId xmlns:a16="http://schemas.microsoft.com/office/drawing/2014/main" id="{2F41FC5C-BB65-FE61-A66A-02261A37AEEA}"/>
              </a:ext>
            </a:extLst>
          </p:cNvPr>
          <p:cNvSpPr txBox="1"/>
          <p:nvPr/>
        </p:nvSpPr>
        <p:spPr>
          <a:xfrm>
            <a:off x="2186152" y="192405"/>
            <a:ext cx="5442099" cy="448726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чаю з лимоном та цукром 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标题 11">
            <a:extLst>
              <a:ext uri="{FF2B5EF4-FFF2-40B4-BE49-F238E27FC236}">
                <a16:creationId xmlns:a16="http://schemas.microsoft.com/office/drawing/2014/main" id="{1E524BEF-6549-5D7D-1578-F357936A7A13}"/>
              </a:ext>
            </a:extLst>
          </p:cNvPr>
          <p:cNvSpPr txBox="1"/>
          <p:nvPr/>
        </p:nvSpPr>
        <p:spPr>
          <a:xfrm>
            <a:off x="2186151" y="4133223"/>
            <a:ext cx="5442099" cy="576784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кави на молоці (по –варшавські)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标题 11">
            <a:extLst>
              <a:ext uri="{FF2B5EF4-FFF2-40B4-BE49-F238E27FC236}">
                <a16:creationId xmlns:a16="http://schemas.microsoft.com/office/drawing/2014/main" id="{4B73988F-5C27-CAD8-340F-16369665DA33}"/>
              </a:ext>
            </a:extLst>
          </p:cNvPr>
          <p:cNvSpPr txBox="1"/>
          <p:nvPr/>
        </p:nvSpPr>
        <p:spPr>
          <a:xfrm>
            <a:off x="2186151" y="6355309"/>
            <a:ext cx="5442097" cy="394392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какао з молоком  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标题 11">
            <a:extLst>
              <a:ext uri="{FF2B5EF4-FFF2-40B4-BE49-F238E27FC236}">
                <a16:creationId xmlns:a16="http://schemas.microsoft.com/office/drawing/2014/main" id="{003873FD-5B1E-3A49-2B73-C66BB8552B21}"/>
              </a:ext>
            </a:extLst>
          </p:cNvPr>
          <p:cNvSpPr txBox="1"/>
          <p:nvPr/>
        </p:nvSpPr>
        <p:spPr>
          <a:xfrm>
            <a:off x="2186152" y="5625769"/>
            <a:ext cx="5442097" cy="543318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гарячого шоколаду </a:t>
            </a:r>
            <a:endParaRPr lang="zh-CN" altLang="en-US" sz="1600" b="1" i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标题 11">
            <a:extLst>
              <a:ext uri="{FF2B5EF4-FFF2-40B4-BE49-F238E27FC236}">
                <a16:creationId xmlns:a16="http://schemas.microsoft.com/office/drawing/2014/main" id="{CCE34919-AF0F-06B2-CE78-D9E1F87BC259}"/>
              </a:ext>
            </a:extLst>
          </p:cNvPr>
          <p:cNvSpPr txBox="1"/>
          <p:nvPr/>
        </p:nvSpPr>
        <p:spPr>
          <a:xfrm>
            <a:off x="2186152" y="4896229"/>
            <a:ext cx="5442098" cy="543318"/>
          </a:xfrm>
          <a:prstGeom prst="rect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altLang="zh-CN" sz="16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Приготування  кави з вершками ( по – віденські)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椭圆 5">
            <a:extLst>
              <a:ext uri="{FF2B5EF4-FFF2-40B4-BE49-F238E27FC236}">
                <a16:creationId xmlns:a16="http://schemas.microsoft.com/office/drawing/2014/main" id="{9ECF7F5B-DE77-79E7-86D2-F91BDE21B09B}"/>
              </a:ext>
            </a:extLst>
          </p:cNvPr>
          <p:cNvSpPr/>
          <p:nvPr/>
        </p:nvSpPr>
        <p:spPr>
          <a:xfrm>
            <a:off x="735752" y="866820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>
                <a:latin typeface="Impact MT Std" pitchFamily="34" charset="0"/>
                <a:ea typeface="微软雅黑" panose="020B0503020204020204" charset="-122"/>
              </a:rPr>
              <a:t>2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sp>
        <p:nvSpPr>
          <p:cNvPr id="23" name="椭圆 5">
            <a:extLst>
              <a:ext uri="{FF2B5EF4-FFF2-40B4-BE49-F238E27FC236}">
                <a16:creationId xmlns:a16="http://schemas.microsoft.com/office/drawing/2014/main" id="{C0D72861-00D6-3598-F453-490FACCF3D65}"/>
              </a:ext>
            </a:extLst>
          </p:cNvPr>
          <p:cNvSpPr/>
          <p:nvPr/>
        </p:nvSpPr>
        <p:spPr>
          <a:xfrm>
            <a:off x="735738" y="177583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Impact MT Std" pitchFamily="34" charset="0"/>
                <a:ea typeface="微软雅黑" panose="020B0503020204020204" charset="-122"/>
              </a:rPr>
              <a:t>1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sp>
        <p:nvSpPr>
          <p:cNvPr id="24" name="椭圆 8">
            <a:extLst>
              <a:ext uri="{FF2B5EF4-FFF2-40B4-BE49-F238E27FC236}">
                <a16:creationId xmlns:a16="http://schemas.microsoft.com/office/drawing/2014/main" id="{2FE1E47A-79D7-4AD6-20F4-BA18AB227EBD}"/>
              </a:ext>
            </a:extLst>
          </p:cNvPr>
          <p:cNvSpPr/>
          <p:nvPr/>
        </p:nvSpPr>
        <p:spPr>
          <a:xfrm>
            <a:off x="735738" y="4103221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6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sp>
        <p:nvSpPr>
          <p:cNvPr id="25" name="椭圆 8">
            <a:extLst>
              <a:ext uri="{FF2B5EF4-FFF2-40B4-BE49-F238E27FC236}">
                <a16:creationId xmlns:a16="http://schemas.microsoft.com/office/drawing/2014/main" id="{6777B37D-96BD-17D1-A4F5-EC0651897A9B}"/>
              </a:ext>
            </a:extLst>
          </p:cNvPr>
          <p:cNvSpPr/>
          <p:nvPr/>
        </p:nvSpPr>
        <p:spPr>
          <a:xfrm>
            <a:off x="735738" y="4862762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7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sp>
        <p:nvSpPr>
          <p:cNvPr id="26" name="椭圆 8">
            <a:extLst>
              <a:ext uri="{FF2B5EF4-FFF2-40B4-BE49-F238E27FC236}">
                <a16:creationId xmlns:a16="http://schemas.microsoft.com/office/drawing/2014/main" id="{C9D32CDB-AA7B-D599-4CC8-CEF897EDB459}"/>
              </a:ext>
            </a:extLst>
          </p:cNvPr>
          <p:cNvSpPr/>
          <p:nvPr/>
        </p:nvSpPr>
        <p:spPr>
          <a:xfrm>
            <a:off x="735738" y="5618902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8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sp>
        <p:nvSpPr>
          <p:cNvPr id="27" name="椭圆 8">
            <a:extLst>
              <a:ext uri="{FF2B5EF4-FFF2-40B4-BE49-F238E27FC236}">
                <a16:creationId xmlns:a16="http://schemas.microsoft.com/office/drawing/2014/main" id="{56AF8503-E179-BF8C-D892-0551EE3AEAC1}"/>
              </a:ext>
            </a:extLst>
          </p:cNvPr>
          <p:cNvSpPr/>
          <p:nvPr/>
        </p:nvSpPr>
        <p:spPr>
          <a:xfrm>
            <a:off x="765836" y="6264112"/>
            <a:ext cx="576622" cy="576785"/>
          </a:xfrm>
          <a:prstGeom prst="ellipse">
            <a:avLst/>
          </a:prstGeom>
          <a:solidFill>
            <a:srgbClr val="74382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zh-CN" sz="1600" dirty="0">
                <a:latin typeface="Impact MT Std" pitchFamily="34" charset="0"/>
                <a:ea typeface="微软雅黑" panose="020B0503020204020204" charset="-122"/>
              </a:rPr>
              <a:t>9</a:t>
            </a:r>
            <a:endParaRPr lang="zh-CN" altLang="en-US" sz="1600" dirty="0">
              <a:latin typeface="Impact MT Std" pitchFamily="34" charset="0"/>
              <a:ea typeface="微软雅黑" panose="020B0503020204020204" charset="-122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32441E1-3EA8-8579-E2DB-1C031B3B4268}"/>
              </a:ext>
            </a:extLst>
          </p:cNvPr>
          <p:cNvSpPr/>
          <p:nvPr/>
        </p:nvSpPr>
        <p:spPr>
          <a:xfrm>
            <a:off x="7713747" y="0"/>
            <a:ext cx="4340837" cy="144360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zh-CN" sz="1400" b="1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14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Завдання для самостійного виконання приготування гарячих напоїв</a:t>
            </a:r>
            <a:endParaRPr kumimoji="0" lang="zh-CN" altLang="en-US" sz="1400" b="1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algn="ctr"/>
            <a:endParaRPr lang="en-US"/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7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 bldLvl="0" animBg="1"/>
      <p:bldP spid="13" grpId="0" bldLvl="0" animBg="1"/>
      <p:bldP spid="15" grpId="0" bldLvl="0" animBg="1"/>
      <p:bldP spid="9" grpId="0" bldLvl="0" animBg="1"/>
      <p:bldP spid="18" grpId="0" bldLvl="0" animBg="1"/>
      <p:bldP spid="10" grpId="0" bldLvl="0" animBg="1"/>
      <p:bldP spid="11" grpId="0" bldLvl="0" animBg="1"/>
      <p:bldP spid="16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8575" y="-36830"/>
            <a:ext cx="12240895" cy="6911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055F0-0472-9AE1-5313-FB262847288B}"/>
              </a:ext>
            </a:extLst>
          </p:cNvPr>
          <p:cNvSpPr txBox="1"/>
          <p:nvPr/>
        </p:nvSpPr>
        <p:spPr>
          <a:xfrm>
            <a:off x="451944" y="693683"/>
            <a:ext cx="112881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hlinkClick r:id="rId3"/>
              </a:rPr>
              <a:t>https://wordwall.net/play/90785/436/331</a:t>
            </a:r>
            <a:endParaRPr lang="uk-UA" sz="4800"/>
          </a:p>
          <a:p>
            <a:endParaRPr lang="en-US" sz="480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7D67081-7542-D3EC-19BF-CE76C5E61EB6}"/>
              </a:ext>
            </a:extLst>
          </p:cNvPr>
          <p:cNvSpPr/>
          <p:nvPr/>
        </p:nvSpPr>
        <p:spPr>
          <a:xfrm>
            <a:off x="367862" y="2585098"/>
            <a:ext cx="6516414" cy="19838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/>
              <a:t>Закріплення нового матеріалу </a:t>
            </a:r>
            <a:endParaRPr lang="en-US" sz="3600"/>
          </a:p>
        </p:txBody>
      </p:sp>
    </p:spTree>
  </p:cSld>
  <p:clrMapOvr>
    <a:masterClrMapping/>
  </p:clrMapOvr>
  <p:transition advClick="0" advTm="0">
    <p:comb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0C89FF-D05E-7060-A718-8B0624BFA50A}"/>
              </a:ext>
            </a:extLst>
          </p:cNvPr>
          <p:cNvSpPr txBox="1"/>
          <p:nvPr/>
        </p:nvSpPr>
        <p:spPr>
          <a:xfrm>
            <a:off x="702334" y="424933"/>
            <a:ext cx="10377686" cy="1318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5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Фото готових гарячих напоїв необхідно завантажити  за посиланням  на інтерактивну дошку </a:t>
            </a:r>
            <a:r>
              <a:rPr lang="en-US" sz="265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</a:t>
            </a:r>
            <a:r>
              <a:rPr lang="uk-UA" sz="2655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для аналізу та оцінювання робіт майстром в/н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E5D628-42E1-E34C-AB01-54E716B02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93" y="2814532"/>
            <a:ext cx="8602556" cy="345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1199752-9752-8FFD-1FEB-5AD767BB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050" y="2814532"/>
            <a:ext cx="2457873" cy="345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A2CFD-DE94-B515-0F4B-F0269CD562F8}"/>
              </a:ext>
            </a:extLst>
          </p:cNvPr>
          <p:cNvSpPr txBox="1"/>
          <p:nvPr/>
        </p:nvSpPr>
        <p:spPr>
          <a:xfrm>
            <a:off x="1589899" y="1858692"/>
            <a:ext cx="9353573" cy="909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2655" b="1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hlinkClick r:id="rId5"/>
              </a:rPr>
              <a:t>https://padlet.com/vitagaidashova/9-44-c9wvivdfi7o3sxhy</a:t>
            </a:r>
            <a:endParaRPr lang="uk-UA" sz="2655" b="1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2655" b="1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913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8575" y="-36830"/>
            <a:ext cx="12240895" cy="6911340"/>
          </a:xfrm>
          <a:prstGeom prst="rect">
            <a:avLst/>
          </a:prstGeom>
        </p:spPr>
      </p:pic>
      <p:sp>
        <p:nvSpPr>
          <p:cNvPr id="5" name="平行四边形 4"/>
          <p:cNvSpPr/>
          <p:nvPr/>
        </p:nvSpPr>
        <p:spPr>
          <a:xfrm>
            <a:off x="1160145" y="1565275"/>
            <a:ext cx="7379970" cy="3727450"/>
          </a:xfrm>
          <a:prstGeom prst="parallelogram">
            <a:avLst/>
          </a:prstGeom>
          <a:solidFill>
            <a:srgbClr val="743827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3523615" y="2098675"/>
            <a:ext cx="7561580" cy="3561715"/>
          </a:xfrm>
          <a:prstGeom prst="parallelogram">
            <a:avLst/>
          </a:prstGeom>
          <a:solidFill>
            <a:srgbClr val="743827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788285" y="2921635"/>
            <a:ext cx="8123555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altLang="zh-CN" sz="60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Дякую за увагу !!!</a:t>
            </a:r>
            <a:endParaRPr lang="en-US" altLang="zh-CN" sz="600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8895" y="-26670"/>
            <a:ext cx="12240895" cy="6911340"/>
          </a:xfrm>
          <a:prstGeom prst="rect">
            <a:avLst/>
          </a:prstGeom>
        </p:spPr>
      </p:pic>
      <p:sp>
        <p:nvSpPr>
          <p:cNvPr id="6" name="平行四边形 5"/>
          <p:cNvSpPr/>
          <p:nvPr/>
        </p:nvSpPr>
        <p:spPr>
          <a:xfrm>
            <a:off x="1285214" y="378373"/>
            <a:ext cx="9950345" cy="930442"/>
          </a:xfrm>
          <a:prstGeom prst="parallelogram">
            <a:avLst/>
          </a:prstGeom>
          <a:solidFill>
            <a:srgbClr val="743827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altLang="zh-CN" sz="3600"/>
          </a:p>
        </p:txBody>
      </p:sp>
      <p:sp>
        <p:nvSpPr>
          <p:cNvPr id="14" name="矩形 13"/>
          <p:cNvSpPr/>
          <p:nvPr/>
        </p:nvSpPr>
        <p:spPr>
          <a:xfrm>
            <a:off x="532010" y="3511967"/>
            <a:ext cx="689852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2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600" i="1"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.</a:t>
            </a:r>
            <a:r>
              <a:rPr lang="en-US" altLang="zh-CN" sz="1600"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  <a:sym typeface="微软雅黑 Light" panose="020B0502040204020203" pitchFamily="34" charset="-122"/>
              </a:rPr>
              <a:t>.</a:t>
            </a:r>
            <a:endParaRPr lang="zh-CN" altLang="en-US" sz="1600" dirty="0">
              <a:latin typeface="微软雅黑 Light" panose="020B0502040204020203" pitchFamily="34" charset="-122"/>
              <a:ea typeface="锐字工房云字库细圆GBK" panose="02010604000000000000" pitchFamily="2" charset="-122"/>
              <a:cs typeface="+mn-ea"/>
              <a:sym typeface="微软雅黑 Light" panose="020B0502040204020203" pitchFamily="34" charset="-122"/>
            </a:endParaRPr>
          </a:p>
        </p:txBody>
      </p:sp>
      <p:pic>
        <p:nvPicPr>
          <p:cNvPr id="10" name="Jasmine Thompson - Mad Worl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165" y="-785495"/>
            <a:ext cx="619125" cy="619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3290" y="477818"/>
            <a:ext cx="1142033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altLang="zh-CN" sz="4800">
                <a:solidFill>
                  <a:schemeClr val="bg1"/>
                </a:solidFill>
                <a:latin typeface="方正姚体" panose="02010601030101010101" charset="-122"/>
                <a:ea typeface="方正姚体" panose="02010601030101010101" charset="-122"/>
              </a:rPr>
              <a:t>Інвентар та обладнання</a:t>
            </a:r>
            <a:endParaRPr lang="en-US" altLang="zh-CN" sz="4800" dirty="0">
              <a:solidFill>
                <a:schemeClr val="bg1"/>
              </a:solidFill>
              <a:latin typeface="方正姚体" panose="02010601030101010101" charset="-122"/>
              <a:ea typeface="方正姚体" panose="02010601030101010101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4AA048-F050-2AD4-F8B4-2B438B003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90" y="1585744"/>
            <a:ext cx="2562225" cy="2095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55013-6239-9645-D0D0-EA53FEBA8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700" y="1585744"/>
            <a:ext cx="2244270" cy="2095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F3501A-7DE9-396F-F81C-2CF72CE14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428" y="1585744"/>
            <a:ext cx="2095500" cy="2095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1E362D-AD99-6EDA-0F13-CF32072CE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3674" y="1601768"/>
            <a:ext cx="2406316" cy="2095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F06CE5-6844-B5B4-302F-A0217FB26F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6541" y="3990221"/>
            <a:ext cx="2033294" cy="22852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40628A-F621-1FAE-FE00-36EB4EF32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5271" y="4017298"/>
            <a:ext cx="2033294" cy="22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73652"/>
      </p:ext>
    </p:extLst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6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uiExpand="1" build="p" animBg="1"/>
      <p:bldP spid="14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8895" y="0"/>
            <a:ext cx="12240895" cy="691134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597572" y="157655"/>
            <a:ext cx="88804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altLang="zh-CN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Посуд  </a:t>
            </a:r>
            <a:endParaRPr lang="en-US" altLang="zh-CN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F398B5-ADED-9181-6DBD-2E6EB456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32" y="1599875"/>
            <a:ext cx="1801255" cy="16066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89E208-B241-D65B-62D7-9552CC04D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917" y="1599875"/>
            <a:ext cx="1688881" cy="16066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C8DA5-A6F4-C6DE-88D5-6692F1E62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531" y="1599875"/>
            <a:ext cx="1688881" cy="16066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2A25E0-63E1-F082-2130-70F5AB3F0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204" y="1627746"/>
            <a:ext cx="1801255" cy="16066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7E0F23-58A8-1FFA-3AC0-B1A24A526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4617" y="1627746"/>
            <a:ext cx="1878378" cy="16050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C8F6E5-A05C-9B40-7248-878A8D9AA2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32" y="4011161"/>
            <a:ext cx="1801256" cy="17485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419905-223B-48F0-0D68-F976C27F2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917" y="4011161"/>
            <a:ext cx="1688881" cy="17485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7C91053-1AA9-4528-4D77-3B713F710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9530" y="4011161"/>
            <a:ext cx="1688881" cy="17485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3AA5D1-A8BB-1773-40FD-EB753CC67E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9203" y="4011161"/>
            <a:ext cx="1801256" cy="17485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42F881-0050-1C6B-B95D-1E018D4051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4617" y="4011161"/>
            <a:ext cx="1878378" cy="1748508"/>
          </a:xfrm>
          <a:prstGeom prst="rect">
            <a:avLst/>
          </a:prstGeom>
        </p:spPr>
      </p:pic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01F0C-4835-6B15-32AB-571BFAF4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>
            <a:extLst>
              <a:ext uri="{FF2B5EF4-FFF2-40B4-BE49-F238E27FC236}">
                <a16:creationId xmlns:a16="http://schemas.microsoft.com/office/drawing/2014/main" id="{597AA0A6-839E-66E3-CED1-2A3241B05384}"/>
              </a:ext>
            </a:extLst>
          </p:cNvPr>
          <p:cNvSpPr/>
          <p:nvPr/>
        </p:nvSpPr>
        <p:spPr>
          <a:xfrm>
            <a:off x="311499" y="248920"/>
            <a:ext cx="11404879" cy="669925"/>
          </a:xfrm>
          <a:prstGeom prst="parallelogram">
            <a:avLst/>
          </a:prstGeom>
          <a:solidFill>
            <a:srgbClr val="74382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MH_Entry_1">
            <a:hlinkClick r:id="rId3" action="ppaction://hlinksldjump"/>
            <a:extLst>
              <a:ext uri="{FF2B5EF4-FFF2-40B4-BE49-F238E27FC236}">
                <a16:creationId xmlns:a16="http://schemas.microsoft.com/office/drawing/2014/main" id="{7635C7E1-850E-8652-DE0C-4C48A477F77F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33647" y="248920"/>
            <a:ext cx="10632557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84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uk-UA" altLang="zh-CN" sz="2800" i="1">
                <a:solidFill>
                  <a:schemeClr val="bg1"/>
                </a:solidFill>
                <a:latin typeface="Nyala" panose="02000504070300020003" pitchFamily="2" charset="0"/>
                <a:ea typeface="方正宋刻本秀楷简体" panose="02000000000000000000" pitchFamily="2" charset="-122"/>
              </a:rPr>
              <a:t>Вимоги охорони праці при приготуванні гарячих напоїв</a:t>
            </a:r>
            <a:endParaRPr lang="zh-CN" altLang="en-US" sz="2800" i="1" dirty="0">
              <a:solidFill>
                <a:schemeClr val="bg1"/>
              </a:solidFill>
              <a:latin typeface="Nyala" panose="02000504070300020003" pitchFamily="2" charset="0"/>
              <a:ea typeface="方正宋刻本秀楷简体" panose="02000000000000000000" pitchFamily="2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B694F3A-6412-1A1A-118A-8FF8ADF09EBE}"/>
              </a:ext>
            </a:extLst>
          </p:cNvPr>
          <p:cNvGrpSpPr/>
          <p:nvPr/>
        </p:nvGrpSpPr>
        <p:grpSpPr>
          <a:xfrm>
            <a:off x="311499" y="918845"/>
            <a:ext cx="6119310" cy="5247123"/>
            <a:chOff x="980914" y="877036"/>
            <a:chExt cx="4530680" cy="3600927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8B32D03C-59D5-F673-8083-2840D35AA80E}"/>
                </a:ext>
              </a:extLst>
            </p:cNvPr>
            <p:cNvSpPr/>
            <p:nvPr/>
          </p:nvSpPr>
          <p:spPr bwMode="auto">
            <a:xfrm>
              <a:off x="980914" y="877036"/>
              <a:ext cx="4530680" cy="3600927"/>
            </a:xfrm>
            <a:prstGeom prst="rect">
              <a:avLst/>
            </a:prstGeom>
            <a:solidFill>
              <a:srgbClr val="74382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vert="horz" wrap="square" lIns="68586" tIns="68589" rIns="68586" bIns="68589" numCol="1" rtlCol="0" anchor="t" anchorCtr="0" compatLnSpc="1"/>
            <a:lstStyle/>
            <a:p>
              <a:pPr defTabSz="91376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</a:pPr>
              <a:endParaRPr lang="en-US" altLang="zh-CN" sz="3700" spc="-40" dirty="0">
                <a:solidFill>
                  <a:schemeClr val="bg1"/>
                </a:solidFill>
                <a:latin typeface="+mn-ea"/>
                <a:cs typeface="+mn-ea"/>
              </a:endParaRPr>
            </a:p>
            <a:p>
              <a:pPr defTabSz="91376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>
                    <a:lumMod val="50000"/>
                    <a:lumOff val="50000"/>
                  </a:srgbClr>
                </a:buClr>
                <a:buSzPct val="90000"/>
              </a:pPr>
              <a:endParaRPr lang="en-US" sz="2100" spc="-40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  <p:sp>
          <p:nvSpPr>
            <p:cNvPr id="7" name="Freeform 72">
              <a:extLst>
                <a:ext uri="{FF2B5EF4-FFF2-40B4-BE49-F238E27FC236}">
                  <a16:creationId xmlns:a16="http://schemas.microsoft.com/office/drawing/2014/main" id="{60789B2B-18EC-5CBD-BF4F-DEF64B620D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7270" y="3534499"/>
              <a:ext cx="743144" cy="74448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89" tIns="34295" rIns="68589" bIns="34295" numCol="1" anchor="t" anchorCtr="0" compatLnSpc="1"/>
            <a:lstStyle/>
            <a:p>
              <a:endParaRPr lang="en-US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C7310C9-A279-D5E1-83B1-C1982BB0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85" y="1142140"/>
            <a:ext cx="4602705" cy="4800533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C1505D-642C-1CE8-3E0D-7C50AA1DD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1" y="980440"/>
            <a:ext cx="5358581" cy="51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9320"/>
      </p:ext>
    </p:extLst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Entry_1">
            <a:hlinkClick r:id="rId3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150" y="248920"/>
            <a:ext cx="4041140" cy="60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84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sz="2800" i="1" dirty="0">
              <a:solidFill>
                <a:schemeClr val="bg1"/>
              </a:solidFill>
              <a:latin typeface="Nyala" panose="02000504070300020003" pitchFamily="2" charset="0"/>
              <a:ea typeface="方正宋刻本秀楷简体" panose="02000000000000000000" pitchFamily="2" charset="-122"/>
            </a:endParaRPr>
          </a:p>
        </p:txBody>
      </p:sp>
      <p:sp>
        <p:nvSpPr>
          <p:cNvPr id="17" name="Subtitle 2"/>
          <p:cNvSpPr txBox="1"/>
          <p:nvPr/>
        </p:nvSpPr>
        <p:spPr bwMode="auto">
          <a:xfrm>
            <a:off x="8068457" y="4246299"/>
            <a:ext cx="2750331" cy="81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12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12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12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12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12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FontTx/>
              <a:buNone/>
            </a:pP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ntinghei SC Demibold" charset="-122"/>
              <a:sym typeface="时尚中黑简体" charset="0"/>
            </a:endParaRPr>
          </a:p>
          <a:p>
            <a:pPr algn="ctr" eaLnBrk="1" hangingPunct="1">
              <a:lnSpc>
                <a:spcPct val="120000"/>
              </a:lnSpc>
              <a:buFontTx/>
              <a:buNone/>
            </a:pP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Open Sans Light" panose="020B0306030504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40C733-18FE-D596-E843-07D47E22DD28}"/>
              </a:ext>
            </a:extLst>
          </p:cNvPr>
          <p:cNvSpPr txBox="1"/>
          <p:nvPr/>
        </p:nvSpPr>
        <p:spPr>
          <a:xfrm>
            <a:off x="478464" y="248920"/>
            <a:ext cx="11270513" cy="70480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buNone/>
            </a:pPr>
            <a:endParaRPr lang="uk-UA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 вимоги безпеки</a:t>
            </a:r>
          </a:p>
          <a:p>
            <a:pPr algn="ctr">
              <a:buNone/>
            </a:pPr>
            <a:endParaRPr lang="ru-RU" sz="2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 до роботи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— лише особи, які пройшли інструктаж з охорони праці та мають відповідну підготовку.</a:t>
            </a:r>
          </a:p>
          <a:p>
            <a:pPr>
              <a:buFont typeface="+mj-lt"/>
              <a:buAutoNum type="arabicPeriod"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Санітарно-гігієнічні норми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— працівник має дотримуватись правил особистої гігієни (чистий спецодяг, головний убір, миття рук перед роботою).</a:t>
            </a:r>
          </a:p>
          <a:p>
            <a:pPr>
              <a:buFont typeface="+mj-lt"/>
              <a:buAutoNum type="arabicPeriod"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Справність обладнання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 — використовувати лише справні чайники, кавоварки, електроплити тощо.</a:t>
            </a:r>
          </a:p>
          <a:p>
            <a:pPr>
              <a:buNone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роботи</a:t>
            </a:r>
          </a:p>
          <a:p>
            <a:pPr>
              <a:buFont typeface="+mj-lt"/>
              <a:buAutoNum type="arabicPeriod"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Перевірити: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електроприлади на відсутність пошкоджень кабелю та вилки;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наявність заземлення;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чистоту та сухість робочої поверхні.</a:t>
            </a:r>
          </a:p>
          <a:p>
            <a:pPr>
              <a:buFont typeface="+mj-lt"/>
              <a:buAutoNum type="arabicPeriod"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Заборонено</a:t>
            </a: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користуватись несправним або саморобним обладнанням;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розміщувати електроприлади біля мийок, води або на нестійкій поверхні.</a:t>
            </a:r>
            <a:endParaRPr 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При роботі з електроприладами: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не торкатись металевих частин увімкненого приладу мокрими руками;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не залишати прилад без нагляду під час роботи;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не переповнювати резервуари водою.</a:t>
            </a:r>
          </a:p>
          <a:p>
            <a:pPr>
              <a:buFont typeface="+mj-lt"/>
              <a:buAutoNum type="arabicPeriod"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Температурна безпека: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остерігатись опіків — не нахилятись над паром;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використовувати кухонні рукавиці або рушник при зніманні гарячого посуду;</a:t>
            </a:r>
          </a:p>
          <a:p>
            <a:pPr lvl="1"/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не переносити киплячу воду на великі відстані без кришки.</a:t>
            </a:r>
          </a:p>
          <a:p>
            <a:pPr>
              <a:buNone/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завершення роботи: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Вимкнути всі електроприлади з розетки.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Дати приладам охолонути перед чищенням.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Протерти робоче місце, видалити залишки продуктів.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Повідомити відповідальну особу у разі виявлення несправностей.</a:t>
            </a:r>
          </a:p>
          <a:p>
            <a:pPr lvl="1"/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</a:pPr>
            <a:endParaRPr lang="ru-RU" sz="1600"/>
          </a:p>
          <a:p>
            <a:endParaRPr lang="ru-RU"/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4" y="2842320"/>
            <a:ext cx="6223794" cy="1173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Приготування гарячих напоїв</a:t>
            </a:r>
            <a:endParaRPr lang="en-US" sz="36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61241" y="294291"/>
            <a:ext cx="10239006" cy="6383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583"/>
              </a:lnSpc>
            </a:pPr>
            <a:r>
              <a:rPr lang="en-US" sz="3667" b="1" i="1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Чай з лимоном та цукром</a:t>
            </a:r>
            <a:endParaRPr lang="en-US" sz="3667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903890" y="5360275"/>
            <a:ext cx="4948828" cy="546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Чайник ополіскують гарячою водою, кладуть чай</a:t>
            </a: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903890" y="6018810"/>
            <a:ext cx="4948828" cy="839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Заливають кип'ятком на 1/3, настоюють 10-15 хв, накривши серветкою.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51419" y="5433847"/>
            <a:ext cx="4948828" cy="998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Додають кип'яток, проціджують у чашку, доливають окропом.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4"/>
          <p:cNvSpPr/>
          <p:nvPr/>
        </p:nvSpPr>
        <p:spPr>
          <a:xfrm>
            <a:off x="6551419" y="6201103"/>
            <a:ext cx="4948828" cy="15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542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Додають цукор, лимон. Подавання не нижче 75 ºС.</a:t>
            </a:r>
            <a:endParaRPr lang="en-US" sz="154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A6D0CA-671F-A28A-5E93-B0689CEFF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076" y="932665"/>
            <a:ext cx="5065986" cy="442760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me">
  <a:themeElements>
    <a:clrScheme name="自定义 33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A12C"/>
      </a:accent1>
      <a:accent2>
        <a:srgbClr val="AE0304"/>
      </a:accent2>
      <a:accent3>
        <a:srgbClr val="F0A12C"/>
      </a:accent3>
      <a:accent4>
        <a:srgbClr val="AE0304"/>
      </a:accent4>
      <a:accent5>
        <a:srgbClr val="F0A12C"/>
      </a:accent5>
      <a:accent6>
        <a:srgbClr val="AE0304"/>
      </a:accent6>
      <a:hlink>
        <a:srgbClr val="F0A12C"/>
      </a:hlink>
      <a:folHlink>
        <a:srgbClr val="AE0304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2903</Words>
  <Application>Microsoft Office PowerPoint</Application>
  <PresentationFormat>Широкоэкранный</PresentationFormat>
  <Paragraphs>888</Paragraphs>
  <Slides>39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55" baseType="lpstr">
      <vt:lpstr>Microsoft YaHei</vt:lpstr>
      <vt:lpstr>微软雅黑 Light</vt:lpstr>
      <vt:lpstr>Arial</vt:lpstr>
      <vt:lpstr>Calibri</vt:lpstr>
      <vt:lpstr>Calibri Light</vt:lpstr>
      <vt:lpstr>方正姚体</vt:lpstr>
      <vt:lpstr>Impact MT Std</vt:lpstr>
      <vt:lpstr>Nyala</vt:lpstr>
      <vt:lpstr>Red Hat Text</vt:lpstr>
      <vt:lpstr>Roboto Light</vt:lpstr>
      <vt:lpstr>Times New Roman</vt:lpstr>
      <vt:lpstr>Wingdings</vt:lpstr>
      <vt:lpstr>YouTube Noto</vt:lpstr>
      <vt:lpstr>www.2ppt.com</vt:lpstr>
      <vt:lpstr>Office Theme</vt:lpstr>
      <vt:lpstr>home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www.2ppt.com-爱PPT提供资源下载</dc:title>
  <dc:subject>www.2ppt.com-爱PPT提供资源下载</dc:subject>
  <dc:creator>www.2ppt.com-爱PPT提供资源下载</dc:creator>
  <dc:description>www.2ppt.com-爱PPT提供资源下载</dc:description>
  <cp:lastModifiedBy>Лілія Шкарупета</cp:lastModifiedBy>
  <cp:revision>8</cp:revision>
  <dcterms:created xsi:type="dcterms:W3CDTF">2021-07-21T01:47:41Z</dcterms:created>
  <dcterms:modified xsi:type="dcterms:W3CDTF">2025-04-21T19:31:12Z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BC01741C253542C8A624891700A59F08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