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80" r:id="rId2"/>
    <p:sldId id="3188" r:id="rId3"/>
    <p:sldId id="3183" r:id="rId4"/>
    <p:sldId id="3122" r:id="rId5"/>
    <p:sldId id="3153" r:id="rId6"/>
    <p:sldId id="3189" r:id="rId7"/>
    <p:sldId id="3184" r:id="rId8"/>
    <p:sldId id="3193" r:id="rId9"/>
    <p:sldId id="3194" r:id="rId10"/>
    <p:sldId id="3195" r:id="rId11"/>
    <p:sldId id="3196" r:id="rId12"/>
    <p:sldId id="3197" r:id="rId13"/>
    <p:sldId id="3198" r:id="rId14"/>
    <p:sldId id="3154" r:id="rId15"/>
    <p:sldId id="3199" r:id="rId16"/>
    <p:sldId id="3200" r:id="rId17"/>
    <p:sldId id="3201" r:id="rId18"/>
    <p:sldId id="3191" r:id="rId19"/>
    <p:sldId id="3203" r:id="rId20"/>
    <p:sldId id="3202" r:id="rId21"/>
    <p:sldId id="3204" r:id="rId22"/>
    <p:sldId id="3190" r:id="rId23"/>
    <p:sldId id="3205" r:id="rId24"/>
    <p:sldId id="3206" r:id="rId25"/>
    <p:sldId id="3207" r:id="rId26"/>
    <p:sldId id="3133" r:id="rId27"/>
    <p:sldId id="3139" r:id="rId28"/>
    <p:sldId id="3208" r:id="rId29"/>
  </p:sldIdLst>
  <p:sldSz cx="12858750" cy="7232650"/>
  <p:notesSz cx="6858000" cy="9144000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orient="horz" pos="4183">
          <p15:clr>
            <a:srgbClr val="A4A3A4"/>
          </p15:clr>
        </p15:guide>
        <p15:guide id="3" pos="4050">
          <p15:clr>
            <a:srgbClr val="A4A3A4"/>
          </p15:clr>
        </p15:guide>
        <p15:guide id="4" pos="557">
          <p15:clr>
            <a:srgbClr val="A4A3A4"/>
          </p15:clr>
        </p15:guide>
        <p15:guide id="5" pos="7588">
          <p15:clr>
            <a:srgbClr val="A4A3A4"/>
          </p15:clr>
        </p15:guide>
        <p15:guide id="6" pos="376">
          <p15:clr>
            <a:srgbClr val="A4A3A4"/>
          </p15:clr>
        </p15:guide>
        <p15:guide id="7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12C"/>
    <a:srgbClr val="0F6FC6"/>
    <a:srgbClr val="FFC304"/>
    <a:srgbClr val="FFFFFF"/>
    <a:srgbClr val="A78357"/>
    <a:srgbClr val="28C7D4"/>
    <a:srgbClr val="F94D4D"/>
    <a:srgbClr val="FEFEFE"/>
    <a:srgbClr val="8F1A12"/>
    <a:srgbClr val="F84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58" autoAdjust="0"/>
    <p:restoredTop sz="92986" autoAdjust="0"/>
  </p:normalViewPr>
  <p:slideViewPr>
    <p:cSldViewPr>
      <p:cViewPr varScale="1">
        <p:scale>
          <a:sx n="73" d="100"/>
          <a:sy n="73" d="100"/>
        </p:scale>
        <p:origin x="106" y="187"/>
      </p:cViewPr>
      <p:guideLst>
        <p:guide orient="horz" pos="328"/>
        <p:guide orient="horz" pos="4183"/>
        <p:guide pos="4050"/>
        <p:guide pos="557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70322-D049-8489-3180-AD9974E9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E992EE-ED18-D97F-CB91-DB86E6FA7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85E46B-D346-3482-672F-9E73718E5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66F8E0-E3BB-776C-B41B-E8ADEF5F5D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6179-5BA1-8850-BDB6-736C91921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E066BB-80BE-0F75-977C-C878A7C70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451682-4058-F7CF-13AB-BEA6D33F7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C9DEFB-FC4D-8A7C-639E-98F6E7A9A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40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6BF9-4BD6-EACF-72F1-8D0DFC7CD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BCBCBF-A96E-8B26-281C-666FED3B0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1FCB8CC-216F-5870-64AB-1A590EC81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64306E-178D-55FA-14B5-26B2846D4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15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9921-3B66-2F27-4222-C1D320617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93DD48-FA45-6C10-4E2C-0BA27EE40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5DDF83-FA23-B479-038D-BCA662C7D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7FD600-9D09-6AB4-1167-0E7D565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563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F9E2B-9D1D-A4A8-370A-D4F648BE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E58AAA-EAD0-4B6F-AFE5-4C46FCA2D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0906900-3CCD-A0A7-AFD0-F97AB45C9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16E204-F723-307D-83F9-B61E14BEA2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9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5A36E-77C3-9BD0-824E-40C5AE47C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67DC33-8829-D519-C944-DF8A66D96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228DE9-21DE-C71F-3F1E-3D9008486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F23CE-8B74-9200-0266-796B05859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56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54" y="361635"/>
            <a:ext cx="225016" cy="586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4" tIns="48217" rIns="96434" bIns="48217" rtlCol="0" anchor="ctr"/>
          <a:lstStyle/>
          <a:p>
            <a:pPr algn="ctr" defTabSz="964565"/>
            <a:endParaRPr lang="zh-CN" altLang="en-US" sz="197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9A3C-EDB8-47A7-A89F-8B39791795A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4AA-064A-47A7-A070-FE09BE2412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Kl_9DevyjJCoNDleHrO0mtEr_xsWxz0l/view?usp=drive_lin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learningapps.org/watch?v=p9cs2xud225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s://learningapps.org/watch?v=pnfyk3td22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hyperlink" Target="https://learningapps.org/watch?v=pwihmnpb225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learningapps.org/watch?v=p3y0tm26n25" TargetMode="External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padlet.com/skarupetalilia/padlet-sdd9rnnvt0azwoy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dlet.com/vitagaidashova/9-44-c9wvivdfi7o3sxhy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8652/939/88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5F58Mq35DJ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2824237"/>
            <a:ext cx="12858750" cy="3888432"/>
          </a:xfrm>
          <a:prstGeom prst="rect">
            <a:avLst/>
          </a:prstGeom>
          <a:solidFill>
            <a:srgbClr val="F0A12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028775" y="3040261"/>
            <a:ext cx="11377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k-UA" altLang="zh-CN" b="1" u="sng">
                <a:latin typeface="方正正准黑简体" panose="02000000000000000000" pitchFamily="2" charset="-122"/>
                <a:ea typeface="方正正准黑简体" panose="02000000000000000000" pitchFamily="2" charset="-122"/>
                <a:cs typeface="Arial" panose="020B0604020202020204" pitchFamily="34" charset="0"/>
              </a:rPr>
              <a:t>РН-11. Приготування холодних страв і закусок </a:t>
            </a:r>
            <a:endParaRPr lang="zh-CN" altLang="en-US" b="1" u="sng" dirty="0">
              <a:latin typeface="方正正准黑简体" panose="02000000000000000000" pitchFamily="2" charset="-122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956767" y="3841060"/>
            <a:ext cx="1123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k-UA" altLang="zh-CN" sz="2400" cap="all">
                <a:latin typeface="Arial" panose="020B0604020202020204" pitchFamily="34" charset="0"/>
                <a:cs typeface="Arial" panose="020B0604020202020204" pitchFamily="34" charset="0"/>
              </a:rPr>
              <a:t>ПК 2. Здатність готувати  холодні страви з риби</a:t>
            </a:r>
            <a:endParaRPr lang="zh-CN" altLang="en-US" sz="2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524719" y="4840461"/>
            <a:ext cx="11881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k-UA" altLang="zh-CN" sz="2800" b="1">
                <a:latin typeface="Arial" panose="020B0604020202020204" pitchFamily="34" charset="0"/>
                <a:cs typeface="Arial" panose="020B0604020202020204" pitchFamily="34" charset="0"/>
              </a:rPr>
              <a:t>Тема уроку «Приготування холодних страв з риби»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CBBBB-EB7F-7340-2DA5-6753EBCE0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0C22D1-F464-3C88-7DE1-3FB91F31D5D8}"/>
              </a:ext>
            </a:extLst>
          </p:cNvPr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67037A80-509C-52A0-6747-F10CDD941524}"/>
              </a:ext>
            </a:extLst>
          </p:cNvPr>
          <p:cNvSpPr/>
          <p:nvPr/>
        </p:nvSpPr>
        <p:spPr>
          <a:xfrm>
            <a:off x="3517899" y="0"/>
            <a:ext cx="5822953" cy="4352984"/>
          </a:xfrm>
          <a:custGeom>
            <a:avLst/>
            <a:gdLst>
              <a:gd name="connsiteX0" fmla="*/ 0 w 6131432"/>
              <a:gd name="connsiteY0" fmla="*/ 6845300 h 6845300"/>
              <a:gd name="connsiteX1" fmla="*/ 1532858 w 6131432"/>
              <a:gd name="connsiteY1" fmla="*/ 0 h 6845300"/>
              <a:gd name="connsiteX2" fmla="*/ 6131432 w 6131432"/>
              <a:gd name="connsiteY2" fmla="*/ 0 h 6845300"/>
              <a:gd name="connsiteX3" fmla="*/ 4598574 w 6131432"/>
              <a:gd name="connsiteY3" fmla="*/ 6845300 h 6845300"/>
              <a:gd name="connsiteX4" fmla="*/ 0 w 6131432"/>
              <a:gd name="connsiteY4" fmla="*/ 6845300 h 6845300"/>
              <a:gd name="connsiteX0-1" fmla="*/ 0 w 5521832"/>
              <a:gd name="connsiteY0-2" fmla="*/ 4127500 h 6845300"/>
              <a:gd name="connsiteX1-3" fmla="*/ 923258 w 5521832"/>
              <a:gd name="connsiteY1-4" fmla="*/ 0 h 6845300"/>
              <a:gd name="connsiteX2-5" fmla="*/ 5521832 w 5521832"/>
              <a:gd name="connsiteY2-6" fmla="*/ 0 h 6845300"/>
              <a:gd name="connsiteX3-7" fmla="*/ 3988974 w 5521832"/>
              <a:gd name="connsiteY3-8" fmla="*/ 6845300 h 6845300"/>
              <a:gd name="connsiteX4-9" fmla="*/ 0 w 5521832"/>
              <a:gd name="connsiteY4-10" fmla="*/ 4127500 h 6845300"/>
              <a:gd name="connsiteX0-11" fmla="*/ 0 w 5521832"/>
              <a:gd name="connsiteY0-12" fmla="*/ 4127500 h 4127500"/>
              <a:gd name="connsiteX1-13" fmla="*/ 923258 w 5521832"/>
              <a:gd name="connsiteY1-14" fmla="*/ 0 h 4127500"/>
              <a:gd name="connsiteX2-15" fmla="*/ 5521832 w 5521832"/>
              <a:gd name="connsiteY2-16" fmla="*/ 0 h 4127500"/>
              <a:gd name="connsiteX3-17" fmla="*/ 4598574 w 5521832"/>
              <a:gd name="connsiteY3-18" fmla="*/ 4114800 h 4127500"/>
              <a:gd name="connsiteX4-19" fmla="*/ 0 w 5521832"/>
              <a:gd name="connsiteY4-20" fmla="*/ 4127500 h 412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1832" h="4127500">
                <a:moveTo>
                  <a:pt x="0" y="4127500"/>
                </a:moveTo>
                <a:lnTo>
                  <a:pt x="923258" y="0"/>
                </a:lnTo>
                <a:lnTo>
                  <a:pt x="5521832" y="0"/>
                </a:lnTo>
                <a:lnTo>
                  <a:pt x="4598574" y="4114800"/>
                </a:lnTo>
                <a:lnTo>
                  <a:pt x="0" y="4127500"/>
                </a:lnTo>
                <a:close/>
              </a:path>
            </a:pathLst>
          </a:custGeom>
          <a:solidFill>
            <a:schemeClr val="accent1">
              <a:alpha val="50196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0816D55-8562-6DE6-2BE5-361E2D956F77}"/>
              </a:ext>
            </a:extLst>
          </p:cNvPr>
          <p:cNvSpPr txBox="1"/>
          <p:nvPr/>
        </p:nvSpPr>
        <p:spPr>
          <a:xfrm>
            <a:off x="5637288" y="447974"/>
            <a:ext cx="1526236" cy="107106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uk-UA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6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2F1EF72-7BFE-60EF-CA8F-143738253345}"/>
              </a:ext>
            </a:extLst>
          </p:cNvPr>
          <p:cNvCxnSpPr/>
          <p:nvPr/>
        </p:nvCxnSpPr>
        <p:spPr>
          <a:xfrm>
            <a:off x="4587728" y="2415431"/>
            <a:ext cx="3683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文本框 17">
            <a:extLst>
              <a:ext uri="{FF2B5EF4-FFF2-40B4-BE49-F238E27FC236}">
                <a16:creationId xmlns:a16="http://schemas.microsoft.com/office/drawing/2014/main" id="{9ACE1FCB-ED81-129A-DD94-4F116204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919" y="1519036"/>
            <a:ext cx="8136904" cy="209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uk-UA" altLang="zh-CN" sz="3795" b="1" u="sng">
                <a:ea typeface="微软雅黑" panose="020B0503020204020204" pitchFamily="34" charset="-122"/>
                <a:sym typeface="Arial" panose="020B0604020202020204" pitchFamily="34" charset="0"/>
              </a:rPr>
              <a:t>Оселедець під «шубою» </a:t>
            </a:r>
          </a:p>
          <a:p>
            <a:pPr algn="ctr" eaLnBrk="1" hangingPunct="1"/>
            <a:endParaRPr lang="uk-UA" altLang="zh-CN" sz="3795" b="1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ea typeface="微软雅黑" panose="020B0503020204020204" pitchFamily="34" charset="-122"/>
                <a:sym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https://drive.google.com/file/d/1Kl_9DevyjJCoNDleHrO0mtEr_xsWxz0l/view?usp=drive_link</a:t>
            </a:r>
            <a:endParaRPr lang="uk-UA" altLang="zh-CN" sz="2000" b="1">
              <a:solidFill>
                <a:srgbClr val="FF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highlight>
                <a:srgbClr val="FF0000"/>
              </a:highlight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7F80F-F6A1-771A-6329-D0DCE6B0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24" y="0"/>
            <a:ext cx="11689301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9C1781-C003-0D03-EE4F-1E359C0F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89" y="0"/>
            <a:ext cx="11796371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90031-F49A-DEFC-14C8-8DD8D443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63D9E0C-69B7-9F76-69D0-E050AEC2738D}"/>
              </a:ext>
            </a:extLst>
          </p:cNvPr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97010BCD-1950-7EA4-789D-4ECEE83AACBA}"/>
              </a:ext>
            </a:extLst>
          </p:cNvPr>
          <p:cNvSpPr/>
          <p:nvPr/>
        </p:nvSpPr>
        <p:spPr>
          <a:xfrm>
            <a:off x="3517899" y="0"/>
            <a:ext cx="5822953" cy="4352984"/>
          </a:xfrm>
          <a:custGeom>
            <a:avLst/>
            <a:gdLst>
              <a:gd name="connsiteX0" fmla="*/ 0 w 6131432"/>
              <a:gd name="connsiteY0" fmla="*/ 6845300 h 6845300"/>
              <a:gd name="connsiteX1" fmla="*/ 1532858 w 6131432"/>
              <a:gd name="connsiteY1" fmla="*/ 0 h 6845300"/>
              <a:gd name="connsiteX2" fmla="*/ 6131432 w 6131432"/>
              <a:gd name="connsiteY2" fmla="*/ 0 h 6845300"/>
              <a:gd name="connsiteX3" fmla="*/ 4598574 w 6131432"/>
              <a:gd name="connsiteY3" fmla="*/ 6845300 h 6845300"/>
              <a:gd name="connsiteX4" fmla="*/ 0 w 6131432"/>
              <a:gd name="connsiteY4" fmla="*/ 6845300 h 6845300"/>
              <a:gd name="connsiteX0-1" fmla="*/ 0 w 5521832"/>
              <a:gd name="connsiteY0-2" fmla="*/ 4127500 h 6845300"/>
              <a:gd name="connsiteX1-3" fmla="*/ 923258 w 5521832"/>
              <a:gd name="connsiteY1-4" fmla="*/ 0 h 6845300"/>
              <a:gd name="connsiteX2-5" fmla="*/ 5521832 w 5521832"/>
              <a:gd name="connsiteY2-6" fmla="*/ 0 h 6845300"/>
              <a:gd name="connsiteX3-7" fmla="*/ 3988974 w 5521832"/>
              <a:gd name="connsiteY3-8" fmla="*/ 6845300 h 6845300"/>
              <a:gd name="connsiteX4-9" fmla="*/ 0 w 5521832"/>
              <a:gd name="connsiteY4-10" fmla="*/ 4127500 h 6845300"/>
              <a:gd name="connsiteX0-11" fmla="*/ 0 w 5521832"/>
              <a:gd name="connsiteY0-12" fmla="*/ 4127500 h 4127500"/>
              <a:gd name="connsiteX1-13" fmla="*/ 923258 w 5521832"/>
              <a:gd name="connsiteY1-14" fmla="*/ 0 h 4127500"/>
              <a:gd name="connsiteX2-15" fmla="*/ 5521832 w 5521832"/>
              <a:gd name="connsiteY2-16" fmla="*/ 0 h 4127500"/>
              <a:gd name="connsiteX3-17" fmla="*/ 4598574 w 5521832"/>
              <a:gd name="connsiteY3-18" fmla="*/ 4114800 h 4127500"/>
              <a:gd name="connsiteX4-19" fmla="*/ 0 w 5521832"/>
              <a:gd name="connsiteY4-20" fmla="*/ 4127500 h 412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1832" h="4127500">
                <a:moveTo>
                  <a:pt x="0" y="4127500"/>
                </a:moveTo>
                <a:lnTo>
                  <a:pt x="923258" y="0"/>
                </a:lnTo>
                <a:lnTo>
                  <a:pt x="5521832" y="0"/>
                </a:lnTo>
                <a:lnTo>
                  <a:pt x="4598574" y="4114800"/>
                </a:lnTo>
                <a:lnTo>
                  <a:pt x="0" y="4127500"/>
                </a:lnTo>
                <a:close/>
              </a:path>
            </a:pathLst>
          </a:custGeom>
          <a:solidFill>
            <a:schemeClr val="accent1">
              <a:alpha val="50196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4AE769-E332-A9E4-8D72-72687E6B6DAD}"/>
              </a:ext>
            </a:extLst>
          </p:cNvPr>
          <p:cNvSpPr txBox="1"/>
          <p:nvPr/>
        </p:nvSpPr>
        <p:spPr>
          <a:xfrm>
            <a:off x="5637288" y="447974"/>
            <a:ext cx="1526236" cy="107106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uk-UA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6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7DDDBF1-C1FE-63D5-1939-EB0017F2BEDC}"/>
              </a:ext>
            </a:extLst>
          </p:cNvPr>
          <p:cNvCxnSpPr/>
          <p:nvPr/>
        </p:nvCxnSpPr>
        <p:spPr>
          <a:xfrm>
            <a:off x="4587728" y="2415431"/>
            <a:ext cx="3683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文本框 17">
            <a:extLst>
              <a:ext uri="{FF2B5EF4-FFF2-40B4-BE49-F238E27FC236}">
                <a16:creationId xmlns:a16="http://schemas.microsoft.com/office/drawing/2014/main" id="{D91DDB10-A30A-6134-BACD-9B1C98758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919" y="1519036"/>
            <a:ext cx="8136904" cy="295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uk-UA" altLang="zh-CN" sz="3795" b="1" u="sng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3795" b="1" u="sng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uk-UA" altLang="zh-CN" sz="3795" b="1" u="sng">
                <a:ea typeface="微软雅黑" panose="020B0503020204020204" pitchFamily="34" charset="-122"/>
                <a:sym typeface="Arial" panose="020B0604020202020204" pitchFamily="34" charset="0"/>
              </a:rPr>
              <a:t>Оселедець фарширований </a:t>
            </a:r>
          </a:p>
          <a:p>
            <a:pPr algn="ctr" eaLnBrk="1" hangingPunct="1"/>
            <a:endParaRPr lang="uk-UA" altLang="zh-CN" sz="3795" b="1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solidFill>
                <a:srgbClr val="FF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highlight>
                <a:srgbClr val="FF0000"/>
              </a:highlight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19"/>
          <p:cNvSpPr/>
          <p:nvPr/>
        </p:nvSpPr>
        <p:spPr>
          <a:xfrm flipV="1">
            <a:off x="2855202" y="2346357"/>
            <a:ext cx="837870" cy="183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1320"/>
          <p:cNvSpPr/>
          <p:nvPr/>
        </p:nvSpPr>
        <p:spPr>
          <a:xfrm>
            <a:off x="5205239" y="2307725"/>
            <a:ext cx="148517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Shape 1321"/>
          <p:cNvSpPr/>
          <p:nvPr/>
        </p:nvSpPr>
        <p:spPr>
          <a:xfrm flipV="1">
            <a:off x="7292633" y="234819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5"/>
          <p:cNvSpPr/>
          <p:nvPr/>
        </p:nvSpPr>
        <p:spPr>
          <a:xfrm flipV="1">
            <a:off x="11739696" y="3639106"/>
            <a:ext cx="25752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6"/>
          <p:cNvSpPr/>
          <p:nvPr/>
        </p:nvSpPr>
        <p:spPr>
          <a:xfrm>
            <a:off x="12580586" y="2506206"/>
            <a:ext cx="26217" cy="33423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7"/>
          <p:cNvSpPr/>
          <p:nvPr/>
        </p:nvSpPr>
        <p:spPr>
          <a:xfrm flipH="1" flipV="1">
            <a:off x="9992475" y="5826661"/>
            <a:ext cx="2588111" cy="2191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4" name="Group 1338"/>
          <p:cNvGrpSpPr/>
          <p:nvPr/>
        </p:nvGrpSpPr>
        <p:grpSpPr>
          <a:xfrm>
            <a:off x="7302468" y="2307724"/>
            <a:ext cx="98659" cy="124925"/>
            <a:chOff x="0" y="0"/>
            <a:chExt cx="1243363" cy="1243363"/>
          </a:xfrm>
        </p:grpSpPr>
        <p:sp>
          <p:nvSpPr>
            <p:cNvPr id="25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48591" y="3077023"/>
            <a:ext cx="2696407" cy="10485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Вимочений оселедець обчищають , розбирають на чисте філе і ставлять у холодильну шафу.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64238" y="3077023"/>
            <a:ext cx="2796963" cy="4945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Затверділе філе злегкам відбивають 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34390" y="3077023"/>
            <a:ext cx="2169913" cy="10485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</a:t>
            </a: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Кладуть начинку з подрібненої сирої ріпчатої цибулі та вершкового масла 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6761756" y="2773463"/>
            <a:ext cx="2274568" cy="2362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点击请替换文字内容</a:t>
            </a:r>
            <a:endParaRPr lang="en-GB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23984" y="3077023"/>
            <a:ext cx="2460133" cy="8995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Загортають у вигляді маленької ковбаски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16230" y="5848573"/>
            <a:ext cx="1845526" cy="1341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34391" y="5513824"/>
            <a:ext cx="1845526" cy="1341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532831" y="375965"/>
            <a:ext cx="9793088" cy="651374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ctr" defTabSz="964565"/>
            <a:r>
              <a:rPr lang="uk-UA" altLang="zh-CN" b="1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Алгоритм </a:t>
            </a:r>
          </a:p>
          <a:p>
            <a:pPr algn="ctr" defTabSz="964565"/>
            <a:r>
              <a:rPr lang="uk-UA" altLang="zh-CN" b="1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приготування страви «Оселедець фарширований»</a:t>
            </a:r>
            <a:endParaRPr lang="zh-CN" altLang="en-US" sz="1800" b="1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93482E4-0A3E-CD55-79AB-AF2570B8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82" y="4500041"/>
            <a:ext cx="4623173" cy="2289009"/>
          </a:xfrm>
          <a:prstGeom prst="rect">
            <a:avLst/>
          </a:prstGeom>
        </p:spPr>
      </p:pic>
      <p:pic>
        <p:nvPicPr>
          <p:cNvPr id="2048" name="Рисунок 2047">
            <a:extLst>
              <a:ext uri="{FF2B5EF4-FFF2-40B4-BE49-F238E27FC236}">
                <a16:creationId xmlns:a16="http://schemas.microsoft.com/office/drawing/2014/main" id="{E45F6934-1648-B14C-FAA9-D398DA2C9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91" y="1253323"/>
            <a:ext cx="2352649" cy="182742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A893DBD-4947-FF68-49E0-A67AF6BE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63" y="1261271"/>
            <a:ext cx="2257629" cy="18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DDADF39-7543-CEF1-342C-632F4C2D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27" y="1234570"/>
            <a:ext cx="2460133" cy="18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006E0A-779A-6C4F-9727-20A55E0D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87" y="1253323"/>
            <a:ext cx="2460131" cy="18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Прямая со стрелкой 2052">
            <a:extLst>
              <a:ext uri="{FF2B5EF4-FFF2-40B4-BE49-F238E27FC236}">
                <a16:creationId xmlns:a16="http://schemas.microsoft.com/office/drawing/2014/main" id="{AC82F8D8-BB30-C1BB-3113-58B19210958A}"/>
              </a:ext>
            </a:extLst>
          </p:cNvPr>
          <p:cNvCxnSpPr/>
          <p:nvPr/>
        </p:nvCxnSpPr>
        <p:spPr>
          <a:xfrm>
            <a:off x="9181060" y="2307724"/>
            <a:ext cx="520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 стрелкой 2056">
            <a:extLst>
              <a:ext uri="{FF2B5EF4-FFF2-40B4-BE49-F238E27FC236}">
                <a16:creationId xmlns:a16="http://schemas.microsoft.com/office/drawing/2014/main" id="{AA814C1A-2683-C25D-8FD5-43037918EFF4}"/>
              </a:ext>
            </a:extLst>
          </p:cNvPr>
          <p:cNvCxnSpPr/>
          <p:nvPr/>
        </p:nvCxnSpPr>
        <p:spPr>
          <a:xfrm>
            <a:off x="12284117" y="2432649"/>
            <a:ext cx="322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0FA34-5EFA-860E-AAD4-483D0D5D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5" y="0"/>
            <a:ext cx="12064979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8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DA4CBE-76A1-2259-3085-BF59EFF6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4" y="0"/>
            <a:ext cx="12194141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4DDF7-24F7-0E28-DAAF-75FCA1B0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5A69C2-CCBF-A3B9-1A58-587D7E25D039}"/>
              </a:ext>
            </a:extLst>
          </p:cNvPr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5030E543-A3C8-01D0-4054-592C38B96F3E}"/>
              </a:ext>
            </a:extLst>
          </p:cNvPr>
          <p:cNvSpPr/>
          <p:nvPr/>
        </p:nvSpPr>
        <p:spPr>
          <a:xfrm>
            <a:off x="3517899" y="0"/>
            <a:ext cx="5822953" cy="4352984"/>
          </a:xfrm>
          <a:custGeom>
            <a:avLst/>
            <a:gdLst>
              <a:gd name="connsiteX0" fmla="*/ 0 w 6131432"/>
              <a:gd name="connsiteY0" fmla="*/ 6845300 h 6845300"/>
              <a:gd name="connsiteX1" fmla="*/ 1532858 w 6131432"/>
              <a:gd name="connsiteY1" fmla="*/ 0 h 6845300"/>
              <a:gd name="connsiteX2" fmla="*/ 6131432 w 6131432"/>
              <a:gd name="connsiteY2" fmla="*/ 0 h 6845300"/>
              <a:gd name="connsiteX3" fmla="*/ 4598574 w 6131432"/>
              <a:gd name="connsiteY3" fmla="*/ 6845300 h 6845300"/>
              <a:gd name="connsiteX4" fmla="*/ 0 w 6131432"/>
              <a:gd name="connsiteY4" fmla="*/ 6845300 h 6845300"/>
              <a:gd name="connsiteX0-1" fmla="*/ 0 w 5521832"/>
              <a:gd name="connsiteY0-2" fmla="*/ 4127500 h 6845300"/>
              <a:gd name="connsiteX1-3" fmla="*/ 923258 w 5521832"/>
              <a:gd name="connsiteY1-4" fmla="*/ 0 h 6845300"/>
              <a:gd name="connsiteX2-5" fmla="*/ 5521832 w 5521832"/>
              <a:gd name="connsiteY2-6" fmla="*/ 0 h 6845300"/>
              <a:gd name="connsiteX3-7" fmla="*/ 3988974 w 5521832"/>
              <a:gd name="connsiteY3-8" fmla="*/ 6845300 h 6845300"/>
              <a:gd name="connsiteX4-9" fmla="*/ 0 w 5521832"/>
              <a:gd name="connsiteY4-10" fmla="*/ 4127500 h 6845300"/>
              <a:gd name="connsiteX0-11" fmla="*/ 0 w 5521832"/>
              <a:gd name="connsiteY0-12" fmla="*/ 4127500 h 4127500"/>
              <a:gd name="connsiteX1-13" fmla="*/ 923258 w 5521832"/>
              <a:gd name="connsiteY1-14" fmla="*/ 0 h 4127500"/>
              <a:gd name="connsiteX2-15" fmla="*/ 5521832 w 5521832"/>
              <a:gd name="connsiteY2-16" fmla="*/ 0 h 4127500"/>
              <a:gd name="connsiteX3-17" fmla="*/ 4598574 w 5521832"/>
              <a:gd name="connsiteY3-18" fmla="*/ 4114800 h 4127500"/>
              <a:gd name="connsiteX4-19" fmla="*/ 0 w 5521832"/>
              <a:gd name="connsiteY4-20" fmla="*/ 4127500 h 412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1832" h="4127500">
                <a:moveTo>
                  <a:pt x="0" y="4127500"/>
                </a:moveTo>
                <a:lnTo>
                  <a:pt x="923258" y="0"/>
                </a:lnTo>
                <a:lnTo>
                  <a:pt x="5521832" y="0"/>
                </a:lnTo>
                <a:lnTo>
                  <a:pt x="4598574" y="4114800"/>
                </a:lnTo>
                <a:lnTo>
                  <a:pt x="0" y="4127500"/>
                </a:lnTo>
                <a:close/>
              </a:path>
            </a:pathLst>
          </a:custGeom>
          <a:solidFill>
            <a:schemeClr val="accent1">
              <a:alpha val="50196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F95C97-4AC9-C581-1C9F-E23EE8426271}"/>
              </a:ext>
            </a:extLst>
          </p:cNvPr>
          <p:cNvSpPr txBox="1"/>
          <p:nvPr/>
        </p:nvSpPr>
        <p:spPr>
          <a:xfrm>
            <a:off x="5637288" y="447974"/>
            <a:ext cx="1526236" cy="107106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uk-UA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zh-CN" altLang="en-US" sz="6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3E1B18F-F055-5E3E-B1CA-3DFF47A65703}"/>
              </a:ext>
            </a:extLst>
          </p:cNvPr>
          <p:cNvCxnSpPr/>
          <p:nvPr/>
        </p:nvCxnSpPr>
        <p:spPr>
          <a:xfrm>
            <a:off x="4587728" y="2415431"/>
            <a:ext cx="3683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文本框 17">
            <a:extLst>
              <a:ext uri="{FF2B5EF4-FFF2-40B4-BE49-F238E27FC236}">
                <a16:creationId xmlns:a16="http://schemas.microsoft.com/office/drawing/2014/main" id="{EAB712D5-2E9C-C447-6D5A-81E76C08C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919" y="1519036"/>
            <a:ext cx="8136904" cy="353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uk-UA" altLang="zh-CN" sz="3795" b="1" u="sng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3795" b="1" u="sng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uk-UA" altLang="zh-CN" sz="3795" b="1" u="sng">
                <a:ea typeface="微软雅黑" panose="020B0503020204020204" pitchFamily="34" charset="-122"/>
                <a:sym typeface="Arial" panose="020B0604020202020204" pitchFamily="34" charset="0"/>
              </a:rPr>
              <a:t>Брускета з тунцем та печеним перцем </a:t>
            </a:r>
          </a:p>
          <a:p>
            <a:pPr algn="ctr" eaLnBrk="1" hangingPunct="1"/>
            <a:endParaRPr lang="uk-UA" altLang="zh-CN" sz="3795" b="1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solidFill>
                <a:srgbClr val="FF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highlight>
                <a:srgbClr val="FF0000"/>
              </a:highlight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E44BD-CF85-3E25-E0B7-C8D906A41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25">
            <a:extLst>
              <a:ext uri="{FF2B5EF4-FFF2-40B4-BE49-F238E27FC236}">
                <a16:creationId xmlns:a16="http://schemas.microsoft.com/office/drawing/2014/main" id="{C48FE825-BAA1-F97C-7915-DE79DD643A24}"/>
              </a:ext>
            </a:extLst>
          </p:cNvPr>
          <p:cNvSpPr/>
          <p:nvPr/>
        </p:nvSpPr>
        <p:spPr>
          <a:xfrm flipV="1">
            <a:off x="11739696" y="3639106"/>
            <a:ext cx="25752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6">
            <a:extLst>
              <a:ext uri="{FF2B5EF4-FFF2-40B4-BE49-F238E27FC236}">
                <a16:creationId xmlns:a16="http://schemas.microsoft.com/office/drawing/2014/main" id="{9C10292D-BDA1-6A36-4ADD-2C977A4A21E6}"/>
              </a:ext>
            </a:extLst>
          </p:cNvPr>
          <p:cNvSpPr/>
          <p:nvPr/>
        </p:nvSpPr>
        <p:spPr>
          <a:xfrm flipH="1">
            <a:off x="12562329" y="2506207"/>
            <a:ext cx="18257" cy="30076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7">
            <a:extLst>
              <a:ext uri="{FF2B5EF4-FFF2-40B4-BE49-F238E27FC236}">
                <a16:creationId xmlns:a16="http://schemas.microsoft.com/office/drawing/2014/main" id="{25006977-EE94-5CD9-A689-576B19922824}"/>
              </a:ext>
            </a:extLst>
          </p:cNvPr>
          <p:cNvSpPr/>
          <p:nvPr/>
        </p:nvSpPr>
        <p:spPr>
          <a:xfrm flipH="1">
            <a:off x="8687841" y="5513825"/>
            <a:ext cx="38927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E82736-3A8A-A64C-BC35-C436466E04B5}"/>
              </a:ext>
            </a:extLst>
          </p:cNvPr>
          <p:cNvSpPr txBox="1"/>
          <p:nvPr/>
        </p:nvSpPr>
        <p:spPr>
          <a:xfrm>
            <a:off x="348592" y="3077023"/>
            <a:ext cx="1886338" cy="10485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Базилік мілко нарізають та часник дрібно нарізають 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BF7A56-23CE-F8DF-E81E-4C0CEB9B20F4}"/>
              </a:ext>
            </a:extLst>
          </p:cNvPr>
          <p:cNvSpPr txBox="1"/>
          <p:nvPr/>
        </p:nvSpPr>
        <p:spPr>
          <a:xfrm>
            <a:off x="2501603" y="3077023"/>
            <a:ext cx="1901368" cy="10116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Додають оливкову олію та дають настоятися 10 хв.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73CD3A-D317-A5B4-2EDB-077381DE052B}"/>
              </a:ext>
            </a:extLst>
          </p:cNvPr>
          <p:cNvSpPr txBox="1"/>
          <p:nvPr/>
        </p:nvSpPr>
        <p:spPr>
          <a:xfrm>
            <a:off x="6876654" y="3077023"/>
            <a:ext cx="2027649" cy="104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</a:t>
            </a: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Помідори без шкірки та насіння дрібно нарізають кубиком 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11A5BB-E260-7EF5-86B9-1DDF9E6BBF2F}"/>
              </a:ext>
            </a:extLst>
          </p:cNvPr>
          <p:cNvSpPr txBox="1"/>
          <p:nvPr/>
        </p:nvSpPr>
        <p:spPr>
          <a:xfrm>
            <a:off x="10914213" y="3077023"/>
            <a:ext cx="1944537" cy="11593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Томати з перцем змішують з тунцем  та викладають на шматочки хліба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68F8C9-F8A4-7484-479F-3568F7A26B93}"/>
              </a:ext>
            </a:extLst>
          </p:cNvPr>
          <p:cNvSpPr txBox="1"/>
          <p:nvPr/>
        </p:nvSpPr>
        <p:spPr>
          <a:xfrm>
            <a:off x="4916230" y="5848573"/>
            <a:ext cx="1845526" cy="1341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A656EC-2B60-86A0-CFA6-96F1C7CA231F}"/>
              </a:ext>
            </a:extLst>
          </p:cNvPr>
          <p:cNvSpPr txBox="1"/>
          <p:nvPr/>
        </p:nvSpPr>
        <p:spPr>
          <a:xfrm>
            <a:off x="6734391" y="5513824"/>
            <a:ext cx="1845526" cy="1341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AA864CBA-CF43-B26E-CDC7-230744F1A17D}"/>
              </a:ext>
            </a:extLst>
          </p:cNvPr>
          <p:cNvSpPr txBox="1"/>
          <p:nvPr/>
        </p:nvSpPr>
        <p:spPr>
          <a:xfrm>
            <a:off x="1532831" y="375965"/>
            <a:ext cx="9793088" cy="651374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ctr" defTabSz="964565"/>
            <a:r>
              <a:rPr lang="uk-UA" altLang="zh-CN" b="1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Алгоритм </a:t>
            </a:r>
          </a:p>
          <a:p>
            <a:pPr algn="ctr" defTabSz="964565"/>
            <a:r>
              <a:rPr lang="uk-UA" altLang="zh-CN" b="1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приготування страви «Брускета з тунцем та печеним перцем »</a:t>
            </a:r>
            <a:endParaRPr lang="zh-CN" altLang="en-US" sz="1800" b="1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cxnSp>
        <p:nvCxnSpPr>
          <p:cNvPr id="2053" name="Прямая со стрелкой 2052">
            <a:extLst>
              <a:ext uri="{FF2B5EF4-FFF2-40B4-BE49-F238E27FC236}">
                <a16:creationId xmlns:a16="http://schemas.microsoft.com/office/drawing/2014/main" id="{875C2CF5-DD1E-43C4-3387-A1C61525EBDF}"/>
              </a:ext>
            </a:extLst>
          </p:cNvPr>
          <p:cNvCxnSpPr/>
          <p:nvPr/>
        </p:nvCxnSpPr>
        <p:spPr>
          <a:xfrm>
            <a:off x="9181060" y="2307724"/>
            <a:ext cx="520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 стрелкой 2056">
            <a:extLst>
              <a:ext uri="{FF2B5EF4-FFF2-40B4-BE49-F238E27FC236}">
                <a16:creationId xmlns:a16="http://schemas.microsoft.com/office/drawing/2014/main" id="{360563DA-978E-B128-4AC8-56C5BFAC1643}"/>
              </a:ext>
            </a:extLst>
          </p:cNvPr>
          <p:cNvCxnSpPr/>
          <p:nvPr/>
        </p:nvCxnSpPr>
        <p:spPr>
          <a:xfrm>
            <a:off x="12284117" y="2432649"/>
            <a:ext cx="322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AA72CB15-556E-BC87-41D9-22D2009B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0" y="1336404"/>
            <a:ext cx="1850926" cy="190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18D029B-AECC-3829-C227-9C216142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9" y="1333765"/>
            <a:ext cx="1873361" cy="19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6E3D87A-7EF5-30E5-E714-E097DA45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65" y="1323755"/>
            <a:ext cx="1946485" cy="18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BC5CEA-D205-6669-86AB-722E03804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523" y="1323755"/>
            <a:ext cx="1827403" cy="1899468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AD670E4-FF20-4AEF-1B7A-0C8454B2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83" y="1336647"/>
            <a:ext cx="1809750" cy="18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3B82E5D-5762-797A-2A52-3FD75CDB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345" y="1342417"/>
            <a:ext cx="1609103" cy="18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28F3587-21F7-8862-CA69-8C4EBAB2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03" y="4487242"/>
            <a:ext cx="4203995" cy="23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45BBE-389F-8A5E-980F-0D57F83A3AF6}"/>
              </a:ext>
            </a:extLst>
          </p:cNvPr>
          <p:cNvSpPr txBox="1"/>
          <p:nvPr/>
        </p:nvSpPr>
        <p:spPr>
          <a:xfrm>
            <a:off x="4708613" y="3229423"/>
            <a:ext cx="1845888" cy="11593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Цією сумішшю намазують білий хліб та обсмажують з обох боків  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17052-54B5-AA72-8F53-F8F40A4F5474}"/>
              </a:ext>
            </a:extLst>
          </p:cNvPr>
          <p:cNvSpPr txBox="1"/>
          <p:nvPr/>
        </p:nvSpPr>
        <p:spPr>
          <a:xfrm>
            <a:off x="9016431" y="3400302"/>
            <a:ext cx="1632831" cy="7528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Запечені перці очищають від шірки і подрібнюють</a:t>
            </a: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E1B75C2-ABD2-F3C6-9976-137B7C7DE04F}"/>
              </a:ext>
            </a:extLst>
          </p:cNvPr>
          <p:cNvCxnSpPr>
            <a:stCxn id="4098" idx="3"/>
            <a:endCxn id="4100" idx="1"/>
          </p:cNvCxnSpPr>
          <p:nvPr/>
        </p:nvCxnSpPr>
        <p:spPr>
          <a:xfrm>
            <a:off x="2235316" y="2286624"/>
            <a:ext cx="333263" cy="4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C4A0375-1787-AB96-9F4D-1CCB875CBD38}"/>
              </a:ext>
            </a:extLst>
          </p:cNvPr>
          <p:cNvCxnSpPr>
            <a:cxnSpLocks/>
            <a:stCxn id="4100" idx="3"/>
            <a:endCxn id="4102" idx="1"/>
          </p:cNvCxnSpPr>
          <p:nvPr/>
        </p:nvCxnSpPr>
        <p:spPr>
          <a:xfrm flipV="1">
            <a:off x="4441940" y="2273732"/>
            <a:ext cx="278425" cy="1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909BF88-A37C-3DCC-026D-8FBD61FBD700}"/>
              </a:ext>
            </a:extLst>
          </p:cNvPr>
          <p:cNvCxnSpPr>
            <a:stCxn id="4102" idx="3"/>
            <a:endCxn id="2" idx="1"/>
          </p:cNvCxnSpPr>
          <p:nvPr/>
        </p:nvCxnSpPr>
        <p:spPr>
          <a:xfrm flipV="1">
            <a:off x="6666850" y="2273489"/>
            <a:ext cx="266673" cy="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ED8A92C-3EF4-D14F-0546-BA8BB24D5B4C}"/>
              </a:ext>
            </a:extLst>
          </p:cNvPr>
          <p:cNvCxnSpPr>
            <a:cxnSpLocks/>
          </p:cNvCxnSpPr>
          <p:nvPr/>
        </p:nvCxnSpPr>
        <p:spPr>
          <a:xfrm>
            <a:off x="8798497" y="2304785"/>
            <a:ext cx="243457" cy="13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4D8E0F4-C2F9-90D5-75AC-00BBCB1949D1}"/>
              </a:ext>
            </a:extLst>
          </p:cNvPr>
          <p:cNvCxnSpPr>
            <a:cxnSpLocks/>
            <a:endCxn id="4106" idx="1"/>
          </p:cNvCxnSpPr>
          <p:nvPr/>
        </p:nvCxnSpPr>
        <p:spPr>
          <a:xfrm flipV="1">
            <a:off x="10874588" y="2289509"/>
            <a:ext cx="217757" cy="1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0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0C26D3-79D1-E94D-1B38-052E8B5B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63" y="0"/>
            <a:ext cx="11367623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5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40" y="62367"/>
            <a:ext cx="12856810" cy="723175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09452" y="108482"/>
            <a:ext cx="4140146" cy="2807965"/>
            <a:chOff x="1899616" y="1875374"/>
            <a:chExt cx="4573375" cy="4573375"/>
          </a:xfrm>
        </p:grpSpPr>
        <p:sp>
          <p:nvSpPr>
            <p:cNvPr id="7" name="椭圆 6"/>
            <p:cNvSpPr/>
            <p:nvPr/>
          </p:nvSpPr>
          <p:spPr>
            <a:xfrm>
              <a:off x="1899616" y="1875374"/>
              <a:ext cx="4573375" cy="4573375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256431" y="2232189"/>
              <a:ext cx="3859744" cy="3859744"/>
            </a:xfrm>
            <a:prstGeom prst="ellipse">
              <a:avLst/>
            </a:prstGeom>
            <a:solidFill>
              <a:srgbClr val="FBBF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39" name="椭圆 38"/>
          <p:cNvSpPr/>
          <p:nvPr/>
        </p:nvSpPr>
        <p:spPr>
          <a:xfrm>
            <a:off x="6645399" y="1024038"/>
            <a:ext cx="830312" cy="830312"/>
          </a:xfrm>
          <a:prstGeom prst="ellips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7909243" y="1096045"/>
            <a:ext cx="4640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u="sng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Риба смажена під маринадом</a:t>
            </a:r>
            <a:endParaRPr lang="zh-CN" altLang="en-US" sz="2400" b="1" u="sng" dirty="0"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6645399" y="2032149"/>
            <a:ext cx="830312" cy="884298"/>
          </a:xfrm>
          <a:prstGeom prst="ellips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24"/>
          <p:cNvSpPr txBox="1"/>
          <p:nvPr/>
        </p:nvSpPr>
        <p:spPr>
          <a:xfrm rot="10800000" flipV="1">
            <a:off x="8013548" y="2309173"/>
            <a:ext cx="383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u="sng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Оселедець під «шубою» </a:t>
            </a:r>
            <a:endParaRPr lang="zh-CN" altLang="en-US" sz="2400" b="1" u="sng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645399" y="3094247"/>
            <a:ext cx="830312" cy="830312"/>
          </a:xfrm>
          <a:prstGeom prst="ellips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7909243" y="3400300"/>
            <a:ext cx="383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u="sng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Оселедець фарширований</a:t>
            </a:r>
            <a:endParaRPr lang="zh-CN" altLang="en-US" sz="2400" b="1" u="sng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668325" y="5465328"/>
            <a:ext cx="830312" cy="830312"/>
          </a:xfrm>
          <a:prstGeom prst="ellips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uk-UA" altLang="zh-CN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24"/>
          <p:cNvSpPr txBox="1"/>
          <p:nvPr/>
        </p:nvSpPr>
        <p:spPr>
          <a:xfrm rot="10800000" flipV="1">
            <a:off x="7797526" y="4125380"/>
            <a:ext cx="4751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u="sng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Брускета з тунцем та печеним перцем</a:t>
            </a:r>
            <a:endParaRPr lang="zh-CN" altLang="en-US" sz="2400" b="1" u="sng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24719" y="1543390"/>
            <a:ext cx="3924880" cy="830997"/>
          </a:xfrm>
          <a:prstGeom prst="rect">
            <a:avLst/>
          </a:prstGeom>
          <a:effectLst/>
        </p:spPr>
        <p:txBody>
          <a:bodyPr vert="horz" wrap="square">
            <a:spAutoFit/>
          </a:bodyPr>
          <a:lstStyle/>
          <a:p>
            <a:pPr algn="ctr"/>
            <a:r>
              <a:rPr lang="uk-UA" altLang="zh-CN" sz="2400">
                <a:solidFill>
                  <a:schemeClr val="bg1"/>
                </a:solidFill>
                <a:ea typeface="微软雅黑" panose="020B0503020204020204" pitchFamily="34" charset="-122"/>
              </a:rPr>
              <a:t>навчально-виробничих робіт</a:t>
            </a:r>
            <a:endParaRPr lang="zh-CN" altLang="en-US" sz="2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32466" y="923737"/>
            <a:ext cx="3494116" cy="461665"/>
          </a:xfrm>
          <a:prstGeom prst="rect">
            <a:avLst/>
          </a:prstGeom>
          <a:effectLst/>
        </p:spPr>
        <p:txBody>
          <a:bodyPr vert="horz" wrap="square">
            <a:spAutoFit/>
          </a:bodyPr>
          <a:lstStyle/>
          <a:p>
            <a:pPr algn="ctr"/>
            <a:r>
              <a:rPr lang="uk-UA" altLang="zh-CN" sz="24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Найменування </a:t>
            </a:r>
            <a:endParaRPr lang="zh-CN" altLang="en-US" sz="2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椭圆 47">
            <a:extLst>
              <a:ext uri="{FF2B5EF4-FFF2-40B4-BE49-F238E27FC236}">
                <a16:creationId xmlns:a16="http://schemas.microsoft.com/office/drawing/2014/main" id="{7C333D1D-C9B4-7C7A-60E1-0F853994336A}"/>
              </a:ext>
            </a:extLst>
          </p:cNvPr>
          <p:cNvSpPr/>
          <p:nvPr/>
        </p:nvSpPr>
        <p:spPr>
          <a:xfrm>
            <a:off x="6645399" y="4203776"/>
            <a:ext cx="829128" cy="841321"/>
          </a:xfrm>
          <a:prstGeom prst="ellips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椭圆 47">
            <a:extLst>
              <a:ext uri="{FF2B5EF4-FFF2-40B4-BE49-F238E27FC236}">
                <a16:creationId xmlns:a16="http://schemas.microsoft.com/office/drawing/2014/main" id="{B1614D44-928A-2A28-7E72-678F95DDBEE8}"/>
              </a:ext>
            </a:extLst>
          </p:cNvPr>
          <p:cNvSpPr/>
          <p:nvPr/>
        </p:nvSpPr>
        <p:spPr>
          <a:xfrm>
            <a:off x="6645399" y="4192390"/>
            <a:ext cx="830312" cy="830312"/>
          </a:xfrm>
          <a:prstGeom prst="ellips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3F6BF45D-E6BA-F3AA-D151-751522E64ACD}"/>
              </a:ext>
            </a:extLst>
          </p:cNvPr>
          <p:cNvSpPr txBox="1"/>
          <p:nvPr/>
        </p:nvSpPr>
        <p:spPr>
          <a:xfrm rot="10800000" flipV="1">
            <a:off x="7804830" y="5405643"/>
            <a:ext cx="4751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u="sng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Воловани з ікрою (або воловани з лососем)</a:t>
            </a:r>
            <a:endParaRPr lang="zh-CN" altLang="en-US" sz="2400" b="1" u="sng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B2A571-5A7B-3905-61A8-019DDCA63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39" y="3769632"/>
            <a:ext cx="3152775" cy="1316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0B428-F1A9-D7EC-3E1A-DE3923B5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76" y="0"/>
            <a:ext cx="1110579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87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C9C98-4E37-4BA7-8116-B8F3841C3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81A936A-E0FB-18B6-6F48-49B84D03F986}"/>
              </a:ext>
            </a:extLst>
          </p:cNvPr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33AE60BA-D7E5-98EA-E7B9-A0060E36EDC5}"/>
              </a:ext>
            </a:extLst>
          </p:cNvPr>
          <p:cNvSpPr/>
          <p:nvPr/>
        </p:nvSpPr>
        <p:spPr>
          <a:xfrm>
            <a:off x="3517899" y="0"/>
            <a:ext cx="5822953" cy="4352984"/>
          </a:xfrm>
          <a:custGeom>
            <a:avLst/>
            <a:gdLst>
              <a:gd name="connsiteX0" fmla="*/ 0 w 6131432"/>
              <a:gd name="connsiteY0" fmla="*/ 6845300 h 6845300"/>
              <a:gd name="connsiteX1" fmla="*/ 1532858 w 6131432"/>
              <a:gd name="connsiteY1" fmla="*/ 0 h 6845300"/>
              <a:gd name="connsiteX2" fmla="*/ 6131432 w 6131432"/>
              <a:gd name="connsiteY2" fmla="*/ 0 h 6845300"/>
              <a:gd name="connsiteX3" fmla="*/ 4598574 w 6131432"/>
              <a:gd name="connsiteY3" fmla="*/ 6845300 h 6845300"/>
              <a:gd name="connsiteX4" fmla="*/ 0 w 6131432"/>
              <a:gd name="connsiteY4" fmla="*/ 6845300 h 6845300"/>
              <a:gd name="connsiteX0-1" fmla="*/ 0 w 5521832"/>
              <a:gd name="connsiteY0-2" fmla="*/ 4127500 h 6845300"/>
              <a:gd name="connsiteX1-3" fmla="*/ 923258 w 5521832"/>
              <a:gd name="connsiteY1-4" fmla="*/ 0 h 6845300"/>
              <a:gd name="connsiteX2-5" fmla="*/ 5521832 w 5521832"/>
              <a:gd name="connsiteY2-6" fmla="*/ 0 h 6845300"/>
              <a:gd name="connsiteX3-7" fmla="*/ 3988974 w 5521832"/>
              <a:gd name="connsiteY3-8" fmla="*/ 6845300 h 6845300"/>
              <a:gd name="connsiteX4-9" fmla="*/ 0 w 5521832"/>
              <a:gd name="connsiteY4-10" fmla="*/ 4127500 h 6845300"/>
              <a:gd name="connsiteX0-11" fmla="*/ 0 w 5521832"/>
              <a:gd name="connsiteY0-12" fmla="*/ 4127500 h 4127500"/>
              <a:gd name="connsiteX1-13" fmla="*/ 923258 w 5521832"/>
              <a:gd name="connsiteY1-14" fmla="*/ 0 h 4127500"/>
              <a:gd name="connsiteX2-15" fmla="*/ 5521832 w 5521832"/>
              <a:gd name="connsiteY2-16" fmla="*/ 0 h 4127500"/>
              <a:gd name="connsiteX3-17" fmla="*/ 4598574 w 5521832"/>
              <a:gd name="connsiteY3-18" fmla="*/ 4114800 h 4127500"/>
              <a:gd name="connsiteX4-19" fmla="*/ 0 w 5521832"/>
              <a:gd name="connsiteY4-20" fmla="*/ 4127500 h 412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1832" h="4127500">
                <a:moveTo>
                  <a:pt x="0" y="4127500"/>
                </a:moveTo>
                <a:lnTo>
                  <a:pt x="923258" y="0"/>
                </a:lnTo>
                <a:lnTo>
                  <a:pt x="5521832" y="0"/>
                </a:lnTo>
                <a:lnTo>
                  <a:pt x="4598574" y="4114800"/>
                </a:lnTo>
                <a:lnTo>
                  <a:pt x="0" y="4127500"/>
                </a:lnTo>
                <a:close/>
              </a:path>
            </a:pathLst>
          </a:custGeom>
          <a:solidFill>
            <a:schemeClr val="accent1">
              <a:alpha val="50196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1283B0-6B9C-0C9D-4A7E-07079D955860}"/>
              </a:ext>
            </a:extLst>
          </p:cNvPr>
          <p:cNvSpPr txBox="1"/>
          <p:nvPr/>
        </p:nvSpPr>
        <p:spPr>
          <a:xfrm>
            <a:off x="5637288" y="447974"/>
            <a:ext cx="1526236" cy="107106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uk-UA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zh-CN" altLang="en-US" sz="6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7CF1F8C-2D30-2838-B4B4-B09EC6ED37B8}"/>
              </a:ext>
            </a:extLst>
          </p:cNvPr>
          <p:cNvCxnSpPr/>
          <p:nvPr/>
        </p:nvCxnSpPr>
        <p:spPr>
          <a:xfrm>
            <a:off x="4587728" y="2415431"/>
            <a:ext cx="3683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文本框 17">
            <a:extLst>
              <a:ext uri="{FF2B5EF4-FFF2-40B4-BE49-F238E27FC236}">
                <a16:creationId xmlns:a16="http://schemas.microsoft.com/office/drawing/2014/main" id="{93DE890B-A351-A36F-4A25-3707DED0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919" y="1519036"/>
            <a:ext cx="8136904" cy="295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uk-UA" altLang="zh-CN" sz="3795" b="1" u="sng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3795" b="1" u="sng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uk-UA" altLang="zh-CN" sz="3795" b="1" u="sng">
                <a:ea typeface="微软雅黑" panose="020B0503020204020204" pitchFamily="34" charset="-122"/>
                <a:sym typeface="Arial" panose="020B0604020202020204" pitchFamily="34" charset="0"/>
              </a:rPr>
              <a:t>Воловани з ікрою</a:t>
            </a:r>
          </a:p>
          <a:p>
            <a:pPr algn="ctr" eaLnBrk="1" hangingPunct="1"/>
            <a:endParaRPr lang="uk-UA" altLang="zh-CN" sz="3795" b="1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solidFill>
                <a:srgbClr val="FF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uk-UA" altLang="zh-CN" sz="2000" b="1">
              <a:highlight>
                <a:srgbClr val="FF0000"/>
              </a:highlight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3D3C2-6E7C-A6F6-292F-B8E18840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19">
            <a:extLst>
              <a:ext uri="{FF2B5EF4-FFF2-40B4-BE49-F238E27FC236}">
                <a16:creationId xmlns:a16="http://schemas.microsoft.com/office/drawing/2014/main" id="{7CE3466D-265F-49B9-A5EC-7C75FD1C1C7E}"/>
              </a:ext>
            </a:extLst>
          </p:cNvPr>
          <p:cNvSpPr/>
          <p:nvPr/>
        </p:nvSpPr>
        <p:spPr>
          <a:xfrm flipV="1">
            <a:off x="2196085" y="2307724"/>
            <a:ext cx="136815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1320">
            <a:extLst>
              <a:ext uri="{FF2B5EF4-FFF2-40B4-BE49-F238E27FC236}">
                <a16:creationId xmlns:a16="http://schemas.microsoft.com/office/drawing/2014/main" id="{9B8AA57B-090F-A461-E78C-69310A54B5E0}"/>
              </a:ext>
            </a:extLst>
          </p:cNvPr>
          <p:cNvSpPr/>
          <p:nvPr/>
        </p:nvSpPr>
        <p:spPr>
          <a:xfrm>
            <a:off x="5205239" y="2307725"/>
            <a:ext cx="148517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Shape 1321">
            <a:extLst>
              <a:ext uri="{FF2B5EF4-FFF2-40B4-BE49-F238E27FC236}">
                <a16:creationId xmlns:a16="http://schemas.microsoft.com/office/drawing/2014/main" id="{D3946DBD-8717-5C3A-E344-8CC4F549FD18}"/>
              </a:ext>
            </a:extLst>
          </p:cNvPr>
          <p:cNvSpPr/>
          <p:nvPr/>
        </p:nvSpPr>
        <p:spPr>
          <a:xfrm flipV="1">
            <a:off x="7292633" y="234819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5">
            <a:extLst>
              <a:ext uri="{FF2B5EF4-FFF2-40B4-BE49-F238E27FC236}">
                <a16:creationId xmlns:a16="http://schemas.microsoft.com/office/drawing/2014/main" id="{CBDDE25A-9A47-DA5B-4EB5-A9897B7D9EDB}"/>
              </a:ext>
            </a:extLst>
          </p:cNvPr>
          <p:cNvSpPr/>
          <p:nvPr/>
        </p:nvSpPr>
        <p:spPr>
          <a:xfrm flipV="1">
            <a:off x="11739696" y="3639106"/>
            <a:ext cx="25752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6">
            <a:extLst>
              <a:ext uri="{FF2B5EF4-FFF2-40B4-BE49-F238E27FC236}">
                <a16:creationId xmlns:a16="http://schemas.microsoft.com/office/drawing/2014/main" id="{94739341-354F-D07B-C80B-D07B952043BD}"/>
              </a:ext>
            </a:extLst>
          </p:cNvPr>
          <p:cNvSpPr/>
          <p:nvPr/>
        </p:nvSpPr>
        <p:spPr>
          <a:xfrm>
            <a:off x="12580586" y="2506206"/>
            <a:ext cx="26217" cy="33423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7">
            <a:extLst>
              <a:ext uri="{FF2B5EF4-FFF2-40B4-BE49-F238E27FC236}">
                <a16:creationId xmlns:a16="http://schemas.microsoft.com/office/drawing/2014/main" id="{9F5525ED-C95F-8C56-D987-BE230740BF94}"/>
              </a:ext>
            </a:extLst>
          </p:cNvPr>
          <p:cNvSpPr/>
          <p:nvPr/>
        </p:nvSpPr>
        <p:spPr>
          <a:xfrm flipH="1" flipV="1">
            <a:off x="8715372" y="5848573"/>
            <a:ext cx="386521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4" name="Group 1338">
            <a:extLst>
              <a:ext uri="{FF2B5EF4-FFF2-40B4-BE49-F238E27FC236}">
                <a16:creationId xmlns:a16="http://schemas.microsoft.com/office/drawing/2014/main" id="{6606E599-EFDA-D4E7-1734-FFB94199C8D5}"/>
              </a:ext>
            </a:extLst>
          </p:cNvPr>
          <p:cNvGrpSpPr/>
          <p:nvPr/>
        </p:nvGrpSpPr>
        <p:grpSpPr>
          <a:xfrm>
            <a:off x="7302468" y="2307724"/>
            <a:ext cx="98659" cy="124925"/>
            <a:chOff x="0" y="0"/>
            <a:chExt cx="1243363" cy="1243363"/>
          </a:xfrm>
        </p:grpSpPr>
        <p:sp>
          <p:nvSpPr>
            <p:cNvPr id="25" name="Shape 1336">
              <a:extLst>
                <a:ext uri="{FF2B5EF4-FFF2-40B4-BE49-F238E27FC236}">
                  <a16:creationId xmlns:a16="http://schemas.microsoft.com/office/drawing/2014/main" id="{E64900AF-691E-8B7D-C1BA-49740F1FF2F0}"/>
                </a:ext>
              </a:extLst>
            </p:cNvPr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Shape 1337">
              <a:extLst>
                <a:ext uri="{FF2B5EF4-FFF2-40B4-BE49-F238E27FC236}">
                  <a16:creationId xmlns:a16="http://schemas.microsoft.com/office/drawing/2014/main" id="{9A2C98DD-A625-FF36-6D5B-A9D4B9D1BCA6}"/>
                </a:ext>
              </a:extLst>
            </p:cNvPr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6D4ECF5-FC73-2B03-70DB-34EF9A1BE443}"/>
              </a:ext>
            </a:extLst>
          </p:cNvPr>
          <p:cNvSpPr txBox="1"/>
          <p:nvPr/>
        </p:nvSpPr>
        <p:spPr>
          <a:xfrm>
            <a:off x="348591" y="3077023"/>
            <a:ext cx="2696407" cy="7900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Ікру зернисту або паюсну або кетову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A2555-E1F8-0689-2063-789B726A2D34}"/>
              </a:ext>
            </a:extLst>
          </p:cNvPr>
          <p:cNvSpPr txBox="1"/>
          <p:nvPr/>
        </p:nvSpPr>
        <p:spPr>
          <a:xfrm>
            <a:off x="3564238" y="3077023"/>
            <a:ext cx="2796963" cy="4945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Укладають в валовани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886EA-7D48-D436-F3AD-BE651AAE5BDD}"/>
              </a:ext>
            </a:extLst>
          </p:cNvPr>
          <p:cNvSpPr txBox="1"/>
          <p:nvPr/>
        </p:nvSpPr>
        <p:spPr>
          <a:xfrm>
            <a:off x="6734390" y="3077023"/>
            <a:ext cx="2169913" cy="5314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</a:t>
            </a: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Додають вершкове масло 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EC7BB7-AB03-8D81-2E5C-D4719D3D0638}"/>
              </a:ext>
            </a:extLst>
          </p:cNvPr>
          <p:cNvSpPr txBox="1"/>
          <p:nvPr/>
        </p:nvSpPr>
        <p:spPr>
          <a:xfrm>
            <a:off x="9823984" y="3077023"/>
            <a:ext cx="2460133" cy="9008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endParaRPr lang="uk-UA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zh-CN" sz="1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altLang="zh-CN"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Оформлюють свіжим огірком та зеленню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33F861-C4ED-E5CA-C9CE-00F51EA4EEC7}"/>
              </a:ext>
            </a:extLst>
          </p:cNvPr>
          <p:cNvSpPr txBox="1"/>
          <p:nvPr/>
        </p:nvSpPr>
        <p:spPr>
          <a:xfrm>
            <a:off x="4916230" y="5848573"/>
            <a:ext cx="1845526" cy="1341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AFDC43-F1D8-8C21-F365-08651105AD55}"/>
              </a:ext>
            </a:extLst>
          </p:cNvPr>
          <p:cNvSpPr txBox="1"/>
          <p:nvPr/>
        </p:nvSpPr>
        <p:spPr>
          <a:xfrm>
            <a:off x="6734391" y="5513824"/>
            <a:ext cx="1845526" cy="1341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44FC84-490F-0D6B-E26D-258D59239C25}"/>
              </a:ext>
            </a:extLst>
          </p:cNvPr>
          <p:cNvSpPr txBox="1"/>
          <p:nvPr/>
        </p:nvSpPr>
        <p:spPr>
          <a:xfrm>
            <a:off x="1532831" y="375965"/>
            <a:ext cx="9793088" cy="651374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ctr" defTabSz="964565"/>
            <a:r>
              <a:rPr lang="uk-UA" altLang="zh-CN" b="1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Алгоритм </a:t>
            </a:r>
          </a:p>
          <a:p>
            <a:pPr algn="ctr" defTabSz="964565"/>
            <a:r>
              <a:rPr lang="uk-UA" altLang="zh-CN" b="1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приготування страви «Воловани з ікрою»</a:t>
            </a:r>
            <a:endParaRPr lang="zh-CN" altLang="en-US" sz="1800" b="1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cxnSp>
        <p:nvCxnSpPr>
          <p:cNvPr id="2053" name="Прямая со стрелкой 2052">
            <a:extLst>
              <a:ext uri="{FF2B5EF4-FFF2-40B4-BE49-F238E27FC236}">
                <a16:creationId xmlns:a16="http://schemas.microsoft.com/office/drawing/2014/main" id="{BA9BFF1C-27F8-9EE0-1C9F-39C95BE80ACF}"/>
              </a:ext>
            </a:extLst>
          </p:cNvPr>
          <p:cNvCxnSpPr/>
          <p:nvPr/>
        </p:nvCxnSpPr>
        <p:spPr>
          <a:xfrm>
            <a:off x="9181060" y="2307724"/>
            <a:ext cx="520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 стрелкой 2056">
            <a:extLst>
              <a:ext uri="{FF2B5EF4-FFF2-40B4-BE49-F238E27FC236}">
                <a16:creationId xmlns:a16="http://schemas.microsoft.com/office/drawing/2014/main" id="{F0419CFF-AB94-4E04-EEC8-6A3C57EEE50E}"/>
              </a:ext>
            </a:extLst>
          </p:cNvPr>
          <p:cNvCxnSpPr/>
          <p:nvPr/>
        </p:nvCxnSpPr>
        <p:spPr>
          <a:xfrm>
            <a:off x="12284117" y="2432649"/>
            <a:ext cx="322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5EEBA8-6F0D-6C38-8BBB-A4D2E8C9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3" y="111742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4AAB4AF-1623-C4F6-E1A2-F9E0888C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39" y="1483722"/>
            <a:ext cx="2095500" cy="17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5F1D2-5B11-44E4-D80B-9A3D0B75B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518" y="1422902"/>
            <a:ext cx="2142548" cy="1788358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D569679-A514-0885-5197-42D19849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544" y="1422900"/>
            <a:ext cx="2335261" cy="17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ABC317-073C-DFB8-1427-EE8D2C123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393" y="4443700"/>
            <a:ext cx="3718198" cy="22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CE88E-28BE-E5DB-6A00-12501554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64" y="0"/>
            <a:ext cx="11503221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99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97901E-3BBC-68AD-931A-6B7CBF7A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64" y="0"/>
            <a:ext cx="11401221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3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59EDBB-DDC7-055A-1208-BCF1539C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123937"/>
            <a:ext cx="1267340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2DC70-5B9F-4732-6011-D170349D519B}"/>
              </a:ext>
            </a:extLst>
          </p:cNvPr>
          <p:cNvSpPr txBox="1"/>
          <p:nvPr/>
        </p:nvSpPr>
        <p:spPr>
          <a:xfrm>
            <a:off x="884759" y="1888133"/>
            <a:ext cx="97930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зовнішній вигляд-0,5 балу;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вміння визначати якість сировини-0,5 балу;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організація робочого місця при </a:t>
            </a:r>
            <a:r>
              <a:rPr lang="ru-RU" sz="2400" b="1">
                <a:solidFill>
                  <a:prstClr val="black"/>
                </a:solidFill>
              </a:rPr>
              <a:t>приготуванні холодних страв з риби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-1 бал;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вміння підбирати і використовувати необхідні обладнання, посуд,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інвентар-1 бал;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вміння користуватися інструкційно-технологічною карткою-1 бал;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дотримання послідовності технологічного процесу при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приготуванні </a:t>
            </a:r>
            <a:r>
              <a:rPr lang="ru-RU" sz="2400" b="1">
                <a:solidFill>
                  <a:prstClr val="black"/>
                </a:solidFill>
              </a:rPr>
              <a:t>холодних страв з риби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-5 балів;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виконання інтерактивних вправ -1 бал;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вміння визначити якісні показники </a:t>
            </a:r>
            <a:r>
              <a:rPr lang="ru-RU" sz="2400" b="1">
                <a:solidFill>
                  <a:prstClr val="black"/>
                </a:solidFill>
              </a:rPr>
              <a:t>страв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-1 бал;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➢ дотримання вимог охорони праці при виконанні виробничого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завдання-1 бал.</a:t>
            </a:r>
          </a:p>
        </p:txBody>
      </p:sp>
    </p:spTree>
    <p:extLst>
      <p:ext uri="{BB962C8B-B14F-4D97-AF65-F5344CB8AC3E}">
        <p14:creationId xmlns:p14="http://schemas.microsoft.com/office/powerpoint/2010/main" val="1488373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cxnSpLocks/>
            <a:endCxn id="13" idx="0"/>
          </p:cNvCxnSpPr>
          <p:nvPr/>
        </p:nvCxnSpPr>
        <p:spPr>
          <a:xfrm>
            <a:off x="1792866" y="4264397"/>
            <a:ext cx="1" cy="49709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3"/>
          <p:cNvSpPr txBox="1"/>
          <p:nvPr/>
        </p:nvSpPr>
        <p:spPr bwMode="auto">
          <a:xfrm>
            <a:off x="727549" y="4761495"/>
            <a:ext cx="2130635" cy="9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uk-UA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Риба смажена під маринадом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93518" y="4637602"/>
            <a:ext cx="0" cy="190862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3"/>
          <p:cNvSpPr txBox="1"/>
          <p:nvPr/>
        </p:nvSpPr>
        <p:spPr bwMode="auto">
          <a:xfrm>
            <a:off x="3444234" y="4801677"/>
            <a:ext cx="1898571" cy="9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uk-UA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Оселедець під «шубою»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466208" y="4411583"/>
            <a:ext cx="0" cy="430275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3"/>
          <p:cNvSpPr txBox="1"/>
          <p:nvPr/>
        </p:nvSpPr>
        <p:spPr bwMode="auto">
          <a:xfrm>
            <a:off x="5516923" y="4801677"/>
            <a:ext cx="1898571" cy="9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uk-UA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Оселедець фарширований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537224" y="4679458"/>
            <a:ext cx="0" cy="190862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3"/>
          <p:cNvSpPr txBox="1"/>
          <p:nvPr/>
        </p:nvSpPr>
        <p:spPr bwMode="auto">
          <a:xfrm>
            <a:off x="7589613" y="4843533"/>
            <a:ext cx="2224138" cy="9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uk-UA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Брускета з тунцем та печеним перцем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1253911" y="4264397"/>
            <a:ext cx="0" cy="648072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3"/>
          <p:cNvSpPr txBox="1"/>
          <p:nvPr/>
        </p:nvSpPr>
        <p:spPr bwMode="auto">
          <a:xfrm>
            <a:off x="10173791" y="4843533"/>
            <a:ext cx="2304255" cy="9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Воловани з ікрою або лососем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1748855" y="375966"/>
            <a:ext cx="1022513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altLang="zh-CN" sz="2400" b="1" u="sng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Завдання для самостійного приготування холодних страв з риби </a:t>
            </a:r>
            <a:endParaRPr lang="zh-CN" altLang="en-US" sz="2400" b="1" u="sng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472C54-1A77-9E65-DE96-17C349E3B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5" y="1481688"/>
            <a:ext cx="3182812" cy="258586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82FEFD-7EDC-1325-3F2E-0E0A23FAC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85" y="2064180"/>
            <a:ext cx="2669990" cy="233762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B03FC-6C92-7E5E-105E-3A0F6F62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77" y="2339367"/>
            <a:ext cx="2656994" cy="242212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2294EA-2DA6-CC98-5463-7D223FC4C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94" y="2115809"/>
            <a:ext cx="2656995" cy="2337628"/>
          </a:xfrm>
          <a:prstGeom prst="rect">
            <a:avLst/>
          </a:prstGeom>
          <a:noFill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A8584A-9104-36C2-EE0C-82151C9D6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26" y="1626194"/>
            <a:ext cx="2656995" cy="24221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5959" y="5582197"/>
            <a:ext cx="4895912" cy="12024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2"/>
              </a:rPr>
              <a:t>https://learningapps.org/watch?v=pnfyk3td225</a:t>
            </a:r>
            <a:endParaRPr lang="uk-UA" altLang="zh-CN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5959" y="2548593"/>
            <a:ext cx="4895912" cy="10677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  <a:hlinkClick r:id="rId3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  <a:hlinkClick r:id="rId3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altLang="zh-CN" sz="1400" b="1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3"/>
              </a:rPr>
              <a:t>   </a:t>
            </a:r>
            <a:r>
              <a:rPr lang="en-US" altLang="zh-CN" sz="1400" b="1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3"/>
              </a:rPr>
              <a:t>https://learningapps.org/watch?v=p9cs2xud225</a:t>
            </a:r>
            <a:endParaRPr lang="uk-UA" altLang="zh-CN" sz="1400" b="1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5959" y="3956916"/>
            <a:ext cx="4895912" cy="10677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  <a:hlinkClick r:id="rId4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  <a:hlinkClick r:id="rId4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altLang="zh-CN" sz="1400" b="1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4"/>
              </a:rPr>
              <a:t>   </a:t>
            </a:r>
            <a:r>
              <a:rPr lang="en-US" altLang="zh-CN" sz="1400" b="1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4"/>
              </a:rPr>
              <a:t>https://learningapps.org/watch?v=p3y0tm26n25</a:t>
            </a:r>
            <a:endParaRPr lang="uk-UA" altLang="zh-CN" sz="1400" b="1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5959" y="1043072"/>
            <a:ext cx="4745231" cy="106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altLang="zh-CN" sz="1400" b="1">
              <a:solidFill>
                <a:srgbClr val="AE0304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altLang="zh-CN" sz="1400" b="1">
                <a:solidFill>
                  <a:srgbClr val="AE0304"/>
                </a:solidFill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</a:t>
            </a:r>
            <a:r>
              <a:rPr lang="en-US" altLang="zh-CN" sz="1400" b="1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https://learningapps.org/watch?v=pwihmnpb225</a:t>
            </a:r>
            <a:endParaRPr lang="uk-UA" altLang="zh-CN" sz="1400" b="1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altLang="zh-CN" sz="1400" b="1" dirty="0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77207" y="1004331"/>
            <a:ext cx="6585250" cy="6034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90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04901" y="4905852"/>
            <a:ext cx="6068007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/>
          <p:nvPr/>
        </p:nvSpPr>
        <p:spPr>
          <a:xfrm>
            <a:off x="5644086" y="4560708"/>
            <a:ext cx="1858220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5644085" y="4950253"/>
            <a:ext cx="6185889" cy="6319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Content Placeholder 2"/>
          <p:cNvSpPr txBox="1"/>
          <p:nvPr/>
        </p:nvSpPr>
        <p:spPr>
          <a:xfrm>
            <a:off x="5644085" y="5715566"/>
            <a:ext cx="6185889" cy="6319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2973" y="375965"/>
            <a:ext cx="11745034" cy="374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ctr" defTabSz="964565"/>
            <a:r>
              <a:rPr lang="uk-UA" altLang="zh-CN" b="1" u="sng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Закріплення нового матеріалу </a:t>
            </a:r>
            <a:endParaRPr lang="zh-CN" altLang="en-US" sz="1800" b="1" u="sng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0" y="663740"/>
            <a:ext cx="12694071" cy="343597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uk-UA" altLang="zh-CN" sz="1600" b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Необхідно пройти за посиланнями та розставити в правильному порядку технологічний процес приготування холодних страв з риби </a:t>
            </a:r>
            <a:endParaRPr lang="zh-CN" altLang="en-US" sz="1600" b="1" dirty="0">
              <a:solidFill>
                <a:srgbClr val="E7E6E6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1AE265-CA62-91BD-BF69-55267A840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901" y="1248818"/>
            <a:ext cx="1906887" cy="15459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15DF6-D71B-03E4-D13D-127132F4B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862" y="2211621"/>
            <a:ext cx="1906887" cy="1552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88567-6D1E-7C4F-E769-69708132C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913" y="3158565"/>
            <a:ext cx="1816390" cy="1478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C8E214-A551-ECEE-A75D-2CEB79900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7715" y="4179411"/>
            <a:ext cx="1816390" cy="1478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CB6E6-5A13-4594-DE0A-491AD19C8B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0083" y="5286546"/>
            <a:ext cx="1816390" cy="1489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C89FF-D05E-7060-A718-8B0624BFA50A}"/>
              </a:ext>
            </a:extLst>
          </p:cNvPr>
          <p:cNvSpPr txBox="1"/>
          <p:nvPr/>
        </p:nvSpPr>
        <p:spPr>
          <a:xfrm>
            <a:off x="740743" y="447973"/>
            <a:ext cx="109452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Фото готових виробів необхідно завантажити  за посиланням  на інтерактивну дошку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</a:t>
            </a:r>
            <a:r>
              <a:rPr kumimoji="0" lang="uk-U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для аналізу та оцінювання робіт майстром в/н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E5D628-42E1-E34C-AB01-54E716B0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11" y="2968253"/>
            <a:ext cx="9073008" cy="36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1199752-9752-8FFD-1FEB-5AD767BB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639" y="2968253"/>
            <a:ext cx="2592288" cy="36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A2CFD-DE94-B515-0F4B-F0269CD562F8}"/>
              </a:ext>
            </a:extLst>
          </p:cNvPr>
          <p:cNvSpPr txBox="1"/>
          <p:nvPr/>
        </p:nvSpPr>
        <p:spPr>
          <a:xfrm>
            <a:off x="1676847" y="1960141"/>
            <a:ext cx="9865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hlinkClick r:id="rId5"/>
              </a:rPr>
              <a:t>https://padlet.com/vitagaidashova/9-44-c9wvivdfi7o3sxhy</a:t>
            </a:r>
            <a:endParaRPr lang="uk-UA" sz="2800" b="1"/>
          </a:p>
          <a:p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52891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3517899" y="1024036"/>
            <a:ext cx="5822953" cy="3328947"/>
          </a:xfrm>
          <a:custGeom>
            <a:avLst/>
            <a:gdLst>
              <a:gd name="connsiteX0" fmla="*/ 0 w 6131432"/>
              <a:gd name="connsiteY0" fmla="*/ 6845300 h 6845300"/>
              <a:gd name="connsiteX1" fmla="*/ 1532858 w 6131432"/>
              <a:gd name="connsiteY1" fmla="*/ 0 h 6845300"/>
              <a:gd name="connsiteX2" fmla="*/ 6131432 w 6131432"/>
              <a:gd name="connsiteY2" fmla="*/ 0 h 6845300"/>
              <a:gd name="connsiteX3" fmla="*/ 4598574 w 6131432"/>
              <a:gd name="connsiteY3" fmla="*/ 6845300 h 6845300"/>
              <a:gd name="connsiteX4" fmla="*/ 0 w 6131432"/>
              <a:gd name="connsiteY4" fmla="*/ 6845300 h 6845300"/>
              <a:gd name="connsiteX0-1" fmla="*/ 0 w 5521832"/>
              <a:gd name="connsiteY0-2" fmla="*/ 4127500 h 6845300"/>
              <a:gd name="connsiteX1-3" fmla="*/ 923258 w 5521832"/>
              <a:gd name="connsiteY1-4" fmla="*/ 0 h 6845300"/>
              <a:gd name="connsiteX2-5" fmla="*/ 5521832 w 5521832"/>
              <a:gd name="connsiteY2-6" fmla="*/ 0 h 6845300"/>
              <a:gd name="connsiteX3-7" fmla="*/ 3988974 w 5521832"/>
              <a:gd name="connsiteY3-8" fmla="*/ 6845300 h 6845300"/>
              <a:gd name="connsiteX4-9" fmla="*/ 0 w 5521832"/>
              <a:gd name="connsiteY4-10" fmla="*/ 4127500 h 6845300"/>
              <a:gd name="connsiteX0-11" fmla="*/ 0 w 5521832"/>
              <a:gd name="connsiteY0-12" fmla="*/ 4127500 h 4127500"/>
              <a:gd name="connsiteX1-13" fmla="*/ 923258 w 5521832"/>
              <a:gd name="connsiteY1-14" fmla="*/ 0 h 4127500"/>
              <a:gd name="connsiteX2-15" fmla="*/ 5521832 w 5521832"/>
              <a:gd name="connsiteY2-16" fmla="*/ 0 h 4127500"/>
              <a:gd name="connsiteX3-17" fmla="*/ 4598574 w 5521832"/>
              <a:gd name="connsiteY3-18" fmla="*/ 4114800 h 4127500"/>
              <a:gd name="connsiteX4-19" fmla="*/ 0 w 5521832"/>
              <a:gd name="connsiteY4-20" fmla="*/ 4127500 h 412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1832" h="4127500">
                <a:moveTo>
                  <a:pt x="0" y="4127500"/>
                </a:moveTo>
                <a:lnTo>
                  <a:pt x="923258" y="0"/>
                </a:lnTo>
                <a:lnTo>
                  <a:pt x="5521832" y="0"/>
                </a:lnTo>
                <a:lnTo>
                  <a:pt x="4598574" y="4114800"/>
                </a:lnTo>
                <a:lnTo>
                  <a:pt x="0" y="4127500"/>
                </a:lnTo>
                <a:close/>
              </a:path>
            </a:pathLst>
          </a:custGeom>
          <a:solidFill>
            <a:schemeClr val="accent1">
              <a:alpha val="50196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24920" y="2680221"/>
            <a:ext cx="8352928" cy="1107996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altLang="zh-CN" sz="2400" cap="all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</a:rPr>
              <a:t>Перейд</a:t>
            </a:r>
            <a:r>
              <a:rPr lang="uk-UA" altLang="zh-CN" sz="2400" cap="all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</a:rPr>
              <a:t>іть за посиланням та згадайте , які страви ви готували на попередньому уроці, дайте визначення кожній страві</a:t>
            </a:r>
            <a:endParaRPr lang="zh-CN" altLang="en-US" sz="6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587728" y="2415431"/>
            <a:ext cx="3683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文本框 17"/>
          <p:cNvSpPr txBox="1">
            <a:spLocks noChangeArrowheads="1"/>
          </p:cNvSpPr>
          <p:nvPr/>
        </p:nvSpPr>
        <p:spPr bwMode="auto">
          <a:xfrm>
            <a:off x="1244799" y="4940091"/>
            <a:ext cx="10729191" cy="116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795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  <a:hlinkClick r:id="rId3"/>
              </a:rPr>
              <a:t>https://wordwall.net/play/88652/939/884</a:t>
            </a:r>
            <a:endParaRPr lang="uk-UA" altLang="zh-CN" sz="3795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endParaRPr lang="zh-CN" altLang="en-US" sz="3795" dirty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31CE39-5836-4EAF-686B-74A07AD1ACE5}"/>
              </a:ext>
            </a:extLst>
          </p:cNvPr>
          <p:cNvSpPr/>
          <p:nvPr/>
        </p:nvSpPr>
        <p:spPr>
          <a:xfrm>
            <a:off x="2468935" y="591988"/>
            <a:ext cx="8640960" cy="123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Актуалізація опорних знань</a:t>
            </a:r>
            <a:endParaRPr 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4904" y="1222729"/>
            <a:ext cx="3333411" cy="5139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6448" y="1222729"/>
            <a:ext cx="4005615" cy="51392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2973" y="1222729"/>
            <a:ext cx="4253798" cy="51392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8027" y="620698"/>
            <a:ext cx="3155084" cy="374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ru-RU" altLang="zh-CN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Виробниче обладнання </a:t>
            </a:r>
            <a:endParaRPr lang="zh-CN" altLang="en-US" sz="1800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6" descr="Стіл виробничий з бортом і полицею 1000x700 КІЙ-В, купити в Києві з  доставкою по Україні -ART Trade">
            <a:extLst>
              <a:ext uri="{FF2B5EF4-FFF2-40B4-BE49-F238E27FC236}">
                <a16:creationId xmlns:a16="http://schemas.microsoft.com/office/drawing/2014/main" id="{D9323D6A-C00A-EE7E-63AA-BC66BB9E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0" y="1372187"/>
            <a:ext cx="1950312" cy="18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ухонні ваги QZ-157A до 15 кг. Ціна, купити Кухонні ваги QZ-157A до 15 кг в  Києві, Харкові, Одесі, Львові">
            <a:extLst>
              <a:ext uri="{FF2B5EF4-FFF2-40B4-BE49-F238E27FC236}">
                <a16:creationId xmlns:a16="http://schemas.microsoft.com/office/drawing/2014/main" id="{863CAAAD-E0B8-4666-59F6-0D9D8F53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33" y="1368021"/>
            <a:ext cx="1586617" cy="18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977FF-4222-9063-E1A5-9ECAD3A7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32" y="3365154"/>
            <a:ext cx="1950312" cy="2549991"/>
          </a:xfrm>
          <a:prstGeom prst="rect">
            <a:avLst/>
          </a:prstGeom>
        </p:spPr>
      </p:pic>
      <p:pic>
        <p:nvPicPr>
          <p:cNvPr id="5" name="Picture 2" descr="ᐈ Ванна мийна виробнича➡️ Купити мийну ванну в Києві та Україні ✓ Ціни в  ТехСнаб">
            <a:extLst>
              <a:ext uri="{FF2B5EF4-FFF2-40B4-BE49-F238E27FC236}">
                <a16:creationId xmlns:a16="http://schemas.microsoft.com/office/drawing/2014/main" id="{CE71E667-61F8-0527-2761-4A444E1C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21" y="3374571"/>
            <a:ext cx="1950312" cy="25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ᐈ Миски для кухни: купить профессиональные нержавеющие миски для кухни в  Киеве и Украине, выгодные цены оптом и в розницу | Accord Group">
            <a:extLst>
              <a:ext uri="{FF2B5EF4-FFF2-40B4-BE49-F238E27FC236}">
                <a16:creationId xmlns:a16="http://schemas.microsoft.com/office/drawing/2014/main" id="{82443FD6-A161-1470-4BDD-9EAF72C4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23" y="1380692"/>
            <a:ext cx="1491896" cy="18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Професійні обробні дошки в Києві від компанії &quot;Kitchen Line&quot;.">
            <a:extLst>
              <a:ext uri="{FF2B5EF4-FFF2-40B4-BE49-F238E27FC236}">
                <a16:creationId xmlns:a16="http://schemas.microsoft.com/office/drawing/2014/main" id="{4C671B67-F03B-94D5-10CD-BAF95A55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69" y="1380693"/>
            <a:ext cx="1491896" cy="18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Набір ножів Tefal Ice Force 3 предмети K2323S74">
            <a:extLst>
              <a:ext uri="{FF2B5EF4-FFF2-40B4-BE49-F238E27FC236}">
                <a16:creationId xmlns:a16="http://schemas.microsoft.com/office/drawing/2014/main" id="{791BDF78-131E-01F8-2500-5EF4D226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23" y="3429000"/>
            <a:ext cx="1613546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Чайные ложки с круглыми ручками, набор 3 шт Modicum Gusto: цена, купить в  Украине от компании «Посуд-Сервіс» - 2355779583">
            <a:extLst>
              <a:ext uri="{FF2B5EF4-FFF2-40B4-BE49-F238E27FC236}">
                <a16:creationId xmlns:a16="http://schemas.microsoft.com/office/drawing/2014/main" id="{171231EF-CB72-4D8C-68D4-A1BB408B7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81" y="3429000"/>
            <a:ext cx="1491897" cy="206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Оптовая кастомизированная керамическая тарелка для салата 6 7.5 10 дюйма  круглая матовая черная сланцевая тарелка для буфета, тарелки для стейка для  отелей и ресторанов - Китай Салатная тарелка и индивидуальная Салатная  тарелка цена">
            <a:extLst>
              <a:ext uri="{FF2B5EF4-FFF2-40B4-BE49-F238E27FC236}">
                <a16:creationId xmlns:a16="http://schemas.microsoft.com/office/drawing/2014/main" id="{1BA27BD3-8CCB-B3FB-C2DE-1C689F36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783" y="1299423"/>
            <a:ext cx="2492943" cy="24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B974071-53BB-B72F-CCE3-967209C0F6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84" y="4042987"/>
            <a:ext cx="2492942" cy="1951682"/>
          </a:xfrm>
          <a:prstGeom prst="rect">
            <a:avLst/>
          </a:prstGeom>
        </p:spPr>
      </p:pic>
      <p:sp>
        <p:nvSpPr>
          <p:cNvPr id="34" name="文本框 20">
            <a:extLst>
              <a:ext uri="{FF2B5EF4-FFF2-40B4-BE49-F238E27FC236}">
                <a16:creationId xmlns:a16="http://schemas.microsoft.com/office/drawing/2014/main" id="{AC3F7F23-94CD-B61C-FC70-2163D3AC94D5}"/>
              </a:ext>
            </a:extLst>
          </p:cNvPr>
          <p:cNvSpPr txBox="1"/>
          <p:nvPr/>
        </p:nvSpPr>
        <p:spPr>
          <a:xfrm>
            <a:off x="5133231" y="620698"/>
            <a:ext cx="3155084" cy="374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ctr" defTabSz="964565"/>
            <a:r>
              <a:rPr lang="ru-RU" altLang="zh-CN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Інвентар  </a:t>
            </a:r>
            <a:endParaRPr lang="zh-CN" altLang="en-US" sz="1800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5" name="文本框 20">
            <a:extLst>
              <a:ext uri="{FF2B5EF4-FFF2-40B4-BE49-F238E27FC236}">
                <a16:creationId xmlns:a16="http://schemas.microsoft.com/office/drawing/2014/main" id="{855FC115-2886-B08E-FC76-2FFB5592C1D7}"/>
              </a:ext>
            </a:extLst>
          </p:cNvPr>
          <p:cNvSpPr txBox="1"/>
          <p:nvPr/>
        </p:nvSpPr>
        <p:spPr>
          <a:xfrm>
            <a:off x="8805641" y="597733"/>
            <a:ext cx="3672408" cy="374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ctr" defTabSz="964565"/>
            <a:r>
              <a:rPr lang="ru-RU" altLang="zh-CN" sz="1800">
                <a:solidFill>
                  <a:srgbClr val="E7E6E6">
                    <a:lumMod val="25000"/>
                  </a:srgbClr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+mn-lt"/>
              </a:rPr>
              <a:t>Посуд для подачі</a:t>
            </a:r>
            <a:endParaRPr lang="zh-CN" altLang="en-US" sz="1800" dirty="0">
              <a:solidFill>
                <a:srgbClr val="E7E6E6">
                  <a:lumMod val="25000"/>
                </a:srgbClr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0BA625-D112-736E-093A-89B2F032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592"/>
            <a:ext cx="12858750" cy="60114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25F388-9374-00E1-4131-899E48DB8397}"/>
              </a:ext>
            </a:extLst>
          </p:cNvPr>
          <p:cNvSpPr/>
          <p:nvPr/>
        </p:nvSpPr>
        <p:spPr>
          <a:xfrm>
            <a:off x="1244799" y="375965"/>
            <a:ext cx="10729192" cy="10081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охорони праці та безпечного виконання робіт при приготуванні холодних страв з риби   </a:t>
            </a:r>
            <a:endParaRPr lang="en-US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8D41-6B0C-8E30-7A03-80B7F18F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6E766-022D-464B-E099-7DA11A5E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757"/>
            <a:ext cx="12858750" cy="6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3517899" y="0"/>
            <a:ext cx="5822953" cy="4352984"/>
          </a:xfrm>
          <a:custGeom>
            <a:avLst/>
            <a:gdLst>
              <a:gd name="connsiteX0" fmla="*/ 0 w 6131432"/>
              <a:gd name="connsiteY0" fmla="*/ 6845300 h 6845300"/>
              <a:gd name="connsiteX1" fmla="*/ 1532858 w 6131432"/>
              <a:gd name="connsiteY1" fmla="*/ 0 h 6845300"/>
              <a:gd name="connsiteX2" fmla="*/ 6131432 w 6131432"/>
              <a:gd name="connsiteY2" fmla="*/ 0 h 6845300"/>
              <a:gd name="connsiteX3" fmla="*/ 4598574 w 6131432"/>
              <a:gd name="connsiteY3" fmla="*/ 6845300 h 6845300"/>
              <a:gd name="connsiteX4" fmla="*/ 0 w 6131432"/>
              <a:gd name="connsiteY4" fmla="*/ 6845300 h 6845300"/>
              <a:gd name="connsiteX0-1" fmla="*/ 0 w 5521832"/>
              <a:gd name="connsiteY0-2" fmla="*/ 4127500 h 6845300"/>
              <a:gd name="connsiteX1-3" fmla="*/ 923258 w 5521832"/>
              <a:gd name="connsiteY1-4" fmla="*/ 0 h 6845300"/>
              <a:gd name="connsiteX2-5" fmla="*/ 5521832 w 5521832"/>
              <a:gd name="connsiteY2-6" fmla="*/ 0 h 6845300"/>
              <a:gd name="connsiteX3-7" fmla="*/ 3988974 w 5521832"/>
              <a:gd name="connsiteY3-8" fmla="*/ 6845300 h 6845300"/>
              <a:gd name="connsiteX4-9" fmla="*/ 0 w 5521832"/>
              <a:gd name="connsiteY4-10" fmla="*/ 4127500 h 6845300"/>
              <a:gd name="connsiteX0-11" fmla="*/ 0 w 5521832"/>
              <a:gd name="connsiteY0-12" fmla="*/ 4127500 h 4127500"/>
              <a:gd name="connsiteX1-13" fmla="*/ 923258 w 5521832"/>
              <a:gd name="connsiteY1-14" fmla="*/ 0 h 4127500"/>
              <a:gd name="connsiteX2-15" fmla="*/ 5521832 w 5521832"/>
              <a:gd name="connsiteY2-16" fmla="*/ 0 h 4127500"/>
              <a:gd name="connsiteX3-17" fmla="*/ 4598574 w 5521832"/>
              <a:gd name="connsiteY3-18" fmla="*/ 4114800 h 4127500"/>
              <a:gd name="connsiteX4-19" fmla="*/ 0 w 5521832"/>
              <a:gd name="connsiteY4-20" fmla="*/ 4127500 h 412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1832" h="4127500">
                <a:moveTo>
                  <a:pt x="0" y="4127500"/>
                </a:moveTo>
                <a:lnTo>
                  <a:pt x="923258" y="0"/>
                </a:lnTo>
                <a:lnTo>
                  <a:pt x="5521832" y="0"/>
                </a:lnTo>
                <a:lnTo>
                  <a:pt x="4598574" y="4114800"/>
                </a:lnTo>
                <a:lnTo>
                  <a:pt x="0" y="4127500"/>
                </a:lnTo>
                <a:close/>
              </a:path>
            </a:pathLst>
          </a:custGeom>
          <a:solidFill>
            <a:schemeClr val="accent1">
              <a:alpha val="50196"/>
            </a:schemeClr>
          </a:solidFill>
          <a:ln>
            <a:noFill/>
          </a:ln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95228" y="1240163"/>
            <a:ext cx="1468295" cy="1071062"/>
          </a:xfrm>
          <a:prstGeom prst="rect">
            <a:avLst/>
          </a:prstGeom>
          <a:noFill/>
          <a:effectLst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uk-UA" altLang="zh-CN" sz="69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6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587728" y="2415431"/>
            <a:ext cx="3683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文本框 17"/>
          <p:cNvSpPr txBox="1">
            <a:spLocks noChangeArrowheads="1"/>
          </p:cNvSpPr>
          <p:nvPr/>
        </p:nvSpPr>
        <p:spPr bwMode="auto">
          <a:xfrm>
            <a:off x="1748855" y="2608213"/>
            <a:ext cx="8712968" cy="147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uk-UA" altLang="zh-CN" sz="3795" b="1" u="sng">
                <a:ea typeface="微软雅黑" panose="020B0503020204020204" pitchFamily="34" charset="-122"/>
                <a:sym typeface="Arial" panose="020B0604020202020204" pitchFamily="34" charset="0"/>
              </a:rPr>
              <a:t>Риба смажена під маринадом</a:t>
            </a:r>
          </a:p>
          <a:p>
            <a:pPr algn="ctr" eaLnBrk="1" hangingPunct="1"/>
            <a:endParaRPr lang="uk-UA" altLang="zh-CN" sz="3795" b="1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en-US" altLang="zh-CN" sz="2000" b="1">
                <a:highlight>
                  <a:srgbClr val="FF0000"/>
                </a:highlight>
                <a:ea typeface="微软雅黑" panose="020B0503020204020204" pitchFamily="34" charset="-122"/>
                <a:sym typeface="Arial" panose="020B0604020202020204" pitchFamily="34" charset="0"/>
                <a:hlinkClick r:id="rId4"/>
              </a:rPr>
              <a:t>https://youtu.be/5F58Mq35DJE</a:t>
            </a:r>
            <a:endParaRPr lang="uk-UA" altLang="zh-CN" sz="2000" b="1">
              <a:highlight>
                <a:srgbClr val="FF0000"/>
              </a:highlight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87E11-424C-C7CB-CD7A-B5D2368AA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51" y="0"/>
            <a:ext cx="11650239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2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5E0E0-2292-5FF0-9B01-9A77020B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78" y="0"/>
            <a:ext cx="1114859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67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40.pptx"/>
</p:tagLst>
</file>

<file path=ppt/theme/theme1.xml><?xml version="1.0" encoding="utf-8"?>
<a:theme xmlns:a="http://schemas.openxmlformats.org/drawingml/2006/main" name="home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Произвольный</PresentationFormat>
  <Paragraphs>135</Paragraphs>
  <Slides>28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Microsoft YaHei</vt:lpstr>
      <vt:lpstr>Agency FB</vt:lpstr>
      <vt:lpstr>Arial</vt:lpstr>
      <vt:lpstr>Calibri</vt:lpstr>
      <vt:lpstr>Calibri Light</vt:lpstr>
      <vt:lpstr>Times New Roman</vt:lpstr>
      <vt:lpstr>方正兰亭纤黑_GBK</vt:lpstr>
      <vt:lpstr>方正正准黑简体</vt:lpstr>
      <vt:lpstr>home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美食文化</dc:title>
  <dc:creator/>
  <cp:keywords>第一PPT模板网-WWW.1PPT.COM</cp:keywords>
  <cp:lastModifiedBy/>
  <cp:revision>2</cp:revision>
  <dcterms:created xsi:type="dcterms:W3CDTF">2016-10-17T14:00:00Z</dcterms:created>
  <dcterms:modified xsi:type="dcterms:W3CDTF">2025-03-17T17:35:40Z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