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303" r:id="rId3"/>
    <p:sldId id="304" r:id="rId4"/>
    <p:sldId id="292" r:id="rId5"/>
    <p:sldId id="293" r:id="rId6"/>
    <p:sldId id="295" r:id="rId7"/>
    <p:sldId id="302" r:id="rId8"/>
    <p:sldId id="296" r:id="rId9"/>
    <p:sldId id="297" r:id="rId10"/>
    <p:sldId id="298" r:id="rId11"/>
    <p:sldId id="299" r:id="rId12"/>
    <p:sldId id="301" r:id="rId13"/>
    <p:sldId id="30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588"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27.04.2025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2B3B88-1E35-4D6B-BE3B-93FCED89F0C3}"/>
              </a:ext>
            </a:extLst>
          </p:cNvPr>
          <p:cNvSpPr>
            <a:spLocks noGrp="1"/>
          </p:cNvSpPr>
          <p:nvPr>
            <p:ph type="ctrTitle"/>
          </p:nvPr>
        </p:nvSpPr>
        <p:spPr>
          <a:xfrm>
            <a:off x="395536" y="-1251520"/>
            <a:ext cx="7851648" cy="504056"/>
          </a:xfrm>
        </p:spPr>
        <p:txBody>
          <a:bodyPr>
            <a:normAutofit fontScale="90000"/>
          </a:bodyPr>
          <a:lstStyle/>
          <a:p>
            <a:endParaRPr lang="es-ES" dirty="0"/>
          </a:p>
        </p:txBody>
      </p:sp>
      <p:sp>
        <p:nvSpPr>
          <p:cNvPr id="3" name="Місце для вмісту 2">
            <a:extLst>
              <a:ext uri="{FF2B5EF4-FFF2-40B4-BE49-F238E27FC236}">
                <a16:creationId xmlns:a16="http://schemas.microsoft.com/office/drawing/2014/main" id="{32F58EE9-07F7-4B36-A273-4904F6235B05}"/>
              </a:ext>
            </a:extLst>
          </p:cNvPr>
          <p:cNvSpPr>
            <a:spLocks noGrp="1"/>
          </p:cNvSpPr>
          <p:nvPr>
            <p:ph type="subTitle" idx="1"/>
          </p:nvPr>
        </p:nvSpPr>
        <p:spPr>
          <a:xfrm>
            <a:off x="533400" y="332656"/>
            <a:ext cx="7854696" cy="4648480"/>
          </a:xfrm>
        </p:spPr>
        <p:txBody>
          <a:bodyPr>
            <a:normAutofit lnSpcReduction="10000"/>
          </a:bodyPr>
          <a:lstStyle/>
          <a:p>
            <a:pPr marL="0" indent="0" algn="ctr">
              <a:buNone/>
            </a:pPr>
            <a:r>
              <a:rPr lang="uk-UA" sz="3600" b="1" i="1" dirty="0">
                <a:solidFill>
                  <a:schemeClr val="accent3">
                    <a:lumMod val="40000"/>
                    <a:lumOff val="60000"/>
                  </a:schemeClr>
                </a:solidFill>
                <a:latin typeface="Times New Roman" panose="02020603050405020304" pitchFamily="18" charset="0"/>
                <a:cs typeface="Times New Roman" panose="02020603050405020304" pitchFamily="18" charset="0"/>
              </a:rPr>
              <a:t>Тема 15</a:t>
            </a:r>
          </a:p>
          <a:p>
            <a:pPr marL="0" indent="0" algn="ctr">
              <a:buNone/>
            </a:pPr>
            <a:r>
              <a:rPr lang="uk-UA" sz="3600" b="1" i="1" dirty="0">
                <a:solidFill>
                  <a:schemeClr val="accent3">
                    <a:lumMod val="40000"/>
                    <a:lumOff val="60000"/>
                  </a:schemeClr>
                </a:solidFill>
                <a:latin typeface="Times New Roman" panose="02020603050405020304" pitchFamily="18" charset="0"/>
                <a:cs typeface="Times New Roman" panose="02020603050405020304" pitchFamily="18" charset="0"/>
              </a:rPr>
              <a:t>Право неповнолітніх на працю. </a:t>
            </a:r>
          </a:p>
          <a:p>
            <a:pPr marL="0" indent="0" algn="ctr">
              <a:buNone/>
            </a:pPr>
            <a:r>
              <a:rPr lang="uk-UA" sz="3600" b="1" i="1" dirty="0">
                <a:solidFill>
                  <a:schemeClr val="accent3">
                    <a:lumMod val="40000"/>
                    <a:lumOff val="60000"/>
                  </a:schemeClr>
                </a:solidFill>
                <a:latin typeface="Times New Roman" panose="02020603050405020304" pitchFamily="18" charset="0"/>
                <a:cs typeface="Times New Roman" panose="02020603050405020304" pitchFamily="18" charset="0"/>
              </a:rPr>
              <a:t>Робочий час і час відпочинку неповнолітніх.</a:t>
            </a:r>
          </a:p>
          <a:p>
            <a:pPr marL="0" indent="0" algn="ctr">
              <a:buNone/>
            </a:pPr>
            <a:r>
              <a:rPr lang="uk-UA" sz="3600" b="1" i="1" dirty="0">
                <a:solidFill>
                  <a:schemeClr val="accent3">
                    <a:lumMod val="40000"/>
                    <a:lumOff val="60000"/>
                  </a:schemeClr>
                </a:solidFill>
                <a:latin typeface="Times New Roman" panose="02020603050405020304" pitchFamily="18" charset="0"/>
                <a:cs typeface="Times New Roman" panose="02020603050405020304" pitchFamily="18" charset="0"/>
              </a:rPr>
              <a:t>Оплата праці. Особливості розірвання трудового договору з неповнолітніми. Охорона праці неповнолітніх. </a:t>
            </a:r>
            <a:endParaRPr lang="es-ES" sz="3600" b="1" i="1" dirty="0">
              <a:solidFill>
                <a:schemeClr val="accent3">
                  <a:lumMod val="40000"/>
                  <a:lumOff val="6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928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900256998"/>
              </p:ext>
            </p:extLst>
          </p:nvPr>
        </p:nvGraphicFramePr>
        <p:xfrm>
          <a:off x="251520" y="2348880"/>
          <a:ext cx="8640959" cy="4211675"/>
        </p:xfrm>
        <a:graphic>
          <a:graphicData uri="http://schemas.openxmlformats.org/drawingml/2006/table">
            <a:tbl>
              <a:tblPr/>
              <a:tblGrid>
                <a:gridCol w="1584176">
                  <a:extLst>
                    <a:ext uri="{9D8B030D-6E8A-4147-A177-3AD203B41FA5}">
                      <a16:colId xmlns:a16="http://schemas.microsoft.com/office/drawing/2014/main" val="20000"/>
                    </a:ext>
                  </a:extLst>
                </a:gridCol>
                <a:gridCol w="2352261">
                  <a:extLst>
                    <a:ext uri="{9D8B030D-6E8A-4147-A177-3AD203B41FA5}">
                      <a16:colId xmlns:a16="http://schemas.microsoft.com/office/drawing/2014/main" val="20001"/>
                    </a:ext>
                  </a:extLst>
                </a:gridCol>
                <a:gridCol w="2352261">
                  <a:extLst>
                    <a:ext uri="{9D8B030D-6E8A-4147-A177-3AD203B41FA5}">
                      <a16:colId xmlns:a16="http://schemas.microsoft.com/office/drawing/2014/main" val="20002"/>
                    </a:ext>
                  </a:extLst>
                </a:gridCol>
                <a:gridCol w="2352261">
                  <a:extLst>
                    <a:ext uri="{9D8B030D-6E8A-4147-A177-3AD203B41FA5}">
                      <a16:colId xmlns:a16="http://schemas.microsoft.com/office/drawing/2014/main" val="20003"/>
                    </a:ext>
                  </a:extLst>
                </a:gridCol>
              </a:tblGrid>
              <a:tr h="1763732">
                <a:tc>
                  <a:txBody>
                    <a:bodyPr/>
                    <a:lstStyle/>
                    <a:p>
                      <a:pPr>
                        <a:lnSpc>
                          <a:spcPct val="115000"/>
                        </a:lnSpc>
                        <a:spcAft>
                          <a:spcPts val="0"/>
                        </a:spcAft>
                      </a:pPr>
                      <a:r>
                        <a:rPr lang="uk-UA" sz="2400" dirty="0">
                          <a:latin typeface="Times New Roman"/>
                          <a:ea typeface="Calibri"/>
                          <a:cs typeface="Times New Roman"/>
                        </a:rPr>
                        <a:t>Категорія</a:t>
                      </a:r>
                      <a:endParaRPr lang="ru-RU" sz="2400"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tc>
                  <a:txBody>
                    <a:bodyPr/>
                    <a:lstStyle/>
                    <a:p>
                      <a:pPr algn="ctr">
                        <a:lnSpc>
                          <a:spcPct val="115000"/>
                        </a:lnSpc>
                        <a:spcAft>
                          <a:spcPts val="0"/>
                        </a:spcAft>
                      </a:pPr>
                      <a:r>
                        <a:rPr lang="ru-RU" sz="2400" dirty="0">
                          <a:latin typeface="Times New Roman"/>
                          <a:ea typeface="Calibri"/>
                          <a:cs typeface="Times New Roman"/>
                        </a:rPr>
                        <a:t>Для </a:t>
                      </a:r>
                      <a:r>
                        <a:rPr lang="ru-RU" sz="2400" dirty="0" err="1">
                          <a:latin typeface="Times New Roman"/>
                          <a:ea typeface="Calibri"/>
                          <a:cs typeface="Times New Roman"/>
                        </a:rPr>
                        <a:t>працівників</a:t>
                      </a:r>
                      <a:r>
                        <a:rPr lang="ru-RU" sz="2400" dirty="0">
                          <a:latin typeface="Times New Roman"/>
                          <a:ea typeface="Calibri"/>
                          <a:cs typeface="Times New Roman"/>
                        </a:rPr>
                        <a:t> </a:t>
                      </a:r>
                      <a:r>
                        <a:rPr lang="ru-RU" sz="2400" dirty="0" err="1">
                          <a:latin typeface="Times New Roman"/>
                          <a:ea typeface="Calibri"/>
                          <a:cs typeface="Times New Roman"/>
                        </a:rPr>
                        <a:t>віком</a:t>
                      </a:r>
                      <a:r>
                        <a:rPr lang="ru-RU" sz="2400" dirty="0">
                          <a:latin typeface="Times New Roman"/>
                          <a:ea typeface="Calibri"/>
                          <a:cs typeface="Times New Roman"/>
                        </a:rPr>
                        <a:t> </a:t>
                      </a:r>
                      <a:r>
                        <a:rPr lang="ru-RU" sz="2400" dirty="0" err="1">
                          <a:latin typeface="Times New Roman"/>
                          <a:ea typeface="Calibri"/>
                          <a:cs typeface="Times New Roman"/>
                        </a:rPr>
                        <a:t>від</a:t>
                      </a:r>
                      <a:r>
                        <a:rPr lang="ru-RU" sz="2400" dirty="0">
                          <a:latin typeface="Times New Roman"/>
                          <a:ea typeface="Calibri"/>
                          <a:cs typeface="Times New Roman"/>
                        </a:rPr>
                        <a:t> </a:t>
                      </a:r>
                    </a:p>
                    <a:p>
                      <a:pPr algn="ctr">
                        <a:lnSpc>
                          <a:spcPct val="115000"/>
                        </a:lnSpc>
                        <a:spcAft>
                          <a:spcPts val="0"/>
                        </a:spcAft>
                      </a:pPr>
                      <a:r>
                        <a:rPr lang="ru-RU" sz="2400" b="1" dirty="0">
                          <a:latin typeface="Times New Roman"/>
                          <a:ea typeface="Calibri"/>
                          <a:cs typeface="Times New Roman"/>
                        </a:rPr>
                        <a:t>16 до 18 </a:t>
                      </a:r>
                      <a:r>
                        <a:rPr lang="ru-RU" sz="2400" b="1" dirty="0" err="1">
                          <a:latin typeface="Times New Roman"/>
                          <a:ea typeface="Calibri"/>
                          <a:cs typeface="Times New Roman"/>
                        </a:rPr>
                        <a:t>років</a:t>
                      </a:r>
                      <a:endParaRPr lang="ru-RU" sz="2400" b="1"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h="50800" prst="divot"/>
                      <a:lightRig rig="flood" dir="t"/>
                    </a:cell3D>
                    <a:solidFill>
                      <a:schemeClr val="accent3">
                        <a:lumMod val="20000"/>
                        <a:lumOff val="80000"/>
                      </a:schemeClr>
                    </a:solidFill>
                  </a:tcPr>
                </a:tc>
                <a:tc>
                  <a:txBody>
                    <a:bodyPr/>
                    <a:lstStyle/>
                    <a:p>
                      <a:pPr algn="ctr">
                        <a:lnSpc>
                          <a:spcPct val="115000"/>
                        </a:lnSpc>
                        <a:spcAft>
                          <a:spcPts val="0"/>
                        </a:spcAft>
                      </a:pPr>
                      <a:r>
                        <a:rPr lang="ru-RU" sz="2400" dirty="0">
                          <a:latin typeface="Times New Roman"/>
                          <a:ea typeface="Calibri"/>
                          <a:cs typeface="Times New Roman"/>
                        </a:rPr>
                        <a:t>Для </a:t>
                      </a:r>
                      <a:r>
                        <a:rPr lang="ru-RU" sz="2400" dirty="0" err="1">
                          <a:latin typeface="Times New Roman"/>
                          <a:ea typeface="Calibri"/>
                          <a:cs typeface="Times New Roman"/>
                        </a:rPr>
                        <a:t>осіб</a:t>
                      </a:r>
                      <a:r>
                        <a:rPr lang="ru-RU" sz="2400" dirty="0">
                          <a:latin typeface="Times New Roman"/>
                          <a:ea typeface="Calibri"/>
                          <a:cs typeface="Times New Roman"/>
                        </a:rPr>
                        <a:t> </a:t>
                      </a:r>
                    </a:p>
                    <a:p>
                      <a:pPr algn="ctr">
                        <a:lnSpc>
                          <a:spcPct val="115000"/>
                        </a:lnSpc>
                        <a:spcAft>
                          <a:spcPts val="0"/>
                        </a:spcAft>
                      </a:pPr>
                      <a:r>
                        <a:rPr lang="ru-RU" sz="2400" dirty="0" err="1">
                          <a:latin typeface="Times New Roman"/>
                          <a:ea typeface="Calibri"/>
                          <a:cs typeface="Times New Roman"/>
                        </a:rPr>
                        <a:t>віком</a:t>
                      </a:r>
                      <a:r>
                        <a:rPr lang="ru-RU" sz="2400" dirty="0">
                          <a:latin typeface="Times New Roman"/>
                          <a:ea typeface="Calibri"/>
                          <a:cs typeface="Times New Roman"/>
                        </a:rPr>
                        <a:t> </a:t>
                      </a:r>
                      <a:r>
                        <a:rPr lang="ru-RU" sz="2400" dirty="0" err="1">
                          <a:latin typeface="Times New Roman"/>
                          <a:ea typeface="Calibri"/>
                          <a:cs typeface="Times New Roman"/>
                        </a:rPr>
                        <a:t>від</a:t>
                      </a:r>
                      <a:endParaRPr lang="ru-RU" sz="2400" dirty="0">
                        <a:latin typeface="Calibri"/>
                        <a:ea typeface="Times New Roman"/>
                        <a:cs typeface="Times New Roman"/>
                      </a:endParaRPr>
                    </a:p>
                    <a:p>
                      <a:pPr algn="ctr">
                        <a:lnSpc>
                          <a:spcPct val="115000"/>
                        </a:lnSpc>
                        <a:spcAft>
                          <a:spcPts val="0"/>
                        </a:spcAft>
                      </a:pPr>
                      <a:r>
                        <a:rPr lang="ru-RU" sz="2400" b="1" dirty="0">
                          <a:latin typeface="Times New Roman"/>
                          <a:ea typeface="Calibri"/>
                          <a:cs typeface="Times New Roman"/>
                        </a:rPr>
                        <a:t>15 до 16 </a:t>
                      </a:r>
                      <a:r>
                        <a:rPr lang="ru-RU" sz="2400" b="1" dirty="0" err="1">
                          <a:latin typeface="Times New Roman"/>
                          <a:ea typeface="Calibri"/>
                          <a:cs typeface="Times New Roman"/>
                        </a:rPr>
                        <a:t>років</a:t>
                      </a:r>
                      <a:endParaRPr lang="ru-RU" sz="2400" b="1"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h="50800" prst="divot"/>
                      <a:lightRig rig="flood" dir="t"/>
                    </a:cell3D>
                    <a:solidFill>
                      <a:schemeClr val="accent3">
                        <a:lumMod val="20000"/>
                        <a:lumOff val="80000"/>
                      </a:schemeClr>
                    </a:solidFill>
                  </a:tcPr>
                </a:tc>
                <a:tc>
                  <a:txBody>
                    <a:bodyPr/>
                    <a:lstStyle/>
                    <a:p>
                      <a:pPr algn="ctr">
                        <a:lnSpc>
                          <a:spcPct val="115000"/>
                        </a:lnSpc>
                        <a:spcAft>
                          <a:spcPts val="0"/>
                        </a:spcAft>
                      </a:pPr>
                      <a:r>
                        <a:rPr lang="ru-RU" sz="2400" dirty="0">
                          <a:latin typeface="Times New Roman"/>
                          <a:ea typeface="Calibri"/>
                          <a:cs typeface="Times New Roman"/>
                        </a:rPr>
                        <a:t>Для </a:t>
                      </a:r>
                      <a:r>
                        <a:rPr lang="ru-RU" sz="2400" dirty="0" err="1">
                          <a:latin typeface="Times New Roman"/>
                          <a:ea typeface="Calibri"/>
                          <a:cs typeface="Times New Roman"/>
                        </a:rPr>
                        <a:t>учнів</a:t>
                      </a:r>
                      <a:r>
                        <a:rPr lang="ru-RU" sz="2400" dirty="0">
                          <a:latin typeface="Times New Roman"/>
                          <a:ea typeface="Calibri"/>
                          <a:cs typeface="Times New Roman"/>
                        </a:rPr>
                        <a:t> </a:t>
                      </a:r>
                      <a:r>
                        <a:rPr lang="ru-RU" sz="2400" dirty="0" err="1">
                          <a:latin typeface="Times New Roman"/>
                          <a:ea typeface="Calibri"/>
                          <a:cs typeface="Times New Roman"/>
                        </a:rPr>
                        <a:t>віком</a:t>
                      </a:r>
                      <a:r>
                        <a:rPr lang="ru-RU" sz="2400" dirty="0">
                          <a:latin typeface="Times New Roman"/>
                          <a:ea typeface="Calibri"/>
                          <a:cs typeface="Times New Roman"/>
                        </a:rPr>
                        <a:t> </a:t>
                      </a:r>
                      <a:r>
                        <a:rPr lang="ru-RU" sz="2400" dirty="0" err="1">
                          <a:latin typeface="Times New Roman"/>
                          <a:ea typeface="Calibri"/>
                          <a:cs typeface="Times New Roman"/>
                        </a:rPr>
                        <a:t>від</a:t>
                      </a:r>
                      <a:r>
                        <a:rPr lang="ru-RU" sz="2400" dirty="0">
                          <a:latin typeface="Times New Roman"/>
                          <a:ea typeface="Calibri"/>
                          <a:cs typeface="Times New Roman"/>
                        </a:rPr>
                        <a:t> </a:t>
                      </a:r>
                    </a:p>
                    <a:p>
                      <a:pPr algn="ctr">
                        <a:lnSpc>
                          <a:spcPct val="115000"/>
                        </a:lnSpc>
                        <a:spcAft>
                          <a:spcPts val="0"/>
                        </a:spcAft>
                      </a:pPr>
                      <a:r>
                        <a:rPr lang="ru-RU" sz="2400" b="1" dirty="0">
                          <a:latin typeface="Times New Roman"/>
                          <a:ea typeface="Calibri"/>
                          <a:cs typeface="Times New Roman"/>
                        </a:rPr>
                        <a:t>14 до 15 </a:t>
                      </a:r>
                      <a:r>
                        <a:rPr lang="ru-RU" sz="2400" b="1" dirty="0" err="1">
                          <a:latin typeface="Times New Roman"/>
                          <a:ea typeface="Calibri"/>
                          <a:cs typeface="Times New Roman"/>
                        </a:rPr>
                        <a:t>років</a:t>
                      </a:r>
                      <a:r>
                        <a:rPr lang="ru-RU" sz="2400" dirty="0">
                          <a:latin typeface="Times New Roman"/>
                          <a:ea typeface="Calibri"/>
                          <a:cs typeface="Times New Roman"/>
                        </a:rPr>
                        <a:t>, </a:t>
                      </a:r>
                      <a:r>
                        <a:rPr lang="ru-RU" sz="2000" dirty="0" err="1">
                          <a:latin typeface="Times New Roman"/>
                          <a:ea typeface="Calibri"/>
                          <a:cs typeface="Times New Roman"/>
                        </a:rPr>
                        <a:t>які</a:t>
                      </a:r>
                      <a:r>
                        <a:rPr lang="ru-RU" sz="2000" dirty="0">
                          <a:latin typeface="Times New Roman"/>
                          <a:ea typeface="Calibri"/>
                          <a:cs typeface="Times New Roman"/>
                        </a:rPr>
                        <a:t> </a:t>
                      </a:r>
                      <a:r>
                        <a:rPr lang="ru-RU" sz="2000" dirty="0" err="1">
                          <a:latin typeface="Times New Roman"/>
                          <a:ea typeface="Calibri"/>
                          <a:cs typeface="Times New Roman"/>
                        </a:rPr>
                        <a:t>працюють</a:t>
                      </a:r>
                      <a:r>
                        <a:rPr lang="ru-RU" sz="2000" dirty="0">
                          <a:latin typeface="Times New Roman"/>
                          <a:ea typeface="Calibri"/>
                          <a:cs typeface="Times New Roman"/>
                        </a:rPr>
                        <a:t> у </a:t>
                      </a:r>
                      <a:r>
                        <a:rPr lang="ru-RU" sz="2000" dirty="0" err="1">
                          <a:latin typeface="Times New Roman"/>
                          <a:ea typeface="Calibri"/>
                          <a:cs typeface="Times New Roman"/>
                        </a:rPr>
                        <a:t>період</a:t>
                      </a:r>
                      <a:r>
                        <a:rPr lang="ru-RU" sz="2000" dirty="0">
                          <a:latin typeface="Times New Roman"/>
                          <a:ea typeface="Calibri"/>
                          <a:cs typeface="Times New Roman"/>
                        </a:rPr>
                        <a:t> </a:t>
                      </a:r>
                      <a:r>
                        <a:rPr lang="ru-RU" sz="2000" dirty="0" err="1">
                          <a:latin typeface="Times New Roman"/>
                          <a:ea typeface="Calibri"/>
                          <a:cs typeface="Times New Roman"/>
                        </a:rPr>
                        <a:t>канікул</a:t>
                      </a:r>
                      <a:endParaRPr lang="ru-RU" sz="2000"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h="50800" prst="divot"/>
                      <a:lightRig rig="flood" dir="t"/>
                    </a:cell3D>
                    <a:solidFill>
                      <a:schemeClr val="accent3">
                        <a:lumMod val="20000"/>
                        <a:lumOff val="80000"/>
                      </a:schemeClr>
                    </a:solidFill>
                  </a:tcPr>
                </a:tc>
                <a:extLst>
                  <a:ext uri="{0D108BD9-81ED-4DB2-BD59-A6C34878D82A}">
                    <a16:rowId xmlns:a16="http://schemas.microsoft.com/office/drawing/2014/main" val="10000"/>
                  </a:ext>
                </a:extLst>
              </a:tr>
              <a:tr h="740362">
                <a:tc rowSpan="2">
                  <a:txBody>
                    <a:bodyPr/>
                    <a:lstStyle/>
                    <a:p>
                      <a:pPr>
                        <a:lnSpc>
                          <a:spcPct val="115000"/>
                        </a:lnSpc>
                        <a:spcAft>
                          <a:spcPts val="0"/>
                        </a:spcAft>
                      </a:pPr>
                      <a:r>
                        <a:rPr lang="uk-UA" sz="2400" dirty="0">
                          <a:latin typeface="Times New Roman"/>
                          <a:ea typeface="Calibri"/>
                          <a:cs typeface="Times New Roman"/>
                        </a:rPr>
                        <a:t>Тривалість</a:t>
                      </a:r>
                      <a:endParaRPr lang="ru-RU" sz="2400"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tc>
                  <a:txBody>
                    <a:bodyPr/>
                    <a:lstStyle/>
                    <a:p>
                      <a:pPr algn="ctr">
                        <a:lnSpc>
                          <a:spcPct val="115000"/>
                        </a:lnSpc>
                        <a:spcAft>
                          <a:spcPts val="0"/>
                        </a:spcAft>
                      </a:pPr>
                      <a:r>
                        <a:rPr lang="uk-UA" sz="2400" b="1" dirty="0">
                          <a:latin typeface="Times New Roman"/>
                          <a:ea typeface="Calibri"/>
                          <a:cs typeface="Times New Roman"/>
                        </a:rPr>
                        <a:t>36</a:t>
                      </a:r>
                      <a:r>
                        <a:rPr lang="uk-UA" sz="2400" dirty="0">
                          <a:latin typeface="Times New Roman"/>
                          <a:ea typeface="Calibri"/>
                          <a:cs typeface="Times New Roman"/>
                        </a:rPr>
                        <a:t> годин </a:t>
                      </a:r>
                    </a:p>
                    <a:p>
                      <a:pPr algn="ctr">
                        <a:lnSpc>
                          <a:spcPct val="115000"/>
                        </a:lnSpc>
                        <a:spcAft>
                          <a:spcPts val="0"/>
                        </a:spcAft>
                      </a:pPr>
                      <a:r>
                        <a:rPr lang="uk-UA" sz="2400" dirty="0">
                          <a:latin typeface="Times New Roman"/>
                          <a:ea typeface="Calibri"/>
                          <a:cs typeface="Times New Roman"/>
                        </a:rPr>
                        <a:t>на тиждень</a:t>
                      </a:r>
                      <a:endParaRPr lang="ru-RU" sz="2400"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tc gridSpan="2">
                  <a:txBody>
                    <a:bodyPr/>
                    <a:lstStyle/>
                    <a:p>
                      <a:pPr algn="ctr">
                        <a:lnSpc>
                          <a:spcPct val="115000"/>
                        </a:lnSpc>
                        <a:spcAft>
                          <a:spcPts val="0"/>
                        </a:spcAft>
                      </a:pPr>
                      <a:r>
                        <a:rPr lang="uk-UA" sz="2400" b="1" dirty="0">
                          <a:latin typeface="Times New Roman"/>
                          <a:ea typeface="Calibri"/>
                          <a:cs typeface="Times New Roman"/>
                        </a:rPr>
                        <a:t>24</a:t>
                      </a:r>
                      <a:r>
                        <a:rPr lang="uk-UA" sz="2400" dirty="0">
                          <a:latin typeface="Times New Roman"/>
                          <a:ea typeface="Calibri"/>
                          <a:cs typeface="Times New Roman"/>
                        </a:rPr>
                        <a:t> години </a:t>
                      </a:r>
                    </a:p>
                    <a:p>
                      <a:pPr algn="ctr">
                        <a:lnSpc>
                          <a:spcPct val="115000"/>
                        </a:lnSpc>
                        <a:spcAft>
                          <a:spcPts val="0"/>
                        </a:spcAft>
                      </a:pPr>
                      <a:r>
                        <a:rPr lang="uk-UA" sz="2400" dirty="0">
                          <a:latin typeface="Times New Roman"/>
                          <a:ea typeface="Calibri"/>
                          <a:cs typeface="Times New Roman"/>
                        </a:rPr>
                        <a:t>на тиждень</a:t>
                      </a:r>
                      <a:endParaRPr lang="ru-RU" sz="2400"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tc hMerge="1">
                  <a:txBody>
                    <a:bodyPr/>
                    <a:lstStyle/>
                    <a:p>
                      <a:pPr algn="ctr">
                        <a:lnSpc>
                          <a:spcPct val="115000"/>
                        </a:lnSpc>
                        <a:spcAft>
                          <a:spcPts val="0"/>
                        </a:spcAft>
                      </a:pPr>
                      <a:endParaRPr lang="ru-RU" sz="2400" dirty="0">
                        <a:latin typeface="Calibri"/>
                        <a:ea typeface="Times New Roman"/>
                        <a:cs typeface="Times New Roman"/>
                      </a:endParaRPr>
                    </a:p>
                  </a:txBody>
                  <a:tcPr marL="66812" marR="668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extLst>
                  <a:ext uri="{0D108BD9-81ED-4DB2-BD59-A6C34878D82A}">
                    <a16:rowId xmlns:a16="http://schemas.microsoft.com/office/drawing/2014/main" val="10001"/>
                  </a:ext>
                </a:extLst>
              </a:tr>
              <a:tr h="1456346">
                <a:tc vMerge="1">
                  <a:txBody>
                    <a:bodyPr/>
                    <a:lstStyle/>
                    <a:p>
                      <a:endParaRPr lang="ru-RU"/>
                    </a:p>
                  </a:txBody>
                  <a:tcPr/>
                </a:tc>
                <a:tc gridSpan="3">
                  <a:txBody>
                    <a:bodyPr/>
                    <a:lstStyle/>
                    <a:p>
                      <a:pPr>
                        <a:lnSpc>
                          <a:spcPct val="115000"/>
                        </a:lnSpc>
                        <a:spcAft>
                          <a:spcPts val="0"/>
                        </a:spcAft>
                      </a:pPr>
                      <a:r>
                        <a:rPr lang="ru-RU" sz="2000" dirty="0" err="1">
                          <a:latin typeface="Times New Roman"/>
                          <a:ea typeface="Calibri"/>
                          <a:cs typeface="Times New Roman"/>
                        </a:rPr>
                        <a:t>Тривалість</a:t>
                      </a:r>
                      <a:r>
                        <a:rPr lang="ru-RU" sz="2000" dirty="0">
                          <a:latin typeface="Times New Roman"/>
                          <a:ea typeface="Calibri"/>
                          <a:cs typeface="Times New Roman"/>
                        </a:rPr>
                        <a:t> </a:t>
                      </a:r>
                      <a:r>
                        <a:rPr lang="ru-RU" sz="2000" dirty="0" err="1">
                          <a:latin typeface="Times New Roman"/>
                          <a:ea typeface="Calibri"/>
                          <a:cs typeface="Times New Roman"/>
                        </a:rPr>
                        <a:t>робочого</a:t>
                      </a:r>
                      <a:r>
                        <a:rPr lang="ru-RU" sz="2000" dirty="0">
                          <a:latin typeface="Times New Roman"/>
                          <a:ea typeface="Calibri"/>
                          <a:cs typeface="Times New Roman"/>
                        </a:rPr>
                        <a:t> часу </a:t>
                      </a:r>
                      <a:r>
                        <a:rPr lang="ru-RU" sz="2000" dirty="0" err="1">
                          <a:latin typeface="Times New Roman"/>
                          <a:ea typeface="Calibri"/>
                          <a:cs typeface="Times New Roman"/>
                        </a:rPr>
                        <a:t>учнів</a:t>
                      </a:r>
                      <a:r>
                        <a:rPr lang="ru-RU" sz="2000" dirty="0">
                          <a:latin typeface="Times New Roman"/>
                          <a:ea typeface="Calibri"/>
                          <a:cs typeface="Times New Roman"/>
                        </a:rPr>
                        <a:t>, </a:t>
                      </a:r>
                      <a:r>
                        <a:rPr lang="ru-RU" sz="2000" dirty="0" err="1">
                          <a:latin typeface="Times New Roman"/>
                          <a:ea typeface="Calibri"/>
                          <a:cs typeface="Times New Roman"/>
                        </a:rPr>
                        <a:t>які</a:t>
                      </a:r>
                      <a:r>
                        <a:rPr lang="ru-RU" sz="2000" dirty="0">
                          <a:latin typeface="Times New Roman"/>
                          <a:ea typeface="Calibri"/>
                          <a:cs typeface="Times New Roman"/>
                        </a:rPr>
                        <a:t> </a:t>
                      </a:r>
                      <a:r>
                        <a:rPr lang="ru-RU" sz="2000" dirty="0" err="1">
                          <a:latin typeface="Times New Roman"/>
                          <a:ea typeface="Calibri"/>
                          <a:cs typeface="Times New Roman"/>
                        </a:rPr>
                        <a:t>працюють</a:t>
                      </a:r>
                      <a:r>
                        <a:rPr lang="ru-RU" sz="2000" dirty="0">
                          <a:latin typeface="Times New Roman"/>
                          <a:ea typeface="Calibri"/>
                          <a:cs typeface="Times New Roman"/>
                        </a:rPr>
                        <a:t> </a:t>
                      </a:r>
                      <a:r>
                        <a:rPr lang="ru-RU" sz="2000" dirty="0" err="1">
                          <a:latin typeface="Times New Roman"/>
                          <a:ea typeface="Calibri"/>
                          <a:cs typeface="Times New Roman"/>
                        </a:rPr>
                        <a:t>протягом</a:t>
                      </a:r>
                      <a:r>
                        <a:rPr lang="ru-RU" sz="2000" dirty="0">
                          <a:latin typeface="Times New Roman"/>
                          <a:ea typeface="Calibri"/>
                          <a:cs typeface="Times New Roman"/>
                        </a:rPr>
                        <a:t> </a:t>
                      </a:r>
                      <a:r>
                        <a:rPr lang="ru-RU" sz="2000" dirty="0" err="1">
                          <a:latin typeface="Times New Roman"/>
                          <a:ea typeface="Calibri"/>
                          <a:cs typeface="Times New Roman"/>
                        </a:rPr>
                        <a:t>навчального</a:t>
                      </a:r>
                      <a:r>
                        <a:rPr lang="ru-RU" sz="2000" dirty="0">
                          <a:latin typeface="Times New Roman"/>
                          <a:ea typeface="Calibri"/>
                          <a:cs typeface="Times New Roman"/>
                        </a:rPr>
                        <a:t> року у </a:t>
                      </a:r>
                      <a:r>
                        <a:rPr lang="ru-RU" sz="2000" dirty="0" err="1">
                          <a:latin typeface="Times New Roman"/>
                          <a:ea typeface="Calibri"/>
                          <a:cs typeface="Times New Roman"/>
                        </a:rPr>
                        <a:t>вільний</a:t>
                      </a:r>
                      <a:r>
                        <a:rPr lang="ru-RU" sz="2000" dirty="0">
                          <a:latin typeface="Times New Roman"/>
                          <a:ea typeface="Calibri"/>
                          <a:cs typeface="Times New Roman"/>
                        </a:rPr>
                        <a:t> </a:t>
                      </a:r>
                      <a:r>
                        <a:rPr lang="ru-RU" sz="2000" dirty="0" err="1">
                          <a:latin typeface="Times New Roman"/>
                          <a:ea typeface="Calibri"/>
                          <a:cs typeface="Times New Roman"/>
                        </a:rPr>
                        <a:t>від</a:t>
                      </a:r>
                      <a:r>
                        <a:rPr lang="ru-RU" sz="2000" dirty="0">
                          <a:latin typeface="Times New Roman"/>
                          <a:ea typeface="Calibri"/>
                          <a:cs typeface="Times New Roman"/>
                        </a:rPr>
                        <a:t> </a:t>
                      </a:r>
                      <a:r>
                        <a:rPr lang="ru-RU" sz="2000" dirty="0" err="1">
                          <a:latin typeface="Times New Roman"/>
                          <a:ea typeface="Calibri"/>
                          <a:cs typeface="Times New Roman"/>
                        </a:rPr>
                        <a:t>навчання</a:t>
                      </a:r>
                      <a:r>
                        <a:rPr lang="ru-RU" sz="2000" dirty="0">
                          <a:latin typeface="Times New Roman"/>
                          <a:ea typeface="Calibri"/>
                          <a:cs typeface="Times New Roman"/>
                        </a:rPr>
                        <a:t> час, не </a:t>
                      </a:r>
                      <a:r>
                        <a:rPr lang="ru-RU" sz="2000" dirty="0" err="1">
                          <a:latin typeface="Times New Roman"/>
                          <a:ea typeface="Calibri"/>
                          <a:cs typeface="Times New Roman"/>
                        </a:rPr>
                        <a:t>може</a:t>
                      </a:r>
                      <a:r>
                        <a:rPr lang="ru-RU" sz="2000" dirty="0">
                          <a:latin typeface="Times New Roman"/>
                          <a:ea typeface="Calibri"/>
                          <a:cs typeface="Times New Roman"/>
                        </a:rPr>
                        <a:t> </a:t>
                      </a:r>
                      <a:r>
                        <a:rPr lang="ru-RU" sz="2000" dirty="0" err="1">
                          <a:latin typeface="Times New Roman"/>
                          <a:ea typeface="Calibri"/>
                          <a:cs typeface="Times New Roman"/>
                        </a:rPr>
                        <a:t>перевищувати</a:t>
                      </a:r>
                      <a:r>
                        <a:rPr lang="ru-RU" sz="2000" dirty="0">
                          <a:latin typeface="Times New Roman"/>
                          <a:ea typeface="Calibri"/>
                          <a:cs typeface="Times New Roman"/>
                        </a:rPr>
                        <a:t> </a:t>
                      </a:r>
                      <a:r>
                        <a:rPr lang="ru-RU" sz="2000" dirty="0" err="1">
                          <a:latin typeface="Times New Roman"/>
                          <a:ea typeface="Calibri"/>
                          <a:cs typeface="Times New Roman"/>
                        </a:rPr>
                        <a:t>половини</a:t>
                      </a:r>
                      <a:r>
                        <a:rPr lang="ru-RU" sz="2000" dirty="0">
                          <a:latin typeface="Times New Roman"/>
                          <a:ea typeface="Calibri"/>
                          <a:cs typeface="Times New Roman"/>
                        </a:rPr>
                        <a:t> </a:t>
                      </a:r>
                      <a:r>
                        <a:rPr lang="ru-RU" sz="2000" dirty="0" err="1">
                          <a:latin typeface="Times New Roman"/>
                          <a:ea typeface="Calibri"/>
                          <a:cs typeface="Times New Roman"/>
                        </a:rPr>
                        <a:t>аксимальної</a:t>
                      </a:r>
                      <a:r>
                        <a:rPr lang="ru-RU" sz="2000" dirty="0">
                          <a:latin typeface="Times New Roman"/>
                          <a:ea typeface="Calibri"/>
                          <a:cs typeface="Times New Roman"/>
                        </a:rPr>
                        <a:t> </a:t>
                      </a:r>
                      <a:r>
                        <a:rPr lang="ru-RU" sz="2000" dirty="0" err="1">
                          <a:latin typeface="Times New Roman"/>
                          <a:ea typeface="Calibri"/>
                          <a:cs typeface="Times New Roman"/>
                        </a:rPr>
                        <a:t>тривалості</a:t>
                      </a:r>
                      <a:r>
                        <a:rPr lang="ru-RU" sz="2000" dirty="0">
                          <a:latin typeface="Times New Roman"/>
                          <a:ea typeface="Calibri"/>
                          <a:cs typeface="Times New Roman"/>
                        </a:rPr>
                        <a:t> </a:t>
                      </a:r>
                      <a:r>
                        <a:rPr lang="ru-RU" sz="2000" dirty="0" err="1">
                          <a:latin typeface="Times New Roman"/>
                          <a:ea typeface="Calibri"/>
                          <a:cs typeface="Times New Roman"/>
                        </a:rPr>
                        <a:t>робочого</a:t>
                      </a:r>
                      <a:r>
                        <a:rPr lang="ru-RU" sz="2000" dirty="0">
                          <a:latin typeface="Times New Roman"/>
                          <a:ea typeface="Calibri"/>
                          <a:cs typeface="Times New Roman"/>
                        </a:rPr>
                        <a:t> часу для </a:t>
                      </a:r>
                      <a:r>
                        <a:rPr lang="ru-RU" sz="2000" dirty="0" err="1">
                          <a:latin typeface="Times New Roman"/>
                          <a:ea typeface="Calibri"/>
                          <a:cs typeface="Times New Roman"/>
                        </a:rPr>
                        <a:t>осіб</a:t>
                      </a:r>
                      <a:r>
                        <a:rPr lang="ru-RU" sz="2000" dirty="0">
                          <a:latin typeface="Times New Roman"/>
                          <a:ea typeface="Calibri"/>
                          <a:cs typeface="Times New Roman"/>
                        </a:rPr>
                        <a:t> </a:t>
                      </a:r>
                      <a:r>
                        <a:rPr lang="ru-RU" sz="2000" dirty="0" err="1">
                          <a:latin typeface="Times New Roman"/>
                          <a:ea typeface="Calibri"/>
                          <a:cs typeface="Times New Roman"/>
                        </a:rPr>
                        <a:t>відповідного</a:t>
                      </a:r>
                      <a:r>
                        <a:rPr lang="ru-RU" sz="2000" dirty="0">
                          <a:latin typeface="Times New Roman"/>
                          <a:ea typeface="Calibri"/>
                          <a:cs typeface="Times New Roman"/>
                        </a:rPr>
                        <a:t> </a:t>
                      </a:r>
                      <a:r>
                        <a:rPr lang="ru-RU" sz="2000" dirty="0" err="1">
                          <a:latin typeface="Times New Roman"/>
                          <a:ea typeface="Calibri"/>
                          <a:cs typeface="Times New Roman"/>
                        </a:rPr>
                        <a:t>віку</a:t>
                      </a:r>
                      <a:endParaRPr lang="ru-RU" sz="2000" dirty="0">
                        <a:latin typeface="Calibri"/>
                        <a:ea typeface="Times New Roman"/>
                        <a:cs typeface="Times New Roman"/>
                      </a:endParaRPr>
                    </a:p>
                  </a:txBody>
                  <a:tcPr marL="66812" marR="668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bl>
          </a:graphicData>
        </a:graphic>
      </p:graphicFrame>
      <p:sp>
        <p:nvSpPr>
          <p:cNvPr id="5" name="Заголовок 3"/>
          <p:cNvSpPr>
            <a:spLocks noGrp="1"/>
          </p:cNvSpPr>
          <p:nvPr>
            <p:ph type="title"/>
          </p:nvPr>
        </p:nvSpPr>
        <p:spPr>
          <a:xfrm>
            <a:off x="457200" y="825960"/>
            <a:ext cx="8229600" cy="1306895"/>
          </a:xfrm>
        </p:spPr>
        <p:txBody>
          <a:bodyPr>
            <a:noAutofit/>
          </a:bodyPr>
          <a:lstStyle/>
          <a:p>
            <a:r>
              <a:rPr lang="ru-RU" sz="2500" b="1" i="1" dirty="0" err="1">
                <a:latin typeface="Times New Roman" pitchFamily="18" charset="0"/>
                <a:ea typeface="Calibri" pitchFamily="34" charset="0"/>
                <a:cs typeface="Times New Roman" pitchFamily="18" charset="0"/>
              </a:rPr>
              <a:t>Робочий</a:t>
            </a:r>
            <a:r>
              <a:rPr lang="ru-RU" sz="2500" b="1" i="1" dirty="0">
                <a:latin typeface="Times New Roman" pitchFamily="18" charset="0"/>
                <a:ea typeface="Calibri" pitchFamily="34" charset="0"/>
                <a:cs typeface="Times New Roman" pitchFamily="18" charset="0"/>
              </a:rPr>
              <a:t> час</a:t>
            </a:r>
            <a:r>
              <a:rPr lang="ru-RU" sz="2500" dirty="0">
                <a:latin typeface="Times New Roman" pitchFamily="18" charset="0"/>
                <a:ea typeface="Calibri" pitchFamily="34" charset="0"/>
                <a:cs typeface="Times New Roman" pitchFamily="18" charset="0"/>
              </a:rPr>
              <a:t> </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це</a:t>
            </a:r>
            <a:r>
              <a:rPr lang="uk-UA" sz="2000" dirty="0">
                <a:latin typeface="Times New Roman" pitchFamily="18" charset="0"/>
                <a:ea typeface="Calibri" pitchFamily="34" charset="0"/>
                <a:cs typeface="Times New Roman" pitchFamily="18" charset="0"/>
              </a:rPr>
              <a:t> </a:t>
            </a:r>
            <a:r>
              <a:rPr lang="ru-RU" sz="2000" dirty="0">
                <a:latin typeface="Times New Roman" pitchFamily="18" charset="0"/>
                <a:ea typeface="Calibri" pitchFamily="34" charset="0"/>
                <a:cs typeface="Times New Roman" pitchFamily="18" charset="0"/>
              </a:rPr>
              <a:t>час, </a:t>
            </a:r>
            <a:r>
              <a:rPr lang="ru-RU" sz="2000" dirty="0" err="1">
                <a:latin typeface="Times New Roman" pitchFamily="18" charset="0"/>
                <a:ea typeface="Calibri" pitchFamily="34" charset="0"/>
                <a:cs typeface="Times New Roman" pitchFamily="18" charset="0"/>
              </a:rPr>
              <a:t>протягом</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якого</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працівник</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має</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виконувати</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свої</a:t>
            </a:r>
            <a:r>
              <a:rPr lang="uk-UA"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трудові</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обов’язки</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згідно</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із</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чинним</a:t>
            </a:r>
            <a:r>
              <a:rPr lang="ru-RU"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законодавством</a:t>
            </a:r>
            <a:r>
              <a:rPr lang="uk-UA" sz="2000" dirty="0">
                <a:latin typeface="Times New Roman" pitchFamily="18" charset="0"/>
                <a:ea typeface="Calibri" pitchFamily="34" charset="0"/>
                <a:cs typeface="Times New Roman" pitchFamily="18" charset="0"/>
              </a:rPr>
              <a:t> </a:t>
            </a:r>
            <a:r>
              <a:rPr lang="ru-RU" sz="2000" dirty="0">
                <a:latin typeface="Times New Roman" pitchFamily="18" charset="0"/>
                <a:ea typeface="Calibri" pitchFamily="34" charset="0"/>
                <a:cs typeface="Times New Roman" pitchFamily="18" charset="0"/>
              </a:rPr>
              <a:t>про </a:t>
            </a:r>
            <a:r>
              <a:rPr lang="ru-RU" sz="2000" dirty="0" err="1">
                <a:latin typeface="Times New Roman" pitchFamily="18" charset="0"/>
                <a:ea typeface="Calibri" pitchFamily="34" charset="0"/>
                <a:cs typeface="Times New Roman" pitchFamily="18" charset="0"/>
              </a:rPr>
              <a:t>працю</a:t>
            </a:r>
            <a:r>
              <a:rPr lang="ru-RU" sz="2000" dirty="0">
                <a:latin typeface="Times New Roman" pitchFamily="18" charset="0"/>
                <a:ea typeface="Calibri" pitchFamily="34" charset="0"/>
                <a:cs typeface="Times New Roman" pitchFamily="18" charset="0"/>
              </a:rPr>
              <a:t>, правилами</a:t>
            </a:r>
            <a:r>
              <a:rPr lang="uk-UA" sz="2000" dirty="0">
                <a:latin typeface="Times New Roman" pitchFamily="18" charset="0"/>
                <a:ea typeface="Calibri" pitchFamily="34" charset="0"/>
                <a:cs typeface="Times New Roman" pitchFamily="18" charset="0"/>
              </a:rPr>
              <a:t> </a:t>
            </a:r>
            <a:r>
              <a:rPr lang="ru-RU" sz="2000" dirty="0" err="1">
                <a:latin typeface="Times New Roman" pitchFamily="18" charset="0"/>
                <a:ea typeface="Calibri" pitchFamily="34" charset="0"/>
                <a:cs typeface="Times New Roman" pitchFamily="18" charset="0"/>
              </a:rPr>
              <a:t>внутрішнього</a:t>
            </a:r>
            <a:r>
              <a:rPr lang="ru-RU" sz="2000" dirty="0">
                <a:latin typeface="Times New Roman" pitchFamily="18" charset="0"/>
                <a:ea typeface="Calibri" pitchFamily="34" charset="0"/>
                <a:cs typeface="Times New Roman" pitchFamily="18" charset="0"/>
              </a:rPr>
              <a:t> трудового </a:t>
            </a:r>
            <a:r>
              <a:rPr lang="ru-RU" sz="2000" dirty="0" err="1">
                <a:latin typeface="Times New Roman" pitchFamily="18" charset="0"/>
                <a:ea typeface="Calibri" pitchFamily="34" charset="0"/>
                <a:cs typeface="Times New Roman" pitchFamily="18" charset="0"/>
              </a:rPr>
              <a:t>розпорядку</a:t>
            </a:r>
            <a:r>
              <a:rPr lang="ru-RU" sz="2000" dirty="0">
                <a:latin typeface="Times New Roman" pitchFamily="18" charset="0"/>
                <a:ea typeface="Calibri" pitchFamily="34" charset="0"/>
                <a:cs typeface="Times New Roman" pitchFamily="18" charset="0"/>
              </a:rPr>
              <a:t> й </a:t>
            </a:r>
            <a:r>
              <a:rPr lang="ru-RU" sz="2000" dirty="0" err="1">
                <a:latin typeface="Times New Roman" pitchFamily="18" charset="0"/>
                <a:ea typeface="Calibri" pitchFamily="34" charset="0"/>
                <a:cs typeface="Times New Roman" pitchFamily="18" charset="0"/>
              </a:rPr>
              <a:t>колективним</a:t>
            </a:r>
            <a:r>
              <a:rPr lang="ru-RU" sz="2000" dirty="0">
                <a:latin typeface="Times New Roman" pitchFamily="18" charset="0"/>
                <a:ea typeface="Calibri" pitchFamily="34" charset="0"/>
                <a:cs typeface="Times New Roman" pitchFamily="18" charset="0"/>
              </a:rPr>
              <a:t> і </a:t>
            </a:r>
            <a:r>
              <a:rPr lang="ru-RU" sz="2000" dirty="0" err="1">
                <a:latin typeface="Times New Roman" pitchFamily="18" charset="0"/>
                <a:ea typeface="Calibri" pitchFamily="34" charset="0"/>
                <a:cs typeface="Times New Roman" pitchFamily="18" charset="0"/>
              </a:rPr>
              <a:t>трудовим</a:t>
            </a:r>
            <a:r>
              <a:rPr lang="ru-RU" sz="2000" dirty="0">
                <a:latin typeface="Times New Roman" pitchFamily="18" charset="0"/>
                <a:ea typeface="Calibri" pitchFamily="34" charset="0"/>
                <a:cs typeface="Times New Roman" pitchFamily="18" charset="0"/>
              </a:rPr>
              <a:t> договорами.</a:t>
            </a:r>
            <a:endParaRPr lang="ru-RU" sz="2000" dirty="0"/>
          </a:p>
        </p:txBody>
      </p:sp>
    </p:spTree>
    <p:extLst>
      <p:ext uri="{BB962C8B-B14F-4D97-AF65-F5344CB8AC3E}">
        <p14:creationId xmlns:p14="http://schemas.microsoft.com/office/powerpoint/2010/main" val="401132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23528" y="1412776"/>
            <a:ext cx="8352928" cy="6555641"/>
          </a:xfrm>
          <a:prstGeom prst="rect">
            <a:avLst/>
          </a:prstGeom>
        </p:spPr>
        <p:txBody>
          <a:bodyPr wrap="square">
            <a:spAutoFit/>
          </a:bodyPr>
          <a:lstStyle/>
          <a:p>
            <a:pPr algn="ctr"/>
            <a:r>
              <a:rPr lang="ru-RU" sz="3000" b="1" i="1" dirty="0">
                <a:latin typeface="Times New Roman" pitchFamily="18" charset="0"/>
                <a:cs typeface="Times New Roman" pitchFamily="18" charset="0"/>
              </a:rPr>
              <a:t>До </a:t>
            </a:r>
            <a:r>
              <a:rPr lang="ru-RU" sz="3000" b="1" i="1" dirty="0" err="1">
                <a:latin typeface="Times New Roman" pitchFamily="18" charset="0"/>
                <a:cs typeface="Times New Roman" pitchFamily="18" charset="0"/>
              </a:rPr>
              <a:t>видів</a:t>
            </a:r>
            <a:r>
              <a:rPr lang="ru-RU" sz="3000" b="1" i="1" dirty="0">
                <a:latin typeface="Times New Roman" pitchFamily="18" charset="0"/>
                <a:cs typeface="Times New Roman" pitchFamily="18" charset="0"/>
              </a:rPr>
              <a:t> часу </a:t>
            </a:r>
            <a:r>
              <a:rPr lang="ru-RU" sz="3000" b="1" i="1" dirty="0" err="1">
                <a:latin typeface="Times New Roman" pitchFamily="18" charset="0"/>
                <a:cs typeface="Times New Roman" pitchFamily="18" charset="0"/>
              </a:rPr>
              <a:t>відпочинку</a:t>
            </a:r>
            <a:r>
              <a:rPr lang="ru-RU" sz="3000" b="1" i="1" dirty="0">
                <a:latin typeface="Times New Roman" pitchFamily="18" charset="0"/>
                <a:cs typeface="Times New Roman" pitchFamily="18" charset="0"/>
              </a:rPr>
              <a:t> належать:</a:t>
            </a:r>
          </a:p>
          <a:p>
            <a:pPr marL="457200" indent="-457200">
              <a:buFont typeface="Wingdings" panose="05000000000000000000" pitchFamily="2" charset="2"/>
              <a:buChar char="v"/>
            </a:pPr>
            <a:r>
              <a:rPr lang="ru-RU" sz="3000" i="1" dirty="0">
                <a:latin typeface="Times New Roman" pitchFamily="18" charset="0"/>
                <a:cs typeface="Times New Roman" pitchFamily="18" charset="0"/>
              </a:rPr>
              <a:t>Перерви </a:t>
            </a:r>
            <a:r>
              <a:rPr lang="ru-RU" sz="3000" i="1" dirty="0" err="1">
                <a:latin typeface="Times New Roman" pitchFamily="18" charset="0"/>
                <a:cs typeface="Times New Roman" pitchFamily="18" charset="0"/>
              </a:rPr>
              <a:t>упродовж</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робочого</a:t>
            </a:r>
            <a:r>
              <a:rPr lang="ru-RU" sz="3000" i="1" dirty="0">
                <a:latin typeface="Times New Roman" pitchFamily="18" charset="0"/>
                <a:cs typeface="Times New Roman" pitchFamily="18" charset="0"/>
              </a:rPr>
              <a:t> дня </a:t>
            </a:r>
            <a:r>
              <a:rPr lang="ru-RU" sz="3000" i="1" dirty="0" err="1">
                <a:latin typeface="Times New Roman" pitchFamily="18" charset="0"/>
                <a:cs typeface="Times New Roman" pitchFamily="18" charset="0"/>
              </a:rPr>
              <a:t>чи</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зміни</a:t>
            </a:r>
            <a:r>
              <a:rPr lang="ru-RU" sz="3000" i="1" dirty="0">
                <a:latin typeface="Times New Roman" pitchFamily="18" charset="0"/>
                <a:cs typeface="Times New Roman" pitchFamily="18" charset="0"/>
              </a:rPr>
              <a:t> (для </a:t>
            </a:r>
            <a:r>
              <a:rPr lang="ru-RU" sz="3000" i="1" dirty="0" err="1">
                <a:latin typeface="Times New Roman" pitchFamily="18" charset="0"/>
                <a:cs typeface="Times New Roman" pitchFamily="18" charset="0"/>
              </a:rPr>
              <a:t>відпочинку</a:t>
            </a:r>
            <a:r>
              <a:rPr lang="ru-RU" sz="3000" i="1" dirty="0">
                <a:latin typeface="Times New Roman" pitchFamily="18" charset="0"/>
                <a:cs typeface="Times New Roman" pitchFamily="18" charset="0"/>
              </a:rPr>
              <a:t> і </a:t>
            </a:r>
            <a:r>
              <a:rPr lang="ru-RU" sz="3000" i="1" dirty="0" err="1">
                <a:latin typeface="Times New Roman" pitchFamily="18" charset="0"/>
                <a:cs typeface="Times New Roman" pitchFamily="18" charset="0"/>
              </a:rPr>
              <a:t>харчування</a:t>
            </a:r>
            <a:r>
              <a:rPr lang="ru-RU" sz="3000" i="1" dirty="0">
                <a:latin typeface="Times New Roman" pitchFamily="18" charset="0"/>
                <a:cs typeface="Times New Roman" pitchFamily="18" charset="0"/>
              </a:rPr>
              <a:t> – не </a:t>
            </a:r>
            <a:r>
              <a:rPr lang="ru-RU" sz="3000" i="1" dirty="0" err="1">
                <a:latin typeface="Times New Roman" pitchFamily="18" charset="0"/>
                <a:cs typeface="Times New Roman" pitchFamily="18" charset="0"/>
              </a:rPr>
              <a:t>більше</a:t>
            </a:r>
            <a:r>
              <a:rPr lang="ru-RU" sz="3000" i="1" dirty="0">
                <a:latin typeface="Times New Roman" pitchFamily="18" charset="0"/>
                <a:cs typeface="Times New Roman" pitchFamily="18" charset="0"/>
              </a:rPr>
              <a:t> 2 </a:t>
            </a:r>
            <a:r>
              <a:rPr lang="ru-RU" sz="3000" i="1" dirty="0" err="1">
                <a:latin typeface="Times New Roman" pitchFamily="18" charset="0"/>
                <a:cs typeface="Times New Roman" pitchFamily="18" charset="0"/>
              </a:rPr>
              <a:t>години</a:t>
            </a:r>
            <a:r>
              <a:rPr lang="ru-RU" sz="3000" i="1" dirty="0">
                <a:latin typeface="Times New Roman" pitchFamily="18" charset="0"/>
                <a:cs typeface="Times New Roman" pitchFamily="18" charset="0"/>
              </a:rPr>
              <a:t>)</a:t>
            </a:r>
          </a:p>
          <a:p>
            <a:pPr marL="457200" indent="-457200">
              <a:buFont typeface="Wingdings" panose="05000000000000000000" pitchFamily="2" charset="2"/>
              <a:buChar char="v"/>
            </a:pPr>
            <a:r>
              <a:rPr lang="ru-RU" sz="3000" i="1" dirty="0" err="1">
                <a:latin typeface="Times New Roman" pitchFamily="18" charset="0"/>
                <a:cs typeface="Times New Roman" pitchFamily="18" charset="0"/>
              </a:rPr>
              <a:t>Щоденний</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відпочинок</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між</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робочими</a:t>
            </a:r>
            <a:r>
              <a:rPr lang="ru-RU" sz="3000" i="1" dirty="0">
                <a:latin typeface="Times New Roman" pitchFamily="18" charset="0"/>
                <a:cs typeface="Times New Roman" pitchFamily="18" charset="0"/>
              </a:rPr>
              <a:t> днями </a:t>
            </a:r>
            <a:r>
              <a:rPr lang="ru-RU" sz="3000" i="1" dirty="0" err="1">
                <a:latin typeface="Times New Roman" pitchFamily="18" charset="0"/>
                <a:cs typeface="Times New Roman" pitchFamily="18" charset="0"/>
              </a:rPr>
              <a:t>чи</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змінами</a:t>
            </a:r>
            <a:r>
              <a:rPr lang="ru-RU" sz="3000" i="1" dirty="0">
                <a:latin typeface="Times New Roman" pitchFamily="18" charset="0"/>
                <a:cs typeface="Times New Roman" pitchFamily="18" charset="0"/>
              </a:rPr>
              <a:t> (не </a:t>
            </a:r>
            <a:r>
              <a:rPr lang="ru-RU" sz="3000" i="1" dirty="0" err="1">
                <a:latin typeface="Times New Roman" pitchFamily="18" charset="0"/>
                <a:cs typeface="Times New Roman" pitchFamily="18" charset="0"/>
              </a:rPr>
              <a:t>менше</a:t>
            </a:r>
            <a:r>
              <a:rPr lang="ru-RU" sz="3000" i="1" dirty="0">
                <a:latin typeface="Times New Roman" pitchFamily="18" charset="0"/>
                <a:cs typeface="Times New Roman" pitchFamily="18" charset="0"/>
              </a:rPr>
              <a:t> 12 годин).</a:t>
            </a:r>
          </a:p>
          <a:p>
            <a:pPr marL="457200" indent="-457200">
              <a:buFont typeface="Wingdings" panose="05000000000000000000" pitchFamily="2" charset="2"/>
              <a:buChar char="v"/>
            </a:pPr>
            <a:r>
              <a:rPr lang="ru-RU" sz="3000" i="1" dirty="0" err="1">
                <a:latin typeface="Times New Roman" pitchFamily="18" charset="0"/>
                <a:cs typeface="Times New Roman" pitchFamily="18" charset="0"/>
              </a:rPr>
              <a:t>Щотижневі</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вихідні</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дні</a:t>
            </a:r>
            <a:r>
              <a:rPr lang="ru-RU" sz="3000" i="1" dirty="0">
                <a:latin typeface="Times New Roman" pitchFamily="18" charset="0"/>
                <a:cs typeface="Times New Roman" pitchFamily="18" charset="0"/>
              </a:rPr>
              <a:t> (один </a:t>
            </a:r>
            <a:r>
              <a:rPr lang="ru-RU" sz="3000" i="1" dirty="0" err="1">
                <a:latin typeface="Times New Roman" pitchFamily="18" charset="0"/>
                <a:cs typeface="Times New Roman" pitchFamily="18" charset="0"/>
              </a:rPr>
              <a:t>або</a:t>
            </a:r>
            <a:r>
              <a:rPr lang="ru-RU" sz="3000" i="1" dirty="0">
                <a:latin typeface="Times New Roman" pitchFamily="18" charset="0"/>
                <a:cs typeface="Times New Roman" pitchFamily="18" charset="0"/>
              </a:rPr>
              <a:t> два </a:t>
            </a:r>
            <a:r>
              <a:rPr lang="ru-RU" sz="3000" i="1" dirty="0" err="1">
                <a:latin typeface="Times New Roman" pitchFamily="18" charset="0"/>
                <a:cs typeface="Times New Roman" pitchFamily="18" charset="0"/>
              </a:rPr>
              <a:t>дні</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причому</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загальним</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вихідним</a:t>
            </a:r>
            <a:r>
              <a:rPr lang="ru-RU" sz="3000" i="1" dirty="0">
                <a:latin typeface="Times New Roman" pitchFamily="18" charset="0"/>
                <a:cs typeface="Times New Roman" pitchFamily="18" charset="0"/>
              </a:rPr>
              <a:t> днем є </a:t>
            </a:r>
            <a:r>
              <a:rPr lang="ru-RU" sz="3000" i="1" dirty="0" err="1">
                <a:latin typeface="Times New Roman" pitchFamily="18" charset="0"/>
                <a:cs typeface="Times New Roman" pitchFamily="18" charset="0"/>
              </a:rPr>
              <a:t>неділя</a:t>
            </a:r>
            <a:r>
              <a:rPr lang="ru-RU" sz="3000" i="1" dirty="0">
                <a:latin typeface="Times New Roman" pitchFamily="18" charset="0"/>
                <a:cs typeface="Times New Roman" pitchFamily="18" charset="0"/>
              </a:rPr>
              <a:t>)</a:t>
            </a:r>
          </a:p>
          <a:p>
            <a:pPr marL="457200" indent="-457200">
              <a:buFont typeface="Wingdings" panose="05000000000000000000" pitchFamily="2" charset="2"/>
              <a:buChar char="v"/>
            </a:pPr>
            <a:r>
              <a:rPr lang="ru-RU" sz="3000" i="1" dirty="0" err="1">
                <a:latin typeface="Times New Roman" pitchFamily="18" charset="0"/>
                <a:cs typeface="Times New Roman" pitchFamily="18" charset="0"/>
              </a:rPr>
              <a:t>Щорічні</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святкові</a:t>
            </a:r>
            <a:r>
              <a:rPr lang="ru-RU" sz="3000" i="1" dirty="0">
                <a:latin typeface="Times New Roman" pitchFamily="18" charset="0"/>
                <a:cs typeface="Times New Roman" pitchFamily="18" charset="0"/>
              </a:rPr>
              <a:t> та </a:t>
            </a:r>
            <a:r>
              <a:rPr lang="ru-RU" sz="3000" i="1" dirty="0" err="1">
                <a:latin typeface="Times New Roman" pitchFamily="18" charset="0"/>
                <a:cs typeface="Times New Roman" pitchFamily="18" charset="0"/>
              </a:rPr>
              <a:t>неробочі</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дні</a:t>
            </a:r>
            <a:r>
              <a:rPr lang="ru-RU" sz="3000" i="1" dirty="0">
                <a:latin typeface="Times New Roman" pitchFamily="18" charset="0"/>
                <a:cs typeface="Times New Roman" pitchFamily="18" charset="0"/>
              </a:rPr>
              <a:t>.</a:t>
            </a:r>
          </a:p>
          <a:p>
            <a:pPr marL="457200" indent="-457200">
              <a:buFont typeface="Wingdings" panose="05000000000000000000" pitchFamily="2" charset="2"/>
              <a:buChar char="v"/>
            </a:pPr>
            <a:r>
              <a:rPr lang="ru-RU" sz="3000" i="1" dirty="0" err="1">
                <a:latin typeface="Times New Roman" pitchFamily="18" charset="0"/>
                <a:cs typeface="Times New Roman" pitchFamily="18" charset="0"/>
              </a:rPr>
              <a:t>Щорічні</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відпустки</a:t>
            </a:r>
            <a:r>
              <a:rPr lang="ru-RU" sz="3000" i="1" dirty="0">
                <a:latin typeface="Times New Roman" pitchFamily="18" charset="0"/>
                <a:cs typeface="Times New Roman" pitchFamily="18" charset="0"/>
              </a:rPr>
              <a:t> – </a:t>
            </a:r>
            <a:r>
              <a:rPr lang="ru-RU" sz="3000" i="1" dirty="0" err="1">
                <a:latin typeface="Times New Roman" pitchFamily="18" charset="0"/>
                <a:cs typeface="Times New Roman" pitchFamily="18" charset="0"/>
              </a:rPr>
              <a:t>найтриваліший</a:t>
            </a:r>
            <a:r>
              <a:rPr lang="ru-RU" sz="3000" i="1" dirty="0">
                <a:latin typeface="Times New Roman" pitchFamily="18" charset="0"/>
                <a:cs typeface="Times New Roman" pitchFamily="18" charset="0"/>
              </a:rPr>
              <a:t> час </a:t>
            </a:r>
            <a:r>
              <a:rPr lang="ru-RU" sz="3000" i="1" dirty="0" err="1">
                <a:latin typeface="Times New Roman" pitchFamily="18" charset="0"/>
                <a:cs typeface="Times New Roman" pitchFamily="18" charset="0"/>
              </a:rPr>
              <a:t>відпочинку</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що</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призначається</a:t>
            </a:r>
            <a:r>
              <a:rPr lang="ru-RU" sz="3000" i="1" dirty="0">
                <a:latin typeface="Times New Roman" pitchFamily="18" charset="0"/>
                <a:cs typeface="Times New Roman" pitchFamily="18" charset="0"/>
              </a:rPr>
              <a:t> для </a:t>
            </a:r>
            <a:r>
              <a:rPr lang="ru-RU" sz="3000" i="1" dirty="0" err="1">
                <a:latin typeface="Times New Roman" pitchFamily="18" charset="0"/>
                <a:cs typeface="Times New Roman" pitchFamily="18" charset="0"/>
              </a:rPr>
              <a:t>відновлення</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працездатності</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зміцнення</a:t>
            </a:r>
            <a:r>
              <a:rPr lang="ru-RU" sz="3000" i="1" dirty="0">
                <a:latin typeface="Times New Roman" pitchFamily="18" charset="0"/>
                <a:cs typeface="Times New Roman" pitchFamily="18" charset="0"/>
              </a:rPr>
              <a:t> здоров</a:t>
            </a:r>
            <a:r>
              <a:rPr lang="en-US" sz="3000" i="1" dirty="0">
                <a:latin typeface="Times New Roman" pitchFamily="18" charset="0"/>
                <a:cs typeface="Times New Roman" pitchFamily="18" charset="0"/>
              </a:rPr>
              <a:t>’</a:t>
            </a:r>
            <a:r>
              <a:rPr lang="ru-RU" sz="3000" i="1" dirty="0">
                <a:latin typeface="Times New Roman" pitchFamily="18" charset="0"/>
                <a:cs typeface="Times New Roman" pitchFamily="18" charset="0"/>
              </a:rPr>
              <a:t>я, а </a:t>
            </a:r>
            <a:r>
              <a:rPr lang="ru-RU" sz="3000" i="1" dirty="0" err="1">
                <a:latin typeface="Times New Roman" pitchFamily="18" charset="0"/>
                <a:cs typeface="Times New Roman" pitchFamily="18" charset="0"/>
              </a:rPr>
              <a:t>також</a:t>
            </a:r>
            <a:r>
              <a:rPr lang="ru-RU" sz="3000" i="1" dirty="0">
                <a:latin typeface="Times New Roman" pitchFamily="18" charset="0"/>
                <a:cs typeface="Times New Roman" pitchFamily="18" charset="0"/>
              </a:rPr>
              <a:t> для </a:t>
            </a:r>
            <a:r>
              <a:rPr lang="ru-RU" sz="3000" i="1" dirty="0" err="1">
                <a:latin typeface="Times New Roman" pitchFamily="18" charset="0"/>
                <a:cs typeface="Times New Roman" pitchFamily="18" charset="0"/>
              </a:rPr>
              <a:t>виховання</a:t>
            </a:r>
            <a:r>
              <a:rPr lang="ru-RU" sz="3000" i="1" dirty="0">
                <a:latin typeface="Times New Roman" pitchFamily="18" charset="0"/>
                <a:cs typeface="Times New Roman" pitchFamily="18" charset="0"/>
              </a:rPr>
              <a:t> </a:t>
            </a:r>
            <a:r>
              <a:rPr lang="ru-RU" sz="3000" i="1" dirty="0" err="1">
                <a:latin typeface="Times New Roman" pitchFamily="18" charset="0"/>
                <a:cs typeface="Times New Roman" pitchFamily="18" charset="0"/>
              </a:rPr>
              <a:t>дітей</a:t>
            </a:r>
            <a:r>
              <a:rPr lang="ru-RU" sz="3000" i="1" dirty="0">
                <a:latin typeface="Times New Roman" pitchFamily="18" charset="0"/>
                <a:cs typeface="Times New Roman" pitchFamily="18" charset="0"/>
              </a:rPr>
              <a:t>.</a:t>
            </a:r>
          </a:p>
          <a:p>
            <a:pPr marL="514350" indent="-514350" algn="ctr">
              <a:buAutoNum type="arabicPeriod"/>
            </a:pPr>
            <a:endParaRPr lang="ru-RU" sz="3000" i="1" dirty="0">
              <a:latin typeface="Times New Roman" pitchFamily="18" charset="0"/>
              <a:cs typeface="Times New Roman" pitchFamily="18" charset="0"/>
            </a:endParaRPr>
          </a:p>
          <a:p>
            <a:endParaRPr lang="ru-RU" sz="3000" dirty="0">
              <a:latin typeface="Times New Roman" pitchFamily="18" charset="0"/>
              <a:cs typeface="Times New Roman" pitchFamily="18" charset="0"/>
            </a:endParaRPr>
          </a:p>
        </p:txBody>
      </p:sp>
    </p:spTree>
    <p:extLst>
      <p:ext uri="{BB962C8B-B14F-4D97-AF65-F5344CB8AC3E}">
        <p14:creationId xmlns:p14="http://schemas.microsoft.com/office/powerpoint/2010/main" val="227935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23728" y="980728"/>
            <a:ext cx="4572000" cy="1569660"/>
          </a:xfrm>
          <a:prstGeom prst="rect">
            <a:avLst/>
          </a:prstGeom>
        </p:spPr>
        <p:txBody>
          <a:bodyPr>
            <a:spAutoFit/>
          </a:bodyPr>
          <a:lstStyle/>
          <a:p>
            <a:pPr algn="ctr"/>
            <a:r>
              <a:rPr lang="uk-UA" sz="3200" b="1" i="1" dirty="0">
                <a:latin typeface="Times New Roman" pitchFamily="18" charset="0"/>
                <a:cs typeface="Times New Roman" pitchFamily="18" charset="0"/>
              </a:rPr>
              <a:t>У день звільнення працівнику повинні видати </a:t>
            </a:r>
            <a:endParaRPr lang="ru-RU" sz="3200" dirty="0">
              <a:latin typeface="Times New Roman" pitchFamily="18" charset="0"/>
              <a:cs typeface="Times New Roman" pitchFamily="18" charset="0"/>
            </a:endParaRPr>
          </a:p>
        </p:txBody>
      </p:sp>
      <p:pic>
        <p:nvPicPr>
          <p:cNvPr id="5" name="Picture 2" descr="E:\Работа\Підготовка до уроків історії\9 клас\Правознавство\Неповнолітні як субєкти правовідносин\5. Праця неповнолітніх\670539864e65359b2f613197e806fc23_M.jpg"/>
          <p:cNvPicPr>
            <a:picLocks noChangeAspect="1" noChangeArrowheads="1"/>
          </p:cNvPicPr>
          <p:nvPr/>
        </p:nvPicPr>
        <p:blipFill>
          <a:blip r:embed="rId2" cstate="print"/>
          <a:srcRect/>
          <a:stretch>
            <a:fillRect/>
          </a:stretch>
        </p:blipFill>
        <p:spPr bwMode="auto">
          <a:xfrm>
            <a:off x="611560" y="3284984"/>
            <a:ext cx="3810000" cy="2905125"/>
          </a:xfrm>
          <a:prstGeom prst="rect">
            <a:avLst/>
          </a:prstGeom>
          <a:ln>
            <a:noFill/>
          </a:ln>
          <a:effectLst>
            <a:outerShdw blurRad="292100" dist="139700" dir="2700000" algn="tl" rotWithShape="0">
              <a:srgbClr val="333333">
                <a:alpha val="65000"/>
              </a:srgbClr>
            </a:outerShdw>
          </a:effectLst>
        </p:spPr>
      </p:pic>
      <p:pic>
        <p:nvPicPr>
          <p:cNvPr id="6" name="Picture 4" descr="Картинки по запросу пачка купюр пнг"/>
          <p:cNvPicPr>
            <a:picLocks noChangeAspect="1" noChangeArrowheads="1"/>
          </p:cNvPicPr>
          <p:nvPr/>
        </p:nvPicPr>
        <p:blipFill>
          <a:blip r:embed="rId3" cstate="print"/>
          <a:srcRect/>
          <a:stretch>
            <a:fillRect/>
          </a:stretch>
        </p:blipFill>
        <p:spPr bwMode="auto">
          <a:xfrm>
            <a:off x="4932040" y="2996952"/>
            <a:ext cx="3867506" cy="3492595"/>
          </a:xfrm>
          <a:prstGeom prst="rect">
            <a:avLst/>
          </a:prstGeom>
          <a:noFill/>
        </p:spPr>
      </p:pic>
    </p:spTree>
    <p:extLst>
      <p:ext uri="{BB962C8B-B14F-4D97-AF65-F5344CB8AC3E}">
        <p14:creationId xmlns:p14="http://schemas.microsoft.com/office/powerpoint/2010/main" val="61720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DA393F-D0CC-490E-86A5-668731C51FEF}"/>
              </a:ext>
            </a:extLst>
          </p:cNvPr>
          <p:cNvSpPr>
            <a:spLocks noGrp="1"/>
          </p:cNvSpPr>
          <p:nvPr>
            <p:ph type="title"/>
          </p:nvPr>
        </p:nvSpPr>
        <p:spPr/>
        <p:txBody>
          <a:bodyPr>
            <a:normAutofit/>
          </a:bodyPr>
          <a:lstStyle/>
          <a:p>
            <a:pPr algn="ctr"/>
            <a:r>
              <a:rPr lang="uk-UA" sz="3600" i="1" dirty="0"/>
              <a:t>Охорона праці неповнолітніх</a:t>
            </a:r>
            <a:endParaRPr lang="es-ES" sz="3600" i="1" dirty="0"/>
          </a:p>
        </p:txBody>
      </p:sp>
      <p:sp>
        <p:nvSpPr>
          <p:cNvPr id="3" name="Місце для вмісту 2">
            <a:extLst>
              <a:ext uri="{FF2B5EF4-FFF2-40B4-BE49-F238E27FC236}">
                <a16:creationId xmlns:a16="http://schemas.microsoft.com/office/drawing/2014/main" id="{CC77E6FF-29E3-4FE9-8062-9BDFBB568810}"/>
              </a:ext>
            </a:extLst>
          </p:cNvPr>
          <p:cNvSpPr>
            <a:spLocks noGrp="1"/>
          </p:cNvSpPr>
          <p:nvPr>
            <p:ph idx="1"/>
          </p:nvPr>
        </p:nvSpPr>
        <p:spPr/>
        <p:txBody>
          <a:bodyPr>
            <a:normAutofit lnSpcReduction="10000"/>
          </a:bodyPr>
          <a:lstStyle/>
          <a:p>
            <a:r>
              <a:rPr lang="uk-UA" dirty="0"/>
              <a:t>На всіх підприємствах в установах організаціях роботодавець, </a:t>
            </a:r>
            <a:r>
              <a:rPr lang="uk-UA" dirty="0" err="1"/>
              <a:t>зобов</a:t>
            </a:r>
            <a:r>
              <a:rPr lang="en-US" dirty="0"/>
              <a:t>’</a:t>
            </a:r>
            <a:r>
              <a:rPr lang="uk-UA" dirty="0" err="1"/>
              <a:t>язаний</a:t>
            </a:r>
            <a:r>
              <a:rPr lang="uk-UA" dirty="0"/>
              <a:t> забезпечити безпечні і нешкідливі умови праці.</a:t>
            </a:r>
          </a:p>
          <a:p>
            <a:r>
              <a:rPr lang="uk-UA" dirty="0"/>
              <a:t>Особлива охорона праці неповнолітніх працівників  </a:t>
            </a:r>
            <a:r>
              <a:rPr lang="uk-UA" dirty="0" err="1"/>
              <a:t>пов</a:t>
            </a:r>
            <a:r>
              <a:rPr lang="en-US" dirty="0"/>
              <a:t>’</a:t>
            </a:r>
            <a:r>
              <a:rPr lang="uk-UA" dirty="0" err="1"/>
              <a:t>язана</a:t>
            </a:r>
            <a:r>
              <a:rPr lang="uk-UA" dirty="0"/>
              <a:t> з тим, що у підлітковому віці фізичний розвиток дитини ще не завершений, унаслідок чого організм має підвищену чутливість до несприятливих виробничих чинників. Саме  тому всі особи, молодші 18 років, приймаються на роботу лише після попереднього медичного огляду, до досягнення 21 року.</a:t>
            </a:r>
            <a:endParaRPr lang="es-ES" dirty="0"/>
          </a:p>
        </p:txBody>
      </p:sp>
    </p:spTree>
    <p:extLst>
      <p:ext uri="{BB962C8B-B14F-4D97-AF65-F5344CB8AC3E}">
        <p14:creationId xmlns:p14="http://schemas.microsoft.com/office/powerpoint/2010/main" val="1496404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3589E87-C676-4791-91D9-FF8D240E8888}"/>
              </a:ext>
            </a:extLst>
          </p:cNvPr>
          <p:cNvSpPr>
            <a:spLocks noGrp="1"/>
          </p:cNvSpPr>
          <p:nvPr>
            <p:ph idx="4294967295"/>
          </p:nvPr>
        </p:nvSpPr>
        <p:spPr>
          <a:xfrm>
            <a:off x="0" y="980729"/>
            <a:ext cx="8964488" cy="5343872"/>
          </a:xfrm>
        </p:spPr>
        <p:txBody>
          <a:bodyPr/>
          <a:lstStyle/>
          <a:p>
            <a:r>
              <a:rPr lang="ru-RU" b="1" i="1" dirty="0" err="1">
                <a:solidFill>
                  <a:schemeClr val="bg2">
                    <a:lumMod val="25000"/>
                  </a:schemeClr>
                </a:solidFill>
                <a:latin typeface="Times New Roman" panose="02020603050405020304" pitchFamily="18" charset="0"/>
                <a:cs typeface="Times New Roman" panose="02020603050405020304" pitchFamily="18" charset="0"/>
              </a:rPr>
              <a:t>Робочий</a:t>
            </a:r>
            <a:r>
              <a:rPr lang="ru-RU" b="1" i="1" dirty="0">
                <a:solidFill>
                  <a:schemeClr val="bg2">
                    <a:lumMod val="25000"/>
                  </a:schemeClr>
                </a:solidFill>
                <a:latin typeface="Times New Roman" panose="02020603050405020304" pitchFamily="18" charset="0"/>
                <a:cs typeface="Times New Roman" panose="02020603050405020304" pitchFamily="18" charset="0"/>
              </a:rPr>
              <a:t> час </a:t>
            </a:r>
            <a:r>
              <a:rPr lang="ru-RU" dirty="0"/>
              <a:t>— час, </a:t>
            </a:r>
            <a:r>
              <a:rPr lang="ru-RU" dirty="0" err="1"/>
              <a:t>протягом</a:t>
            </a:r>
            <a:r>
              <a:rPr lang="ru-RU" dirty="0"/>
              <a:t> </a:t>
            </a:r>
            <a:r>
              <a:rPr lang="ru-RU" dirty="0" err="1"/>
              <a:t>якого</a:t>
            </a:r>
            <a:r>
              <a:rPr lang="ru-RU" dirty="0"/>
              <a:t> </a:t>
            </a:r>
            <a:r>
              <a:rPr lang="ru-RU" dirty="0" err="1"/>
              <a:t>працівник</a:t>
            </a:r>
            <a:r>
              <a:rPr lang="ru-RU" dirty="0"/>
              <a:t> повинен </a:t>
            </a:r>
            <a:r>
              <a:rPr lang="ru-RU" dirty="0" err="1"/>
              <a:t>виконувати</a:t>
            </a:r>
            <a:r>
              <a:rPr lang="ru-RU" dirty="0"/>
              <a:t> </a:t>
            </a:r>
            <a:r>
              <a:rPr lang="ru-RU" dirty="0" err="1"/>
              <a:t>обов’язки</a:t>
            </a:r>
            <a:r>
              <a:rPr lang="ru-RU" dirty="0"/>
              <a:t> за </a:t>
            </a:r>
            <a:r>
              <a:rPr lang="ru-RU" dirty="0" err="1"/>
              <a:t>трудовим</a:t>
            </a:r>
            <a:r>
              <a:rPr lang="ru-RU" dirty="0"/>
              <a:t> договором. </a:t>
            </a:r>
            <a:r>
              <a:rPr lang="ru-RU" dirty="0" err="1"/>
              <a:t>Відповідно</a:t>
            </a:r>
            <a:r>
              <a:rPr lang="ru-RU" dirty="0"/>
              <a:t> до трудового </a:t>
            </a:r>
            <a:r>
              <a:rPr lang="ru-RU" dirty="0" err="1"/>
              <a:t>законодавства</a:t>
            </a:r>
            <a:r>
              <a:rPr lang="ru-RU" dirty="0"/>
              <a:t> до </a:t>
            </a:r>
            <a:r>
              <a:rPr lang="ru-RU" dirty="0" err="1"/>
              <a:t>робочого</a:t>
            </a:r>
            <a:r>
              <a:rPr lang="ru-RU" dirty="0"/>
              <a:t> часу </a:t>
            </a:r>
            <a:r>
              <a:rPr lang="ru-RU" dirty="0" err="1"/>
              <a:t>можуть</a:t>
            </a:r>
            <a:r>
              <a:rPr lang="ru-RU" dirty="0"/>
              <a:t> </a:t>
            </a:r>
            <a:r>
              <a:rPr lang="ru-RU" dirty="0" err="1"/>
              <a:t>включатись</a:t>
            </a:r>
            <a:r>
              <a:rPr lang="ru-RU" dirty="0"/>
              <a:t> </a:t>
            </a:r>
            <a:r>
              <a:rPr lang="ru-RU" dirty="0" err="1"/>
              <a:t>інші</a:t>
            </a:r>
            <a:r>
              <a:rPr lang="ru-RU" dirty="0"/>
              <a:t> </a:t>
            </a:r>
            <a:r>
              <a:rPr lang="ru-RU" dirty="0" err="1"/>
              <a:t>періоди</a:t>
            </a:r>
            <a:r>
              <a:rPr lang="ru-RU" dirty="0"/>
              <a:t> часу.</a:t>
            </a:r>
            <a:endParaRPr lang="es-ES" dirty="0"/>
          </a:p>
          <a:p>
            <a:r>
              <a:rPr lang="uk-UA" dirty="0"/>
              <a:t>Тривалість робочого часу в Україні становить не більше </a:t>
            </a:r>
            <a:r>
              <a:rPr lang="uk-UA" dirty="0">
                <a:solidFill>
                  <a:schemeClr val="bg2">
                    <a:lumMod val="25000"/>
                  </a:schemeClr>
                </a:solidFill>
              </a:rPr>
              <a:t>40</a:t>
            </a:r>
            <a:r>
              <a:rPr lang="uk-UA" dirty="0"/>
              <a:t> годин на тиждень.</a:t>
            </a:r>
          </a:p>
          <a:p>
            <a:r>
              <a:rPr lang="ru-RU" dirty="0"/>
              <a:t>Для </a:t>
            </a:r>
            <a:r>
              <a:rPr lang="ru-RU" dirty="0" err="1"/>
              <a:t>працівників</a:t>
            </a:r>
            <a:r>
              <a:rPr lang="ru-RU" dirty="0"/>
              <a:t> </a:t>
            </a:r>
            <a:r>
              <a:rPr lang="ru-RU" dirty="0" err="1"/>
              <a:t>віком</a:t>
            </a:r>
            <a:r>
              <a:rPr lang="ru-RU" dirty="0"/>
              <a:t> </a:t>
            </a:r>
            <a:r>
              <a:rPr lang="ru-RU" dirty="0" err="1"/>
              <a:t>від</a:t>
            </a:r>
            <a:r>
              <a:rPr lang="ru-RU" dirty="0"/>
              <a:t> 16 до 18 </a:t>
            </a:r>
            <a:r>
              <a:rPr lang="ru-RU" dirty="0" err="1"/>
              <a:t>років</a:t>
            </a:r>
            <a:r>
              <a:rPr lang="ru-RU" dirty="0"/>
              <a:t> — 36 годин на </a:t>
            </a:r>
            <a:r>
              <a:rPr lang="ru-RU" dirty="0" err="1"/>
              <a:t>тиждень</a:t>
            </a:r>
            <a:r>
              <a:rPr lang="ru-RU" dirty="0"/>
              <a:t>, для </a:t>
            </a:r>
            <a:r>
              <a:rPr lang="ru-RU" dirty="0" err="1"/>
              <a:t>осіб</a:t>
            </a:r>
            <a:r>
              <a:rPr lang="ru-RU" dirty="0"/>
              <a:t> </a:t>
            </a:r>
            <a:r>
              <a:rPr lang="ru-RU" dirty="0" err="1"/>
              <a:t>віком</a:t>
            </a:r>
            <a:r>
              <a:rPr lang="ru-RU" dirty="0"/>
              <a:t> </a:t>
            </a:r>
            <a:r>
              <a:rPr lang="ru-RU" dirty="0" err="1"/>
              <a:t>від</a:t>
            </a:r>
            <a:r>
              <a:rPr lang="ru-RU" dirty="0"/>
              <a:t> 15 до 16 </a:t>
            </a:r>
            <a:r>
              <a:rPr lang="ru-RU" dirty="0" err="1"/>
              <a:t>років</a:t>
            </a:r>
            <a:r>
              <a:rPr lang="ru-RU" dirty="0"/>
              <a:t> — 24 </a:t>
            </a:r>
            <a:r>
              <a:rPr lang="ru-RU" dirty="0" err="1"/>
              <a:t>години</a:t>
            </a:r>
            <a:r>
              <a:rPr lang="ru-RU" dirty="0"/>
              <a:t> на </a:t>
            </a:r>
            <a:r>
              <a:rPr lang="ru-RU" dirty="0" err="1"/>
              <a:t>тиждень</a:t>
            </a:r>
            <a:r>
              <a:rPr lang="ru-RU" dirty="0"/>
              <a:t>. </a:t>
            </a:r>
            <a:endParaRPr lang="es-ES" dirty="0"/>
          </a:p>
        </p:txBody>
      </p:sp>
    </p:spTree>
    <p:extLst>
      <p:ext uri="{BB962C8B-B14F-4D97-AF65-F5344CB8AC3E}">
        <p14:creationId xmlns:p14="http://schemas.microsoft.com/office/powerpoint/2010/main" val="1790140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4A5641-454E-429F-8A38-3D7E417AB60B}"/>
              </a:ext>
            </a:extLst>
          </p:cNvPr>
          <p:cNvSpPr>
            <a:spLocks noGrp="1"/>
          </p:cNvSpPr>
          <p:nvPr>
            <p:ph type="title"/>
          </p:nvPr>
        </p:nvSpPr>
        <p:spPr/>
        <p:txBody>
          <a:bodyPr/>
          <a:lstStyle/>
          <a:p>
            <a:endParaRPr lang="es-ES"/>
          </a:p>
        </p:txBody>
      </p:sp>
      <p:sp>
        <p:nvSpPr>
          <p:cNvPr id="3" name="Місце для вмісту 2">
            <a:extLst>
              <a:ext uri="{FF2B5EF4-FFF2-40B4-BE49-F238E27FC236}">
                <a16:creationId xmlns:a16="http://schemas.microsoft.com/office/drawing/2014/main" id="{8AE91B89-1F92-4937-BDAC-40F5516C08DF}"/>
              </a:ext>
            </a:extLst>
          </p:cNvPr>
          <p:cNvSpPr>
            <a:spLocks noGrp="1"/>
          </p:cNvSpPr>
          <p:nvPr>
            <p:ph idx="1"/>
          </p:nvPr>
        </p:nvSpPr>
        <p:spPr/>
        <p:txBody>
          <a:bodyPr/>
          <a:lstStyle/>
          <a:p>
            <a:r>
              <a:rPr lang="ru-RU" dirty="0" err="1"/>
              <a:t>Такі</a:t>
            </a:r>
            <a:r>
              <a:rPr lang="ru-RU" dirty="0"/>
              <a:t> ж </a:t>
            </a:r>
            <a:r>
              <a:rPr lang="ru-RU" dirty="0" err="1"/>
              <a:t>норми</a:t>
            </a:r>
            <a:r>
              <a:rPr lang="ru-RU" dirty="0"/>
              <a:t> </a:t>
            </a:r>
            <a:r>
              <a:rPr lang="ru-RU" dirty="0" err="1"/>
              <a:t>встановлюються</a:t>
            </a:r>
            <a:r>
              <a:rPr lang="ru-RU" dirty="0"/>
              <a:t> і для </a:t>
            </a:r>
            <a:r>
              <a:rPr lang="ru-RU" dirty="0" err="1"/>
              <a:t>учнів</a:t>
            </a:r>
            <a:r>
              <a:rPr lang="ru-RU" dirty="0"/>
              <a:t>, </a:t>
            </a:r>
            <a:r>
              <a:rPr lang="ru-RU" dirty="0" err="1"/>
              <a:t>які</a:t>
            </a:r>
            <a:r>
              <a:rPr lang="ru-RU" dirty="0"/>
              <a:t> </a:t>
            </a:r>
            <a:r>
              <a:rPr lang="ru-RU" dirty="0" err="1"/>
              <a:t>працюють</a:t>
            </a:r>
            <a:r>
              <a:rPr lang="ru-RU" dirty="0"/>
              <a:t> </a:t>
            </a:r>
            <a:r>
              <a:rPr lang="ru-RU" dirty="0" err="1"/>
              <a:t>під</a:t>
            </a:r>
            <a:r>
              <a:rPr lang="ru-RU" dirty="0"/>
              <a:t> час </a:t>
            </a:r>
            <a:r>
              <a:rPr lang="ru-RU" dirty="0" err="1"/>
              <a:t>канікул</a:t>
            </a:r>
            <a:r>
              <a:rPr lang="ru-RU" dirty="0"/>
              <a:t>: </a:t>
            </a:r>
          </a:p>
          <a:p>
            <a:r>
              <a:rPr lang="ru-RU" dirty="0"/>
              <a:t>для </a:t>
            </a:r>
            <a:r>
              <a:rPr lang="ru-RU" dirty="0" err="1"/>
              <a:t>осіб</a:t>
            </a:r>
            <a:r>
              <a:rPr lang="ru-RU" dirty="0"/>
              <a:t> </a:t>
            </a:r>
            <a:r>
              <a:rPr lang="ru-RU" dirty="0" err="1"/>
              <a:t>віком</a:t>
            </a:r>
            <a:r>
              <a:rPr lang="ru-RU" dirty="0"/>
              <a:t> </a:t>
            </a:r>
            <a:r>
              <a:rPr lang="ru-RU" dirty="0" err="1"/>
              <a:t>від</a:t>
            </a:r>
            <a:r>
              <a:rPr lang="ru-RU" dirty="0"/>
              <a:t> 14 до 16 </a:t>
            </a:r>
            <a:r>
              <a:rPr lang="ru-RU" dirty="0" err="1"/>
              <a:t>років</a:t>
            </a:r>
            <a:r>
              <a:rPr lang="ru-RU" dirty="0"/>
              <a:t> — 24 </a:t>
            </a:r>
            <a:r>
              <a:rPr lang="ru-RU" dirty="0" err="1"/>
              <a:t>години</a:t>
            </a:r>
            <a:r>
              <a:rPr lang="ru-RU" dirty="0"/>
              <a:t> на </a:t>
            </a:r>
            <a:r>
              <a:rPr lang="ru-RU" dirty="0" err="1"/>
              <a:t>тиждень</a:t>
            </a:r>
            <a:r>
              <a:rPr lang="ru-RU" dirty="0"/>
              <a:t>, </a:t>
            </a:r>
            <a:r>
              <a:rPr lang="ru-RU" dirty="0" err="1"/>
              <a:t>віком</a:t>
            </a:r>
            <a:r>
              <a:rPr lang="ru-RU" dirty="0"/>
              <a:t> </a:t>
            </a:r>
            <a:r>
              <a:rPr lang="ru-RU" dirty="0" err="1"/>
              <a:t>від</a:t>
            </a:r>
            <a:r>
              <a:rPr lang="ru-RU" dirty="0"/>
              <a:t> 16 до 18 </a:t>
            </a:r>
            <a:r>
              <a:rPr lang="ru-RU" dirty="0" err="1"/>
              <a:t>років</a:t>
            </a:r>
            <a:r>
              <a:rPr lang="ru-RU" dirty="0"/>
              <a:t> — 36 годин на </a:t>
            </a:r>
            <a:r>
              <a:rPr lang="ru-RU" dirty="0" err="1"/>
              <a:t>тиждень</a:t>
            </a:r>
            <a:r>
              <a:rPr lang="ru-RU" dirty="0"/>
              <a:t>. </a:t>
            </a:r>
          </a:p>
          <a:p>
            <a:r>
              <a:rPr lang="ru-RU" dirty="0" err="1"/>
              <a:t>Під</a:t>
            </a:r>
            <a:r>
              <a:rPr lang="ru-RU" dirty="0"/>
              <a:t> час </a:t>
            </a:r>
            <a:r>
              <a:rPr lang="ru-RU" dirty="0" err="1"/>
              <a:t>навчання</a:t>
            </a:r>
            <a:r>
              <a:rPr lang="ru-RU" dirty="0"/>
              <a:t> </a:t>
            </a:r>
            <a:r>
              <a:rPr lang="ru-RU" dirty="0" err="1"/>
              <a:t>ці</a:t>
            </a:r>
            <a:r>
              <a:rPr lang="ru-RU" dirty="0"/>
              <a:t> </a:t>
            </a:r>
            <a:r>
              <a:rPr lang="ru-RU" dirty="0" err="1"/>
              <a:t>норми</a:t>
            </a:r>
            <a:r>
              <a:rPr lang="ru-RU" dirty="0"/>
              <a:t> </a:t>
            </a:r>
            <a:r>
              <a:rPr lang="ru-RU" dirty="0" err="1"/>
              <a:t>скорочуються</a:t>
            </a:r>
            <a:r>
              <a:rPr lang="ru-RU" dirty="0"/>
              <a:t> наполовину, </a:t>
            </a:r>
            <a:r>
              <a:rPr lang="ru-RU" dirty="0" err="1"/>
              <a:t>відповідно</a:t>
            </a:r>
            <a:r>
              <a:rPr lang="ru-RU" dirty="0"/>
              <a:t> </a:t>
            </a:r>
            <a:r>
              <a:rPr lang="ru-RU" dirty="0" err="1"/>
              <a:t>становлять</a:t>
            </a:r>
            <a:r>
              <a:rPr lang="ru-RU" dirty="0"/>
              <a:t> 12 і 18 годин.</a:t>
            </a:r>
            <a:endParaRPr lang="es-ES" dirty="0"/>
          </a:p>
        </p:txBody>
      </p:sp>
    </p:spTree>
    <p:extLst>
      <p:ext uri="{BB962C8B-B14F-4D97-AF65-F5344CB8AC3E}">
        <p14:creationId xmlns:p14="http://schemas.microsoft.com/office/powerpoint/2010/main" val="2954944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95690" y="1092013"/>
            <a:ext cx="1093892" cy="5361323"/>
          </a:xfrm>
          <a:prstGeom prst="roundRect">
            <a:avLst/>
          </a:prstGeom>
          <a:ln/>
        </p:spPr>
        <p:style>
          <a:lnRef idx="1">
            <a:schemeClr val="accent3"/>
          </a:lnRef>
          <a:fillRef idx="2">
            <a:schemeClr val="accent3"/>
          </a:fillRef>
          <a:effectRef idx="1">
            <a:schemeClr val="accent3"/>
          </a:effectRef>
          <a:fontRef idx="minor">
            <a:schemeClr val="dk1"/>
          </a:fontRef>
        </p:style>
        <p:txBody>
          <a:bodyPr vert="vert270" anchor="ctr"/>
          <a:lstStyle/>
          <a:p>
            <a:pPr algn="ctr">
              <a:defRPr/>
            </a:pPr>
            <a:r>
              <a:rPr lang="uk-UA" sz="2400" dirty="0">
                <a:latin typeface="Arial Black" pitchFamily="34" charset="0"/>
              </a:rPr>
              <a:t>ТРУДОВІ ПРАВА НЕПОВНОЛІТНІХ</a:t>
            </a:r>
          </a:p>
          <a:p>
            <a:pPr algn="ctr">
              <a:defRPr/>
            </a:pPr>
            <a:endParaRPr lang="ru-RU" dirty="0"/>
          </a:p>
        </p:txBody>
      </p:sp>
      <p:sp>
        <p:nvSpPr>
          <p:cNvPr id="5" name="Скругленный прямоугольник 4"/>
          <p:cNvSpPr/>
          <p:nvPr/>
        </p:nvSpPr>
        <p:spPr>
          <a:xfrm>
            <a:off x="2533656" y="836712"/>
            <a:ext cx="6153144" cy="5616624"/>
          </a:xfrm>
          <a:prstGeom prst="roundRect">
            <a:avLst/>
          </a:prstGeom>
          <a:ln/>
        </p:spPr>
        <p:style>
          <a:lnRef idx="1">
            <a:schemeClr val="accent5"/>
          </a:lnRef>
          <a:fillRef idx="2">
            <a:schemeClr val="accent5"/>
          </a:fillRef>
          <a:effectRef idx="1">
            <a:schemeClr val="accent5"/>
          </a:effectRef>
          <a:fontRef idx="minor">
            <a:schemeClr val="dk1"/>
          </a:fontRef>
        </p:style>
        <p:txBody>
          <a:bodyPr anchor="ctr"/>
          <a:lstStyle/>
          <a:p>
            <a:pPr>
              <a:buFont typeface="Arial" pitchFamily="34" charset="0"/>
              <a:buNone/>
              <a:defRPr/>
            </a:pPr>
            <a:r>
              <a:rPr lang="ru-RU" sz="2400" b="1" dirty="0"/>
              <a:t>•  </a:t>
            </a:r>
            <a:r>
              <a:rPr lang="uk-UA" sz="3600" b="1" dirty="0"/>
              <a:t>отримання зарплатні;</a:t>
            </a:r>
          </a:p>
          <a:p>
            <a:pPr>
              <a:buFont typeface="Arial" pitchFamily="34" charset="0"/>
              <a:buNone/>
              <a:defRPr/>
            </a:pPr>
            <a:r>
              <a:rPr lang="uk-UA" sz="3600" b="1" dirty="0"/>
              <a:t>•  трудовий стаж;</a:t>
            </a:r>
          </a:p>
          <a:p>
            <a:pPr>
              <a:buFont typeface="Arial" pitchFamily="34" charset="0"/>
              <a:buNone/>
              <a:defRPr/>
            </a:pPr>
            <a:r>
              <a:rPr lang="uk-UA" sz="3600" b="1" dirty="0"/>
              <a:t>•  премія;</a:t>
            </a:r>
          </a:p>
          <a:p>
            <a:pPr>
              <a:buFont typeface="Arial" pitchFamily="34" charset="0"/>
              <a:buNone/>
              <a:defRPr/>
            </a:pPr>
            <a:r>
              <a:rPr lang="uk-UA" sz="3600" b="1" dirty="0"/>
              <a:t>•  відрахування в пенсійний фонд;</a:t>
            </a:r>
          </a:p>
          <a:p>
            <a:pPr>
              <a:buFont typeface="Arial" pitchFamily="34" charset="0"/>
              <a:buNone/>
              <a:defRPr/>
            </a:pPr>
            <a:r>
              <a:rPr lang="uk-UA" sz="3600" b="1" dirty="0"/>
              <a:t>•  соціальне страхування;</a:t>
            </a:r>
          </a:p>
          <a:p>
            <a:pPr>
              <a:buFont typeface="Arial" pitchFamily="34" charset="0"/>
              <a:buNone/>
              <a:defRPr/>
            </a:pPr>
            <a:r>
              <a:rPr lang="uk-UA" sz="3600" b="1" dirty="0"/>
              <a:t>•  відпустка;</a:t>
            </a:r>
          </a:p>
          <a:p>
            <a:pPr>
              <a:buFont typeface="Arial" pitchFamily="34" charset="0"/>
              <a:buNone/>
              <a:defRPr/>
            </a:pPr>
            <a:r>
              <a:rPr lang="uk-UA" sz="3600" b="1" dirty="0"/>
              <a:t>•  вихідні дні;</a:t>
            </a:r>
          </a:p>
          <a:p>
            <a:pPr>
              <a:buFont typeface="Arial" pitchFamily="34" charset="0"/>
              <a:buNone/>
              <a:defRPr/>
            </a:pPr>
            <a:r>
              <a:rPr lang="uk-UA" sz="3600" b="1" dirty="0"/>
              <a:t>•  режим робочого часу</a:t>
            </a:r>
            <a:endParaRPr lang="uk-UA" sz="3600" dirty="0"/>
          </a:p>
        </p:txBody>
      </p:sp>
      <p:sp>
        <p:nvSpPr>
          <p:cNvPr id="6" name="Стрелка вправо 5"/>
          <p:cNvSpPr/>
          <p:nvPr/>
        </p:nvSpPr>
        <p:spPr>
          <a:xfrm>
            <a:off x="1406309" y="2957926"/>
            <a:ext cx="1128076" cy="633200"/>
          </a:xfrm>
          <a:prstGeom prst="rightArrow">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1019890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412" y="1052736"/>
            <a:ext cx="8229600" cy="1010376"/>
          </a:xfrm>
        </p:spPr>
        <p:txBody>
          <a:bodyPr>
            <a:normAutofit fontScale="90000"/>
          </a:bodyPr>
          <a:lstStyle/>
          <a:p>
            <a:r>
              <a:rPr lang="uk-UA" sz="5400" b="1" i="1" dirty="0">
                <a:solidFill>
                  <a:srgbClr val="FF0000"/>
                </a:solidFill>
              </a:rPr>
              <a:t>Забороняється </a:t>
            </a:r>
            <a:br>
              <a:rPr lang="uk-UA" sz="5400" b="1" i="1" dirty="0">
                <a:solidFill>
                  <a:srgbClr val="FF0000"/>
                </a:solidFill>
              </a:rPr>
            </a:br>
            <a:r>
              <a:rPr lang="uk-UA" sz="3100" b="1" i="1" dirty="0">
                <a:solidFill>
                  <a:srgbClr val="FF0000"/>
                </a:solidFill>
              </a:rPr>
              <a:t>застосування праці неповнолітніх</a:t>
            </a:r>
            <a:r>
              <a:rPr lang="uk-UA" sz="5400" b="1" i="1" dirty="0">
                <a:solidFill>
                  <a:srgbClr val="FF0000"/>
                </a:solidFill>
              </a:rPr>
              <a:t>:</a:t>
            </a:r>
            <a:endParaRPr lang="ru-RU" dirty="0"/>
          </a:p>
        </p:txBody>
      </p:sp>
      <p:sp>
        <p:nvSpPr>
          <p:cNvPr id="3" name="Объект 2"/>
          <p:cNvSpPr>
            <a:spLocks noGrp="1"/>
          </p:cNvSpPr>
          <p:nvPr>
            <p:ph idx="1"/>
          </p:nvPr>
        </p:nvSpPr>
        <p:spPr>
          <a:xfrm>
            <a:off x="1187624" y="2492896"/>
            <a:ext cx="7499176" cy="3096344"/>
          </a:xfrm>
        </p:spPr>
        <p:txBody>
          <a:bodyPr>
            <a:normAutofit fontScale="92500" lnSpcReduction="20000"/>
          </a:bodyPr>
          <a:lstStyle/>
          <a:p>
            <a:pPr lvl="0"/>
            <a:r>
              <a:rPr lang="uk-UA" sz="2800" b="1" i="1" dirty="0">
                <a:solidFill>
                  <a:srgbClr val="FF0000"/>
                </a:solidFill>
              </a:rPr>
              <a:t>1. На важких роботах</a:t>
            </a:r>
            <a:endParaRPr lang="ru-RU" sz="2800" b="1" i="1" dirty="0">
              <a:solidFill>
                <a:srgbClr val="FF0000"/>
              </a:solidFill>
            </a:endParaRPr>
          </a:p>
          <a:p>
            <a:pPr lvl="0"/>
            <a:r>
              <a:rPr lang="uk-UA" sz="2800" b="1" i="1" dirty="0">
                <a:solidFill>
                  <a:srgbClr val="FF0000"/>
                </a:solidFill>
              </a:rPr>
              <a:t>2. На роботах зі шкідливими та небезпечними    умовами праці</a:t>
            </a:r>
            <a:endParaRPr lang="ru-RU" sz="2800" b="1" i="1" dirty="0">
              <a:solidFill>
                <a:srgbClr val="FF0000"/>
              </a:solidFill>
            </a:endParaRPr>
          </a:p>
          <a:p>
            <a:pPr lvl="0"/>
            <a:r>
              <a:rPr lang="uk-UA" sz="2800" b="1" i="1" dirty="0">
                <a:solidFill>
                  <a:srgbClr val="FF0000"/>
                </a:solidFill>
              </a:rPr>
              <a:t>3. На підземних роботах</a:t>
            </a:r>
            <a:endParaRPr lang="ru-RU" sz="2800" b="1" i="1" dirty="0">
              <a:solidFill>
                <a:srgbClr val="FF0000"/>
              </a:solidFill>
            </a:endParaRPr>
          </a:p>
          <a:p>
            <a:pPr lvl="0"/>
            <a:r>
              <a:rPr lang="uk-UA" sz="2800" b="1" i="1" dirty="0">
                <a:solidFill>
                  <a:srgbClr val="FF0000"/>
                </a:solidFill>
              </a:rPr>
              <a:t>4. Нічні (з 22:00 до 06:00) , надурочні роботи (після відпрацьованого робочого дня)</a:t>
            </a:r>
            <a:endParaRPr lang="ru-RU" sz="2800" b="1" i="1" dirty="0">
              <a:solidFill>
                <a:srgbClr val="FF0000"/>
              </a:solidFill>
            </a:endParaRPr>
          </a:p>
          <a:p>
            <a:r>
              <a:rPr lang="uk-UA" sz="2800" b="1" i="1" dirty="0">
                <a:solidFill>
                  <a:srgbClr val="FF0000"/>
                </a:solidFill>
              </a:rPr>
              <a:t>5. Робота у вихідні дні</a:t>
            </a:r>
            <a:endParaRPr lang="ru-RU" sz="2800" b="1" i="1" dirty="0">
              <a:solidFill>
                <a:srgbClr val="FF0000"/>
              </a:solidFill>
            </a:endParaRPr>
          </a:p>
        </p:txBody>
      </p:sp>
    </p:spTree>
    <p:extLst>
      <p:ext uri="{BB962C8B-B14F-4D97-AF65-F5344CB8AC3E}">
        <p14:creationId xmlns:p14="http://schemas.microsoft.com/office/powerpoint/2010/main" val="3571522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251520" y="211204"/>
            <a:ext cx="8640960" cy="6530163"/>
            <a:chOff x="251520" y="211205"/>
            <a:chExt cx="8640960" cy="5722768"/>
          </a:xfrm>
        </p:grpSpPr>
        <p:sp>
          <p:nvSpPr>
            <p:cNvPr id="6" name="Полилиния 5"/>
            <p:cNvSpPr/>
            <p:nvPr/>
          </p:nvSpPr>
          <p:spPr>
            <a:xfrm>
              <a:off x="251520" y="211205"/>
              <a:ext cx="8640960" cy="1134381"/>
            </a:xfrm>
            <a:custGeom>
              <a:avLst/>
              <a:gdLst>
                <a:gd name="connsiteX0" fmla="*/ 0 w 8640960"/>
                <a:gd name="connsiteY0" fmla="*/ 0 h 1134381"/>
                <a:gd name="connsiteX1" fmla="*/ 8640960 w 8640960"/>
                <a:gd name="connsiteY1" fmla="*/ 0 h 1134381"/>
                <a:gd name="connsiteX2" fmla="*/ 8640960 w 8640960"/>
                <a:gd name="connsiteY2" fmla="*/ 1134381 h 1134381"/>
                <a:gd name="connsiteX3" fmla="*/ 0 w 8640960"/>
                <a:gd name="connsiteY3" fmla="*/ 1134381 h 1134381"/>
                <a:gd name="connsiteX4" fmla="*/ 0 w 8640960"/>
                <a:gd name="connsiteY4" fmla="*/ 0 h 113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960" h="1134381">
                  <a:moveTo>
                    <a:pt x="0" y="0"/>
                  </a:moveTo>
                  <a:lnTo>
                    <a:pt x="8640960" y="0"/>
                  </a:lnTo>
                  <a:lnTo>
                    <a:pt x="8640960" y="1134381"/>
                  </a:lnTo>
                  <a:lnTo>
                    <a:pt x="0" y="1134381"/>
                  </a:lnTo>
                  <a:lnTo>
                    <a:pt x="0" y="0"/>
                  </a:lnTo>
                  <a:close/>
                </a:path>
              </a:pathLst>
            </a:custGeom>
            <a:gradFill flip="none" rotWithShape="0">
              <a:gsLst>
                <a:gs pos="0">
                  <a:schemeClr val="accent1">
                    <a:shade val="80000"/>
                    <a:hueOff val="0"/>
                    <a:satOff val="0"/>
                    <a:lumOff val="0"/>
                    <a:shade val="30000"/>
                    <a:satMod val="115000"/>
                  </a:schemeClr>
                </a:gs>
                <a:gs pos="50000">
                  <a:schemeClr val="accent1">
                    <a:shade val="80000"/>
                    <a:hueOff val="0"/>
                    <a:satOff val="0"/>
                    <a:lumOff val="0"/>
                    <a:shade val="67500"/>
                    <a:satMod val="115000"/>
                  </a:schemeClr>
                </a:gs>
                <a:gs pos="100000">
                  <a:schemeClr val="accent1">
                    <a:shade val="80000"/>
                    <a:hueOff val="0"/>
                    <a:satOff val="0"/>
                    <a:lumOff val="0"/>
                    <a:shade val="100000"/>
                    <a:satMod val="115000"/>
                  </a:schemeClr>
                </a:gs>
              </a:gsLst>
              <a:lin ang="54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1">
              <a:scrgbClr r="0" g="0" b="0"/>
            </a:fillRef>
            <a:effectRef idx="2">
              <a:scrgbClr r="0" g="0" b="0"/>
            </a:effectRef>
            <a:fontRef idx="minor">
              <a:schemeClr val="lt1">
                <a:hueOff val="0"/>
                <a:satOff val="0"/>
                <a:lumOff val="0"/>
                <a:alphaOff val="0"/>
              </a:schemeClr>
            </a:fontRef>
          </p:style>
          <p:txBody>
            <a:bodyPr spcFirstLastPara="0" vert="horz" wrap="square" lIns="121920" tIns="121920" rIns="121920" bIns="12192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1422400" rtl="0">
                <a:lnSpc>
                  <a:spcPct val="90000"/>
                </a:lnSpc>
                <a:spcBef>
                  <a:spcPct val="0"/>
                </a:spcBef>
                <a:spcAft>
                  <a:spcPct val="35000"/>
                </a:spcAft>
              </a:pPr>
              <a:r>
                <a:rPr kumimoji="0" lang="uk-UA" sz="3200" b="1" i="0" u="none" strike="noStrike" kern="1200" cap="none" spc="0" normalizeH="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rPr>
                <a:t>ПРИЙОМ НА РОБОТУ НЕПОВНОЛІТНІХ</a:t>
              </a:r>
              <a:endParaRPr lang="ru-RU" sz="32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Полилиния 6"/>
            <p:cNvSpPr/>
            <p:nvPr/>
          </p:nvSpPr>
          <p:spPr>
            <a:xfrm>
              <a:off x="251520" y="1777642"/>
              <a:ext cx="1727770" cy="4156331"/>
            </a:xfrm>
            <a:custGeom>
              <a:avLst/>
              <a:gdLst>
                <a:gd name="connsiteX0" fmla="*/ 0 w 1727770"/>
                <a:gd name="connsiteY0" fmla="*/ 0 h 4156331"/>
                <a:gd name="connsiteX1" fmla="*/ 1727770 w 1727770"/>
                <a:gd name="connsiteY1" fmla="*/ 0 h 4156331"/>
                <a:gd name="connsiteX2" fmla="*/ 1727770 w 1727770"/>
                <a:gd name="connsiteY2" fmla="*/ 4156331 h 4156331"/>
                <a:gd name="connsiteX3" fmla="*/ 0 w 1727770"/>
                <a:gd name="connsiteY3" fmla="*/ 4156331 h 4156331"/>
                <a:gd name="connsiteX4" fmla="*/ 0 w 1727770"/>
                <a:gd name="connsiteY4" fmla="*/ 0 h 415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770" h="4156331">
                  <a:moveTo>
                    <a:pt x="0" y="0"/>
                  </a:moveTo>
                  <a:lnTo>
                    <a:pt x="1727770" y="0"/>
                  </a:lnTo>
                  <a:lnTo>
                    <a:pt x="1727770" y="4156331"/>
                  </a:lnTo>
                  <a:lnTo>
                    <a:pt x="0" y="4156331"/>
                  </a:lnTo>
                  <a:lnTo>
                    <a:pt x="0" y="0"/>
                  </a:lnTo>
                  <a:close/>
                </a:path>
              </a:pathLst>
            </a:custGeom>
            <a:gradFill flip="none"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1"/>
              <a:tileRect/>
            </a:gradFill>
            <a:ln>
              <a:noFill/>
            </a:ln>
            <a:effectLst>
              <a:outerShdw blurRad="190500" dist="228600" dir="2700000" algn="ctr">
                <a:srgbClr val="000000">
                  <a:alpha val="30000"/>
                </a:srgbClr>
              </a:outerShdw>
            </a:effectLst>
            <a:scene3d>
              <a:camera prst="perspectiveHeroicExtremeLeftFacing"/>
              <a:lightRig rig="glow" dir="t">
                <a:rot lat="0" lon="0" rev="4800000"/>
              </a:lightRig>
            </a:scene3d>
            <a:sp3d prstMaterial="matte">
              <a:bevelT w="127000" h="63500"/>
            </a:sp3d>
          </p:spPr>
          <p:style>
            <a:lnRef idx="0">
              <a:scrgbClr r="0" g="0" b="0"/>
            </a:lnRef>
            <a:fillRef idx="3">
              <a:scrgbClr r="0" g="0" b="0"/>
            </a:fillRef>
            <a:effectRef idx="2">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a:solidFill>
                    <a:schemeClr val="tx1"/>
                  </a:solidFill>
                </a:rPr>
                <a:t>Не допускається прийняття на роботу  осіб, молодших </a:t>
              </a:r>
            </a:p>
            <a:p>
              <a:pPr lvl="0" algn="ctr" defTabSz="889000">
                <a:lnSpc>
                  <a:spcPct val="90000"/>
                </a:lnSpc>
                <a:spcBef>
                  <a:spcPct val="0"/>
                </a:spcBef>
                <a:spcAft>
                  <a:spcPct val="35000"/>
                </a:spcAft>
              </a:pPr>
              <a:r>
                <a:rPr lang="uk-UA" sz="2000" b="1" kern="1200" dirty="0">
                  <a:solidFill>
                    <a:srgbClr val="FFFF00"/>
                  </a:solidFill>
                </a:rPr>
                <a:t>16</a:t>
              </a:r>
              <a:r>
                <a:rPr lang="uk-UA" sz="2000" b="1" kern="1200" dirty="0">
                  <a:solidFill>
                    <a:schemeClr val="accent6">
                      <a:lumMod val="75000"/>
                    </a:schemeClr>
                  </a:solidFill>
                </a:rPr>
                <a:t> </a:t>
              </a:r>
              <a:r>
                <a:rPr lang="uk-UA" sz="2000" b="1" kern="1200" dirty="0">
                  <a:solidFill>
                    <a:srgbClr val="FFFF00"/>
                  </a:solidFill>
                </a:rPr>
                <a:t>років</a:t>
              </a:r>
              <a:endParaRPr lang="ru-RU" sz="2000" b="1" kern="1200" dirty="0">
                <a:solidFill>
                  <a:srgbClr val="FFFF00"/>
                </a:solidFill>
              </a:endParaRPr>
            </a:p>
          </p:txBody>
        </p:sp>
        <p:sp>
          <p:nvSpPr>
            <p:cNvPr id="8" name="Полилиния 7"/>
            <p:cNvSpPr/>
            <p:nvPr/>
          </p:nvSpPr>
          <p:spPr>
            <a:xfrm>
              <a:off x="1979705" y="1777642"/>
              <a:ext cx="1727770" cy="4156331"/>
            </a:xfrm>
            <a:custGeom>
              <a:avLst/>
              <a:gdLst>
                <a:gd name="connsiteX0" fmla="*/ 0 w 1727770"/>
                <a:gd name="connsiteY0" fmla="*/ 0 h 4156331"/>
                <a:gd name="connsiteX1" fmla="*/ 1727770 w 1727770"/>
                <a:gd name="connsiteY1" fmla="*/ 0 h 4156331"/>
                <a:gd name="connsiteX2" fmla="*/ 1727770 w 1727770"/>
                <a:gd name="connsiteY2" fmla="*/ 4156331 h 4156331"/>
                <a:gd name="connsiteX3" fmla="*/ 0 w 1727770"/>
                <a:gd name="connsiteY3" fmla="*/ 4156331 h 4156331"/>
                <a:gd name="connsiteX4" fmla="*/ 0 w 1727770"/>
                <a:gd name="connsiteY4" fmla="*/ 0 h 415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770" h="4156331">
                  <a:moveTo>
                    <a:pt x="0" y="0"/>
                  </a:moveTo>
                  <a:lnTo>
                    <a:pt x="1727770" y="0"/>
                  </a:lnTo>
                  <a:lnTo>
                    <a:pt x="1727770" y="4156331"/>
                  </a:lnTo>
                  <a:lnTo>
                    <a:pt x="0" y="4156331"/>
                  </a:lnTo>
                  <a:lnTo>
                    <a:pt x="0" y="0"/>
                  </a:lnTo>
                  <a:close/>
                </a:path>
              </a:pathLst>
            </a:custGeom>
            <a:ln>
              <a:noFill/>
            </a:ln>
            <a:effectLst>
              <a:outerShdw blurRad="190500" dist="228600" dir="2700000" algn="ctr">
                <a:srgbClr val="000000">
                  <a:alpha val="30000"/>
                </a:srgbClr>
              </a:outerShdw>
            </a:effectLst>
            <a:scene3d>
              <a:camera prst="perspectiveHeroicExtremeLeftFacing"/>
              <a:lightRig rig="glow" dir="t">
                <a:rot lat="0" lon="0" rev="4800000"/>
              </a:lightRig>
            </a:scene3d>
            <a:sp3d prstMaterial="matte">
              <a:bevelT w="127000" h="63500"/>
            </a:sp3d>
          </p:spPr>
          <p:style>
            <a:lnRef idx="0">
              <a:scrgbClr r="0" g="0" b="0"/>
            </a:lnRef>
            <a:fillRef idx="3">
              <a:schemeClr val="accent1">
                <a:hueOff val="0"/>
                <a:satOff val="0"/>
                <a:lumOff val="0"/>
                <a:alphaOff val="0"/>
              </a:schemeClr>
            </a:fillRef>
            <a:effectRef idx="2">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a:solidFill>
                    <a:schemeClr val="tx1"/>
                  </a:solidFill>
                </a:rPr>
                <a:t>За згодою батьків можуть, як виняток, прийматись на роботу особи, які досягли </a:t>
              </a:r>
            </a:p>
            <a:p>
              <a:pPr lvl="0" algn="ctr" defTabSz="889000">
                <a:lnSpc>
                  <a:spcPct val="90000"/>
                </a:lnSpc>
                <a:spcBef>
                  <a:spcPct val="0"/>
                </a:spcBef>
                <a:spcAft>
                  <a:spcPct val="35000"/>
                </a:spcAft>
              </a:pPr>
              <a:r>
                <a:rPr lang="uk-UA" sz="2000" b="1" kern="1200" dirty="0">
                  <a:solidFill>
                    <a:srgbClr val="FFFF00"/>
                  </a:solidFill>
                </a:rPr>
                <a:t>15</a:t>
              </a:r>
              <a:r>
                <a:rPr lang="uk-UA" sz="2000" b="1" kern="1200" dirty="0">
                  <a:solidFill>
                    <a:schemeClr val="accent6">
                      <a:lumMod val="75000"/>
                    </a:schemeClr>
                  </a:solidFill>
                </a:rPr>
                <a:t> </a:t>
              </a:r>
              <a:r>
                <a:rPr lang="uk-UA" sz="2000" b="1" kern="1200" dirty="0">
                  <a:solidFill>
                    <a:srgbClr val="FFFF00"/>
                  </a:solidFill>
                </a:rPr>
                <a:t>років</a:t>
              </a:r>
              <a:endParaRPr lang="ru-RU" sz="2000" b="1" kern="1200" dirty="0">
                <a:solidFill>
                  <a:srgbClr val="FFFF00"/>
                </a:solidFill>
              </a:endParaRPr>
            </a:p>
          </p:txBody>
        </p:sp>
        <p:sp>
          <p:nvSpPr>
            <p:cNvPr id="9" name="Полилиния 8"/>
            <p:cNvSpPr/>
            <p:nvPr/>
          </p:nvSpPr>
          <p:spPr>
            <a:xfrm>
              <a:off x="3708114" y="1767999"/>
              <a:ext cx="1727770" cy="4156331"/>
            </a:xfrm>
            <a:custGeom>
              <a:avLst/>
              <a:gdLst>
                <a:gd name="connsiteX0" fmla="*/ 0 w 1727770"/>
                <a:gd name="connsiteY0" fmla="*/ 0 h 4156331"/>
                <a:gd name="connsiteX1" fmla="*/ 1727770 w 1727770"/>
                <a:gd name="connsiteY1" fmla="*/ 0 h 4156331"/>
                <a:gd name="connsiteX2" fmla="*/ 1727770 w 1727770"/>
                <a:gd name="connsiteY2" fmla="*/ 4156331 h 4156331"/>
                <a:gd name="connsiteX3" fmla="*/ 0 w 1727770"/>
                <a:gd name="connsiteY3" fmla="*/ 4156331 h 4156331"/>
                <a:gd name="connsiteX4" fmla="*/ 0 w 1727770"/>
                <a:gd name="connsiteY4" fmla="*/ 0 h 415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770" h="4156331">
                  <a:moveTo>
                    <a:pt x="0" y="0"/>
                  </a:moveTo>
                  <a:lnTo>
                    <a:pt x="1727770" y="0"/>
                  </a:lnTo>
                  <a:lnTo>
                    <a:pt x="1727770" y="4156331"/>
                  </a:lnTo>
                  <a:lnTo>
                    <a:pt x="0" y="4156331"/>
                  </a:lnTo>
                  <a:lnTo>
                    <a:pt x="0" y="0"/>
                  </a:lnTo>
                  <a:close/>
                </a:path>
              </a:pathLst>
            </a:custGeom>
            <a:ln>
              <a:noFill/>
            </a:ln>
            <a:effectLst>
              <a:outerShdw blurRad="190500" dist="228600" dir="2700000" algn="ctr">
                <a:srgbClr val="000000">
                  <a:alpha val="30000"/>
                </a:srgbClr>
              </a:outerShdw>
            </a:effectLst>
            <a:scene3d>
              <a:camera prst="perspectiveHeroicExtremeLeftFacing"/>
              <a:lightRig rig="glow" dir="t">
                <a:rot lat="0" lon="0" rev="4800000"/>
              </a:lightRig>
            </a:scene3d>
            <a:sp3d prstMaterial="matte">
              <a:bevelT w="127000" h="63500"/>
            </a:sp3d>
          </p:spPr>
          <p:style>
            <a:lnRef idx="0">
              <a:scrgbClr r="0" g="0" b="0"/>
            </a:lnRef>
            <a:fillRef idx="3">
              <a:schemeClr val="accent1">
                <a:hueOff val="0"/>
                <a:satOff val="0"/>
                <a:lumOff val="0"/>
                <a:alphaOff val="0"/>
              </a:schemeClr>
            </a:fillRef>
            <a:effectRef idx="2">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a:solidFill>
                    <a:schemeClr val="tx1"/>
                  </a:solidFill>
                </a:rPr>
                <a:t>Допускається прийняття на роботу </a:t>
              </a:r>
              <a:r>
                <a:rPr kumimoji="0" lang="uk-UA" sz="2000" b="1" i="0" u="none" strike="noStrike" kern="1200" cap="none" normalizeH="0" baseline="0" dirty="0">
                  <a:ln>
                    <a:noFill/>
                  </a:ln>
                  <a:solidFill>
                    <a:schemeClr val="tx1"/>
                  </a:solidFill>
                  <a:effectLst/>
                  <a:latin typeface="Arial" pitchFamily="34" charset="0"/>
                </a:rPr>
                <a:t>учнів, у вільний від навчання час по досягненню </a:t>
              </a:r>
              <a:r>
                <a:rPr kumimoji="0" lang="uk-UA" sz="2000" b="1" i="0" u="none" strike="noStrike" kern="1200" cap="none" normalizeH="0" baseline="0" dirty="0">
                  <a:ln>
                    <a:noFill/>
                  </a:ln>
                  <a:solidFill>
                    <a:srgbClr val="FFFF00"/>
                  </a:solidFill>
                  <a:effectLst/>
                  <a:latin typeface="Arial" pitchFamily="34" charset="0"/>
                </a:rPr>
                <a:t>14</a:t>
              </a:r>
              <a:r>
                <a:rPr kumimoji="0" lang="uk-UA" sz="2000" b="1" i="0" u="none" strike="noStrike" kern="1200" cap="none" normalizeH="0" baseline="0" dirty="0">
                  <a:ln>
                    <a:noFill/>
                  </a:ln>
                  <a:solidFill>
                    <a:schemeClr val="accent6">
                      <a:lumMod val="75000"/>
                    </a:schemeClr>
                  </a:solidFill>
                  <a:effectLst/>
                  <a:latin typeface="Arial" pitchFamily="34" charset="0"/>
                </a:rPr>
                <a:t> </a:t>
              </a:r>
              <a:r>
                <a:rPr kumimoji="0" lang="uk-UA" sz="2000" b="1" i="0" u="none" strike="noStrike" kern="1200" cap="none" normalizeH="0" baseline="0" dirty="0">
                  <a:ln>
                    <a:noFill/>
                  </a:ln>
                  <a:solidFill>
                    <a:srgbClr val="FFFF00"/>
                  </a:solidFill>
                  <a:effectLst/>
                  <a:latin typeface="Arial" pitchFamily="34" charset="0"/>
                </a:rPr>
                <a:t>років</a:t>
              </a:r>
              <a:r>
                <a:rPr kumimoji="0" lang="uk-UA" sz="2000" b="1" i="0" u="none" strike="noStrike" kern="1200" cap="none" normalizeH="0" baseline="0" dirty="0">
                  <a:ln>
                    <a:noFill/>
                  </a:ln>
                  <a:solidFill>
                    <a:schemeClr val="accent6">
                      <a:lumMod val="75000"/>
                    </a:schemeClr>
                  </a:solidFill>
                  <a:effectLst/>
                  <a:latin typeface="Arial" pitchFamily="34" charset="0"/>
                </a:rPr>
                <a:t> </a:t>
              </a:r>
              <a:r>
                <a:rPr kumimoji="0" lang="uk-UA" b="1" i="0" u="none" strike="noStrike" kern="1200" cap="none" normalizeH="0" baseline="0" dirty="0">
                  <a:ln>
                    <a:noFill/>
                  </a:ln>
                  <a:solidFill>
                    <a:schemeClr val="tx1"/>
                  </a:solidFill>
                  <a:effectLst/>
                  <a:latin typeface="Arial" pitchFamily="34" charset="0"/>
                </a:rPr>
                <a:t>за згодою батьків</a:t>
              </a:r>
              <a:endParaRPr lang="ru-RU" sz="2000" b="1" kern="1200" dirty="0">
                <a:solidFill>
                  <a:schemeClr val="tx1"/>
                </a:solidFill>
              </a:endParaRPr>
            </a:p>
          </p:txBody>
        </p:sp>
        <p:sp>
          <p:nvSpPr>
            <p:cNvPr id="10" name="Полилиния 9"/>
            <p:cNvSpPr/>
            <p:nvPr/>
          </p:nvSpPr>
          <p:spPr>
            <a:xfrm>
              <a:off x="5435885" y="1767999"/>
              <a:ext cx="1727770" cy="4156331"/>
            </a:xfrm>
            <a:custGeom>
              <a:avLst/>
              <a:gdLst>
                <a:gd name="connsiteX0" fmla="*/ 0 w 1727770"/>
                <a:gd name="connsiteY0" fmla="*/ 0 h 4156331"/>
                <a:gd name="connsiteX1" fmla="*/ 1727770 w 1727770"/>
                <a:gd name="connsiteY1" fmla="*/ 0 h 4156331"/>
                <a:gd name="connsiteX2" fmla="*/ 1727770 w 1727770"/>
                <a:gd name="connsiteY2" fmla="*/ 4156331 h 4156331"/>
                <a:gd name="connsiteX3" fmla="*/ 0 w 1727770"/>
                <a:gd name="connsiteY3" fmla="*/ 4156331 h 4156331"/>
                <a:gd name="connsiteX4" fmla="*/ 0 w 1727770"/>
                <a:gd name="connsiteY4" fmla="*/ 0 h 415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770" h="4156331">
                  <a:moveTo>
                    <a:pt x="0" y="0"/>
                  </a:moveTo>
                  <a:lnTo>
                    <a:pt x="1727770" y="0"/>
                  </a:lnTo>
                  <a:lnTo>
                    <a:pt x="1727770" y="4156331"/>
                  </a:lnTo>
                  <a:lnTo>
                    <a:pt x="0" y="4156331"/>
                  </a:lnTo>
                  <a:lnTo>
                    <a:pt x="0" y="0"/>
                  </a:lnTo>
                  <a:close/>
                </a:path>
              </a:pathLst>
            </a:custGeom>
            <a:ln>
              <a:noFill/>
            </a:ln>
            <a:effectLst>
              <a:outerShdw blurRad="190500" dist="228600" dir="2700000" algn="ctr">
                <a:srgbClr val="000000">
                  <a:alpha val="30000"/>
                </a:srgbClr>
              </a:outerShdw>
            </a:effectLst>
            <a:scene3d>
              <a:camera prst="perspectiveHeroicExtremeLeftFacing"/>
              <a:lightRig rig="glow" dir="t">
                <a:rot lat="0" lon="0" rev="4800000"/>
              </a:lightRig>
            </a:scene3d>
            <a:sp3d prstMaterial="matte">
              <a:bevelT w="127000" h="63500"/>
            </a:sp3d>
          </p:spPr>
          <p:style>
            <a:lnRef idx="0">
              <a:scrgbClr r="0" g="0" b="0"/>
            </a:lnRef>
            <a:fillRef idx="3">
              <a:schemeClr val="accent1">
                <a:hueOff val="0"/>
                <a:satOff val="0"/>
                <a:lumOff val="0"/>
                <a:alphaOff val="0"/>
              </a:schemeClr>
            </a:fillRef>
            <a:effectRef idx="2">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a:solidFill>
                    <a:schemeClr val="tx1"/>
                  </a:solidFill>
                </a:rPr>
                <a:t>Усі особи молодше 18 років приймаються на роботу лише після попереднього медичного огляду. </a:t>
              </a:r>
            </a:p>
            <a:p>
              <a:pPr lvl="0" algn="ctr" defTabSz="889000">
                <a:lnSpc>
                  <a:spcPct val="90000"/>
                </a:lnSpc>
                <a:spcBef>
                  <a:spcPct val="0"/>
                </a:spcBef>
                <a:spcAft>
                  <a:spcPct val="35000"/>
                </a:spcAft>
              </a:pPr>
              <a:r>
                <a:rPr lang="uk-UA" sz="2000" b="1" kern="1200" dirty="0">
                  <a:solidFill>
                    <a:srgbClr val="FFFF00"/>
                  </a:solidFill>
                </a:rPr>
                <a:t>Медогляди</a:t>
              </a:r>
              <a:r>
                <a:rPr lang="uk-UA" sz="2000" b="1" kern="1200" dirty="0">
                  <a:solidFill>
                    <a:schemeClr val="accent6">
                      <a:lumMod val="75000"/>
                    </a:schemeClr>
                  </a:solidFill>
                </a:rPr>
                <a:t> </a:t>
              </a:r>
              <a:r>
                <a:rPr lang="uk-UA" sz="2000" b="1" kern="1200" dirty="0">
                  <a:solidFill>
                    <a:srgbClr val="FFFF00"/>
                  </a:solidFill>
                </a:rPr>
                <a:t>до</a:t>
              </a:r>
              <a:r>
                <a:rPr lang="uk-UA" sz="2000" b="1" kern="1200" dirty="0">
                  <a:solidFill>
                    <a:schemeClr val="accent6">
                      <a:lumMod val="75000"/>
                    </a:schemeClr>
                  </a:solidFill>
                </a:rPr>
                <a:t> </a:t>
              </a:r>
              <a:r>
                <a:rPr lang="uk-UA" sz="2000" b="1" kern="1200" dirty="0">
                  <a:solidFill>
                    <a:srgbClr val="FFFF00"/>
                  </a:solidFill>
                </a:rPr>
                <a:t>21</a:t>
              </a:r>
              <a:r>
                <a:rPr lang="uk-UA" sz="2000" b="1" kern="1200" dirty="0">
                  <a:solidFill>
                    <a:schemeClr val="accent6">
                      <a:lumMod val="75000"/>
                    </a:schemeClr>
                  </a:solidFill>
                </a:rPr>
                <a:t> </a:t>
              </a:r>
              <a:r>
                <a:rPr lang="uk-UA" sz="2000" b="1" kern="1200" dirty="0">
                  <a:solidFill>
                    <a:srgbClr val="FFFF00"/>
                  </a:solidFill>
                </a:rPr>
                <a:t>року</a:t>
              </a:r>
              <a:endParaRPr lang="ru-RU" sz="2000" b="1" kern="1200" dirty="0">
                <a:solidFill>
                  <a:srgbClr val="FFFF00"/>
                </a:solidFill>
              </a:endParaRPr>
            </a:p>
          </p:txBody>
        </p:sp>
        <p:sp>
          <p:nvSpPr>
            <p:cNvPr id="11" name="Полилиния 10"/>
            <p:cNvSpPr/>
            <p:nvPr/>
          </p:nvSpPr>
          <p:spPr>
            <a:xfrm>
              <a:off x="7163655" y="1767999"/>
              <a:ext cx="1727770" cy="4156331"/>
            </a:xfrm>
            <a:custGeom>
              <a:avLst/>
              <a:gdLst>
                <a:gd name="connsiteX0" fmla="*/ 0 w 1727770"/>
                <a:gd name="connsiteY0" fmla="*/ 0 h 4156331"/>
                <a:gd name="connsiteX1" fmla="*/ 1727770 w 1727770"/>
                <a:gd name="connsiteY1" fmla="*/ 0 h 4156331"/>
                <a:gd name="connsiteX2" fmla="*/ 1727770 w 1727770"/>
                <a:gd name="connsiteY2" fmla="*/ 4156331 h 4156331"/>
                <a:gd name="connsiteX3" fmla="*/ 0 w 1727770"/>
                <a:gd name="connsiteY3" fmla="*/ 4156331 h 4156331"/>
                <a:gd name="connsiteX4" fmla="*/ 0 w 1727770"/>
                <a:gd name="connsiteY4" fmla="*/ 0 h 415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770" h="4156331">
                  <a:moveTo>
                    <a:pt x="0" y="0"/>
                  </a:moveTo>
                  <a:lnTo>
                    <a:pt x="1727770" y="0"/>
                  </a:lnTo>
                  <a:lnTo>
                    <a:pt x="1727770" y="4156331"/>
                  </a:lnTo>
                  <a:lnTo>
                    <a:pt x="0" y="4156331"/>
                  </a:lnTo>
                  <a:lnTo>
                    <a:pt x="0" y="0"/>
                  </a:lnTo>
                  <a:close/>
                </a:path>
              </a:pathLst>
            </a:custGeom>
            <a:ln>
              <a:noFill/>
            </a:ln>
            <a:effectLst>
              <a:outerShdw blurRad="190500" dist="228600" dir="2700000" algn="ctr">
                <a:srgbClr val="000000">
                  <a:alpha val="30000"/>
                </a:srgbClr>
              </a:outerShdw>
            </a:effectLst>
            <a:scene3d>
              <a:camera prst="perspectiveHeroicExtremeLeftFacing"/>
              <a:lightRig rig="glow" dir="t">
                <a:rot lat="0" lon="0" rev="4800000"/>
              </a:lightRig>
            </a:scene3d>
            <a:sp3d prstMaterial="matte">
              <a:bevelT w="127000" h="63500"/>
            </a:sp3d>
          </p:spPr>
          <p:style>
            <a:lnRef idx="0">
              <a:scrgbClr r="0" g="0" b="0"/>
            </a:lnRef>
            <a:fillRef idx="3">
              <a:schemeClr val="accent1">
                <a:hueOff val="0"/>
                <a:satOff val="0"/>
                <a:lumOff val="0"/>
                <a:alphaOff val="0"/>
              </a:schemeClr>
            </a:fillRef>
            <a:effectRef idx="2">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a:solidFill>
                    <a:schemeClr val="tx1"/>
                  </a:solidFill>
                </a:rPr>
                <a:t>Випробування при прийомі на роботу неповнолітніх  </a:t>
              </a:r>
              <a:r>
                <a:rPr lang="uk-UA" sz="2000" b="1" kern="1200" dirty="0">
                  <a:solidFill>
                    <a:srgbClr val="FFFF00"/>
                  </a:solidFill>
                </a:rPr>
                <a:t>не</a:t>
              </a:r>
              <a:r>
                <a:rPr lang="uk-UA" sz="2000" b="1" kern="1200" dirty="0">
                  <a:solidFill>
                    <a:schemeClr val="accent6">
                      <a:lumMod val="75000"/>
                    </a:schemeClr>
                  </a:solidFill>
                </a:rPr>
                <a:t> </a:t>
              </a:r>
              <a:r>
                <a:rPr lang="uk-UA" sz="2000" b="1" kern="1200" dirty="0">
                  <a:solidFill>
                    <a:srgbClr val="FFFF00"/>
                  </a:solidFill>
                </a:rPr>
                <a:t>встановлюється</a:t>
              </a:r>
              <a:endParaRPr lang="ru-RU" sz="2000" b="1" kern="1200" dirty="0">
                <a:solidFill>
                  <a:srgbClr val="FFFF00"/>
                </a:solidFill>
              </a:endParaRPr>
            </a:p>
          </p:txBody>
        </p:sp>
      </p:grpSp>
    </p:spTree>
    <p:extLst>
      <p:ext uri="{BB962C8B-B14F-4D97-AF65-F5344CB8AC3E}">
        <p14:creationId xmlns:p14="http://schemas.microsoft.com/office/powerpoint/2010/main" val="3884299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99592" y="908720"/>
            <a:ext cx="6840760" cy="830997"/>
          </a:xfrm>
          <a:prstGeom prst="rect">
            <a:avLst/>
          </a:prstGeom>
          <a:scene3d>
            <a:camera prst="orthographicFront"/>
            <a:lightRig rig="threePt" dir="t"/>
          </a:scene3d>
          <a:sp3d>
            <a:bevelT prst="angle"/>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uk-UA" sz="2400" b="1" i="1" dirty="0">
                <a:latin typeface="Times New Roman" pitchFamily="18" charset="0"/>
                <a:cs typeface="Times New Roman" pitchFamily="18" charset="0"/>
              </a:rPr>
              <a:t>Документи, які потрібно подати при прийомі на роботу</a:t>
            </a:r>
            <a:endParaRPr lang="ru-RU" sz="2400" b="1" i="1" dirty="0">
              <a:latin typeface="Times New Roman" pitchFamily="18" charset="0"/>
              <a:cs typeface="Times New Roman" pitchFamily="18" charset="0"/>
            </a:endParaRPr>
          </a:p>
        </p:txBody>
      </p:sp>
      <p:pic>
        <p:nvPicPr>
          <p:cNvPr id="14" name="Picture 2" descr="E:\Работа\Підготовка до уроків історії\9 клас\Правознавство\Неповнолітні як субєкти правовідносин\5. Праця неповнолітніх\804211.jpg"/>
          <p:cNvPicPr>
            <a:picLocks noChangeAspect="1" noChangeArrowheads="1"/>
          </p:cNvPicPr>
          <p:nvPr/>
        </p:nvPicPr>
        <p:blipFill>
          <a:blip r:embed="rId2" cstate="print"/>
          <a:srcRect/>
          <a:stretch>
            <a:fillRect/>
          </a:stretch>
        </p:blipFill>
        <p:spPr bwMode="auto">
          <a:xfrm>
            <a:off x="251520" y="2204864"/>
            <a:ext cx="3702969" cy="2088232"/>
          </a:xfrm>
          <a:prstGeom prst="rect">
            <a:avLst/>
          </a:prstGeom>
          <a:ln>
            <a:noFill/>
          </a:ln>
          <a:effectLst>
            <a:outerShdw blurRad="292100" dist="139700" dir="2700000" algn="tl" rotWithShape="0">
              <a:srgbClr val="333333">
                <a:alpha val="65000"/>
              </a:srgbClr>
            </a:outerShdw>
          </a:effectLst>
        </p:spPr>
      </p:pic>
      <p:pic>
        <p:nvPicPr>
          <p:cNvPr id="15" name="Picture 3" descr="E:\Работа\Підготовка до уроків історії\9 клас\Правознавство\Неповнолітні як субєкти правовідносин\5. Праця неповнолітніх\апостиль-загс-001.jpg"/>
          <p:cNvPicPr>
            <a:picLocks noChangeAspect="1" noChangeArrowheads="1"/>
          </p:cNvPicPr>
          <p:nvPr/>
        </p:nvPicPr>
        <p:blipFill>
          <a:blip r:embed="rId3" cstate="print"/>
          <a:srcRect/>
          <a:stretch>
            <a:fillRect/>
          </a:stretch>
        </p:blipFill>
        <p:spPr bwMode="auto">
          <a:xfrm>
            <a:off x="755576" y="3933056"/>
            <a:ext cx="1944216" cy="2647495"/>
          </a:xfrm>
          <a:prstGeom prst="rect">
            <a:avLst/>
          </a:prstGeom>
          <a:ln>
            <a:noFill/>
          </a:ln>
          <a:effectLst>
            <a:outerShdw blurRad="292100" dist="139700" dir="2700000" algn="tl" rotWithShape="0">
              <a:srgbClr val="333333">
                <a:alpha val="65000"/>
              </a:srgbClr>
            </a:outerShdw>
          </a:effectLst>
        </p:spPr>
      </p:pic>
      <p:pic>
        <p:nvPicPr>
          <p:cNvPr id="16" name="Picture 4" descr="E:\Работа\Підготовка до уроків історії\9 клас\Правознавство\Неповнолітні як субєкти правовідносин\5. Праця неповнолітніх\Bakalavr_20150602_with_prymitka-014.jpg"/>
          <p:cNvPicPr>
            <a:picLocks noChangeAspect="1" noChangeArrowheads="1"/>
          </p:cNvPicPr>
          <p:nvPr/>
        </p:nvPicPr>
        <p:blipFill>
          <a:blip r:embed="rId4" cstate="print"/>
          <a:srcRect/>
          <a:stretch>
            <a:fillRect/>
          </a:stretch>
        </p:blipFill>
        <p:spPr bwMode="auto">
          <a:xfrm>
            <a:off x="5508104" y="2060848"/>
            <a:ext cx="3265335" cy="2328285"/>
          </a:xfrm>
          <a:prstGeom prst="rect">
            <a:avLst/>
          </a:prstGeom>
          <a:ln>
            <a:noFill/>
          </a:ln>
          <a:effectLst>
            <a:outerShdw blurRad="292100" dist="139700" dir="2700000" algn="tl" rotWithShape="0">
              <a:srgbClr val="333333">
                <a:alpha val="65000"/>
              </a:srgbClr>
            </a:outerShdw>
          </a:effectLst>
        </p:spPr>
      </p:pic>
      <p:pic>
        <p:nvPicPr>
          <p:cNvPr id="17" name="Picture 5" descr="E:\Работа\Підготовка до уроків історії\9 клас\Правознавство\Неповнолітні як субєкти правовідносин\5. Праця неповнолітніх\vyrn_29918256.jpg"/>
          <p:cNvPicPr>
            <a:picLocks noChangeAspect="1" noChangeArrowheads="1"/>
          </p:cNvPicPr>
          <p:nvPr/>
        </p:nvPicPr>
        <p:blipFill>
          <a:blip r:embed="rId5" cstate="print"/>
          <a:srcRect/>
          <a:stretch>
            <a:fillRect/>
          </a:stretch>
        </p:blipFill>
        <p:spPr bwMode="auto">
          <a:xfrm>
            <a:off x="3347864" y="4437112"/>
            <a:ext cx="2000250" cy="2000250"/>
          </a:xfrm>
          <a:prstGeom prst="rect">
            <a:avLst/>
          </a:prstGeom>
          <a:ln>
            <a:noFill/>
          </a:ln>
          <a:effectLst>
            <a:outerShdw blurRad="292100" dist="139700" dir="2700000" algn="tl" rotWithShape="0">
              <a:srgbClr val="333333">
                <a:alpha val="65000"/>
              </a:srgbClr>
            </a:outerShdw>
          </a:effectLst>
        </p:spPr>
      </p:pic>
      <p:pic>
        <p:nvPicPr>
          <p:cNvPr id="18" name="Picture 6" descr="E:\Работа\Підготовка до уроків історії\9 клас\Правознавство\Неповнолітні як субєкти правовідносин\5. Праця неповнолітніх\osobista-medichna-knizhka-sanitarnaya-knizhka-medicinskaya-knizhka--7f2a-1432200352868990-1.jpg"/>
          <p:cNvPicPr>
            <a:picLocks noChangeAspect="1" noChangeArrowheads="1"/>
          </p:cNvPicPr>
          <p:nvPr/>
        </p:nvPicPr>
        <p:blipFill>
          <a:blip r:embed="rId6" cstate="print"/>
          <a:srcRect/>
          <a:stretch>
            <a:fillRect/>
          </a:stretch>
        </p:blipFill>
        <p:spPr bwMode="auto">
          <a:xfrm>
            <a:off x="5652120" y="4509120"/>
            <a:ext cx="3067797" cy="2160240"/>
          </a:xfrm>
          <a:prstGeom prst="rect">
            <a:avLst/>
          </a:prstGeom>
          <a:ln>
            <a:noFill/>
          </a:ln>
          <a:effectLst>
            <a:outerShdw blurRad="292100" dist="139700" dir="2700000" algn="tl" rotWithShape="0">
              <a:srgbClr val="333333">
                <a:alpha val="65000"/>
              </a:srgbClr>
            </a:outerShdw>
          </a:effectLst>
        </p:spPr>
      </p:pic>
      <p:cxnSp>
        <p:nvCxnSpPr>
          <p:cNvPr id="19" name="Прямая со стрелкой 18"/>
          <p:cNvCxnSpPr/>
          <p:nvPr/>
        </p:nvCxnSpPr>
        <p:spPr>
          <a:xfrm>
            <a:off x="1691680" y="1772816"/>
            <a:ext cx="0" cy="43204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20" name="Прямая со стрелкой 19"/>
          <p:cNvCxnSpPr/>
          <p:nvPr/>
        </p:nvCxnSpPr>
        <p:spPr>
          <a:xfrm flipH="1">
            <a:off x="4427984" y="1772816"/>
            <a:ext cx="72008" cy="25922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21" name="Прямая со стрелкой 20"/>
          <p:cNvCxnSpPr/>
          <p:nvPr/>
        </p:nvCxnSpPr>
        <p:spPr>
          <a:xfrm>
            <a:off x="7020272" y="1772816"/>
            <a:ext cx="0" cy="36004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55603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linds(horizontal)">
                                      <p:cBhvr>
                                        <p:cTn id="14" dur="500"/>
                                        <p:tgtEl>
                                          <p:spTgt spid="19"/>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strVal val="#ppt_w+.3"/>
                                          </p:val>
                                        </p:tav>
                                        <p:tav tm="100000">
                                          <p:val>
                                            <p:strVal val="#ppt_w"/>
                                          </p:val>
                                        </p:tav>
                                      </p:tavLst>
                                    </p:anim>
                                    <p:anim calcmode="lin" valueType="num">
                                      <p:cBhvr>
                                        <p:cTn id="18" dur="1000" fill="hold"/>
                                        <p:tgtEl>
                                          <p:spTgt spid="14"/>
                                        </p:tgtEl>
                                        <p:attrNameLst>
                                          <p:attrName>ppt_h</p:attrName>
                                        </p:attrNameLst>
                                      </p:cBhvr>
                                      <p:tavLst>
                                        <p:tav tm="0">
                                          <p:val>
                                            <p:strVal val="#ppt_h"/>
                                          </p:val>
                                        </p:tav>
                                        <p:tav tm="100000">
                                          <p:val>
                                            <p:strVal val="#ppt_h"/>
                                          </p:val>
                                        </p:tav>
                                      </p:tavLst>
                                    </p:anim>
                                    <p:animEffect transition="in" filter="fade">
                                      <p:cBhvr>
                                        <p:cTn id="19" dur="1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1000" fill="hold"/>
                                        <p:tgtEl>
                                          <p:spTgt spid="15"/>
                                        </p:tgtEl>
                                        <p:attrNameLst>
                                          <p:attrName>ppt_w</p:attrName>
                                        </p:attrNameLst>
                                      </p:cBhvr>
                                      <p:tavLst>
                                        <p:tav tm="0">
                                          <p:val>
                                            <p:strVal val="#ppt_w+.3"/>
                                          </p:val>
                                        </p:tav>
                                        <p:tav tm="100000">
                                          <p:val>
                                            <p:strVal val="#ppt_w"/>
                                          </p:val>
                                        </p:tav>
                                      </p:tavLst>
                                    </p:anim>
                                    <p:anim calcmode="lin" valueType="num">
                                      <p:cBhvr>
                                        <p:cTn id="25" dur="1000" fill="hold"/>
                                        <p:tgtEl>
                                          <p:spTgt spid="15"/>
                                        </p:tgtEl>
                                        <p:attrNameLst>
                                          <p:attrName>ppt_h</p:attrName>
                                        </p:attrNameLst>
                                      </p:cBhvr>
                                      <p:tavLst>
                                        <p:tav tm="0">
                                          <p:val>
                                            <p:strVal val="#ppt_h"/>
                                          </p:val>
                                        </p:tav>
                                        <p:tav tm="100000">
                                          <p:val>
                                            <p:strVal val="#ppt_h"/>
                                          </p:val>
                                        </p:tav>
                                      </p:tavLst>
                                    </p:anim>
                                    <p:animEffect transition="in" filter="fade">
                                      <p:cBhvr>
                                        <p:cTn id="26" dur="10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1000" fill="hold"/>
                                        <p:tgtEl>
                                          <p:spTgt spid="20"/>
                                        </p:tgtEl>
                                        <p:attrNameLst>
                                          <p:attrName>ppt_w</p:attrName>
                                        </p:attrNameLst>
                                      </p:cBhvr>
                                      <p:tavLst>
                                        <p:tav tm="0">
                                          <p:val>
                                            <p:strVal val="#ppt_w+.3"/>
                                          </p:val>
                                        </p:tav>
                                        <p:tav tm="100000">
                                          <p:val>
                                            <p:strVal val="#ppt_w"/>
                                          </p:val>
                                        </p:tav>
                                      </p:tavLst>
                                    </p:anim>
                                    <p:anim calcmode="lin" valueType="num">
                                      <p:cBhvr>
                                        <p:cTn id="32" dur="1000" fill="hold"/>
                                        <p:tgtEl>
                                          <p:spTgt spid="20"/>
                                        </p:tgtEl>
                                        <p:attrNameLst>
                                          <p:attrName>ppt_h</p:attrName>
                                        </p:attrNameLst>
                                      </p:cBhvr>
                                      <p:tavLst>
                                        <p:tav tm="0">
                                          <p:val>
                                            <p:strVal val="#ppt_h"/>
                                          </p:val>
                                        </p:tav>
                                        <p:tav tm="100000">
                                          <p:val>
                                            <p:strVal val="#ppt_h"/>
                                          </p:val>
                                        </p:tav>
                                      </p:tavLst>
                                    </p:anim>
                                    <p:animEffect transition="in" filter="fade">
                                      <p:cBhvr>
                                        <p:cTn id="33" dur="1000"/>
                                        <p:tgtEl>
                                          <p:spTgt spid="20"/>
                                        </p:tgtEl>
                                      </p:cBhvr>
                                    </p:animEffect>
                                  </p:childTnLst>
                                </p:cTn>
                              </p:par>
                              <p:par>
                                <p:cTn id="34" presetID="50" presetClass="entr" presetSubtype="0" decel="10000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1000" fill="hold"/>
                                        <p:tgtEl>
                                          <p:spTgt spid="17"/>
                                        </p:tgtEl>
                                        <p:attrNameLst>
                                          <p:attrName>ppt_w</p:attrName>
                                        </p:attrNameLst>
                                      </p:cBhvr>
                                      <p:tavLst>
                                        <p:tav tm="0">
                                          <p:val>
                                            <p:strVal val="#ppt_w+.3"/>
                                          </p:val>
                                        </p:tav>
                                        <p:tav tm="100000">
                                          <p:val>
                                            <p:strVal val="#ppt_w"/>
                                          </p:val>
                                        </p:tav>
                                      </p:tavLst>
                                    </p:anim>
                                    <p:anim calcmode="lin" valueType="num">
                                      <p:cBhvr>
                                        <p:cTn id="37" dur="1000" fill="hold"/>
                                        <p:tgtEl>
                                          <p:spTgt spid="17"/>
                                        </p:tgtEl>
                                        <p:attrNameLst>
                                          <p:attrName>ppt_h</p:attrName>
                                        </p:attrNameLst>
                                      </p:cBhvr>
                                      <p:tavLst>
                                        <p:tav tm="0">
                                          <p:val>
                                            <p:strVal val="#ppt_h"/>
                                          </p:val>
                                        </p:tav>
                                        <p:tav tm="100000">
                                          <p:val>
                                            <p:strVal val="#ppt_h"/>
                                          </p:val>
                                        </p:tav>
                                      </p:tavLst>
                                    </p:anim>
                                    <p:animEffect transition="in" filter="fade">
                                      <p:cBhvr>
                                        <p:cTn id="38" dur="10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1000" fill="hold"/>
                                        <p:tgtEl>
                                          <p:spTgt spid="21"/>
                                        </p:tgtEl>
                                        <p:attrNameLst>
                                          <p:attrName>ppt_w</p:attrName>
                                        </p:attrNameLst>
                                      </p:cBhvr>
                                      <p:tavLst>
                                        <p:tav tm="0">
                                          <p:val>
                                            <p:strVal val="#ppt_w+.3"/>
                                          </p:val>
                                        </p:tav>
                                        <p:tav tm="100000">
                                          <p:val>
                                            <p:strVal val="#ppt_w"/>
                                          </p:val>
                                        </p:tav>
                                      </p:tavLst>
                                    </p:anim>
                                    <p:anim calcmode="lin" valueType="num">
                                      <p:cBhvr>
                                        <p:cTn id="44" dur="1000" fill="hold"/>
                                        <p:tgtEl>
                                          <p:spTgt spid="21"/>
                                        </p:tgtEl>
                                        <p:attrNameLst>
                                          <p:attrName>ppt_h</p:attrName>
                                        </p:attrNameLst>
                                      </p:cBhvr>
                                      <p:tavLst>
                                        <p:tav tm="0">
                                          <p:val>
                                            <p:strVal val="#ppt_h"/>
                                          </p:val>
                                        </p:tav>
                                        <p:tav tm="100000">
                                          <p:val>
                                            <p:strVal val="#ppt_h"/>
                                          </p:val>
                                        </p:tav>
                                      </p:tavLst>
                                    </p:anim>
                                    <p:animEffect transition="in" filter="fade">
                                      <p:cBhvr>
                                        <p:cTn id="45" dur="1000"/>
                                        <p:tgtEl>
                                          <p:spTgt spid="21"/>
                                        </p:tgtEl>
                                      </p:cBhvr>
                                    </p:animEffect>
                                  </p:childTnLst>
                                </p:cTn>
                              </p:par>
                              <p:par>
                                <p:cTn id="46" presetID="50" presetClass="entr" presetSubtype="0" decel="10000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p:cTn id="48" dur="1000" fill="hold"/>
                                        <p:tgtEl>
                                          <p:spTgt spid="16"/>
                                        </p:tgtEl>
                                        <p:attrNameLst>
                                          <p:attrName>ppt_w</p:attrName>
                                        </p:attrNameLst>
                                      </p:cBhvr>
                                      <p:tavLst>
                                        <p:tav tm="0">
                                          <p:val>
                                            <p:strVal val="#ppt_w+.3"/>
                                          </p:val>
                                        </p:tav>
                                        <p:tav tm="100000">
                                          <p:val>
                                            <p:strVal val="#ppt_w"/>
                                          </p:val>
                                        </p:tav>
                                      </p:tavLst>
                                    </p:anim>
                                    <p:anim calcmode="lin" valueType="num">
                                      <p:cBhvr>
                                        <p:cTn id="49" dur="1000" fill="hold"/>
                                        <p:tgtEl>
                                          <p:spTgt spid="16"/>
                                        </p:tgtEl>
                                        <p:attrNameLst>
                                          <p:attrName>ppt_h</p:attrName>
                                        </p:attrNameLst>
                                      </p:cBhvr>
                                      <p:tavLst>
                                        <p:tav tm="0">
                                          <p:val>
                                            <p:strVal val="#ppt_h"/>
                                          </p:val>
                                        </p:tav>
                                        <p:tav tm="100000">
                                          <p:val>
                                            <p:strVal val="#ppt_h"/>
                                          </p:val>
                                        </p:tav>
                                      </p:tavLst>
                                    </p:anim>
                                    <p:animEffect transition="in" filter="fade">
                                      <p:cBhvr>
                                        <p:cTn id="50" dur="10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50" presetClass="entr" presetSubtype="0" decel="10000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strVal val="#ppt_w+.3"/>
                                          </p:val>
                                        </p:tav>
                                        <p:tav tm="100000">
                                          <p:val>
                                            <p:strVal val="#ppt_w"/>
                                          </p:val>
                                        </p:tav>
                                      </p:tavLst>
                                    </p:anim>
                                    <p:anim calcmode="lin" valueType="num">
                                      <p:cBhvr>
                                        <p:cTn id="56" dur="1000" fill="hold"/>
                                        <p:tgtEl>
                                          <p:spTgt spid="18"/>
                                        </p:tgtEl>
                                        <p:attrNameLst>
                                          <p:attrName>ppt_h</p:attrName>
                                        </p:attrNameLst>
                                      </p:cBhvr>
                                      <p:tavLst>
                                        <p:tav tm="0">
                                          <p:val>
                                            <p:strVal val="#ppt_h"/>
                                          </p:val>
                                        </p:tav>
                                        <p:tav tm="100000">
                                          <p:val>
                                            <p:strVal val="#ppt_h"/>
                                          </p:val>
                                        </p:tav>
                                      </p:tavLst>
                                    </p:anim>
                                    <p:animEffect transition="in" filter="fade">
                                      <p:cBhvr>
                                        <p:cTn id="5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094" y="1052736"/>
            <a:ext cx="8229600" cy="722344"/>
          </a:xfrm>
        </p:spPr>
        <p:txBody>
          <a:bodyPr>
            <a:normAutofit/>
          </a:bodyPr>
          <a:lstStyle/>
          <a:p>
            <a:r>
              <a:rPr lang="uk-UA" sz="4400" b="1" dirty="0"/>
              <a:t>ПИСЬМОВИЙ ТРУДОВИЙ ДОГОВІР</a:t>
            </a:r>
            <a:endParaRPr lang="ru-RU" sz="4400" b="1" dirty="0"/>
          </a:p>
        </p:txBody>
      </p:sp>
      <p:sp>
        <p:nvSpPr>
          <p:cNvPr id="3" name="Объект 2"/>
          <p:cNvSpPr>
            <a:spLocks noGrp="1"/>
          </p:cNvSpPr>
          <p:nvPr>
            <p:ph idx="1"/>
          </p:nvPr>
        </p:nvSpPr>
        <p:spPr>
          <a:xfrm>
            <a:off x="457200" y="2636912"/>
            <a:ext cx="8003232" cy="2645648"/>
          </a:xfrm>
        </p:spPr>
        <p:txBody>
          <a:bodyPr/>
          <a:lstStyle/>
          <a:p>
            <a:r>
              <a:rPr lang="uk-UA" sz="2800" b="1" dirty="0">
                <a:solidFill>
                  <a:srgbClr val="FF0000"/>
                </a:solidFill>
              </a:rPr>
              <a:t>Закон дозволяє </a:t>
            </a:r>
            <a:r>
              <a:rPr lang="uk-UA" sz="2800" b="1" dirty="0"/>
              <a:t>укладати трудовий договір з особами, які </a:t>
            </a:r>
            <a:r>
              <a:rPr lang="uk-UA" sz="2800" b="1" dirty="0">
                <a:solidFill>
                  <a:srgbClr val="FF0000"/>
                </a:solidFill>
              </a:rPr>
              <a:t>досягли 16 років</a:t>
            </a:r>
            <a:r>
              <a:rPr lang="uk-UA" sz="2800" b="1" dirty="0"/>
              <a:t>. </a:t>
            </a:r>
          </a:p>
          <a:p>
            <a:r>
              <a:rPr lang="uk-UA" sz="2800" b="1" dirty="0"/>
              <a:t>За </a:t>
            </a:r>
            <a:r>
              <a:rPr lang="uk-UA" sz="2800" b="1" dirty="0">
                <a:solidFill>
                  <a:srgbClr val="FF0000"/>
                </a:solidFill>
              </a:rPr>
              <a:t>письмовою згодою батьків </a:t>
            </a:r>
            <a:r>
              <a:rPr lang="uk-UA" sz="2800" b="1" dirty="0"/>
              <a:t>на роботу можуть прийматися особи з </a:t>
            </a:r>
            <a:r>
              <a:rPr lang="uk-UA" sz="2800" b="1" dirty="0">
                <a:solidFill>
                  <a:srgbClr val="FF0000"/>
                </a:solidFill>
              </a:rPr>
              <a:t>15 років</a:t>
            </a:r>
            <a:r>
              <a:rPr lang="uk-UA" sz="2800" b="1" dirty="0"/>
              <a:t>.</a:t>
            </a:r>
          </a:p>
          <a:p>
            <a:r>
              <a:rPr lang="uk-UA" sz="2800" b="1" dirty="0"/>
              <a:t> У </a:t>
            </a:r>
            <a:r>
              <a:rPr lang="uk-UA" sz="2800" b="1" dirty="0">
                <a:solidFill>
                  <a:srgbClr val="FF0000"/>
                </a:solidFill>
              </a:rPr>
              <a:t>вільний від навчання час – з 14 років</a:t>
            </a:r>
            <a:r>
              <a:rPr lang="ru-RU" dirty="0"/>
              <a:t>.</a:t>
            </a:r>
            <a:endParaRPr lang="ru-RU" sz="2800" b="1" dirty="0">
              <a:solidFill>
                <a:srgbClr val="FF0000"/>
              </a:solidFill>
            </a:endParaRPr>
          </a:p>
        </p:txBody>
      </p:sp>
    </p:spTree>
    <p:extLst>
      <p:ext uri="{BB962C8B-B14F-4D97-AF65-F5344CB8AC3E}">
        <p14:creationId xmlns:p14="http://schemas.microsoft.com/office/powerpoint/2010/main" val="2544719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9612" y="2816639"/>
            <a:ext cx="6840760" cy="1200329"/>
          </a:xfrm>
          <a:prstGeom prst="rect">
            <a:avLst/>
          </a:prstGeom>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uk-UA" sz="3600" b="1" i="1" dirty="0">
                <a:latin typeface="Times New Roman" pitchFamily="18" charset="0"/>
                <a:cs typeface="Times New Roman" pitchFamily="18" charset="0"/>
              </a:rPr>
              <a:t>Обов'язкові умови трудового договору</a:t>
            </a:r>
            <a:endParaRPr lang="ru-RU" sz="3600" b="1" i="1" dirty="0">
              <a:latin typeface="Times New Roman" pitchFamily="18" charset="0"/>
              <a:cs typeface="Times New Roman" pitchFamily="18" charset="0"/>
            </a:endParaRPr>
          </a:p>
        </p:txBody>
      </p:sp>
      <p:sp>
        <p:nvSpPr>
          <p:cNvPr id="5" name="TextBox 4"/>
          <p:cNvSpPr txBox="1"/>
          <p:nvPr/>
        </p:nvSpPr>
        <p:spPr>
          <a:xfrm>
            <a:off x="251520" y="4725144"/>
            <a:ext cx="1800200" cy="1569660"/>
          </a:xfrm>
          <a:prstGeom prst="rect">
            <a:avLst/>
          </a:prstGeom>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uk-UA" sz="3200" b="1" i="1" dirty="0">
                <a:latin typeface="Times New Roman" pitchFamily="18" charset="0"/>
                <a:cs typeface="Times New Roman" pitchFamily="18" charset="0"/>
              </a:rPr>
              <a:t>Час початку роботи</a:t>
            </a:r>
            <a:endParaRPr lang="ru-RU" sz="3200" b="1" i="1" dirty="0">
              <a:latin typeface="Times New Roman" pitchFamily="18" charset="0"/>
              <a:cs typeface="Times New Roman" pitchFamily="18" charset="0"/>
            </a:endParaRPr>
          </a:p>
        </p:txBody>
      </p:sp>
      <p:sp>
        <p:nvSpPr>
          <p:cNvPr id="6" name="TextBox 5"/>
          <p:cNvSpPr txBox="1"/>
          <p:nvPr/>
        </p:nvSpPr>
        <p:spPr>
          <a:xfrm>
            <a:off x="2339752" y="4725144"/>
            <a:ext cx="1872208" cy="1569660"/>
          </a:xfrm>
          <a:prstGeom prst="rect">
            <a:avLst/>
          </a:prstGeom>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uk-UA" sz="3200" b="1" i="1" dirty="0">
                <a:latin typeface="Times New Roman" pitchFamily="18" charset="0"/>
                <a:cs typeface="Times New Roman" pitchFamily="18" charset="0"/>
              </a:rPr>
              <a:t>Місце роботи</a:t>
            </a:r>
          </a:p>
          <a:p>
            <a:pPr algn="ctr"/>
            <a:endParaRPr lang="ru-RU" sz="3200" b="1" i="1" dirty="0">
              <a:latin typeface="Times New Roman" pitchFamily="18" charset="0"/>
              <a:cs typeface="Times New Roman" pitchFamily="18" charset="0"/>
            </a:endParaRPr>
          </a:p>
        </p:txBody>
      </p:sp>
      <p:sp>
        <p:nvSpPr>
          <p:cNvPr id="7" name="TextBox 6"/>
          <p:cNvSpPr txBox="1"/>
          <p:nvPr/>
        </p:nvSpPr>
        <p:spPr>
          <a:xfrm>
            <a:off x="4499992" y="4725144"/>
            <a:ext cx="1872208" cy="1569660"/>
          </a:xfrm>
          <a:prstGeom prst="rect">
            <a:avLst/>
          </a:prstGeom>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uk-UA" sz="3200" b="1" i="1" dirty="0">
                <a:latin typeface="Times New Roman" pitchFamily="18" charset="0"/>
                <a:cs typeface="Times New Roman" pitchFamily="18" charset="0"/>
              </a:rPr>
              <a:t>Трудова функція</a:t>
            </a:r>
          </a:p>
          <a:p>
            <a:pPr algn="ctr"/>
            <a:endParaRPr lang="ru-RU" sz="3200" b="1" i="1" dirty="0">
              <a:latin typeface="Times New Roman" pitchFamily="18" charset="0"/>
              <a:cs typeface="Times New Roman" pitchFamily="18" charset="0"/>
            </a:endParaRPr>
          </a:p>
        </p:txBody>
      </p:sp>
      <p:sp>
        <p:nvSpPr>
          <p:cNvPr id="8" name="TextBox 7"/>
          <p:cNvSpPr txBox="1"/>
          <p:nvPr/>
        </p:nvSpPr>
        <p:spPr>
          <a:xfrm>
            <a:off x="6660232" y="4725144"/>
            <a:ext cx="2088232" cy="1569660"/>
          </a:xfrm>
          <a:prstGeom prst="rect">
            <a:avLst/>
          </a:prstGeom>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uk-UA" sz="3200" b="1" i="1" dirty="0">
                <a:latin typeface="Times New Roman" pitchFamily="18" charset="0"/>
                <a:cs typeface="Times New Roman" pitchFamily="18" charset="0"/>
              </a:rPr>
              <a:t>Заробітна плата</a:t>
            </a:r>
          </a:p>
          <a:p>
            <a:pPr algn="ctr"/>
            <a:endParaRPr lang="ru-RU" sz="3200" b="1" i="1" dirty="0">
              <a:latin typeface="Times New Roman" pitchFamily="18" charset="0"/>
              <a:cs typeface="Times New Roman" pitchFamily="18" charset="0"/>
            </a:endParaRPr>
          </a:p>
        </p:txBody>
      </p:sp>
      <p:cxnSp>
        <p:nvCxnSpPr>
          <p:cNvPr id="9" name="Прямая со стрелкой 8"/>
          <p:cNvCxnSpPr/>
          <p:nvPr/>
        </p:nvCxnSpPr>
        <p:spPr>
          <a:xfrm flipH="1">
            <a:off x="1043608" y="4016968"/>
            <a:ext cx="594066" cy="5641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0" name="Прямая со стрелкой 9"/>
          <p:cNvCxnSpPr/>
          <p:nvPr/>
        </p:nvCxnSpPr>
        <p:spPr>
          <a:xfrm>
            <a:off x="3275856" y="4016968"/>
            <a:ext cx="0" cy="5641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1" name="Прямая со стрелкой 10"/>
          <p:cNvCxnSpPr/>
          <p:nvPr/>
        </p:nvCxnSpPr>
        <p:spPr>
          <a:xfrm>
            <a:off x="5292080" y="4016968"/>
            <a:ext cx="72008" cy="63616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2" name="Прямая со стрелкой 11"/>
          <p:cNvCxnSpPr/>
          <p:nvPr/>
        </p:nvCxnSpPr>
        <p:spPr>
          <a:xfrm>
            <a:off x="7380311" y="4016968"/>
            <a:ext cx="432049" cy="5641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3" name="Заголовок 13"/>
          <p:cNvSpPr>
            <a:spLocks noGrp="1"/>
          </p:cNvSpPr>
          <p:nvPr>
            <p:ph type="title"/>
          </p:nvPr>
        </p:nvSpPr>
        <p:spPr>
          <a:xfrm>
            <a:off x="518864" y="620688"/>
            <a:ext cx="8229600" cy="2051935"/>
          </a:xfrm>
        </p:spPr>
        <p:txBody>
          <a:bodyPr>
            <a:noAutofit/>
          </a:bodyPr>
          <a:lstStyle/>
          <a:p>
            <a:r>
              <a:rPr lang="uk-UA" sz="2000" b="1" dirty="0">
                <a:latin typeface="Times New Roman" pitchFamily="18" charset="0"/>
                <a:cs typeface="Times New Roman" pitchFamily="18" charset="0"/>
              </a:rPr>
              <a:t> </a:t>
            </a:r>
            <a:r>
              <a:rPr lang="uk-UA" sz="2500" b="1" i="1" dirty="0">
                <a:latin typeface="Times New Roman" pitchFamily="18" charset="0"/>
                <a:cs typeface="Times New Roman" pitchFamily="18" charset="0"/>
              </a:rPr>
              <a:t>Трудовий договір </a:t>
            </a:r>
            <a:r>
              <a:rPr lang="uk-UA" sz="2000" dirty="0">
                <a:latin typeface="Times New Roman" pitchFamily="18" charset="0"/>
                <a:cs typeface="Times New Roman" pitchFamily="18" charset="0"/>
              </a:rPr>
              <a:t>– угода між працівником і власником підприємства, установи, організації або уповноваженими ним органом чи особою, за якою працівник зобов'язується виконувати роботу, визначену цією угодою, з дотриманням внутрішнього трудового розпорядку, а власник зобов'язується виплачувати працівникові заробітну плату та забезпечити умови праці, необхідні для виконання роботи.</a:t>
            </a:r>
            <a:endParaRPr lang="ru-RU" sz="2000" dirty="0"/>
          </a:p>
        </p:txBody>
      </p:sp>
    </p:spTree>
    <p:extLst>
      <p:ext uri="{BB962C8B-B14F-4D97-AF65-F5344CB8AC3E}">
        <p14:creationId xmlns:p14="http://schemas.microsoft.com/office/powerpoint/2010/main" val="319060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par>
                                <p:cTn id="23" presetID="3" presetClass="entr" presetSubtype="1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par>
                                <p:cTn id="26" presetID="3" presetClass="entr" presetSubtype="1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par>
                                <p:cTn id="29" presetID="3" presetClass="entr" presetSubtype="1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933</TotalTime>
  <Words>693</Words>
  <Application>Microsoft Office PowerPoint</Application>
  <PresentationFormat>Екран (4:3)</PresentationFormat>
  <Paragraphs>70</Paragraphs>
  <Slides>13</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13</vt:i4>
      </vt:variant>
    </vt:vector>
  </HeadingPairs>
  <TitlesOfParts>
    <vt:vector size="21" baseType="lpstr">
      <vt:lpstr>Arial</vt:lpstr>
      <vt:lpstr>Arial Black</vt:lpstr>
      <vt:lpstr>Calibri</vt:lpstr>
      <vt:lpstr>Constantia</vt:lpstr>
      <vt:lpstr>Times New Roman</vt:lpstr>
      <vt:lpstr>Wingdings</vt:lpstr>
      <vt:lpstr>Wingdings 2</vt:lpstr>
      <vt:lpstr>Поток</vt:lpstr>
      <vt:lpstr>Презентація PowerPoint</vt:lpstr>
      <vt:lpstr>Презентація PowerPoint</vt:lpstr>
      <vt:lpstr>Презентація PowerPoint</vt:lpstr>
      <vt:lpstr>Презентація PowerPoint</vt:lpstr>
      <vt:lpstr>Забороняється  застосування праці неповнолітніх:</vt:lpstr>
      <vt:lpstr>Презентація PowerPoint</vt:lpstr>
      <vt:lpstr>Презентація PowerPoint</vt:lpstr>
      <vt:lpstr>ПИСЬМОВИЙ ТРУДОВИЙ ДОГОВІР</vt:lpstr>
      <vt:lpstr> Трудовий договір – угода між працівником і власником підприємства, установи, організації або уповноваженими ним органом чи особою, за якою працівник зобов'язується виконувати роботу, визначену цією угодою, з дотриманням внутрішнього трудового розпорядку, а власник зобов'язується виплачувати працівникові заробітну плату та забезпечити умови праці, необхідні для виконання роботи.</vt:lpstr>
      <vt:lpstr>Робочий час – це час, протягом якого працівник має виконувати свої трудові обов’язки згідно із чинним законодавством про працю, правилами внутрішнього трудового розпорядку й колективним і трудовим договорами.</vt:lpstr>
      <vt:lpstr>Презентація PowerPoint</vt:lpstr>
      <vt:lpstr>Презентація PowerPoint</vt:lpstr>
      <vt:lpstr>Охорона праці неповнолітніх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Християнська церква в епоху Середньовіччя</dc:title>
  <dc:creator>Мастер</dc:creator>
  <cp:lastModifiedBy>Sebastià</cp:lastModifiedBy>
  <cp:revision>75</cp:revision>
  <dcterms:created xsi:type="dcterms:W3CDTF">2019-11-14T17:25:18Z</dcterms:created>
  <dcterms:modified xsi:type="dcterms:W3CDTF">2025-04-27T19:42:24Z</dcterms:modified>
</cp:coreProperties>
</file>