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87" r:id="rId4"/>
    <p:sldId id="285" r:id="rId5"/>
    <p:sldId id="289" r:id="rId6"/>
    <p:sldId id="286" r:id="rId7"/>
    <p:sldId id="260" r:id="rId8"/>
    <p:sldId id="284" r:id="rId9"/>
    <p:sldId id="258" r:id="rId10"/>
    <p:sldId id="259" r:id="rId11"/>
    <p:sldId id="261" r:id="rId12"/>
    <p:sldId id="262" r:id="rId13"/>
    <p:sldId id="263" r:id="rId14"/>
    <p:sldId id="264" r:id="rId15"/>
    <p:sldId id="265" r:id="rId16"/>
    <p:sldId id="267" r:id="rId17"/>
    <p:sldId id="288" r:id="rId18"/>
    <p:sldId id="269" r:id="rId19"/>
    <p:sldId id="268" r:id="rId20"/>
    <p:sldId id="270" r:id="rId21"/>
    <p:sldId id="271" r:id="rId22"/>
    <p:sldId id="272" r:id="rId23"/>
    <p:sldId id="273" r:id="rId24"/>
    <p:sldId id="274" r:id="rId25"/>
    <p:sldId id="275" r:id="rId26"/>
    <p:sldId id="291" r:id="rId27"/>
    <p:sldId id="276" r:id="rId28"/>
    <p:sldId id="277" r:id="rId29"/>
    <p:sldId id="278" r:id="rId30"/>
    <p:sldId id="279" r:id="rId31"/>
    <p:sldId id="280" r:id="rId32"/>
    <p:sldId id="282" r:id="rId33"/>
    <p:sldId id="281" r:id="rId34"/>
    <p:sldId id="293" r:id="rId35"/>
    <p:sldId id="292" r:id="rId36"/>
    <p:sldId id="283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24"/>
  </p:normalViewPr>
  <p:slideViewPr>
    <p:cSldViewPr snapToGrid="0">
      <p:cViewPr varScale="1">
        <p:scale>
          <a:sx n="106" d="100"/>
          <a:sy n="106" d="100"/>
        </p:scale>
        <p:origin x="79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31BA54-67AD-EC4A-B0A1-AE6BE5817BD3}" type="datetimeFigureOut">
              <a:rPr lang="uk-UA" smtClean="0"/>
              <a:t>27.04.25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FB6337-5B91-7741-BAC7-84CC3C0C95F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69809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4/27/25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4/27/25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4/27/25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4/27/25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4/27/25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4/27/25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4/27/25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4/27/25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4/27/25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4/27/25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4/27/25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4/27/25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4/27/25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4/27/25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4/27/25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4/27/25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4/27/25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4/27/25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17950355" TargetMode="External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10" Type="http://schemas.openxmlformats.org/officeDocument/2006/relationships/image" Target="../media/image59.jpeg"/><Relationship Id="rId4" Type="http://schemas.openxmlformats.org/officeDocument/2006/relationships/image" Target="../media/image53.jpeg"/><Relationship Id="rId9" Type="http://schemas.openxmlformats.org/officeDocument/2006/relationships/image" Target="../media/image58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7" Type="http://schemas.openxmlformats.org/officeDocument/2006/relationships/image" Target="../media/image65.jpeg"/><Relationship Id="rId2" Type="http://schemas.openxmlformats.org/officeDocument/2006/relationships/hyperlink" Target="https://learningapps.org/view29520491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17" Type="http://schemas.openxmlformats.org/officeDocument/2006/relationships/image" Target="../media/image30.jpeg"/><Relationship Id="rId2" Type="http://schemas.openxmlformats.org/officeDocument/2006/relationships/image" Target="../media/image15.jpeg"/><Relationship Id="rId16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5" Type="http://schemas.openxmlformats.org/officeDocument/2006/relationships/image" Target="../media/image2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Relationship Id="rId1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4B3D90-B8E7-5FFE-A87C-D5E65278C1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/>
              <a:t>РН 12.Приготування солодких страв і напоїв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9F3D6D6-FDAD-5E35-330B-1F09A273168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uk-UA" sz="2800" dirty="0"/>
              <a:t>Тема:  </a:t>
            </a:r>
            <a:r>
              <a:rPr lang="uk-UA" sz="2800" b="1" dirty="0"/>
              <a:t>«Приготування солодких страв 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D76C5AF-233D-537E-2E2A-290CD826A3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8730" y="4726293"/>
            <a:ext cx="1822489" cy="184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647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F9B5707F-8EC5-C1CC-0B08-DE0835239C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9609192"/>
              </p:ext>
            </p:extLst>
          </p:nvPr>
        </p:nvGraphicFramePr>
        <p:xfrm>
          <a:off x="0" y="1248228"/>
          <a:ext cx="12192000" cy="56097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31435">
                  <a:extLst>
                    <a:ext uri="{9D8B030D-6E8A-4147-A177-3AD203B41FA5}">
                      <a16:colId xmlns:a16="http://schemas.microsoft.com/office/drawing/2014/main" val="3011303613"/>
                    </a:ext>
                  </a:extLst>
                </a:gridCol>
                <a:gridCol w="5178537">
                  <a:extLst>
                    <a:ext uri="{9D8B030D-6E8A-4147-A177-3AD203B41FA5}">
                      <a16:colId xmlns:a16="http://schemas.microsoft.com/office/drawing/2014/main" val="712283992"/>
                    </a:ext>
                  </a:extLst>
                </a:gridCol>
                <a:gridCol w="3682028">
                  <a:extLst>
                    <a:ext uri="{9D8B030D-6E8A-4147-A177-3AD203B41FA5}">
                      <a16:colId xmlns:a16="http://schemas.microsoft.com/office/drawing/2014/main" val="3766069026"/>
                    </a:ext>
                  </a:extLst>
                </a:gridCol>
              </a:tblGrid>
              <a:tr h="1356445">
                <a:tc>
                  <a:txBody>
                    <a:bodyPr/>
                    <a:lstStyle/>
                    <a:p>
                      <a:pPr marL="97790" algn="ctr">
                        <a:lnSpc>
                          <a:spcPct val="107000"/>
                        </a:lnSpc>
                        <a:spcAft>
                          <a:spcPts val="1090"/>
                        </a:spcAft>
                        <a:buNone/>
                      </a:pPr>
                      <a:r>
                        <a:rPr lang="en-US" sz="1200" kern="100" dirty="0">
                          <a:effectLst/>
                        </a:rPr>
                        <a:t> </a:t>
                      </a:r>
                      <a:endParaRPr lang="ru-UA" sz="900" kern="100" dirty="0">
                        <a:effectLst/>
                      </a:endParaRPr>
                    </a:p>
                    <a:p>
                      <a:pPr marL="50165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effectLst/>
                        </a:rPr>
                        <a:t>Що перевірити </a:t>
                      </a:r>
                      <a:endParaRPr lang="ru-UA" sz="900" kern="100" dirty="0">
                        <a:effectLst/>
                      </a:endParaRPr>
                    </a:p>
                    <a:p>
                      <a:pPr marL="9779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effectLst/>
                        </a:rPr>
                        <a:t> </a:t>
                      </a:r>
                      <a:endParaRPr lang="ru-UA" sz="9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2" marR="18953" marT="4738" marB="66862"/>
                </a:tc>
                <a:tc>
                  <a:txBody>
                    <a:bodyPr/>
                    <a:lstStyle/>
                    <a:p>
                      <a:pPr marR="4699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</a:rPr>
                        <a:t>Малюнок </a:t>
                      </a:r>
                      <a:endParaRPr lang="ru-UA" sz="9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2" marR="18953" marT="4738" marB="66862"/>
                </a:tc>
                <a:tc>
                  <a:txBody>
                    <a:bodyPr/>
                    <a:lstStyle/>
                    <a:p>
                      <a:pPr marR="48895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 err="1">
                          <a:effectLst/>
                        </a:rPr>
                        <a:t>Вимоги</a:t>
                      </a:r>
                      <a:r>
                        <a:rPr lang="en-US" sz="1200" kern="100" dirty="0">
                          <a:effectLst/>
                        </a:rPr>
                        <a:t> </a:t>
                      </a:r>
                      <a:r>
                        <a:rPr lang="en-US" sz="1200" kern="100" dirty="0" err="1">
                          <a:effectLst/>
                        </a:rPr>
                        <a:t>до</a:t>
                      </a:r>
                      <a:r>
                        <a:rPr lang="en-US" sz="1200" kern="100" dirty="0">
                          <a:effectLst/>
                        </a:rPr>
                        <a:t> </a:t>
                      </a:r>
                      <a:r>
                        <a:rPr lang="en-US" sz="1200" kern="100" dirty="0" err="1">
                          <a:effectLst/>
                        </a:rPr>
                        <a:t>якості</a:t>
                      </a:r>
                      <a:r>
                        <a:rPr lang="en-US" sz="1200" kern="100" dirty="0">
                          <a:effectLst/>
                        </a:rPr>
                        <a:t> </a:t>
                      </a:r>
                      <a:endParaRPr lang="ru-UA" sz="9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2" marR="18953" marT="4738" marB="66862"/>
                </a:tc>
                <a:extLst>
                  <a:ext uri="{0D108BD9-81ED-4DB2-BD59-A6C34878D82A}">
                    <a16:rowId xmlns:a16="http://schemas.microsoft.com/office/drawing/2014/main" val="4150618261"/>
                  </a:ext>
                </a:extLst>
              </a:tr>
              <a:tr h="1286879">
                <a:tc>
                  <a:txBody>
                    <a:bodyPr/>
                    <a:lstStyle/>
                    <a:p>
                      <a:pPr marR="5461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300" kern="100">
                          <a:effectLst/>
                        </a:rPr>
                        <a:t>Зовнішній вигляд </a:t>
                      </a:r>
                      <a:endParaRPr lang="ru-UA" sz="9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2" marR="18953" marT="4738" marB="66862"/>
                </a:tc>
                <a:tc rowSpan="3">
                  <a:txBody>
                    <a:bodyPr/>
                    <a:lstStyle/>
                    <a:p>
                      <a:pPr marR="368935"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effectLst/>
                        </a:rPr>
                        <a:t> </a:t>
                      </a:r>
                      <a:endParaRPr lang="ru-UA" sz="9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2" marR="18953" marT="4738" marB="66862" anchor="b"/>
                </a:tc>
                <a:tc>
                  <a:txBody>
                    <a:bodyPr/>
                    <a:lstStyle/>
                    <a:p>
                      <a:pPr marR="46355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 err="1">
                          <a:effectLst/>
                        </a:rPr>
                        <a:t>Яблука</a:t>
                      </a:r>
                      <a:r>
                        <a:rPr lang="en-US" sz="1200" kern="100" dirty="0">
                          <a:effectLst/>
                        </a:rPr>
                        <a:t> </a:t>
                      </a:r>
                      <a:r>
                        <a:rPr lang="en-US" sz="1200" kern="100" dirty="0" err="1">
                          <a:effectLst/>
                        </a:rPr>
                        <a:t>покриті</a:t>
                      </a:r>
                      <a:r>
                        <a:rPr lang="en-US" sz="1200" kern="100" dirty="0">
                          <a:effectLst/>
                        </a:rPr>
                        <a:t> </a:t>
                      </a:r>
                      <a:r>
                        <a:rPr lang="en-US" sz="1200" kern="100" dirty="0" err="1">
                          <a:effectLst/>
                        </a:rPr>
                        <a:t>рум’яною</a:t>
                      </a:r>
                      <a:r>
                        <a:rPr lang="en-US" sz="1200" kern="100" dirty="0">
                          <a:effectLst/>
                        </a:rPr>
                        <a:t> </a:t>
                      </a:r>
                      <a:r>
                        <a:rPr lang="en-US" sz="1200" kern="100" dirty="0" err="1">
                          <a:effectLst/>
                        </a:rPr>
                        <a:t>підсмаженою</a:t>
                      </a:r>
                      <a:r>
                        <a:rPr lang="en-US" sz="1200" kern="100" dirty="0">
                          <a:effectLst/>
                        </a:rPr>
                        <a:t> </a:t>
                      </a:r>
                      <a:r>
                        <a:rPr lang="en-US" sz="1200" kern="100" dirty="0" err="1">
                          <a:effectLst/>
                        </a:rPr>
                        <a:t>скоринкою</a:t>
                      </a:r>
                      <a:r>
                        <a:rPr lang="en-US" sz="1200" kern="100" dirty="0">
                          <a:effectLst/>
                        </a:rPr>
                        <a:t>, </a:t>
                      </a:r>
                      <a:r>
                        <a:rPr lang="en-US" sz="1200" kern="100" dirty="0" err="1">
                          <a:effectLst/>
                        </a:rPr>
                        <a:t>кольор</a:t>
                      </a:r>
                      <a:r>
                        <a:rPr lang="en-US" sz="1200" kern="100" dirty="0">
                          <a:effectLst/>
                        </a:rPr>
                        <a:t> </a:t>
                      </a:r>
                      <a:r>
                        <a:rPr lang="en-US" sz="1200" kern="100" dirty="0" err="1">
                          <a:effectLst/>
                        </a:rPr>
                        <a:t>тіста</a:t>
                      </a:r>
                      <a:r>
                        <a:rPr lang="en-US" sz="1200" kern="100" dirty="0">
                          <a:effectLst/>
                        </a:rPr>
                        <a:t> </a:t>
                      </a:r>
                      <a:r>
                        <a:rPr lang="en-US" sz="1200" kern="100" dirty="0" err="1">
                          <a:effectLst/>
                        </a:rPr>
                        <a:t>на</a:t>
                      </a:r>
                      <a:r>
                        <a:rPr lang="en-US" sz="1200" kern="100" dirty="0">
                          <a:effectLst/>
                        </a:rPr>
                        <a:t> </a:t>
                      </a:r>
                      <a:r>
                        <a:rPr lang="en-US" sz="1200" kern="100" dirty="0" err="1">
                          <a:effectLst/>
                        </a:rPr>
                        <a:t>розрізі</a:t>
                      </a:r>
                      <a:r>
                        <a:rPr lang="en-US" sz="1200" kern="100" dirty="0">
                          <a:effectLst/>
                        </a:rPr>
                        <a:t>- </a:t>
                      </a:r>
                      <a:r>
                        <a:rPr lang="en-US" sz="1200" kern="100" dirty="0" err="1">
                          <a:effectLst/>
                        </a:rPr>
                        <a:t>жовтий</a:t>
                      </a:r>
                      <a:r>
                        <a:rPr lang="en-US" sz="1200" kern="100" dirty="0">
                          <a:effectLst/>
                        </a:rPr>
                        <a:t>, </a:t>
                      </a:r>
                      <a:r>
                        <a:rPr lang="en-US" sz="1200" kern="100" dirty="0" err="1">
                          <a:effectLst/>
                        </a:rPr>
                        <a:t>яблук</a:t>
                      </a:r>
                      <a:r>
                        <a:rPr lang="en-US" sz="1200" kern="100" dirty="0">
                          <a:effectLst/>
                        </a:rPr>
                        <a:t>- </a:t>
                      </a:r>
                      <a:r>
                        <a:rPr lang="en-US" sz="1200" kern="100" dirty="0" err="1">
                          <a:effectLst/>
                        </a:rPr>
                        <a:t>білий</a:t>
                      </a:r>
                      <a:r>
                        <a:rPr lang="en-US" sz="1200" kern="100" dirty="0">
                          <a:effectLst/>
                        </a:rPr>
                        <a:t> </a:t>
                      </a:r>
                      <a:endParaRPr lang="ru-UA" sz="9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2" marR="18953" marT="4738" marB="66862"/>
                </a:tc>
                <a:extLst>
                  <a:ext uri="{0D108BD9-81ED-4DB2-BD59-A6C34878D82A}">
                    <a16:rowId xmlns:a16="http://schemas.microsoft.com/office/drawing/2014/main" val="2003282502"/>
                  </a:ext>
                </a:extLst>
              </a:tr>
              <a:tr h="728376">
                <a:tc>
                  <a:txBody>
                    <a:bodyPr/>
                    <a:lstStyle/>
                    <a:p>
                      <a:pPr marR="4953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300" kern="100">
                          <a:effectLst/>
                        </a:rPr>
                        <a:t>Смак і запах </a:t>
                      </a:r>
                      <a:endParaRPr lang="ru-UA" sz="9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2" marR="18953" marT="4738" marB="66862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kern="100" dirty="0" err="1">
                          <a:effectLst/>
                        </a:rPr>
                        <a:t>Солодкуватий</a:t>
                      </a:r>
                      <a:r>
                        <a:rPr lang="ru-RU" sz="1200" kern="100" dirty="0">
                          <a:effectLst/>
                        </a:rPr>
                        <a:t>, не повинно бути запаху </a:t>
                      </a:r>
                      <a:r>
                        <a:rPr lang="ru-RU" sz="1200" kern="100" dirty="0" err="1">
                          <a:effectLst/>
                        </a:rPr>
                        <a:t>перегрітого</a:t>
                      </a:r>
                      <a:r>
                        <a:rPr lang="ru-RU" sz="1200" kern="100" dirty="0">
                          <a:effectLst/>
                        </a:rPr>
                        <a:t> фритюру </a:t>
                      </a:r>
                      <a:endParaRPr lang="ru-UA" sz="9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2" marR="18953" marT="4738" marB="66862"/>
                </a:tc>
                <a:extLst>
                  <a:ext uri="{0D108BD9-81ED-4DB2-BD59-A6C34878D82A}">
                    <a16:rowId xmlns:a16="http://schemas.microsoft.com/office/drawing/2014/main" val="2060097940"/>
                  </a:ext>
                </a:extLst>
              </a:tr>
              <a:tr h="2238072">
                <a:tc>
                  <a:txBody>
                    <a:bodyPr/>
                    <a:lstStyle/>
                    <a:p>
                      <a:pPr marR="48895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300" kern="100" dirty="0" err="1">
                          <a:effectLst/>
                        </a:rPr>
                        <a:t>Консистенція</a:t>
                      </a:r>
                      <a:r>
                        <a:rPr lang="en-US" sz="1300" kern="100" dirty="0">
                          <a:effectLst/>
                        </a:rPr>
                        <a:t> </a:t>
                      </a:r>
                      <a:endParaRPr lang="ru-UA" sz="9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2" marR="18953" marT="4738" marB="66862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15"/>
                        </a:spcAft>
                        <a:buNone/>
                        <a:tabLst>
                          <a:tab pos="747395" algn="ctr"/>
                          <a:tab pos="1350010" algn="ctr"/>
                          <a:tab pos="2134870" algn="ctr"/>
                          <a:tab pos="2788285" algn="r"/>
                        </a:tabLst>
                      </a:pPr>
                      <a:r>
                        <a:rPr lang="ru-RU" sz="1200" kern="100" dirty="0" err="1">
                          <a:effectLst/>
                        </a:rPr>
                        <a:t>Тісто</a:t>
                      </a:r>
                      <a:r>
                        <a:rPr lang="ru-RU" sz="1200" kern="100" dirty="0">
                          <a:effectLst/>
                        </a:rPr>
                        <a:t> 	на 	</a:t>
                      </a:r>
                      <a:r>
                        <a:rPr lang="ru-RU" sz="1200" kern="100" dirty="0" err="1">
                          <a:effectLst/>
                        </a:rPr>
                        <a:t>розрізі</a:t>
                      </a:r>
                      <a:r>
                        <a:rPr lang="ru-RU" sz="1200" kern="100" dirty="0">
                          <a:effectLst/>
                        </a:rPr>
                        <a:t> 	</a:t>
                      </a:r>
                      <a:r>
                        <a:rPr lang="ru-RU" sz="1200" kern="100" dirty="0" err="1">
                          <a:effectLst/>
                        </a:rPr>
                        <a:t>пишне</a:t>
                      </a:r>
                      <a:r>
                        <a:rPr lang="ru-RU" sz="1200" kern="100" dirty="0">
                          <a:effectLst/>
                        </a:rPr>
                        <a:t>, 	з </a:t>
                      </a:r>
                      <a:endParaRPr lang="ru-UA" sz="900" kern="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kern="100" dirty="0" err="1">
                          <a:effectLst/>
                        </a:rPr>
                        <a:t>порожнечами</a:t>
                      </a:r>
                      <a:r>
                        <a:rPr lang="ru-RU" sz="1200" kern="100" dirty="0">
                          <a:effectLst/>
                        </a:rPr>
                        <a:t>, а </a:t>
                      </a:r>
                      <a:r>
                        <a:rPr lang="ru-RU" sz="1200" kern="100" dirty="0" err="1">
                          <a:effectLst/>
                        </a:rPr>
                        <a:t>яблука</a:t>
                      </a:r>
                      <a:r>
                        <a:rPr lang="ru-RU" sz="1200" kern="100" dirty="0">
                          <a:effectLst/>
                        </a:rPr>
                        <a:t> м’які </a:t>
                      </a:r>
                      <a:endParaRPr lang="ru-UA" sz="9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2" marR="18953" marT="4738" marB="66862"/>
                </a:tc>
                <a:extLst>
                  <a:ext uri="{0D108BD9-81ED-4DB2-BD59-A6C34878D82A}">
                    <a16:rowId xmlns:a16="http://schemas.microsoft.com/office/drawing/2014/main" val="2502738618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FD340664-90EF-AE72-7B72-B8FBB0FD17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9144" y="348374"/>
            <a:ext cx="6342742" cy="668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76157" tIns="45720" rIns="3884976" bIns="98394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747713" algn="ctr"/>
                <a:tab pos="1349375" algn="ctr"/>
                <a:tab pos="2135188" algn="ctr"/>
                <a:tab pos="27876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747713" algn="ctr"/>
                <a:tab pos="1349375" algn="ctr"/>
                <a:tab pos="2135188" algn="ctr"/>
                <a:tab pos="27876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747713" algn="ctr"/>
                <a:tab pos="1349375" algn="ctr"/>
                <a:tab pos="2135188" algn="ctr"/>
                <a:tab pos="27876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747713" algn="ctr"/>
                <a:tab pos="1349375" algn="ctr"/>
                <a:tab pos="2135188" algn="ctr"/>
                <a:tab pos="27876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747713" algn="ctr"/>
                <a:tab pos="1349375" algn="ctr"/>
                <a:tab pos="2135188" algn="ctr"/>
                <a:tab pos="27876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747713" algn="ctr"/>
                <a:tab pos="1349375" algn="ctr"/>
                <a:tab pos="2135188" algn="ctr"/>
                <a:tab pos="27876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747713" algn="ctr"/>
                <a:tab pos="1349375" algn="ctr"/>
                <a:tab pos="2135188" algn="ctr"/>
                <a:tab pos="27876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747713" algn="ctr"/>
                <a:tab pos="1349375" algn="ctr"/>
                <a:tab pos="2135188" algn="ctr"/>
                <a:tab pos="27876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747713" algn="ctr"/>
                <a:tab pos="1349375" algn="ctr"/>
                <a:tab pos="2135188" algn="ctr"/>
                <a:tab pos="27876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47713" algn="ctr"/>
                <a:tab pos="1349375" algn="ctr"/>
                <a:tab pos="2135188" algn="ctr"/>
                <a:tab pos="2787650" algn="r"/>
              </a:tabLst>
            </a:pPr>
            <a:r>
              <a:rPr kumimoji="0" lang="ru-UA" altLang="ru-UA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Картка контролю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47713" algn="ctr"/>
                <a:tab pos="1349375" algn="ctr"/>
                <a:tab pos="2135188" algn="ctr"/>
                <a:tab pos="2787650" algn="r"/>
              </a:tabLst>
            </a:pPr>
            <a:r>
              <a:rPr kumimoji="0" lang="en-US" altLang="ru-UA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kumimoji="0" lang="en-US" altLang="ru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E905202-A259-54C0-AF09-53EF07D19C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058" y="3185886"/>
            <a:ext cx="4678266" cy="2619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4504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EF106862-B12F-E305-841C-CE6414E2B3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3821463"/>
              </p:ext>
            </p:extLst>
          </p:nvPr>
        </p:nvGraphicFramePr>
        <p:xfrm>
          <a:off x="0" y="624114"/>
          <a:ext cx="12192000" cy="64377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6050">
                  <a:extLst>
                    <a:ext uri="{9D8B030D-6E8A-4147-A177-3AD203B41FA5}">
                      <a16:colId xmlns:a16="http://schemas.microsoft.com/office/drawing/2014/main" val="3589118020"/>
                    </a:ext>
                  </a:extLst>
                </a:gridCol>
                <a:gridCol w="2162382">
                  <a:extLst>
                    <a:ext uri="{9D8B030D-6E8A-4147-A177-3AD203B41FA5}">
                      <a16:colId xmlns:a16="http://schemas.microsoft.com/office/drawing/2014/main" val="2288348107"/>
                    </a:ext>
                  </a:extLst>
                </a:gridCol>
                <a:gridCol w="758121">
                  <a:extLst>
                    <a:ext uri="{9D8B030D-6E8A-4147-A177-3AD203B41FA5}">
                      <a16:colId xmlns:a16="http://schemas.microsoft.com/office/drawing/2014/main" val="4282217362"/>
                    </a:ext>
                  </a:extLst>
                </a:gridCol>
                <a:gridCol w="754095">
                  <a:extLst>
                    <a:ext uri="{9D8B030D-6E8A-4147-A177-3AD203B41FA5}">
                      <a16:colId xmlns:a16="http://schemas.microsoft.com/office/drawing/2014/main" val="1624645242"/>
                    </a:ext>
                  </a:extLst>
                </a:gridCol>
                <a:gridCol w="1628234">
                  <a:extLst>
                    <a:ext uri="{9D8B030D-6E8A-4147-A177-3AD203B41FA5}">
                      <a16:colId xmlns:a16="http://schemas.microsoft.com/office/drawing/2014/main" val="1936313940"/>
                    </a:ext>
                  </a:extLst>
                </a:gridCol>
                <a:gridCol w="1941631">
                  <a:extLst>
                    <a:ext uri="{9D8B030D-6E8A-4147-A177-3AD203B41FA5}">
                      <a16:colId xmlns:a16="http://schemas.microsoft.com/office/drawing/2014/main" val="1565154222"/>
                    </a:ext>
                  </a:extLst>
                </a:gridCol>
                <a:gridCol w="4541487">
                  <a:extLst>
                    <a:ext uri="{9D8B030D-6E8A-4147-A177-3AD203B41FA5}">
                      <a16:colId xmlns:a16="http://schemas.microsoft.com/office/drawing/2014/main" val="3095013941"/>
                    </a:ext>
                  </a:extLst>
                </a:gridCol>
              </a:tblGrid>
              <a:tr h="600237">
                <a:tc>
                  <a:txBody>
                    <a:bodyPr/>
                    <a:lstStyle/>
                    <a:p>
                      <a:pPr marL="3810" marR="66675" indent="-1905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</a:rPr>
                        <a:t>№ з/ п </a:t>
                      </a:r>
                      <a:endParaRPr lang="ru-UA" sz="14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52" marR="0" marT="5204" marB="0"/>
                </a:tc>
                <a:tc>
                  <a:txBody>
                    <a:bodyPr/>
                    <a:lstStyle/>
                    <a:p>
                      <a:pPr marR="17145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</a:rPr>
                        <a:t>Найменування продуктів </a:t>
                      </a:r>
                      <a:endParaRPr lang="ru-UA" sz="14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52" marR="0" marT="5204" marB="0"/>
                </a:tc>
                <a:tc>
                  <a:txBody>
                    <a:bodyPr/>
                    <a:lstStyle/>
                    <a:p>
                      <a:pPr marL="889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</a:rPr>
                        <a:t>Брутто </a:t>
                      </a:r>
                      <a:endParaRPr lang="ru-UA" sz="14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52" marR="0" marT="5204" marB="0"/>
                </a:tc>
                <a:tc>
                  <a:txBody>
                    <a:bodyPr/>
                    <a:lstStyle/>
                    <a:p>
                      <a:pPr marL="3683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</a:rPr>
                        <a:t>Нетто </a:t>
                      </a:r>
                      <a:endParaRPr lang="ru-UA" sz="14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52" marR="0" marT="5204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</a:rPr>
                        <a:t>Обладнання, інвентар, посуд </a:t>
                      </a:r>
                      <a:endParaRPr lang="ru-UA" sz="14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52" marR="0" marT="520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</a:rPr>
                        <a:t>Послідовність операцій </a:t>
                      </a:r>
                      <a:endParaRPr lang="ru-UA" sz="14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52" marR="0" marT="5204" marB="0"/>
                </a:tc>
                <a:tc>
                  <a:txBody>
                    <a:bodyPr/>
                    <a:lstStyle/>
                    <a:p>
                      <a:pPr marR="73025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</a:rPr>
                        <a:t>Технологія приготування страви </a:t>
                      </a:r>
                      <a:endParaRPr lang="ru-UA" sz="14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52" marR="0" marT="5204" marB="0"/>
                </a:tc>
                <a:extLst>
                  <a:ext uri="{0D108BD9-81ED-4DB2-BD59-A6C34878D82A}">
                    <a16:rowId xmlns:a16="http://schemas.microsoft.com/office/drawing/2014/main" val="1626626510"/>
                  </a:ext>
                </a:extLst>
              </a:tr>
              <a:tr h="180231">
                <a:tc>
                  <a:txBody>
                    <a:bodyPr/>
                    <a:lstStyle/>
                    <a:p>
                      <a:pPr marL="3175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</a:rPr>
                        <a:t>1 </a:t>
                      </a:r>
                      <a:endParaRPr lang="ru-UA" sz="14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52" marR="0" marT="5204" marB="0"/>
                </a:tc>
                <a:tc>
                  <a:txBody>
                    <a:bodyPr/>
                    <a:lstStyle/>
                    <a:p>
                      <a:pPr marL="3175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</a:rPr>
                        <a:t>Груші </a:t>
                      </a:r>
                      <a:endParaRPr lang="ru-UA" sz="14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52" marR="0" marT="5204" marB="0"/>
                </a:tc>
                <a:tc>
                  <a:txBody>
                    <a:bodyPr/>
                    <a:lstStyle/>
                    <a:p>
                      <a:pPr marR="6731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</a:rPr>
                        <a:t>21 </a:t>
                      </a:r>
                      <a:endParaRPr lang="ru-UA" sz="14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52" marR="0" marT="5204" marB="0"/>
                </a:tc>
                <a:tc>
                  <a:txBody>
                    <a:bodyPr/>
                    <a:lstStyle/>
                    <a:p>
                      <a:pPr marR="6985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</a:rPr>
                        <a:t>15 </a:t>
                      </a:r>
                      <a:endParaRPr lang="ru-UA" sz="14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52" marR="0" marT="5204" marB="0"/>
                </a:tc>
                <a:tc rowSpan="14">
                  <a:txBody>
                    <a:bodyPr/>
                    <a:lstStyle/>
                    <a:p>
                      <a:pPr marL="3175" marR="151130" algn="just">
                        <a:lnSpc>
                          <a:spcPct val="120000"/>
                        </a:lnSpc>
                        <a:spcAft>
                          <a:spcPts val="25"/>
                        </a:spcAft>
                        <a:buNone/>
                      </a:pPr>
                      <a:r>
                        <a:rPr lang="ru-RU" sz="1400" kern="100">
                          <a:effectLst/>
                        </a:rPr>
                        <a:t>Обладнання: електрична плита, міксер, блендер. Інвентар : </a:t>
                      </a:r>
                      <a:endParaRPr lang="ru-UA" sz="1400" kern="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  <a:tabLst>
                          <a:tab pos="1216660" algn="r"/>
                        </a:tabLst>
                      </a:pPr>
                      <a:r>
                        <a:rPr lang="ru-RU" sz="1400" kern="100">
                          <a:effectLst/>
                        </a:rPr>
                        <a:t>ножі, 	миски </a:t>
                      </a:r>
                      <a:endParaRPr lang="ru-UA" sz="1400" kern="100">
                        <a:effectLst/>
                      </a:endParaRPr>
                    </a:p>
                    <a:p>
                      <a:pPr marL="27305" marR="74295">
                        <a:lnSpc>
                          <a:spcPct val="104000"/>
                        </a:lnSpc>
                        <a:spcAft>
                          <a:spcPts val="180"/>
                        </a:spcAft>
                        <a:buNone/>
                      </a:pPr>
                      <a:r>
                        <a:rPr lang="ru-RU" sz="1400" kern="100">
                          <a:effectLst/>
                        </a:rPr>
                        <a:t>різного розміру, каструлі, кухарські ложки.</a:t>
                      </a:r>
                      <a:endParaRPr lang="ru-UA" sz="1400" kern="100">
                        <a:effectLst/>
                      </a:endParaRPr>
                    </a:p>
                    <a:p>
                      <a:pPr marL="27305" marR="74295">
                        <a:lnSpc>
                          <a:spcPct val="104000"/>
                        </a:lnSpc>
                        <a:spcAft>
                          <a:spcPts val="180"/>
                        </a:spcAft>
                        <a:buNone/>
                      </a:pPr>
                      <a:r>
                        <a:rPr lang="ru-RU" sz="1400" kern="100">
                          <a:effectLst/>
                        </a:rPr>
                        <a:t> </a:t>
                      </a:r>
                      <a:r>
                        <a:rPr lang="en-US" sz="1400" kern="100">
                          <a:effectLst/>
                        </a:rPr>
                        <a:t>Посуд: керамічна форма для </a:t>
                      </a:r>
                      <a:endParaRPr lang="ru-UA" sz="1400" kern="100">
                        <a:effectLst/>
                      </a:endParaRPr>
                    </a:p>
                    <a:p>
                      <a:pPr marL="27305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</a:rPr>
                        <a:t>пудингу </a:t>
                      </a:r>
                      <a:endParaRPr lang="ru-UA" sz="1400" kern="100">
                        <a:effectLst/>
                      </a:endParaRPr>
                    </a:p>
                    <a:p>
                      <a:pPr marL="3175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</a:rPr>
                        <a:t> </a:t>
                      </a:r>
                      <a:endParaRPr lang="ru-UA" sz="14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52" marR="0" marT="5204" marB="0"/>
                </a:tc>
                <a:tc rowSpan="14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200"/>
                        </a:spcAft>
                        <a:buNone/>
                      </a:pPr>
                      <a:r>
                        <a:rPr lang="en-US" sz="1400" kern="100" dirty="0">
                          <a:effectLst/>
                        </a:rPr>
                        <a:t>1.МКО </a:t>
                      </a:r>
                      <a:r>
                        <a:rPr lang="en-US" sz="1400" kern="100" dirty="0" err="1">
                          <a:effectLst/>
                        </a:rPr>
                        <a:t>сировини</a:t>
                      </a:r>
                      <a:r>
                        <a:rPr lang="en-US" sz="1400" kern="100" dirty="0">
                          <a:effectLst/>
                        </a:rPr>
                        <a:t>. </a:t>
                      </a:r>
                      <a:endParaRPr lang="ru-UA" sz="1400" kern="100" dirty="0">
                        <a:effectLst/>
                      </a:endParaRPr>
                    </a:p>
                    <a:p>
                      <a:pPr marL="342900" marR="48895" lvl="0" indent="-342900" fontAlgn="base">
                        <a:lnSpc>
                          <a:spcPct val="107000"/>
                        </a:lnSpc>
                        <a:spcAft>
                          <a:spcPts val="240"/>
                        </a:spcAft>
                        <a:buClr>
                          <a:srgbClr val="000000"/>
                        </a:buClr>
                        <a:buSzPts val="1400"/>
                        <a:buFont typeface="+mj-lt"/>
                        <a:buAutoNum type="arabicPeriod" startAt="2"/>
                      </a:pPr>
                      <a:r>
                        <a:rPr lang="en-US" sz="1400" u="none" strike="noStrike" kern="10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Варка</a:t>
                      </a:r>
                      <a:r>
                        <a:rPr lang="en-US" sz="1400" u="none" strike="noStrike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</a:t>
                      </a:r>
                      <a:r>
                        <a:rPr lang="en-US" sz="1400" u="none" strike="noStrike" kern="10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крупи</a:t>
                      </a:r>
                      <a:r>
                        <a:rPr lang="en-US" sz="1400" u="none" strike="noStrike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. </a:t>
                      </a:r>
                      <a:endParaRPr lang="ru-UA" sz="1400" u="none" strike="noStrike" kern="1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marL="342900" marR="48895" lvl="0" indent="-342900" fontAlgn="base">
                        <a:lnSpc>
                          <a:spcPct val="122000"/>
                        </a:lnSpc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+mj-lt"/>
                        <a:buAutoNum type="arabicPeriod" startAt="2"/>
                      </a:pPr>
                      <a:r>
                        <a:rPr lang="ru-RU" sz="1400" u="none" strike="noStrike" kern="10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Збивання</a:t>
                      </a:r>
                      <a:r>
                        <a:rPr lang="ru-RU" sz="1400" u="none" strike="noStrike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</a:t>
                      </a:r>
                      <a:r>
                        <a:rPr lang="ru-RU" sz="1400" u="none" strike="noStrike" kern="10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білка</a:t>
                      </a:r>
                      <a:r>
                        <a:rPr lang="ru-RU" sz="1400" u="none" strike="noStrike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. </a:t>
                      </a:r>
                      <a:endParaRPr lang="ru-UA" sz="1400" u="none" strike="noStrike" kern="1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marL="342900" marR="48895" lvl="0" indent="-342900" fontAlgn="base">
                        <a:lnSpc>
                          <a:spcPct val="122000"/>
                        </a:lnSpc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+mj-lt"/>
                        <a:buAutoNum type="arabicPeriod" startAt="2"/>
                      </a:pPr>
                      <a:r>
                        <a:rPr lang="ru-RU" sz="1400" u="none" strike="noStrike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4. </a:t>
                      </a:r>
                      <a:r>
                        <a:rPr lang="ru-RU" sz="1400" u="none" strike="noStrike" kern="10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З'єднання</a:t>
                      </a:r>
                      <a:r>
                        <a:rPr lang="ru-RU" sz="1400" u="none" strike="noStrike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</a:t>
                      </a:r>
                      <a:r>
                        <a:rPr lang="ru-RU" sz="1400" u="none" strike="noStrike" kern="10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інградієнтів</a:t>
                      </a:r>
                      <a:r>
                        <a:rPr lang="ru-RU" sz="1400" u="none" strike="noStrike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. </a:t>
                      </a:r>
                      <a:endParaRPr lang="ru-UA" sz="1400" u="none" strike="noStrike" kern="1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marR="48895">
                        <a:lnSpc>
                          <a:spcPct val="122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kern="100" dirty="0">
                          <a:effectLst/>
                        </a:rPr>
                        <a:t>5. Теплова </a:t>
                      </a:r>
                      <a:r>
                        <a:rPr lang="ru-RU" sz="1400" kern="100" dirty="0" err="1">
                          <a:effectLst/>
                        </a:rPr>
                        <a:t>обробка</a:t>
                      </a:r>
                      <a:r>
                        <a:rPr lang="ru-RU" sz="1400" kern="100" dirty="0">
                          <a:effectLst/>
                        </a:rPr>
                        <a:t> </a:t>
                      </a:r>
                      <a:r>
                        <a:rPr lang="ru-RU" sz="1400" kern="100" dirty="0" err="1">
                          <a:effectLst/>
                        </a:rPr>
                        <a:t>суміші</a:t>
                      </a:r>
                      <a:r>
                        <a:rPr lang="ru-RU" sz="1400" kern="100" dirty="0">
                          <a:effectLst/>
                        </a:rPr>
                        <a:t>. </a:t>
                      </a:r>
                      <a:endParaRPr lang="ru-UA" sz="1400" kern="100" dirty="0">
                        <a:effectLst/>
                      </a:endParaRPr>
                    </a:p>
                    <a:p>
                      <a:pPr marL="342900" lvl="0" indent="-342900" fontAlgn="base">
                        <a:lnSpc>
                          <a:spcPct val="115000"/>
                        </a:lnSpc>
                        <a:spcAft>
                          <a:spcPts val="5"/>
                        </a:spcAft>
                        <a:buClr>
                          <a:srgbClr val="000000"/>
                        </a:buClr>
                        <a:buSzPts val="1400"/>
                        <a:buFont typeface="+mj-lt"/>
                        <a:buAutoNum type="arabicPeriod" startAt="6"/>
                      </a:pPr>
                      <a:r>
                        <a:rPr lang="en-US" sz="1400" u="none" strike="noStrike" kern="10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Оформлення</a:t>
                      </a:r>
                      <a:r>
                        <a:rPr lang="en-US" sz="1400" u="none" strike="noStrike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</a:t>
                      </a:r>
                      <a:r>
                        <a:rPr lang="en-US" sz="1400" u="none" strike="noStrike" kern="10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страви</a:t>
                      </a:r>
                      <a:r>
                        <a:rPr lang="en-US" sz="1400" u="none" strike="noStrike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. </a:t>
                      </a:r>
                      <a:endParaRPr lang="ru-UA" sz="1400" u="none" strike="noStrike" kern="1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marL="342900" lvl="0" indent="-342900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+mj-lt"/>
                        <a:buAutoNum type="arabicPeriod" startAt="6"/>
                      </a:pPr>
                      <a:r>
                        <a:rPr lang="en-US" sz="1400" u="none" strike="noStrike" kern="10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Відпуск</a:t>
                      </a:r>
                      <a:r>
                        <a:rPr lang="en-US" sz="1400" u="none" strike="noStrike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. </a:t>
                      </a:r>
                      <a:endParaRPr lang="ru-UA" sz="1400" u="none" strike="noStrike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52" marR="0" marT="5204" marB="0"/>
                </a:tc>
                <a:tc rowSpan="14">
                  <a:txBody>
                    <a:bodyPr/>
                    <a:lstStyle/>
                    <a:p>
                      <a:pPr marR="7112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kern="100" dirty="0">
                          <a:effectLst/>
                        </a:rPr>
                        <a:t>  </a:t>
                      </a:r>
                      <a:r>
                        <a:rPr lang="ru-RU" sz="1400" kern="100" dirty="0" err="1">
                          <a:effectLst/>
                        </a:rPr>
                        <a:t>Горіхи</a:t>
                      </a:r>
                      <a:r>
                        <a:rPr lang="ru-RU" sz="1400" kern="100" dirty="0">
                          <a:effectLst/>
                        </a:rPr>
                        <a:t> </a:t>
                      </a:r>
                      <a:r>
                        <a:rPr lang="ru-RU" sz="1400" kern="100" dirty="0" err="1">
                          <a:effectLst/>
                        </a:rPr>
                        <a:t>обсмажте</a:t>
                      </a:r>
                      <a:r>
                        <a:rPr lang="ru-RU" sz="1400" kern="100" dirty="0">
                          <a:effectLst/>
                        </a:rPr>
                        <a:t>, </a:t>
                      </a:r>
                      <a:r>
                        <a:rPr lang="ru-RU" sz="1400" kern="100" dirty="0" err="1">
                          <a:effectLst/>
                        </a:rPr>
                        <a:t>подрібніть</a:t>
                      </a:r>
                      <a:r>
                        <a:rPr lang="ru-RU" sz="1400" kern="100" dirty="0">
                          <a:effectLst/>
                        </a:rPr>
                        <a:t> і </a:t>
                      </a:r>
                      <a:r>
                        <a:rPr lang="ru-RU" sz="1400" kern="100" dirty="0" err="1">
                          <a:effectLst/>
                        </a:rPr>
                        <a:t>проваріть</a:t>
                      </a:r>
                      <a:r>
                        <a:rPr lang="ru-RU" sz="1400" kern="100" dirty="0">
                          <a:effectLst/>
                        </a:rPr>
                        <a:t> у </a:t>
                      </a:r>
                      <a:r>
                        <a:rPr lang="ru-RU" sz="1400" kern="100" dirty="0" err="1">
                          <a:effectLst/>
                        </a:rPr>
                        <a:t>молоці</a:t>
                      </a:r>
                      <a:r>
                        <a:rPr lang="ru-RU" sz="1400" kern="100" dirty="0">
                          <a:effectLst/>
                        </a:rPr>
                        <a:t>. </a:t>
                      </a:r>
                      <a:r>
                        <a:rPr lang="ru-RU" sz="1400" kern="100" dirty="0" err="1">
                          <a:effectLst/>
                        </a:rPr>
                        <a:t>Потім</a:t>
                      </a:r>
                      <a:r>
                        <a:rPr lang="ru-RU" sz="1400" kern="100" dirty="0">
                          <a:effectLst/>
                        </a:rPr>
                        <a:t>, </a:t>
                      </a:r>
                      <a:r>
                        <a:rPr lang="ru-RU" sz="1400" kern="100" dirty="0" err="1">
                          <a:effectLst/>
                        </a:rPr>
                        <a:t>помішуючи</a:t>
                      </a:r>
                      <a:r>
                        <a:rPr lang="ru-RU" sz="1400" kern="100" dirty="0">
                          <a:effectLst/>
                        </a:rPr>
                        <a:t>, </a:t>
                      </a:r>
                      <a:r>
                        <a:rPr lang="ru-RU" sz="1400" kern="100" dirty="0" err="1">
                          <a:effectLst/>
                        </a:rPr>
                        <a:t>всипте</a:t>
                      </a:r>
                      <a:r>
                        <a:rPr lang="ru-RU" sz="1400" kern="100" dirty="0">
                          <a:effectLst/>
                        </a:rPr>
                        <a:t> манну крупу, </a:t>
                      </a:r>
                      <a:r>
                        <a:rPr lang="ru-RU" sz="1400" kern="100" dirty="0" err="1">
                          <a:effectLst/>
                        </a:rPr>
                        <a:t>посоліть</a:t>
                      </a:r>
                      <a:r>
                        <a:rPr lang="ru-RU" sz="1400" kern="100" dirty="0">
                          <a:effectLst/>
                        </a:rPr>
                        <a:t> і </a:t>
                      </a:r>
                      <a:r>
                        <a:rPr lang="ru-RU" sz="1400" kern="100" dirty="0" err="1">
                          <a:effectLst/>
                        </a:rPr>
                        <a:t>доведіть</a:t>
                      </a:r>
                      <a:r>
                        <a:rPr lang="ru-RU" sz="1400" kern="100" dirty="0">
                          <a:effectLst/>
                        </a:rPr>
                        <a:t> до кипіння. </a:t>
                      </a:r>
                      <a:r>
                        <a:rPr lang="ru-RU" sz="1400" kern="100" dirty="0" err="1">
                          <a:effectLst/>
                        </a:rPr>
                        <a:t>Яєчні</a:t>
                      </a:r>
                      <a:r>
                        <a:rPr lang="ru-RU" sz="1400" kern="100" dirty="0">
                          <a:effectLst/>
                        </a:rPr>
                        <a:t> </a:t>
                      </a:r>
                      <a:r>
                        <a:rPr lang="ru-RU" sz="1400" kern="100" dirty="0" err="1">
                          <a:effectLst/>
                        </a:rPr>
                        <a:t>жовтки</a:t>
                      </a:r>
                      <a:r>
                        <a:rPr lang="ru-RU" sz="1400" kern="100" dirty="0">
                          <a:effectLst/>
                        </a:rPr>
                        <a:t> </a:t>
                      </a:r>
                      <a:r>
                        <a:rPr lang="ru-RU" sz="1400" kern="100" dirty="0" err="1">
                          <a:effectLst/>
                        </a:rPr>
                        <a:t>розітріть</a:t>
                      </a:r>
                      <a:r>
                        <a:rPr lang="ru-RU" sz="1400" kern="100" dirty="0">
                          <a:effectLst/>
                        </a:rPr>
                        <a:t> </a:t>
                      </a:r>
                      <a:r>
                        <a:rPr lang="ru-RU" sz="1400" kern="100" dirty="0" err="1">
                          <a:effectLst/>
                        </a:rPr>
                        <a:t>із</a:t>
                      </a:r>
                      <a:r>
                        <a:rPr lang="ru-RU" sz="1400" kern="100" dirty="0">
                          <a:effectLst/>
                        </a:rPr>
                        <a:t> </a:t>
                      </a:r>
                      <a:r>
                        <a:rPr lang="ru-RU" sz="1400" kern="100" dirty="0" err="1">
                          <a:effectLst/>
                        </a:rPr>
                        <a:t>цукром</a:t>
                      </a:r>
                      <a:r>
                        <a:rPr lang="ru-RU" sz="1400" kern="100" dirty="0">
                          <a:effectLst/>
                        </a:rPr>
                        <a:t>.  </a:t>
                      </a:r>
                      <a:r>
                        <a:rPr lang="ru-RU" sz="1400" kern="100" dirty="0" err="1">
                          <a:effectLst/>
                        </a:rPr>
                        <a:t>Груші</a:t>
                      </a:r>
                      <a:r>
                        <a:rPr lang="ru-RU" sz="1400" kern="100" dirty="0">
                          <a:effectLst/>
                        </a:rPr>
                        <a:t> </a:t>
                      </a:r>
                      <a:r>
                        <a:rPr lang="ru-RU" sz="1400" kern="100" dirty="0" err="1">
                          <a:effectLst/>
                        </a:rPr>
                        <a:t>наріжте</a:t>
                      </a:r>
                      <a:r>
                        <a:rPr lang="ru-RU" sz="1400" kern="100" dirty="0">
                          <a:effectLst/>
                        </a:rPr>
                        <a:t> </a:t>
                      </a:r>
                      <a:r>
                        <a:rPr lang="ru-RU" sz="1400" kern="100" dirty="0" err="1">
                          <a:effectLst/>
                        </a:rPr>
                        <a:t>скибочками</a:t>
                      </a:r>
                      <a:r>
                        <a:rPr lang="ru-RU" sz="1400" kern="100" dirty="0">
                          <a:effectLst/>
                        </a:rPr>
                        <a:t>, </a:t>
                      </a:r>
                      <a:r>
                        <a:rPr lang="ru-RU" sz="1400" kern="100" dirty="0" err="1">
                          <a:effectLst/>
                        </a:rPr>
                        <a:t>з'єднайте</a:t>
                      </a:r>
                      <a:r>
                        <a:rPr lang="ru-RU" sz="1400" kern="100" dirty="0">
                          <a:effectLst/>
                        </a:rPr>
                        <a:t>  </a:t>
                      </a:r>
                      <a:r>
                        <a:rPr lang="ru-RU" sz="1400" kern="100" dirty="0" err="1">
                          <a:effectLst/>
                        </a:rPr>
                        <a:t>із</a:t>
                      </a:r>
                      <a:r>
                        <a:rPr lang="ru-RU" sz="1400" kern="100" dirty="0">
                          <a:effectLst/>
                        </a:rPr>
                        <a:t>  </a:t>
                      </a:r>
                      <a:r>
                        <a:rPr lang="ru-RU" sz="1400" kern="100" dirty="0" err="1">
                          <a:effectLst/>
                        </a:rPr>
                        <a:t>горіховою</a:t>
                      </a:r>
                      <a:r>
                        <a:rPr lang="ru-RU" sz="1400" kern="100" dirty="0">
                          <a:effectLst/>
                        </a:rPr>
                        <a:t> </a:t>
                      </a:r>
                      <a:r>
                        <a:rPr lang="ru-RU" sz="1400" kern="100" dirty="0" err="1">
                          <a:effectLst/>
                        </a:rPr>
                        <a:t>масою</a:t>
                      </a:r>
                      <a:r>
                        <a:rPr lang="ru-RU" sz="1400" kern="100" dirty="0">
                          <a:effectLst/>
                        </a:rPr>
                        <a:t> і </a:t>
                      </a:r>
                      <a:r>
                        <a:rPr lang="ru-RU" sz="1400" kern="100" dirty="0" err="1">
                          <a:effectLst/>
                        </a:rPr>
                        <a:t>яєчними</a:t>
                      </a:r>
                      <a:r>
                        <a:rPr lang="ru-RU" sz="1400" kern="100" dirty="0">
                          <a:effectLst/>
                        </a:rPr>
                        <a:t> </a:t>
                      </a:r>
                      <a:r>
                        <a:rPr lang="ru-RU" sz="1400" kern="100" dirty="0" err="1">
                          <a:effectLst/>
                        </a:rPr>
                        <a:t>жовтками</a:t>
                      </a:r>
                      <a:r>
                        <a:rPr lang="ru-RU" sz="1400" kern="100" dirty="0">
                          <a:effectLst/>
                        </a:rPr>
                        <a:t>, </a:t>
                      </a:r>
                      <a:r>
                        <a:rPr lang="ru-RU" sz="1400" kern="100" dirty="0" err="1">
                          <a:effectLst/>
                        </a:rPr>
                        <a:t>перемішайте</a:t>
                      </a:r>
                      <a:r>
                        <a:rPr lang="ru-RU" sz="1400" kern="100" dirty="0">
                          <a:effectLst/>
                        </a:rPr>
                        <a:t>.  </a:t>
                      </a:r>
                      <a:r>
                        <a:rPr lang="ru-RU" sz="1400" kern="100" dirty="0" err="1">
                          <a:effectLst/>
                        </a:rPr>
                        <a:t>Яєчні</a:t>
                      </a:r>
                      <a:r>
                        <a:rPr lang="ru-RU" sz="1400" kern="100" dirty="0">
                          <a:effectLst/>
                        </a:rPr>
                        <a:t> </a:t>
                      </a:r>
                      <a:r>
                        <a:rPr lang="ru-RU" sz="1400" kern="100" dirty="0" err="1">
                          <a:effectLst/>
                        </a:rPr>
                        <a:t>білки</a:t>
                      </a:r>
                      <a:r>
                        <a:rPr lang="ru-RU" sz="1400" kern="100" dirty="0">
                          <a:effectLst/>
                        </a:rPr>
                        <a:t> </a:t>
                      </a:r>
                      <a:r>
                        <a:rPr lang="ru-RU" sz="1400" kern="100" dirty="0" err="1">
                          <a:effectLst/>
                        </a:rPr>
                        <a:t>збийте</a:t>
                      </a:r>
                      <a:r>
                        <a:rPr lang="ru-RU" sz="1400" kern="100" dirty="0">
                          <a:effectLst/>
                        </a:rPr>
                        <a:t> до </a:t>
                      </a:r>
                      <a:r>
                        <a:rPr lang="ru-RU" sz="1400" kern="100" dirty="0" err="1">
                          <a:effectLst/>
                        </a:rPr>
                        <a:t>стійкої</a:t>
                      </a:r>
                      <a:r>
                        <a:rPr lang="ru-RU" sz="1400" kern="100" dirty="0">
                          <a:effectLst/>
                        </a:rPr>
                        <a:t> </a:t>
                      </a:r>
                      <a:r>
                        <a:rPr lang="ru-RU" sz="1400" kern="100" dirty="0" err="1">
                          <a:effectLst/>
                        </a:rPr>
                        <a:t>піни</a:t>
                      </a:r>
                      <a:r>
                        <a:rPr lang="ru-RU" sz="1400" kern="100" dirty="0">
                          <a:effectLst/>
                        </a:rPr>
                        <a:t> і </a:t>
                      </a:r>
                      <a:r>
                        <a:rPr lang="ru-RU" sz="1400" kern="100" dirty="0" err="1">
                          <a:effectLst/>
                        </a:rPr>
                        <a:t>введіть</a:t>
                      </a:r>
                      <a:r>
                        <a:rPr lang="ru-RU" sz="1400" kern="100" dirty="0">
                          <a:effectLst/>
                        </a:rPr>
                        <a:t> у </a:t>
                      </a:r>
                      <a:r>
                        <a:rPr lang="ru-RU" sz="1400" kern="100" dirty="0" err="1">
                          <a:effectLst/>
                        </a:rPr>
                        <a:t>масу</a:t>
                      </a:r>
                      <a:r>
                        <a:rPr lang="ru-RU" sz="1400" kern="100" dirty="0">
                          <a:effectLst/>
                        </a:rPr>
                        <a:t>. </a:t>
                      </a:r>
                      <a:r>
                        <a:rPr lang="ru-RU" sz="1400" kern="100" dirty="0" err="1">
                          <a:effectLst/>
                        </a:rPr>
                        <a:t>Викладіть</a:t>
                      </a:r>
                      <a:r>
                        <a:rPr lang="ru-RU" sz="1400" kern="100" dirty="0">
                          <a:effectLst/>
                        </a:rPr>
                        <a:t> </a:t>
                      </a:r>
                      <a:r>
                        <a:rPr lang="ru-RU" sz="1400" kern="100" dirty="0" err="1">
                          <a:effectLst/>
                        </a:rPr>
                        <a:t>суміш</a:t>
                      </a:r>
                      <a:r>
                        <a:rPr lang="ru-RU" sz="1400" kern="100" dirty="0">
                          <a:effectLst/>
                        </a:rPr>
                        <a:t> у </a:t>
                      </a:r>
                      <a:r>
                        <a:rPr lang="ru-RU" sz="1400" kern="100" dirty="0" err="1">
                          <a:effectLst/>
                        </a:rPr>
                        <a:t>змащену</a:t>
                      </a:r>
                      <a:r>
                        <a:rPr lang="ru-RU" sz="1400" kern="100" dirty="0">
                          <a:effectLst/>
                        </a:rPr>
                        <a:t> </a:t>
                      </a:r>
                      <a:r>
                        <a:rPr lang="ru-RU" sz="1400" kern="100" dirty="0" err="1">
                          <a:effectLst/>
                        </a:rPr>
                        <a:t>олією</a:t>
                      </a:r>
                      <a:r>
                        <a:rPr lang="ru-RU" sz="1400" kern="100" dirty="0">
                          <a:effectLst/>
                        </a:rPr>
                        <a:t> форму і </a:t>
                      </a:r>
                      <a:r>
                        <a:rPr lang="ru-RU" sz="1400" kern="100" dirty="0" err="1">
                          <a:effectLst/>
                        </a:rPr>
                        <a:t>варіть</a:t>
                      </a:r>
                      <a:r>
                        <a:rPr lang="ru-RU" sz="1400" kern="100" dirty="0">
                          <a:effectLst/>
                        </a:rPr>
                        <a:t> на пару 20-30 хвилин. При </a:t>
                      </a:r>
                      <a:r>
                        <a:rPr lang="ru-RU" sz="1400" kern="100" dirty="0" err="1">
                          <a:effectLst/>
                        </a:rPr>
                        <a:t>подачі</a:t>
                      </a:r>
                      <a:r>
                        <a:rPr lang="ru-RU" sz="1400" kern="100" dirty="0">
                          <a:effectLst/>
                        </a:rPr>
                        <a:t> </a:t>
                      </a:r>
                      <a:r>
                        <a:rPr lang="ru-RU" sz="1400" kern="100" dirty="0" err="1">
                          <a:effectLst/>
                        </a:rPr>
                        <a:t>викладіть</a:t>
                      </a:r>
                      <a:r>
                        <a:rPr lang="ru-RU" sz="1400" kern="100" dirty="0">
                          <a:effectLst/>
                        </a:rPr>
                        <a:t> пудинг </a:t>
                      </a:r>
                      <a:r>
                        <a:rPr lang="ru-RU" sz="1400" kern="100" dirty="0" err="1">
                          <a:effectLst/>
                        </a:rPr>
                        <a:t>із</a:t>
                      </a:r>
                      <a:r>
                        <a:rPr lang="ru-RU" sz="1400" kern="100" dirty="0">
                          <a:effectLst/>
                        </a:rPr>
                        <a:t> </a:t>
                      </a:r>
                      <a:r>
                        <a:rPr lang="ru-RU" sz="1400" kern="100" dirty="0" err="1">
                          <a:effectLst/>
                        </a:rPr>
                        <a:t>форми</a:t>
                      </a:r>
                      <a:r>
                        <a:rPr lang="ru-RU" sz="1400" kern="100" dirty="0">
                          <a:effectLst/>
                        </a:rPr>
                        <a:t>, </a:t>
                      </a:r>
                      <a:r>
                        <a:rPr lang="ru-RU" sz="1400" kern="100" dirty="0" err="1">
                          <a:effectLst/>
                        </a:rPr>
                        <a:t>оформіть</a:t>
                      </a:r>
                      <a:r>
                        <a:rPr lang="ru-RU" sz="1400" kern="100" dirty="0">
                          <a:effectLst/>
                        </a:rPr>
                        <a:t> </a:t>
                      </a:r>
                      <a:r>
                        <a:rPr lang="ru-RU" sz="1400" kern="100" dirty="0" err="1">
                          <a:effectLst/>
                        </a:rPr>
                        <a:t>скибочками</a:t>
                      </a:r>
                      <a:r>
                        <a:rPr lang="ru-RU" sz="1400" kern="100" dirty="0">
                          <a:effectLst/>
                        </a:rPr>
                        <a:t> груш і </a:t>
                      </a:r>
                      <a:r>
                        <a:rPr lang="ru-RU" sz="1400" kern="100" dirty="0" err="1">
                          <a:effectLst/>
                        </a:rPr>
                        <a:t>полийте</a:t>
                      </a:r>
                      <a:r>
                        <a:rPr lang="ru-RU" sz="1400" kern="100" dirty="0">
                          <a:effectLst/>
                        </a:rPr>
                        <a:t> </a:t>
                      </a:r>
                      <a:r>
                        <a:rPr lang="ru-RU" sz="1400" kern="100" dirty="0" err="1">
                          <a:effectLst/>
                        </a:rPr>
                        <a:t>журавлинним</a:t>
                      </a:r>
                      <a:r>
                        <a:rPr lang="ru-RU" sz="1400" kern="100" dirty="0">
                          <a:effectLst/>
                        </a:rPr>
                        <a:t> соусом. Температура </a:t>
                      </a:r>
                      <a:r>
                        <a:rPr lang="ru-RU" sz="1400" kern="100" dirty="0" err="1">
                          <a:effectLst/>
                        </a:rPr>
                        <a:t>подачі</a:t>
                      </a:r>
                      <a:r>
                        <a:rPr lang="ru-RU" sz="1400" kern="100" dirty="0">
                          <a:effectLst/>
                        </a:rPr>
                        <a:t>: 70-75С.  </a:t>
                      </a:r>
                      <a:r>
                        <a:rPr lang="ru-RU" sz="1400" kern="100" dirty="0" err="1">
                          <a:effectLst/>
                        </a:rPr>
                        <a:t>Приготування</a:t>
                      </a:r>
                      <a:r>
                        <a:rPr lang="ru-RU" sz="1400" kern="100" dirty="0">
                          <a:effectLst/>
                        </a:rPr>
                        <a:t> </a:t>
                      </a:r>
                      <a:r>
                        <a:rPr lang="ru-RU" sz="1400" kern="100" dirty="0" err="1">
                          <a:effectLst/>
                        </a:rPr>
                        <a:t>соусу:ж</a:t>
                      </a:r>
                      <a:r>
                        <a:rPr lang="ru-RU" sz="1400" kern="100" dirty="0">
                          <a:effectLst/>
                        </a:rPr>
                        <a:t> </a:t>
                      </a:r>
                      <a:r>
                        <a:rPr lang="ru-RU" sz="1400" kern="100" dirty="0" err="1">
                          <a:effectLst/>
                        </a:rPr>
                        <a:t>уравлину</a:t>
                      </a:r>
                      <a:r>
                        <a:rPr lang="ru-RU" sz="1400" kern="100" dirty="0">
                          <a:effectLst/>
                        </a:rPr>
                        <a:t> </a:t>
                      </a:r>
                      <a:r>
                        <a:rPr lang="ru-RU" sz="1400" kern="100" dirty="0" err="1">
                          <a:effectLst/>
                        </a:rPr>
                        <a:t>перебирають</a:t>
                      </a:r>
                      <a:r>
                        <a:rPr lang="ru-RU" sz="1400" kern="100" dirty="0">
                          <a:effectLst/>
                        </a:rPr>
                        <a:t>, </a:t>
                      </a:r>
                      <a:r>
                        <a:rPr lang="ru-RU" sz="1400" kern="100" dirty="0" err="1">
                          <a:effectLst/>
                        </a:rPr>
                        <a:t>промивають</a:t>
                      </a:r>
                      <a:r>
                        <a:rPr lang="ru-RU" sz="1400" kern="100" dirty="0">
                          <a:effectLst/>
                        </a:rPr>
                        <a:t> і </a:t>
                      </a:r>
                      <a:r>
                        <a:rPr lang="ru-RU" sz="1400" kern="100" dirty="0" err="1">
                          <a:effectLst/>
                        </a:rPr>
                        <a:t>віджимають</a:t>
                      </a:r>
                      <a:r>
                        <a:rPr lang="ru-RU" sz="1400" kern="100" dirty="0">
                          <a:effectLst/>
                        </a:rPr>
                        <a:t> </a:t>
                      </a:r>
                      <a:r>
                        <a:rPr lang="ru-RU" sz="1400" kern="100" dirty="0" err="1">
                          <a:effectLst/>
                        </a:rPr>
                        <a:t>сік</a:t>
                      </a:r>
                      <a:r>
                        <a:rPr lang="ru-RU" sz="1400" kern="100" dirty="0">
                          <a:effectLst/>
                        </a:rPr>
                        <a:t>.  Мезгу </a:t>
                      </a:r>
                      <a:r>
                        <a:rPr lang="ru-RU" sz="1400" kern="100" dirty="0" err="1">
                          <a:effectLst/>
                        </a:rPr>
                        <a:t>заливають</a:t>
                      </a:r>
                      <a:r>
                        <a:rPr lang="ru-RU" sz="1400" kern="100" dirty="0">
                          <a:effectLst/>
                        </a:rPr>
                        <a:t> </a:t>
                      </a:r>
                      <a:r>
                        <a:rPr lang="ru-RU" sz="1400" kern="100" dirty="0" err="1">
                          <a:effectLst/>
                        </a:rPr>
                        <a:t>гарячою</a:t>
                      </a:r>
                      <a:r>
                        <a:rPr lang="ru-RU" sz="1400" kern="100" dirty="0">
                          <a:effectLst/>
                        </a:rPr>
                        <a:t> водою і </a:t>
                      </a:r>
                      <a:r>
                        <a:rPr lang="ru-RU" sz="1400" kern="100" dirty="0" err="1">
                          <a:effectLst/>
                        </a:rPr>
                        <a:t>кип'ятять</a:t>
                      </a:r>
                      <a:r>
                        <a:rPr lang="ru-RU" sz="1400" kern="100" dirty="0">
                          <a:effectLst/>
                        </a:rPr>
                        <a:t> 5-8 хвилин, </a:t>
                      </a:r>
                      <a:r>
                        <a:rPr lang="ru-RU" sz="1400" kern="100" dirty="0" err="1">
                          <a:effectLst/>
                        </a:rPr>
                        <a:t>потім</a:t>
                      </a:r>
                      <a:r>
                        <a:rPr lang="ru-RU" sz="1400" kern="100" dirty="0">
                          <a:effectLst/>
                        </a:rPr>
                        <a:t> </a:t>
                      </a:r>
                      <a:r>
                        <a:rPr lang="ru-RU" sz="1400" kern="100" dirty="0" err="1">
                          <a:effectLst/>
                        </a:rPr>
                        <a:t>проціджують</a:t>
                      </a:r>
                      <a:r>
                        <a:rPr lang="ru-RU" sz="1400" kern="100" dirty="0">
                          <a:effectLst/>
                        </a:rPr>
                        <a:t>.  У </a:t>
                      </a:r>
                      <a:r>
                        <a:rPr lang="ru-RU" sz="1400" kern="100" dirty="0" err="1">
                          <a:effectLst/>
                        </a:rPr>
                        <a:t>відвар</a:t>
                      </a:r>
                      <a:r>
                        <a:rPr lang="ru-RU" sz="1400" kern="100" dirty="0">
                          <a:effectLst/>
                        </a:rPr>
                        <a:t> додають </a:t>
                      </a:r>
                      <a:r>
                        <a:rPr lang="ru-RU" sz="1400" kern="100" dirty="0" err="1">
                          <a:effectLst/>
                        </a:rPr>
                        <a:t>цукор</a:t>
                      </a:r>
                      <a:r>
                        <a:rPr lang="ru-RU" sz="1400" kern="100" dirty="0">
                          <a:effectLst/>
                        </a:rPr>
                        <a:t> та </a:t>
                      </a:r>
                      <a:r>
                        <a:rPr lang="ru-RU" sz="1400" kern="100" dirty="0" err="1">
                          <a:effectLst/>
                        </a:rPr>
                        <a:t>знову</a:t>
                      </a:r>
                      <a:r>
                        <a:rPr lang="ru-RU" sz="1400" kern="100" dirty="0">
                          <a:effectLst/>
                        </a:rPr>
                        <a:t> доводять до кипіння.  </a:t>
                      </a:r>
                      <a:r>
                        <a:rPr lang="ru-RU" sz="1400" kern="100" dirty="0" err="1">
                          <a:effectLst/>
                        </a:rPr>
                        <a:t>Одночасно</a:t>
                      </a:r>
                      <a:r>
                        <a:rPr lang="ru-RU" sz="1400" kern="100" dirty="0">
                          <a:effectLst/>
                        </a:rPr>
                        <a:t> </a:t>
                      </a:r>
                      <a:r>
                        <a:rPr lang="ru-RU" sz="1400" kern="100" dirty="0" err="1">
                          <a:effectLst/>
                        </a:rPr>
                        <a:t>розводять</a:t>
                      </a:r>
                      <a:r>
                        <a:rPr lang="ru-RU" sz="1400" kern="100" dirty="0">
                          <a:effectLst/>
                        </a:rPr>
                        <a:t> </a:t>
                      </a:r>
                      <a:r>
                        <a:rPr lang="ru-RU" sz="1400" kern="100" dirty="0" err="1">
                          <a:effectLst/>
                        </a:rPr>
                        <a:t>крохмаль</a:t>
                      </a:r>
                      <a:r>
                        <a:rPr lang="ru-RU" sz="1400" kern="100" dirty="0">
                          <a:effectLst/>
                        </a:rPr>
                        <a:t> холодною </a:t>
                      </a:r>
                      <a:r>
                        <a:rPr lang="ru-RU" sz="1400" kern="100" dirty="0" err="1">
                          <a:effectLst/>
                        </a:rPr>
                        <a:t>кип'яченою</a:t>
                      </a:r>
                      <a:r>
                        <a:rPr lang="ru-RU" sz="1400" kern="100" dirty="0">
                          <a:effectLst/>
                        </a:rPr>
                        <a:t> водою </a:t>
                      </a:r>
                      <a:r>
                        <a:rPr lang="ru-RU" sz="1400" kern="100" dirty="0" err="1">
                          <a:effectLst/>
                        </a:rPr>
                        <a:t>або</a:t>
                      </a:r>
                      <a:r>
                        <a:rPr lang="ru-RU" sz="1400" kern="100" dirty="0">
                          <a:effectLst/>
                        </a:rPr>
                        <a:t> </a:t>
                      </a:r>
                      <a:r>
                        <a:rPr lang="ru-RU" sz="1400" kern="100" dirty="0" err="1">
                          <a:effectLst/>
                        </a:rPr>
                        <a:t>охолодженим</a:t>
                      </a:r>
                      <a:r>
                        <a:rPr lang="ru-RU" sz="1400" kern="100" dirty="0">
                          <a:effectLst/>
                        </a:rPr>
                        <a:t> </a:t>
                      </a:r>
                      <a:r>
                        <a:rPr lang="ru-RU" sz="1400" kern="100" dirty="0" err="1">
                          <a:effectLst/>
                        </a:rPr>
                        <a:t>ягідним</a:t>
                      </a:r>
                      <a:r>
                        <a:rPr lang="ru-RU" sz="1400" kern="100" dirty="0">
                          <a:effectLst/>
                        </a:rPr>
                        <a:t> </a:t>
                      </a:r>
                      <a:r>
                        <a:rPr lang="ru-RU" sz="1400" kern="100" dirty="0" err="1">
                          <a:effectLst/>
                        </a:rPr>
                        <a:t>відваром</a:t>
                      </a:r>
                      <a:r>
                        <a:rPr lang="ru-RU" sz="1400" kern="100" dirty="0">
                          <a:effectLst/>
                        </a:rPr>
                        <a:t>.  У </a:t>
                      </a:r>
                      <a:r>
                        <a:rPr lang="ru-RU" sz="1400" kern="100" dirty="0" err="1">
                          <a:effectLst/>
                        </a:rPr>
                        <a:t>гарячий</a:t>
                      </a:r>
                      <a:r>
                        <a:rPr lang="ru-RU" sz="1400" kern="100" dirty="0">
                          <a:effectLst/>
                        </a:rPr>
                        <a:t> сироп </a:t>
                      </a:r>
                      <a:r>
                        <a:rPr lang="ru-RU" sz="1400" kern="100" dirty="0" err="1">
                          <a:effectLst/>
                        </a:rPr>
                        <a:t>ягідний</a:t>
                      </a:r>
                      <a:r>
                        <a:rPr lang="ru-RU" sz="1400" kern="100" dirty="0">
                          <a:effectLst/>
                        </a:rPr>
                        <a:t> </a:t>
                      </a:r>
                      <a:r>
                        <a:rPr lang="ru-RU" sz="1400" kern="100" dirty="0" err="1">
                          <a:effectLst/>
                        </a:rPr>
                        <a:t>відразу</a:t>
                      </a:r>
                      <a:r>
                        <a:rPr lang="ru-RU" sz="1400" kern="100" dirty="0">
                          <a:effectLst/>
                        </a:rPr>
                        <a:t> </a:t>
                      </a:r>
                      <a:r>
                        <a:rPr lang="ru-RU" sz="1400" kern="100" dirty="0" err="1">
                          <a:effectLst/>
                        </a:rPr>
                        <a:t>вливають</a:t>
                      </a:r>
                      <a:r>
                        <a:rPr lang="ru-RU" sz="1400" kern="100" dirty="0">
                          <a:effectLst/>
                        </a:rPr>
                        <a:t> </a:t>
                      </a:r>
                      <a:r>
                        <a:rPr lang="ru-RU" sz="1400" kern="100" dirty="0" err="1">
                          <a:effectLst/>
                        </a:rPr>
                        <a:t>проціджений</a:t>
                      </a:r>
                      <a:r>
                        <a:rPr lang="ru-RU" sz="1400" kern="100" dirty="0">
                          <a:effectLst/>
                        </a:rPr>
                        <a:t> </a:t>
                      </a:r>
                      <a:r>
                        <a:rPr lang="ru-RU" sz="1400" kern="100" dirty="0" err="1">
                          <a:effectLst/>
                        </a:rPr>
                        <a:t>крохмаль</a:t>
                      </a:r>
                      <a:r>
                        <a:rPr lang="ru-RU" sz="1400" kern="100" dirty="0">
                          <a:effectLst/>
                        </a:rPr>
                        <a:t> і, </a:t>
                      </a:r>
                      <a:r>
                        <a:rPr lang="ru-RU" sz="1400" kern="100" dirty="0" err="1">
                          <a:effectLst/>
                        </a:rPr>
                        <a:t>помішуючи</a:t>
                      </a:r>
                      <a:r>
                        <a:rPr lang="ru-RU" sz="1400" kern="100" dirty="0">
                          <a:effectLst/>
                        </a:rPr>
                        <a:t>, </a:t>
                      </a:r>
                      <a:r>
                        <a:rPr lang="ru-RU" sz="1400" kern="100" dirty="0" err="1">
                          <a:effectLst/>
                        </a:rPr>
                        <a:t>швидко</a:t>
                      </a:r>
                      <a:r>
                        <a:rPr lang="ru-RU" sz="1400" kern="100" dirty="0">
                          <a:effectLst/>
                        </a:rPr>
                        <a:t> доводять до кипіння.  </a:t>
                      </a:r>
                      <a:r>
                        <a:rPr lang="en-US" sz="1400" kern="100" dirty="0" err="1">
                          <a:effectLst/>
                        </a:rPr>
                        <a:t>Після</a:t>
                      </a:r>
                      <a:r>
                        <a:rPr lang="en-US" sz="1400" kern="100" dirty="0">
                          <a:effectLst/>
                        </a:rPr>
                        <a:t> </a:t>
                      </a:r>
                      <a:r>
                        <a:rPr lang="en-US" sz="1400" kern="100" dirty="0" err="1">
                          <a:effectLst/>
                        </a:rPr>
                        <a:t>цього</a:t>
                      </a:r>
                      <a:r>
                        <a:rPr lang="en-US" sz="1400" kern="100" dirty="0">
                          <a:effectLst/>
                        </a:rPr>
                        <a:t> </a:t>
                      </a:r>
                      <a:r>
                        <a:rPr lang="en-US" sz="1400" kern="100" dirty="0" err="1">
                          <a:effectLst/>
                        </a:rPr>
                        <a:t>вливають</a:t>
                      </a:r>
                      <a:r>
                        <a:rPr lang="en-US" sz="1400" kern="100" dirty="0">
                          <a:effectLst/>
                        </a:rPr>
                        <a:t> </a:t>
                      </a:r>
                      <a:r>
                        <a:rPr lang="en-US" sz="1400" kern="100" dirty="0" err="1">
                          <a:effectLst/>
                        </a:rPr>
                        <a:t>віджатий</a:t>
                      </a:r>
                      <a:r>
                        <a:rPr lang="en-US" sz="1400" kern="100" dirty="0">
                          <a:effectLst/>
                        </a:rPr>
                        <a:t> </a:t>
                      </a:r>
                      <a:r>
                        <a:rPr lang="en-US" sz="1400" kern="100" dirty="0" err="1">
                          <a:effectLst/>
                        </a:rPr>
                        <a:t>сік</a:t>
                      </a:r>
                      <a:r>
                        <a:rPr lang="en-US" sz="1400" kern="100" dirty="0">
                          <a:effectLst/>
                        </a:rPr>
                        <a:t>.         </a:t>
                      </a:r>
                      <a:endParaRPr lang="ru-UA" sz="14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52" marR="0" marT="5204" marB="0"/>
                </a:tc>
                <a:extLst>
                  <a:ext uri="{0D108BD9-81ED-4DB2-BD59-A6C34878D82A}">
                    <a16:rowId xmlns:a16="http://schemas.microsoft.com/office/drawing/2014/main" val="379519170"/>
                  </a:ext>
                </a:extLst>
              </a:tr>
              <a:tr h="180231">
                <a:tc>
                  <a:txBody>
                    <a:bodyPr/>
                    <a:lstStyle/>
                    <a:p>
                      <a:pPr marL="3175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</a:rPr>
                        <a:t>2 </a:t>
                      </a:r>
                      <a:endParaRPr lang="ru-UA" sz="14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52" marR="0" marT="5204" marB="0"/>
                </a:tc>
                <a:tc>
                  <a:txBody>
                    <a:bodyPr/>
                    <a:lstStyle/>
                    <a:p>
                      <a:pPr marL="3175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</a:rPr>
                        <a:t>Молоко </a:t>
                      </a:r>
                      <a:endParaRPr lang="ru-UA" sz="14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52" marR="0" marT="5204" marB="0"/>
                </a:tc>
                <a:tc>
                  <a:txBody>
                    <a:bodyPr/>
                    <a:lstStyle/>
                    <a:p>
                      <a:pPr marR="6731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</a:rPr>
                        <a:t>75 </a:t>
                      </a:r>
                      <a:endParaRPr lang="ru-UA" sz="14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52" marR="0" marT="5204" marB="0"/>
                </a:tc>
                <a:tc>
                  <a:txBody>
                    <a:bodyPr/>
                    <a:lstStyle/>
                    <a:p>
                      <a:pPr marR="6985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</a:rPr>
                        <a:t>75 </a:t>
                      </a:r>
                      <a:endParaRPr lang="ru-UA" sz="14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52" marR="0" marT="5204" marB="0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198598"/>
                  </a:ext>
                </a:extLst>
              </a:tr>
              <a:tr h="331625">
                <a:tc>
                  <a:txBody>
                    <a:bodyPr/>
                    <a:lstStyle/>
                    <a:p>
                      <a:pPr marL="3175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</a:rPr>
                        <a:t>3 </a:t>
                      </a:r>
                      <a:endParaRPr lang="ru-UA" sz="14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52" marR="0" marT="5204" marB="0"/>
                </a:tc>
                <a:tc>
                  <a:txBody>
                    <a:bodyPr/>
                    <a:lstStyle/>
                    <a:p>
                      <a:pPr marL="12065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</a:rPr>
                        <a:t>Яйця </a:t>
                      </a:r>
                      <a:endParaRPr lang="ru-UA" sz="14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52" marR="0" marT="5204" marB="0"/>
                </a:tc>
                <a:tc>
                  <a:txBody>
                    <a:bodyPr/>
                    <a:lstStyle/>
                    <a:p>
                      <a:pPr marL="12065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</a:rPr>
                        <a:t>1/2шт </a:t>
                      </a:r>
                      <a:endParaRPr lang="ru-UA" sz="14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52" marR="0" marT="5204" marB="0"/>
                </a:tc>
                <a:tc>
                  <a:txBody>
                    <a:bodyPr/>
                    <a:lstStyle/>
                    <a:p>
                      <a:pPr marR="6985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</a:rPr>
                        <a:t>20 </a:t>
                      </a:r>
                      <a:endParaRPr lang="ru-UA" sz="14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52" marR="0" marT="5204" marB="0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3968913"/>
                  </a:ext>
                </a:extLst>
              </a:tr>
              <a:tr h="331625">
                <a:tc>
                  <a:txBody>
                    <a:bodyPr/>
                    <a:lstStyle/>
                    <a:p>
                      <a:pPr marL="3175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</a:rPr>
                        <a:t>4 </a:t>
                      </a:r>
                      <a:endParaRPr lang="ru-UA" sz="14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52" marR="0" marT="5204" marB="0"/>
                </a:tc>
                <a:tc>
                  <a:txBody>
                    <a:bodyPr/>
                    <a:lstStyle/>
                    <a:p>
                      <a:pPr marL="12065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</a:rPr>
                        <a:t> Цукор </a:t>
                      </a:r>
                      <a:endParaRPr lang="ru-UA" sz="14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52" marR="0" marT="5204" marB="0"/>
                </a:tc>
                <a:tc>
                  <a:txBody>
                    <a:bodyPr/>
                    <a:lstStyle/>
                    <a:p>
                      <a:pPr marR="6731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</a:rPr>
                        <a:t>11,5 </a:t>
                      </a:r>
                      <a:endParaRPr lang="ru-UA" sz="14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52" marR="0" marT="5204" marB="0"/>
                </a:tc>
                <a:tc>
                  <a:txBody>
                    <a:bodyPr/>
                    <a:lstStyle/>
                    <a:p>
                      <a:pPr marR="6985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</a:rPr>
                        <a:t>11 </a:t>
                      </a:r>
                      <a:endParaRPr lang="ru-UA" sz="14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52" marR="0" marT="5204" marB="0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7040543"/>
                  </a:ext>
                </a:extLst>
              </a:tr>
              <a:tr h="331625">
                <a:tc>
                  <a:txBody>
                    <a:bodyPr/>
                    <a:lstStyle/>
                    <a:p>
                      <a:pPr marL="3175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</a:rPr>
                        <a:t>5 </a:t>
                      </a:r>
                      <a:endParaRPr lang="ru-UA" sz="14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52" marR="0" marT="5204" marB="0"/>
                </a:tc>
                <a:tc>
                  <a:txBody>
                    <a:bodyPr/>
                    <a:lstStyle/>
                    <a:p>
                      <a:pPr marL="3175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</a:rPr>
                        <a:t>Горіхи грецькі </a:t>
                      </a:r>
                      <a:endParaRPr lang="ru-UA" sz="14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52" marR="0" marT="5204" marB="0"/>
                </a:tc>
                <a:tc>
                  <a:txBody>
                    <a:bodyPr/>
                    <a:lstStyle/>
                    <a:p>
                      <a:pPr marR="6731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</a:rPr>
                        <a:t>20 </a:t>
                      </a:r>
                      <a:endParaRPr lang="ru-UA" sz="14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52" marR="0" marT="5204" marB="0"/>
                </a:tc>
                <a:tc>
                  <a:txBody>
                    <a:bodyPr/>
                    <a:lstStyle/>
                    <a:p>
                      <a:pPr marR="6985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</a:rPr>
                        <a:t>20 </a:t>
                      </a:r>
                      <a:endParaRPr lang="ru-UA" sz="14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52" marR="0" marT="5204" marB="0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5257080"/>
                  </a:ext>
                </a:extLst>
              </a:tr>
              <a:tr h="180231">
                <a:tc>
                  <a:txBody>
                    <a:bodyPr/>
                    <a:lstStyle/>
                    <a:p>
                      <a:pPr marL="3175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</a:rPr>
                        <a:t>6 </a:t>
                      </a:r>
                      <a:endParaRPr lang="ru-UA" sz="14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52" marR="0" marT="5204" marB="0"/>
                </a:tc>
                <a:tc>
                  <a:txBody>
                    <a:bodyPr/>
                    <a:lstStyle/>
                    <a:p>
                      <a:pPr marL="12065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</a:rPr>
                        <a:t>Манна крупа </a:t>
                      </a:r>
                      <a:endParaRPr lang="ru-UA" sz="14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52" marR="0" marT="5204" marB="0"/>
                </a:tc>
                <a:tc>
                  <a:txBody>
                    <a:bodyPr/>
                    <a:lstStyle/>
                    <a:p>
                      <a:pPr marR="64135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</a:rPr>
                        <a:t>6 </a:t>
                      </a:r>
                      <a:endParaRPr lang="ru-UA" sz="14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52" marR="0" marT="5204" marB="0"/>
                </a:tc>
                <a:tc>
                  <a:txBody>
                    <a:bodyPr/>
                    <a:lstStyle/>
                    <a:p>
                      <a:pPr marR="6731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</a:rPr>
                        <a:t>6 </a:t>
                      </a:r>
                      <a:endParaRPr lang="ru-UA" sz="14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52" marR="0" marT="5204" marB="0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0407795"/>
                  </a:ext>
                </a:extLst>
              </a:tr>
              <a:tr h="331625">
                <a:tc>
                  <a:txBody>
                    <a:bodyPr/>
                    <a:lstStyle/>
                    <a:p>
                      <a:pPr marL="3175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</a:rPr>
                        <a:t>7 </a:t>
                      </a:r>
                      <a:endParaRPr lang="ru-UA" sz="14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52" marR="0" marT="5204" marB="0"/>
                </a:tc>
                <a:tc>
                  <a:txBody>
                    <a:bodyPr/>
                    <a:lstStyle/>
                    <a:p>
                      <a:pPr marL="12065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</a:rPr>
                        <a:t>Масло вершкове </a:t>
                      </a:r>
                      <a:endParaRPr lang="ru-UA" sz="14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52" marR="0" marT="5204" marB="0"/>
                </a:tc>
                <a:tc>
                  <a:txBody>
                    <a:bodyPr/>
                    <a:lstStyle/>
                    <a:p>
                      <a:pPr marR="64135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</a:rPr>
                        <a:t>5 </a:t>
                      </a:r>
                      <a:endParaRPr lang="ru-UA" sz="14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52" marR="0" marT="5204" marB="0"/>
                </a:tc>
                <a:tc>
                  <a:txBody>
                    <a:bodyPr/>
                    <a:lstStyle/>
                    <a:p>
                      <a:pPr marR="6731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</a:rPr>
                        <a:t>5 </a:t>
                      </a:r>
                      <a:endParaRPr lang="ru-UA" sz="14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52" marR="0" marT="5204" marB="0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1742656"/>
                  </a:ext>
                </a:extLst>
              </a:tr>
              <a:tr h="331625">
                <a:tc>
                  <a:txBody>
                    <a:bodyPr/>
                    <a:lstStyle/>
                    <a:p>
                      <a:pPr marL="3175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</a:rPr>
                        <a:t>8 </a:t>
                      </a:r>
                      <a:endParaRPr lang="ru-UA" sz="14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52" marR="0" marT="5204" marB="0"/>
                </a:tc>
                <a:tc>
                  <a:txBody>
                    <a:bodyPr/>
                    <a:lstStyle/>
                    <a:p>
                      <a:pPr marL="3175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</a:rPr>
                        <a:t>Сіль </a:t>
                      </a:r>
                      <a:endParaRPr lang="ru-UA" sz="14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52" marR="0" marT="5204" marB="0"/>
                </a:tc>
                <a:tc>
                  <a:txBody>
                    <a:bodyPr/>
                    <a:lstStyle/>
                    <a:p>
                      <a:pPr marR="64135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</a:rPr>
                        <a:t>0,3 </a:t>
                      </a:r>
                      <a:endParaRPr lang="ru-UA" sz="14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52" marR="0" marT="5204" marB="0"/>
                </a:tc>
                <a:tc>
                  <a:txBody>
                    <a:bodyPr/>
                    <a:lstStyle/>
                    <a:p>
                      <a:pPr marR="6731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</a:rPr>
                        <a:t>0,3 </a:t>
                      </a:r>
                      <a:endParaRPr lang="ru-UA" sz="14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52" marR="0" marT="5204" marB="0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9028774"/>
                  </a:ext>
                </a:extLst>
              </a:tr>
              <a:tr h="331625">
                <a:tc>
                  <a:txBody>
                    <a:bodyPr/>
                    <a:lstStyle/>
                    <a:p>
                      <a:pPr marL="3175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</a:rPr>
                        <a:t>9 </a:t>
                      </a:r>
                      <a:endParaRPr lang="ru-UA" sz="14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52" marR="0" marT="5204" marB="0"/>
                </a:tc>
                <a:tc>
                  <a:txBody>
                    <a:bodyPr/>
                    <a:lstStyle/>
                    <a:p>
                      <a:pPr marL="3175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</a:rPr>
                        <a:t>Соус журавлиний </a:t>
                      </a:r>
                      <a:endParaRPr lang="ru-UA" sz="14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52" marR="0" marT="5204" marB="0"/>
                </a:tc>
                <a:tc>
                  <a:txBody>
                    <a:bodyPr/>
                    <a:lstStyle/>
                    <a:p>
                      <a:pPr marR="6350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</a:rPr>
                        <a:t>- </a:t>
                      </a:r>
                      <a:endParaRPr lang="ru-UA" sz="14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52" marR="0" marT="5204" marB="0"/>
                </a:tc>
                <a:tc>
                  <a:txBody>
                    <a:bodyPr/>
                    <a:lstStyle/>
                    <a:p>
                      <a:pPr marR="6985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</a:rPr>
                        <a:t>20 </a:t>
                      </a:r>
                      <a:endParaRPr lang="ru-UA" sz="14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52" marR="0" marT="5204" marB="0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4587940"/>
                  </a:ext>
                </a:extLst>
              </a:tr>
              <a:tr h="331625">
                <a:tc>
                  <a:txBody>
                    <a:bodyPr/>
                    <a:lstStyle/>
                    <a:p>
                      <a:pPr marL="3175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</a:rPr>
                        <a:t>10 </a:t>
                      </a:r>
                      <a:endParaRPr lang="ru-UA" sz="14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52" marR="0" marT="5204" marB="0"/>
                </a:tc>
                <a:tc>
                  <a:txBody>
                    <a:bodyPr/>
                    <a:lstStyle/>
                    <a:p>
                      <a:pPr marL="3175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</a:rPr>
                        <a:t>Журавлина </a:t>
                      </a:r>
                      <a:endParaRPr lang="ru-UA" sz="14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52" marR="0" marT="5204" marB="0"/>
                </a:tc>
                <a:tc>
                  <a:txBody>
                    <a:bodyPr/>
                    <a:lstStyle/>
                    <a:p>
                      <a:pPr marR="64135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</a:rPr>
                        <a:t>3 </a:t>
                      </a:r>
                      <a:endParaRPr lang="ru-UA" sz="14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52" marR="0" marT="5204" marB="0"/>
                </a:tc>
                <a:tc>
                  <a:txBody>
                    <a:bodyPr/>
                    <a:lstStyle/>
                    <a:p>
                      <a:pPr marR="6731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</a:rPr>
                        <a:t>3 </a:t>
                      </a:r>
                      <a:endParaRPr lang="ru-UA" sz="14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52" marR="0" marT="5204" marB="0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0980828"/>
                  </a:ext>
                </a:extLst>
              </a:tr>
              <a:tr h="331625">
                <a:tc>
                  <a:txBody>
                    <a:bodyPr/>
                    <a:lstStyle/>
                    <a:p>
                      <a:pPr marL="3175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</a:rPr>
                        <a:t>11 </a:t>
                      </a:r>
                      <a:endParaRPr lang="ru-UA" sz="14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52" marR="0" marT="5204" marB="0"/>
                </a:tc>
                <a:tc>
                  <a:txBody>
                    <a:bodyPr/>
                    <a:lstStyle/>
                    <a:p>
                      <a:pPr marL="3175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</a:rPr>
                        <a:t>Цукор </a:t>
                      </a:r>
                      <a:endParaRPr lang="ru-UA" sz="14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52" marR="0" marT="5204" marB="0"/>
                </a:tc>
                <a:tc>
                  <a:txBody>
                    <a:bodyPr/>
                    <a:lstStyle/>
                    <a:p>
                      <a:pPr marR="64135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</a:rPr>
                        <a:t>3 </a:t>
                      </a:r>
                      <a:endParaRPr lang="ru-UA" sz="14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52" marR="0" marT="5204" marB="0"/>
                </a:tc>
                <a:tc>
                  <a:txBody>
                    <a:bodyPr/>
                    <a:lstStyle/>
                    <a:p>
                      <a:pPr marR="6731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</a:rPr>
                        <a:t>3 </a:t>
                      </a:r>
                      <a:endParaRPr lang="ru-UA" sz="14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52" marR="0" marT="5204" marB="0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2204408"/>
                  </a:ext>
                </a:extLst>
              </a:tr>
              <a:tr h="331625">
                <a:tc>
                  <a:txBody>
                    <a:bodyPr/>
                    <a:lstStyle/>
                    <a:p>
                      <a:pPr marL="3175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</a:rPr>
                        <a:t>12 </a:t>
                      </a:r>
                      <a:endParaRPr lang="ru-UA" sz="14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52" marR="0" marT="5204" marB="0"/>
                </a:tc>
                <a:tc>
                  <a:txBody>
                    <a:bodyPr/>
                    <a:lstStyle/>
                    <a:p>
                      <a:pPr marL="3175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</a:rPr>
                        <a:t>Крохмаль картопляний </a:t>
                      </a:r>
                      <a:endParaRPr lang="ru-UA" sz="14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52" marR="0" marT="5204" marB="0"/>
                </a:tc>
                <a:tc>
                  <a:txBody>
                    <a:bodyPr/>
                    <a:lstStyle/>
                    <a:p>
                      <a:pPr marR="64135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</a:rPr>
                        <a:t>0,6 </a:t>
                      </a:r>
                      <a:endParaRPr lang="ru-UA" sz="14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52" marR="0" marT="5204" marB="0"/>
                </a:tc>
                <a:tc>
                  <a:txBody>
                    <a:bodyPr/>
                    <a:lstStyle/>
                    <a:p>
                      <a:pPr marR="6731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</a:rPr>
                        <a:t>0,6 </a:t>
                      </a:r>
                      <a:endParaRPr lang="ru-UA" sz="14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52" marR="0" marT="5204" marB="0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5701183"/>
                  </a:ext>
                </a:extLst>
              </a:tr>
              <a:tr h="331625">
                <a:tc>
                  <a:txBody>
                    <a:bodyPr/>
                    <a:lstStyle/>
                    <a:p>
                      <a:pPr marL="3175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</a:rPr>
                        <a:t>13 </a:t>
                      </a:r>
                      <a:endParaRPr lang="ru-UA" sz="14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52" marR="0" marT="5204" marB="0"/>
                </a:tc>
                <a:tc>
                  <a:txBody>
                    <a:bodyPr/>
                    <a:lstStyle/>
                    <a:p>
                      <a:pPr marL="3175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</a:rPr>
                        <a:t>Вода </a:t>
                      </a:r>
                      <a:endParaRPr lang="ru-UA" sz="14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52" marR="0" marT="5204" marB="0"/>
                </a:tc>
                <a:tc>
                  <a:txBody>
                    <a:bodyPr/>
                    <a:lstStyle/>
                    <a:p>
                      <a:pPr marR="6731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</a:rPr>
                        <a:t>17 </a:t>
                      </a:r>
                      <a:endParaRPr lang="ru-UA" sz="14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52" marR="0" marT="5204" marB="0"/>
                </a:tc>
                <a:tc>
                  <a:txBody>
                    <a:bodyPr/>
                    <a:lstStyle/>
                    <a:p>
                      <a:pPr marR="6985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</a:rPr>
                        <a:t>17 </a:t>
                      </a:r>
                      <a:endParaRPr lang="ru-UA" sz="14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52" marR="0" marT="5204" marB="0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5260271"/>
                  </a:ext>
                </a:extLst>
              </a:tr>
              <a:tr h="1776703">
                <a:tc>
                  <a:txBody>
                    <a:bodyPr/>
                    <a:lstStyle/>
                    <a:p>
                      <a:pPr marL="3175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</a:rPr>
                        <a:t> </a:t>
                      </a:r>
                      <a:endParaRPr lang="ru-UA" sz="14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52" marR="0" marT="5204" marB="0"/>
                </a:tc>
                <a:tc>
                  <a:txBody>
                    <a:bodyPr/>
                    <a:lstStyle/>
                    <a:p>
                      <a:pPr marL="3175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</a:rPr>
                        <a:t>Вихід </a:t>
                      </a:r>
                      <a:endParaRPr lang="ru-UA" sz="14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52" marR="0" marT="5204" marB="0" anchor="ctr"/>
                </a:tc>
                <a:tc>
                  <a:txBody>
                    <a:bodyPr/>
                    <a:lstStyle/>
                    <a:p>
                      <a:pPr marL="3175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</a:rPr>
                        <a:t> </a:t>
                      </a:r>
                      <a:endParaRPr lang="ru-UA" sz="14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52" marR="0" marT="5204" marB="0"/>
                </a:tc>
                <a:tc>
                  <a:txBody>
                    <a:bodyPr/>
                    <a:lstStyle/>
                    <a:p>
                      <a:pPr marR="26035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>
                          <a:effectLst/>
                        </a:rPr>
                        <a:t> </a:t>
                      </a:r>
                      <a:endParaRPr lang="ru-UA" sz="1400" kern="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>
                          <a:effectLst/>
                        </a:rPr>
                        <a:t> </a:t>
                      </a:r>
                      <a:endParaRPr lang="ru-UA" sz="1400" kern="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>
                          <a:effectLst/>
                        </a:rPr>
                        <a:t>150 </a:t>
                      </a:r>
                      <a:endParaRPr lang="ru-UA" sz="14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52" marR="0" marT="5204" marB="0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3581540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1DD5B0F3-DD2D-714B-3847-858DA8DE61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4800" y="-15388"/>
            <a:ext cx="740228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2160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2160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2160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2160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2160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2160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2160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2160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2160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16025" algn="r"/>
              </a:tabLst>
            </a:pPr>
            <a:r>
              <a:rPr kumimoji="0" lang="ru-RU" altLang="ru-UA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Пудинг</a:t>
            </a:r>
            <a:r>
              <a:rPr kumimoji="0" lang="ru-RU" altLang="ru-UA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з груш з </a:t>
            </a:r>
            <a:r>
              <a:rPr kumimoji="0" lang="ru-RU" altLang="ru-UA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горіхами</a:t>
            </a:r>
            <a:r>
              <a:rPr kumimoji="0" lang="ru-RU" altLang="ru-UA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endParaRPr kumimoji="0" lang="ru-RU" altLang="ru-UA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16025" algn="r"/>
              </a:tabLst>
            </a:pPr>
            <a:r>
              <a:rPr kumimoji="0" lang="ru-RU" altLang="ru-UA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Рецептура №841(</a:t>
            </a:r>
            <a:r>
              <a:rPr kumimoji="0" lang="ru-RU" altLang="ru-UA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Збірник</a:t>
            </a:r>
            <a:r>
              <a:rPr kumimoji="0" lang="ru-RU" altLang="ru-UA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ru-RU" altLang="ru-UA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технологічних</a:t>
            </a:r>
            <a:r>
              <a:rPr kumimoji="0" lang="ru-RU" altLang="ru-UA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карт на страви і </a:t>
            </a:r>
            <a:r>
              <a:rPr kumimoji="0" lang="ru-RU" altLang="ru-UA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кулінарні</a:t>
            </a:r>
            <a:r>
              <a:rPr kumimoji="0" lang="ru-RU" altLang="ru-UA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ru-RU" altLang="ru-UA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вироби</a:t>
            </a:r>
            <a:r>
              <a:rPr kumimoji="0" lang="ru-RU" altLang="ru-UA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2007 р., </a:t>
            </a:r>
            <a:r>
              <a:rPr kumimoji="0" lang="ru-RU" altLang="ru-UA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Ростовський</a:t>
            </a:r>
            <a:r>
              <a:rPr kumimoji="0" lang="ru-RU" altLang="ru-UA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</a:t>
            </a:r>
            <a:endParaRPr kumimoji="0" lang="ru-RU" altLang="ru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7121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D6747CB8-71CA-D1DE-2283-56CB147221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7094868"/>
              </p:ext>
            </p:extLst>
          </p:nvPr>
        </p:nvGraphicFramePr>
        <p:xfrm>
          <a:off x="0" y="1514492"/>
          <a:ext cx="12192000" cy="52346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75832">
                  <a:extLst>
                    <a:ext uri="{9D8B030D-6E8A-4147-A177-3AD203B41FA5}">
                      <a16:colId xmlns:a16="http://schemas.microsoft.com/office/drawing/2014/main" val="3751691208"/>
                    </a:ext>
                  </a:extLst>
                </a:gridCol>
                <a:gridCol w="5092103">
                  <a:extLst>
                    <a:ext uri="{9D8B030D-6E8A-4147-A177-3AD203B41FA5}">
                      <a16:colId xmlns:a16="http://schemas.microsoft.com/office/drawing/2014/main" val="55140683"/>
                    </a:ext>
                  </a:extLst>
                </a:gridCol>
                <a:gridCol w="3824065">
                  <a:extLst>
                    <a:ext uri="{9D8B030D-6E8A-4147-A177-3AD203B41FA5}">
                      <a16:colId xmlns:a16="http://schemas.microsoft.com/office/drawing/2014/main" val="56508329"/>
                    </a:ext>
                  </a:extLst>
                </a:gridCol>
              </a:tblGrid>
              <a:tr h="1331379">
                <a:tc>
                  <a:txBody>
                    <a:bodyPr/>
                    <a:lstStyle/>
                    <a:p>
                      <a:pPr marL="102870" algn="ctr">
                        <a:lnSpc>
                          <a:spcPct val="107000"/>
                        </a:lnSpc>
                        <a:spcAft>
                          <a:spcPts val="1090"/>
                        </a:spcAft>
                        <a:buNone/>
                      </a:pPr>
                      <a:r>
                        <a:rPr lang="ru-UA" sz="1600" kern="100" dirty="0">
                          <a:effectLst/>
                        </a:rPr>
                        <a:t> </a:t>
                      </a:r>
                    </a:p>
                    <a:p>
                      <a:pPr marL="55245" algn="ctr">
                        <a:lnSpc>
                          <a:spcPct val="107000"/>
                        </a:lnSpc>
                        <a:spcAft>
                          <a:spcPts val="805"/>
                        </a:spcAft>
                        <a:buNone/>
                      </a:pPr>
                      <a:r>
                        <a:rPr lang="en-US" sz="1600" kern="100" dirty="0">
                          <a:effectLst/>
                        </a:rPr>
                        <a:t>Що перевірити </a:t>
                      </a:r>
                      <a:endParaRPr lang="ru-UA" sz="1600" kern="100" dirty="0">
                        <a:effectLst/>
                      </a:endParaRPr>
                    </a:p>
                    <a:p>
                      <a:pPr marL="10287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 dirty="0">
                          <a:effectLst/>
                        </a:rPr>
                        <a:t> </a:t>
                      </a:r>
                      <a:endParaRPr lang="ru-UA" sz="16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91" marR="21838" marT="11185" marB="98536"/>
                </a:tc>
                <a:tc>
                  <a:txBody>
                    <a:bodyPr/>
                    <a:lstStyle/>
                    <a:p>
                      <a:pPr marR="41275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effectLst/>
                        </a:rPr>
                        <a:t>Малюнок </a:t>
                      </a:r>
                      <a:endParaRPr lang="ru-UA" sz="16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91" marR="21838" marT="11185" marB="98536"/>
                </a:tc>
                <a:tc>
                  <a:txBody>
                    <a:bodyPr/>
                    <a:lstStyle/>
                    <a:p>
                      <a:pPr marL="953135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effectLst/>
                        </a:rPr>
                        <a:t>Вимоги до якості </a:t>
                      </a:r>
                      <a:endParaRPr lang="ru-UA" sz="16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91" marR="21838" marT="11185" marB="98536"/>
                </a:tc>
                <a:extLst>
                  <a:ext uri="{0D108BD9-81ED-4DB2-BD59-A6C34878D82A}">
                    <a16:rowId xmlns:a16="http://schemas.microsoft.com/office/drawing/2014/main" val="465169422"/>
                  </a:ext>
                </a:extLst>
              </a:tr>
              <a:tr h="1078556">
                <a:tc>
                  <a:txBody>
                    <a:bodyPr/>
                    <a:lstStyle/>
                    <a:p>
                      <a:pPr marR="4953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 dirty="0" err="1">
                          <a:effectLst/>
                        </a:rPr>
                        <a:t>Зовнішній</a:t>
                      </a:r>
                      <a:r>
                        <a:rPr lang="en-US" sz="1600" kern="100" dirty="0">
                          <a:effectLst/>
                        </a:rPr>
                        <a:t> </a:t>
                      </a:r>
                      <a:r>
                        <a:rPr lang="en-US" sz="1600" kern="100" dirty="0" err="1">
                          <a:effectLst/>
                        </a:rPr>
                        <a:t>вигляд</a:t>
                      </a:r>
                      <a:r>
                        <a:rPr lang="en-US" sz="1600" kern="100" dirty="0">
                          <a:effectLst/>
                        </a:rPr>
                        <a:t> </a:t>
                      </a:r>
                      <a:endParaRPr lang="ru-UA" sz="16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91" marR="21838" marT="11185" marB="98536"/>
                </a:tc>
                <a:tc rowSpan="3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 dirty="0">
                          <a:effectLst/>
                        </a:rPr>
                        <a:t> </a:t>
                      </a:r>
                      <a:endParaRPr lang="ru-UA" sz="16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91" marR="21838" marT="11185" marB="98536" anchor="b"/>
                </a:tc>
                <a:tc>
                  <a:txBody>
                    <a:bodyPr/>
                    <a:lstStyle/>
                    <a:p>
                      <a:pPr marL="29845" algn="l">
                        <a:lnSpc>
                          <a:spcPct val="107000"/>
                        </a:lnSpc>
                        <a:spcAft>
                          <a:spcPts val="920"/>
                        </a:spcAft>
                        <a:buNone/>
                      </a:pPr>
                      <a:r>
                        <a:rPr lang="en-US" sz="1600" kern="100">
                          <a:effectLst/>
                        </a:rPr>
                        <a:t>на поверхні рум'яна скоринка </a:t>
                      </a:r>
                      <a:endParaRPr lang="ru-UA" sz="1600" kern="100">
                        <a:effectLst/>
                      </a:endParaRPr>
                    </a:p>
                    <a:p>
                      <a:pPr marL="1905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effectLst/>
                        </a:rPr>
                        <a:t> </a:t>
                      </a:r>
                      <a:endParaRPr lang="ru-UA" sz="16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91" marR="21838" marT="11185" marB="98536"/>
                </a:tc>
                <a:extLst>
                  <a:ext uri="{0D108BD9-81ED-4DB2-BD59-A6C34878D82A}">
                    <a16:rowId xmlns:a16="http://schemas.microsoft.com/office/drawing/2014/main" val="902066672"/>
                  </a:ext>
                </a:extLst>
              </a:tr>
              <a:tr h="693575">
                <a:tc>
                  <a:txBody>
                    <a:bodyPr/>
                    <a:lstStyle/>
                    <a:p>
                      <a:pPr marR="4445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 dirty="0" err="1">
                          <a:effectLst/>
                        </a:rPr>
                        <a:t>Смак</a:t>
                      </a:r>
                      <a:r>
                        <a:rPr lang="en-US" sz="1600" kern="100" dirty="0">
                          <a:effectLst/>
                        </a:rPr>
                        <a:t> </a:t>
                      </a:r>
                      <a:r>
                        <a:rPr lang="en-US" sz="1600" kern="100" dirty="0" err="1">
                          <a:effectLst/>
                        </a:rPr>
                        <a:t>і</a:t>
                      </a:r>
                      <a:r>
                        <a:rPr lang="en-US" sz="1600" kern="100" dirty="0">
                          <a:effectLst/>
                        </a:rPr>
                        <a:t> </a:t>
                      </a:r>
                      <a:r>
                        <a:rPr lang="en-US" sz="1600" kern="100" dirty="0" err="1">
                          <a:effectLst/>
                        </a:rPr>
                        <a:t>запах</a:t>
                      </a:r>
                      <a:r>
                        <a:rPr lang="en-US" sz="1600" kern="100" dirty="0">
                          <a:effectLst/>
                        </a:rPr>
                        <a:t> </a:t>
                      </a:r>
                      <a:endParaRPr lang="ru-UA" sz="16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91" marR="21838" marT="11185" marB="98536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905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effectLst/>
                        </a:rPr>
                        <a:t>солодкий, з ароматом ваніліну </a:t>
                      </a:r>
                      <a:endParaRPr lang="ru-UA" sz="16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91" marR="21838" marT="11185" marB="98536"/>
                </a:tc>
                <a:extLst>
                  <a:ext uri="{0D108BD9-81ED-4DB2-BD59-A6C34878D82A}">
                    <a16:rowId xmlns:a16="http://schemas.microsoft.com/office/drawing/2014/main" val="2190017358"/>
                  </a:ext>
                </a:extLst>
              </a:tr>
              <a:tr h="2131141">
                <a:tc>
                  <a:txBody>
                    <a:bodyPr/>
                    <a:lstStyle/>
                    <a:p>
                      <a:pPr marR="43815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 dirty="0" err="1">
                          <a:effectLst/>
                        </a:rPr>
                        <a:t>Консистенція</a:t>
                      </a:r>
                      <a:r>
                        <a:rPr lang="en-US" sz="1600" kern="100" dirty="0">
                          <a:effectLst/>
                        </a:rPr>
                        <a:t> </a:t>
                      </a:r>
                      <a:endParaRPr lang="ru-UA" sz="16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91" marR="21838" marT="11185" marB="98536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9845" marR="307975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kern="100" dirty="0" err="1">
                          <a:effectLst/>
                        </a:rPr>
                        <a:t>консистенція</a:t>
                      </a:r>
                      <a:r>
                        <a:rPr lang="ru-RU" sz="1600" kern="100" dirty="0">
                          <a:effectLst/>
                        </a:rPr>
                        <a:t>  </a:t>
                      </a:r>
                      <a:r>
                        <a:rPr lang="ru-RU" sz="1600" kern="100" dirty="0" err="1">
                          <a:effectLst/>
                        </a:rPr>
                        <a:t>пишна</a:t>
                      </a:r>
                      <a:r>
                        <a:rPr lang="ru-RU" sz="1600" kern="100" dirty="0">
                          <a:effectLst/>
                        </a:rPr>
                        <a:t>, </a:t>
                      </a:r>
                      <a:r>
                        <a:rPr lang="ru-RU" sz="1600" kern="100" dirty="0" err="1">
                          <a:effectLst/>
                        </a:rPr>
                        <a:t>ніжна</a:t>
                      </a:r>
                      <a:r>
                        <a:rPr lang="ru-RU" sz="1600" kern="100" dirty="0">
                          <a:effectLst/>
                        </a:rPr>
                        <a:t>, </a:t>
                      </a:r>
                      <a:r>
                        <a:rPr lang="ru-RU" sz="1600" kern="100" dirty="0" err="1">
                          <a:effectLst/>
                        </a:rPr>
                        <a:t>колір</a:t>
                      </a:r>
                      <a:r>
                        <a:rPr lang="ru-RU" sz="1600" kern="100" dirty="0">
                          <a:effectLst/>
                        </a:rPr>
                        <a:t> </a:t>
                      </a:r>
                      <a:r>
                        <a:rPr lang="ru-RU" sz="1600" kern="100" dirty="0" err="1">
                          <a:effectLst/>
                        </a:rPr>
                        <a:t>білий</a:t>
                      </a:r>
                      <a:r>
                        <a:rPr lang="ru-RU" sz="1600" kern="100" dirty="0">
                          <a:effectLst/>
                        </a:rPr>
                        <a:t> </a:t>
                      </a:r>
                      <a:endParaRPr lang="ru-UA" sz="16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91" marR="21838" marT="11185" marB="98536"/>
                </a:tc>
                <a:extLst>
                  <a:ext uri="{0D108BD9-81ED-4DB2-BD59-A6C34878D82A}">
                    <a16:rowId xmlns:a16="http://schemas.microsoft.com/office/drawing/2014/main" val="4015270856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28DCA1C7-404B-786E-EDE2-4D6DB98349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352" y="691861"/>
            <a:ext cx="5810477" cy="838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76157" tIns="45720" rIns="39675" bIns="9839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UA" altLang="ru-UA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Картка контролю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UA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ru-RU" altLang="ru-UA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UA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ru-RU" altLang="ru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03225E9-690C-632C-1533-51053BE92C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0543" y="2995603"/>
            <a:ext cx="4951693" cy="3289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0694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5A0AED36-B9A9-B2E4-F147-04428A753F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3675450"/>
              </p:ext>
            </p:extLst>
          </p:nvPr>
        </p:nvGraphicFramePr>
        <p:xfrm>
          <a:off x="1" y="1156419"/>
          <a:ext cx="12192000" cy="574893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717850">
                  <a:extLst>
                    <a:ext uri="{9D8B030D-6E8A-4147-A177-3AD203B41FA5}">
                      <a16:colId xmlns:a16="http://schemas.microsoft.com/office/drawing/2014/main" val="1094870178"/>
                    </a:ext>
                  </a:extLst>
                </a:gridCol>
                <a:gridCol w="2099274">
                  <a:extLst>
                    <a:ext uri="{9D8B030D-6E8A-4147-A177-3AD203B41FA5}">
                      <a16:colId xmlns:a16="http://schemas.microsoft.com/office/drawing/2014/main" val="2471959290"/>
                    </a:ext>
                  </a:extLst>
                </a:gridCol>
                <a:gridCol w="750725">
                  <a:extLst>
                    <a:ext uri="{9D8B030D-6E8A-4147-A177-3AD203B41FA5}">
                      <a16:colId xmlns:a16="http://schemas.microsoft.com/office/drawing/2014/main" val="963480045"/>
                    </a:ext>
                  </a:extLst>
                </a:gridCol>
                <a:gridCol w="750725">
                  <a:extLst>
                    <a:ext uri="{9D8B030D-6E8A-4147-A177-3AD203B41FA5}">
                      <a16:colId xmlns:a16="http://schemas.microsoft.com/office/drawing/2014/main" val="2507352057"/>
                    </a:ext>
                  </a:extLst>
                </a:gridCol>
                <a:gridCol w="1467045">
                  <a:extLst>
                    <a:ext uri="{9D8B030D-6E8A-4147-A177-3AD203B41FA5}">
                      <a16:colId xmlns:a16="http://schemas.microsoft.com/office/drawing/2014/main" val="2344326149"/>
                    </a:ext>
                  </a:extLst>
                </a:gridCol>
                <a:gridCol w="1552668">
                  <a:extLst>
                    <a:ext uri="{9D8B030D-6E8A-4147-A177-3AD203B41FA5}">
                      <a16:colId xmlns:a16="http://schemas.microsoft.com/office/drawing/2014/main" val="2650687387"/>
                    </a:ext>
                  </a:extLst>
                </a:gridCol>
                <a:gridCol w="4853713">
                  <a:extLst>
                    <a:ext uri="{9D8B030D-6E8A-4147-A177-3AD203B41FA5}">
                      <a16:colId xmlns:a16="http://schemas.microsoft.com/office/drawing/2014/main" val="2849189370"/>
                    </a:ext>
                  </a:extLst>
                </a:gridCol>
              </a:tblGrid>
              <a:tr h="44372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 dirty="0">
                          <a:effectLst/>
                        </a:rPr>
                        <a:t>№ з/</a:t>
                      </a:r>
                      <a:r>
                        <a:rPr lang="uk-UA" sz="1400" dirty="0" err="1">
                          <a:effectLst/>
                        </a:rPr>
                        <a:t>п</a:t>
                      </a:r>
                      <a:endParaRPr lang="ru-UA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047" marR="50047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Найменування</a:t>
                      </a:r>
                      <a:endParaRPr lang="ru-UA" sz="14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ru-RU" sz="1400">
                          <a:effectLst/>
                        </a:rPr>
                        <a:t>п</a:t>
                      </a:r>
                      <a:r>
                        <a:rPr lang="uk-UA" sz="1400">
                          <a:effectLst/>
                        </a:rPr>
                        <a:t>родукті</a:t>
                      </a:r>
                      <a:r>
                        <a:rPr lang="ru-RU" sz="1400">
                          <a:effectLst/>
                        </a:rPr>
                        <a:t>в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047" marR="50047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Вага, г </a:t>
                      </a:r>
                      <a:br>
                        <a:rPr lang="uk-UA" sz="1400">
                          <a:effectLst/>
                        </a:rPr>
                      </a:br>
                      <a:r>
                        <a:rPr lang="uk-UA" sz="1400">
                          <a:effectLst/>
                        </a:rPr>
                        <a:t>(1 порція)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047" marR="50047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Обладнання, інвентар, посуд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047" marR="50047" marT="0" marB="0"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Послідовність операцій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047" marR="50047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 dirty="0">
                          <a:effectLst/>
                        </a:rPr>
                        <a:t>Технологія приготування страви</a:t>
                      </a:r>
                      <a:endParaRPr lang="ru-UA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047" marR="50047" marT="0" marB="0"/>
                </a:tc>
                <a:extLst>
                  <a:ext uri="{0D108BD9-81ED-4DB2-BD59-A6C34878D82A}">
                    <a16:rowId xmlns:a16="http://schemas.microsoft.com/office/drawing/2014/main" val="2988407226"/>
                  </a:ext>
                </a:extLst>
              </a:tr>
              <a:tr h="389599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Брутто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047" marR="500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Нетто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047" marR="50047" marT="0" marB="0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41814"/>
                  </a:ext>
                </a:extLst>
              </a:tr>
              <a:tr h="33111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1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047" marR="5004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buNone/>
                        <a:tabLst>
                          <a:tab pos="264795" algn="l"/>
                        </a:tabLst>
                      </a:pPr>
                      <a:r>
                        <a:rPr lang="uk-UA" sz="1400">
                          <a:effectLst/>
                        </a:rPr>
                        <a:t>Гарбуз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047" marR="500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ru-RU" sz="1400">
                          <a:effectLst/>
                        </a:rPr>
                        <a:t>200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047" marR="500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140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047" marR="50047" marT="0" marB="0"/>
                </a:tc>
                <a:tc rowSpan="10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Обладнання електрична плита, жарова шафа, ваги, виробничий стіл.</a:t>
                      </a:r>
                      <a:endParaRPr lang="ru-UA" sz="14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Інвентар :</a:t>
                      </a:r>
                      <a:endParaRPr lang="ru-UA" sz="1400">
                        <a:effectLst/>
                      </a:endParaRPr>
                    </a:p>
                    <a:p>
                      <a:pPr marL="23495" algn="just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ножі, миски різного розміру, каструлі, ложки, форма для випікання. </a:t>
                      </a:r>
                      <a:endParaRPr lang="ru-UA" sz="14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buFont typeface="Times New Roman" panose="02020603050405020304" pitchFamily="18" charset="0"/>
                        <a:buChar char=""/>
                      </a:pPr>
                      <a:r>
                        <a:rPr lang="uk-UA" sz="1400">
                          <a:effectLst/>
                        </a:rPr>
                        <a:t>Посуд:</a:t>
                      </a:r>
                      <a:endParaRPr lang="ru-UA" sz="14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buFont typeface="Times New Roman" panose="02020603050405020304" pitchFamily="18" charset="0"/>
                        <a:buChar char=""/>
                      </a:pPr>
                      <a:r>
                        <a:rPr lang="uk-UA" sz="1400">
                          <a:effectLst/>
                        </a:rPr>
                        <a:t>мілка столова тарілка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047" marR="50047" marT="0" marB="0"/>
                </a:tc>
                <a:tc rowSpan="10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1.МКО сировини.</a:t>
                      </a:r>
                      <a:endParaRPr lang="ru-UA" sz="14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2. Нарізання гарбуза.</a:t>
                      </a:r>
                      <a:endParaRPr lang="ru-UA" sz="14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3.Припускання гарбуза.</a:t>
                      </a:r>
                      <a:endParaRPr lang="ru-UA" sz="14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4.Протирання.</a:t>
                      </a:r>
                      <a:endParaRPr lang="ru-UA" sz="14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5. З’єднання інгрідієнтів.</a:t>
                      </a:r>
                      <a:endParaRPr lang="ru-UA" sz="1400">
                        <a:effectLst/>
                      </a:endParaRPr>
                    </a:p>
                    <a:p>
                      <a:pPr marR="36830" algn="l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6. Запікання.</a:t>
                      </a:r>
                      <a:endParaRPr lang="ru-UA" sz="1400">
                        <a:effectLst/>
                      </a:endParaRPr>
                    </a:p>
                    <a:p>
                      <a:pPr marR="36830" algn="l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7.Порціонування.</a:t>
                      </a:r>
                      <a:endParaRPr lang="ru-UA" sz="1400">
                        <a:effectLst/>
                      </a:endParaRPr>
                    </a:p>
                    <a:p>
                      <a:pPr marR="36830" algn="l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8.Відпуск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047" marR="50047" marT="0" marB="0"/>
                </a:tc>
                <a:tc rowSpan="10">
                  <a:txBody>
                    <a:bodyPr/>
                    <a:lstStyle/>
                    <a:p>
                      <a:pPr indent="241300" algn="just">
                        <a:lnSpc>
                          <a:spcPct val="109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Підготовлений гарбуз нарізують великими кубиками, припус­кають з молоком до готовності і протирають. До гарбузового пюре додають цукор, жовтки, підсмажені товчені волоські горіхи, частину вершкового масла і сухарів, корицю, перемішують, вводять збиті білки й обережно перемішують. Одержану масу викладають на лист, змащений маслом і посипаний сухарями, запікають.</a:t>
                      </a:r>
                      <a:endParaRPr lang="ru-UA" sz="14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buNone/>
                      </a:pPr>
                      <a:r>
                        <a:rPr lang="ru-RU" sz="1400">
                          <a:effectLst/>
                        </a:rPr>
                        <a:t>Перед подаванням страву порціонують, посипають цукровою пудрою.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047" marR="50047" marT="0" marB="0"/>
                </a:tc>
                <a:extLst>
                  <a:ext uri="{0D108BD9-81ED-4DB2-BD59-A6C34878D82A}">
                    <a16:rowId xmlns:a16="http://schemas.microsoft.com/office/drawing/2014/main" val="509594016"/>
                  </a:ext>
                </a:extLst>
              </a:tr>
              <a:tr h="34767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2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047" marR="5004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Молоко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047" marR="500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ru-RU" sz="1400">
                          <a:effectLst/>
                        </a:rPr>
                        <a:t>26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047" marR="500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26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047" marR="50047" marT="0" marB="0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4611227"/>
                  </a:ext>
                </a:extLst>
              </a:tr>
              <a:tr h="33111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3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047" marR="5004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Яйця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047" marR="500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ru-RU" sz="1400">
                          <a:effectLst/>
                        </a:rPr>
                        <a:t>1/3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047" marR="500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29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047" marR="50047" marT="0" marB="0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4107172"/>
                  </a:ext>
                </a:extLst>
              </a:tr>
              <a:tr h="31010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4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047" marR="5004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Цукор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047" marR="500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ru-RU" sz="1400">
                          <a:effectLst/>
                        </a:rPr>
                        <a:t>20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047" marR="500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20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047" marR="50047" marT="0" marB="0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1396136"/>
                  </a:ext>
                </a:extLst>
              </a:tr>
              <a:tr h="30437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5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047" marR="50047" marT="0" marB="0"/>
                </a:tc>
                <a:tc>
                  <a:txBody>
                    <a:bodyPr/>
                    <a:lstStyle/>
                    <a:p>
                      <a:pPr indent="8890" algn="l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Горіхи волоські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047" marR="500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ru-RU" sz="1400">
                          <a:effectLst/>
                        </a:rPr>
                        <a:t>17,8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047" marR="500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 dirty="0">
                          <a:effectLst/>
                        </a:rPr>
                        <a:t>8</a:t>
                      </a:r>
                      <a:endParaRPr lang="ru-UA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047" marR="50047" marT="0" marB="0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8508101"/>
                  </a:ext>
                </a:extLst>
              </a:tr>
              <a:tr h="36358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6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047" marR="5004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Масло вершкове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047" marR="500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ru-RU" sz="1400">
                          <a:effectLst/>
                        </a:rPr>
                        <a:t>13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047" marR="500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13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047" marR="50047" marT="0" marB="0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5208615"/>
                  </a:ext>
                </a:extLst>
              </a:tr>
              <a:tr h="44366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7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047" marR="50047" marT="0" marB="0"/>
                </a:tc>
                <a:tc>
                  <a:txBody>
                    <a:bodyPr/>
                    <a:lstStyle/>
                    <a:p>
                      <a:pPr indent="8890" algn="l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Сухарі пшеничні мелені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047" marR="500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ru-RU" sz="1400">
                          <a:effectLst/>
                        </a:rPr>
                        <a:t>26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047" marR="500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26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047" marR="50047" marT="0" marB="0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0450177"/>
                  </a:ext>
                </a:extLst>
              </a:tr>
              <a:tr h="35085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8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047" marR="5004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Кориця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047" marR="500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ru-RU" sz="1400">
                          <a:effectLst/>
                        </a:rPr>
                        <a:t>0,4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047" marR="500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 dirty="0">
                          <a:effectLst/>
                        </a:rPr>
                        <a:t>0,4</a:t>
                      </a:r>
                      <a:endParaRPr lang="ru-UA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047" marR="50047" marT="0" marB="0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0315095"/>
                  </a:ext>
                </a:extLst>
              </a:tr>
              <a:tr h="37759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9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047" marR="5004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Цукрова пудра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047" marR="500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ru-RU" sz="1400">
                          <a:effectLst/>
                        </a:rPr>
                        <a:t>6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047" marR="500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 dirty="0">
                          <a:effectLst/>
                        </a:rPr>
                        <a:t>6</a:t>
                      </a:r>
                      <a:endParaRPr lang="ru-UA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047" marR="50047" marT="0" marB="0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7946484"/>
                  </a:ext>
                </a:extLst>
              </a:tr>
              <a:tr h="175553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047" marR="5004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ВИХІД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047" marR="5004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buNone/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047" marR="5004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buNone/>
                      </a:pPr>
                      <a:r>
                        <a:rPr lang="uk-UA" sz="1400" dirty="0">
                          <a:effectLst/>
                        </a:rPr>
                        <a:t>200</a:t>
                      </a:r>
                      <a:endParaRPr lang="ru-UA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047" marR="50047" marT="0" marB="0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299897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D3193BFD-4DDE-FA8D-4187-9812AA88A8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0819" y="140756"/>
            <a:ext cx="6262576" cy="10156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9525" eaLnBrk="0" fontAlgn="base" hangingPunct="0">
              <a:spcBef>
                <a:spcPct val="0"/>
              </a:spcBef>
              <a:spcAft>
                <a:spcPct val="0"/>
              </a:spcAft>
              <a:tabLst>
                <a:tab pos="265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65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65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65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65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5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5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5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5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95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5113" algn="l"/>
              </a:tabLst>
            </a:pPr>
            <a:r>
              <a:rPr kumimoji="0" lang="ru-RU" altLang="ru-UA" sz="1400" b="1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ІНСТРУКЦІЙНО-ТЕХНОЛОГІЧНА КАРТКА</a:t>
            </a:r>
            <a:endParaRPr kumimoji="0" lang="ru-RU" altLang="ru-UA" sz="1000" b="1" i="0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95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5113" algn="l"/>
              </a:tabLst>
            </a:pPr>
            <a:r>
              <a:rPr kumimoji="0" lang="ru-RU" altLang="ru-UA" sz="1400" b="1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Десерт з </a:t>
            </a:r>
            <a:r>
              <a:rPr kumimoji="0" lang="ru-RU" altLang="ru-UA" sz="1400" b="1" i="0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гарбуза</a:t>
            </a:r>
            <a:endParaRPr kumimoji="0" lang="ru-RU" altLang="ru-UA" sz="1000" b="1" i="0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95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5113" algn="l"/>
              </a:tabLst>
            </a:pPr>
            <a:r>
              <a:rPr kumimoji="0" lang="uk-UA" altLang="ru-UA" sz="1400" b="1" i="0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Доцяк</a:t>
            </a:r>
            <a:r>
              <a:rPr kumimoji="0" lang="uk-UA" altLang="ru-UA" sz="1400" b="1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В.С.  «Українська кухня»</a:t>
            </a:r>
            <a:endParaRPr kumimoji="0" lang="uk-UA" altLang="ru-UA" sz="1000" b="1" i="0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95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5113" algn="l"/>
              </a:tabLst>
            </a:pPr>
            <a:endParaRPr kumimoji="0" lang="uk-UA" altLang="ru-UA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4716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94567365-4A68-6EAE-AA4E-154A2D9B14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0792664"/>
              </p:ext>
            </p:extLst>
          </p:nvPr>
        </p:nvGraphicFramePr>
        <p:xfrm>
          <a:off x="0" y="1347568"/>
          <a:ext cx="12191999" cy="551043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136370">
                  <a:extLst>
                    <a:ext uri="{9D8B030D-6E8A-4147-A177-3AD203B41FA5}">
                      <a16:colId xmlns:a16="http://schemas.microsoft.com/office/drawing/2014/main" val="4174178671"/>
                    </a:ext>
                  </a:extLst>
                </a:gridCol>
                <a:gridCol w="5033184">
                  <a:extLst>
                    <a:ext uri="{9D8B030D-6E8A-4147-A177-3AD203B41FA5}">
                      <a16:colId xmlns:a16="http://schemas.microsoft.com/office/drawing/2014/main" val="3987425070"/>
                    </a:ext>
                  </a:extLst>
                </a:gridCol>
                <a:gridCol w="4022445">
                  <a:extLst>
                    <a:ext uri="{9D8B030D-6E8A-4147-A177-3AD203B41FA5}">
                      <a16:colId xmlns:a16="http://schemas.microsoft.com/office/drawing/2014/main" val="3250117411"/>
                    </a:ext>
                  </a:extLst>
                </a:gridCol>
              </a:tblGrid>
              <a:tr h="11969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600" dirty="0">
                          <a:effectLst/>
                        </a:rPr>
                        <a:t> </a:t>
                      </a:r>
                      <a:endParaRPr lang="ru-UA" sz="16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600" dirty="0">
                          <a:effectLst/>
                        </a:rPr>
                        <a:t>Що перевірити</a:t>
                      </a:r>
                      <a:endParaRPr lang="ru-UA" sz="16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600" dirty="0">
                          <a:effectLst/>
                        </a:rPr>
                        <a:t> </a:t>
                      </a:r>
                      <a:endParaRPr lang="ru-UA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963" marR="599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600" dirty="0">
                          <a:effectLst/>
                        </a:rPr>
                        <a:t>Малюнок</a:t>
                      </a:r>
                      <a:endParaRPr lang="ru-UA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963" marR="599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600" dirty="0">
                          <a:effectLst/>
                        </a:rPr>
                        <a:t>Вимоги до якості</a:t>
                      </a:r>
                      <a:endParaRPr lang="ru-UA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963" marR="59963" marT="0" marB="0" anchor="ctr"/>
                </a:tc>
                <a:extLst>
                  <a:ext uri="{0D108BD9-81ED-4DB2-BD59-A6C34878D82A}">
                    <a16:rowId xmlns:a16="http://schemas.microsoft.com/office/drawing/2014/main" val="1766113683"/>
                  </a:ext>
                </a:extLst>
              </a:tr>
              <a:tr h="11893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600">
                          <a:effectLst/>
                        </a:rPr>
                        <a:t>Зовнішній вигляд</a:t>
                      </a:r>
                      <a:endParaRPr lang="ru-UA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963" marR="59963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600" dirty="0">
                          <a:effectLst/>
                        </a:rPr>
                        <a:t> </a:t>
                      </a:r>
                      <a:endParaRPr lang="ru-UA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963" marR="59963" marT="0" marB="0" anchor="ctr"/>
                </a:tc>
                <a:tc>
                  <a:txBody>
                    <a:bodyPr/>
                    <a:lstStyle/>
                    <a:p>
                      <a:pPr marL="26035" algn="l">
                        <a:lnSpc>
                          <a:spcPct val="115000"/>
                        </a:lnSpc>
                        <a:buNone/>
                      </a:pPr>
                      <a:r>
                        <a:rPr lang="uk-UA" sz="1600">
                          <a:effectLst/>
                        </a:rPr>
                        <a:t>на поверхні рум'яна скоринка</a:t>
                      </a:r>
                      <a:endParaRPr lang="ru-UA" sz="16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buNone/>
                      </a:pPr>
                      <a:r>
                        <a:rPr lang="uk-UA" sz="1600">
                          <a:effectLst/>
                        </a:rPr>
                        <a:t> </a:t>
                      </a:r>
                      <a:endParaRPr lang="ru-UA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963" marR="59963" marT="0" marB="0" anchor="ctr"/>
                </a:tc>
                <a:extLst>
                  <a:ext uri="{0D108BD9-81ED-4DB2-BD59-A6C34878D82A}">
                    <a16:rowId xmlns:a16="http://schemas.microsoft.com/office/drawing/2014/main" val="831404683"/>
                  </a:ext>
                </a:extLst>
              </a:tr>
              <a:tr h="7625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600">
                          <a:effectLst/>
                        </a:rPr>
                        <a:t>Смак і запах</a:t>
                      </a:r>
                      <a:endParaRPr lang="ru-UA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963" marR="59963" marT="0" marB="0" anchor="ctr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buNone/>
                      </a:pPr>
                      <a:r>
                        <a:rPr lang="uk-UA" sz="1600" dirty="0">
                          <a:effectLst/>
                        </a:rPr>
                        <a:t>солодкий, з ароматом горіхів</a:t>
                      </a:r>
                      <a:endParaRPr lang="ru-UA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963" marR="59963" marT="0" marB="0" anchor="ctr"/>
                </a:tc>
                <a:extLst>
                  <a:ext uri="{0D108BD9-81ED-4DB2-BD59-A6C34878D82A}">
                    <a16:rowId xmlns:a16="http://schemas.microsoft.com/office/drawing/2014/main" val="267413140"/>
                  </a:ext>
                </a:extLst>
              </a:tr>
              <a:tr h="23616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600">
                          <a:effectLst/>
                        </a:rPr>
                        <a:t>Консистенція</a:t>
                      </a:r>
                      <a:endParaRPr lang="ru-UA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963" marR="59963" marT="0" marB="0" anchor="ctr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6035" algn="just">
                        <a:lnSpc>
                          <a:spcPct val="115000"/>
                        </a:lnSpc>
                        <a:buNone/>
                      </a:pPr>
                      <a:r>
                        <a:rPr lang="uk-UA" sz="1600" dirty="0">
                          <a:effectLst/>
                        </a:rPr>
                        <a:t>  пишна, ніжна.</a:t>
                      </a:r>
                      <a:endParaRPr lang="ru-UA" sz="1600" dirty="0">
                        <a:effectLst/>
                      </a:endParaRPr>
                    </a:p>
                    <a:p>
                      <a:pPr marL="26035" algn="just">
                        <a:lnSpc>
                          <a:spcPct val="115000"/>
                        </a:lnSpc>
                        <a:buNone/>
                      </a:pPr>
                      <a:r>
                        <a:rPr lang="uk-UA" sz="1600" dirty="0">
                          <a:effectLst/>
                        </a:rPr>
                        <a:t> </a:t>
                      </a:r>
                      <a:endParaRPr lang="ru-UA" sz="1600" dirty="0">
                        <a:effectLst/>
                      </a:endParaRPr>
                    </a:p>
                    <a:p>
                      <a:pPr indent="-180340" algn="just">
                        <a:lnSpc>
                          <a:spcPct val="115000"/>
                        </a:lnSpc>
                        <a:buNone/>
                      </a:pPr>
                      <a:r>
                        <a:rPr lang="uk-UA" sz="1600" dirty="0">
                          <a:effectLst/>
                        </a:rPr>
                        <a:t> </a:t>
                      </a:r>
                      <a:endParaRPr lang="ru-UA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963" marR="59963" marT="0" marB="0" anchor="ctr"/>
                </a:tc>
                <a:extLst>
                  <a:ext uri="{0D108BD9-81ED-4DB2-BD59-A6C34878D82A}">
                    <a16:rowId xmlns:a16="http://schemas.microsoft.com/office/drawing/2014/main" val="3854860617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6E2C6BF6-A5A6-302E-A32B-2DFF6E0916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4163" y="506303"/>
            <a:ext cx="287813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UA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Картка контролю</a:t>
            </a:r>
            <a:endParaRPr kumimoji="0" lang="uk-UA" altLang="ru-UA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ru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91F9A31-0C64-2D26-7A94-6796B0173F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2644" y="2863850"/>
            <a:ext cx="4693906" cy="311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1782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0A8CE50E-7ED9-E4EF-EACA-4418077482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9268235"/>
              </p:ext>
            </p:extLst>
          </p:nvPr>
        </p:nvGraphicFramePr>
        <p:xfrm>
          <a:off x="0" y="1079500"/>
          <a:ext cx="12192000" cy="647576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823994">
                  <a:extLst>
                    <a:ext uri="{9D8B030D-6E8A-4147-A177-3AD203B41FA5}">
                      <a16:colId xmlns:a16="http://schemas.microsoft.com/office/drawing/2014/main" val="3739074038"/>
                    </a:ext>
                  </a:extLst>
                </a:gridCol>
                <a:gridCol w="2085637">
                  <a:extLst>
                    <a:ext uri="{9D8B030D-6E8A-4147-A177-3AD203B41FA5}">
                      <a16:colId xmlns:a16="http://schemas.microsoft.com/office/drawing/2014/main" val="3784307652"/>
                    </a:ext>
                  </a:extLst>
                </a:gridCol>
                <a:gridCol w="823994">
                  <a:extLst>
                    <a:ext uri="{9D8B030D-6E8A-4147-A177-3AD203B41FA5}">
                      <a16:colId xmlns:a16="http://schemas.microsoft.com/office/drawing/2014/main" val="4024579200"/>
                    </a:ext>
                  </a:extLst>
                </a:gridCol>
                <a:gridCol w="660749">
                  <a:extLst>
                    <a:ext uri="{9D8B030D-6E8A-4147-A177-3AD203B41FA5}">
                      <a16:colId xmlns:a16="http://schemas.microsoft.com/office/drawing/2014/main" val="3781136062"/>
                    </a:ext>
                  </a:extLst>
                </a:gridCol>
                <a:gridCol w="1432662">
                  <a:extLst>
                    <a:ext uri="{9D8B030D-6E8A-4147-A177-3AD203B41FA5}">
                      <a16:colId xmlns:a16="http://schemas.microsoft.com/office/drawing/2014/main" val="3158326321"/>
                    </a:ext>
                  </a:extLst>
                </a:gridCol>
                <a:gridCol w="1543046">
                  <a:extLst>
                    <a:ext uri="{9D8B030D-6E8A-4147-A177-3AD203B41FA5}">
                      <a16:colId xmlns:a16="http://schemas.microsoft.com/office/drawing/2014/main" val="3471507673"/>
                    </a:ext>
                  </a:extLst>
                </a:gridCol>
                <a:gridCol w="4821918">
                  <a:extLst>
                    <a:ext uri="{9D8B030D-6E8A-4147-A177-3AD203B41FA5}">
                      <a16:colId xmlns:a16="http://schemas.microsoft.com/office/drawing/2014/main" val="3107610379"/>
                    </a:ext>
                  </a:extLst>
                </a:gridCol>
              </a:tblGrid>
              <a:tr h="34325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 dirty="0">
                          <a:effectLst/>
                        </a:rPr>
                        <a:t>№ з/</a:t>
                      </a:r>
                      <a:r>
                        <a:rPr lang="uk-UA" sz="1400" dirty="0" err="1">
                          <a:effectLst/>
                        </a:rPr>
                        <a:t>п</a:t>
                      </a:r>
                      <a:endParaRPr lang="ru-UA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508" marR="46508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Найменування</a:t>
                      </a:r>
                      <a:endParaRPr lang="ru-UA" sz="14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ru-RU" sz="1400">
                          <a:effectLst/>
                        </a:rPr>
                        <a:t>п</a:t>
                      </a:r>
                      <a:r>
                        <a:rPr lang="uk-UA" sz="1400">
                          <a:effectLst/>
                        </a:rPr>
                        <a:t>родукті</a:t>
                      </a:r>
                      <a:r>
                        <a:rPr lang="ru-RU" sz="1400">
                          <a:effectLst/>
                        </a:rPr>
                        <a:t>в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508" marR="46508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Вага, г </a:t>
                      </a:r>
                      <a:br>
                        <a:rPr lang="uk-UA" sz="1400">
                          <a:effectLst/>
                        </a:rPr>
                      </a:br>
                      <a:r>
                        <a:rPr lang="uk-UA" sz="1400">
                          <a:effectLst/>
                        </a:rPr>
                        <a:t>(1 порція)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508" marR="46508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Обладнання, інвентар, посуд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508" marR="46508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Послідовність операцій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508" marR="46508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Технологія приготування страви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508" marR="46508" marT="0" marB="0"/>
                </a:tc>
                <a:extLst>
                  <a:ext uri="{0D108BD9-81ED-4DB2-BD59-A6C34878D82A}">
                    <a16:rowId xmlns:a16="http://schemas.microsoft.com/office/drawing/2014/main" val="899322428"/>
                  </a:ext>
                </a:extLst>
              </a:tr>
              <a:tr h="343250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Брутто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508" marR="465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Нетто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508" marR="46508" marT="0" marB="0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1987376"/>
                  </a:ext>
                </a:extLst>
              </a:tr>
              <a:tr h="19320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1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508" marR="4650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Яблука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508" marR="465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ru-RU" sz="1400">
                          <a:effectLst/>
                        </a:rPr>
                        <a:t>85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508" marR="465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59,5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508" marR="46508" marT="0" marB="0"/>
                </a:tc>
                <a:tc rowSpan="14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Обладнання електрична плита, ваги, виробничий стіл, жарова шафа.</a:t>
                      </a:r>
                      <a:endParaRPr lang="ru-UA" sz="14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Інвентар :</a:t>
                      </a:r>
                      <a:endParaRPr lang="ru-UA" sz="1400">
                        <a:effectLst/>
                      </a:endParaRPr>
                    </a:p>
                    <a:p>
                      <a:pPr marL="23495" algn="just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ножі, миски різного розміру, каструлі, кухарські ложки, форма для випікання. </a:t>
                      </a:r>
                      <a:endParaRPr lang="ru-UA" sz="14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buFont typeface="Times New Roman" panose="02020603050405020304" pitchFamily="18" charset="0"/>
                        <a:buChar char=""/>
                      </a:pPr>
                      <a:r>
                        <a:rPr lang="uk-UA" sz="1400">
                          <a:effectLst/>
                        </a:rPr>
                        <a:t>Посуд:</a:t>
                      </a:r>
                      <a:endParaRPr lang="ru-UA" sz="14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buFont typeface="Times New Roman" panose="02020603050405020304" pitchFamily="18" charset="0"/>
                        <a:buChar char=""/>
                      </a:pPr>
                      <a:r>
                        <a:rPr lang="uk-UA" sz="1400">
                          <a:effectLst/>
                        </a:rPr>
                        <a:t>мілка столова тарілка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508" marR="46508" marT="0" marB="0"/>
                </a:tc>
                <a:tc rowSpan="14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buNone/>
                      </a:pPr>
                      <a:r>
                        <a:rPr lang="ru-RU" sz="1400">
                          <a:effectLst/>
                        </a:rPr>
                        <a:t>1.</a:t>
                      </a:r>
                      <a:r>
                        <a:rPr lang="uk-UA" sz="1400">
                          <a:effectLst/>
                        </a:rPr>
                        <a:t>МКО </a:t>
                      </a:r>
                      <a:r>
                        <a:rPr lang="ru-RU" sz="1400">
                          <a:effectLst/>
                        </a:rPr>
                        <a:t>сировини.</a:t>
                      </a:r>
                      <a:endParaRPr lang="ru-UA" sz="14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buNone/>
                      </a:pPr>
                      <a:r>
                        <a:rPr lang="ru-RU" sz="1400">
                          <a:effectLst/>
                        </a:rPr>
                        <a:t>2.</a:t>
                      </a:r>
                      <a:r>
                        <a:rPr lang="uk-UA" sz="1400">
                          <a:effectLst/>
                        </a:rPr>
                        <a:t> Нарізання хліба.</a:t>
                      </a:r>
                      <a:endParaRPr lang="ru-UA" sz="14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buNone/>
                      </a:pPr>
                      <a:r>
                        <a:rPr lang="ru-RU" sz="1400">
                          <a:effectLst/>
                        </a:rPr>
                        <a:t>3.</a:t>
                      </a:r>
                      <a:r>
                        <a:rPr lang="uk-UA" sz="1400">
                          <a:effectLst/>
                        </a:rPr>
                        <a:t>Замочування хліба в суміші.</a:t>
                      </a:r>
                      <a:endParaRPr lang="ru-UA" sz="14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4.Викладання ним форми.</a:t>
                      </a:r>
                      <a:endParaRPr lang="ru-UA" sz="14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buNone/>
                      </a:pPr>
                      <a:r>
                        <a:rPr lang="ru-RU" sz="1400">
                          <a:effectLst/>
                        </a:rPr>
                        <a:t>5. Заповнення форми. сумішю.</a:t>
                      </a:r>
                      <a:endParaRPr lang="ru-UA" sz="1400">
                        <a:effectLst/>
                      </a:endParaRPr>
                    </a:p>
                    <a:p>
                      <a:pPr marR="36830" algn="l">
                        <a:lnSpc>
                          <a:spcPct val="107000"/>
                        </a:lnSpc>
                        <a:buNone/>
                      </a:pPr>
                      <a:r>
                        <a:rPr lang="ru-RU" sz="1400">
                          <a:effectLst/>
                        </a:rPr>
                        <a:t>6.Випікання.</a:t>
                      </a:r>
                      <a:endParaRPr lang="ru-UA" sz="1400">
                        <a:effectLst/>
                      </a:endParaRPr>
                    </a:p>
                    <a:p>
                      <a:pPr marR="36830" algn="l">
                        <a:lnSpc>
                          <a:spcPct val="107000"/>
                        </a:lnSpc>
                        <a:buNone/>
                      </a:pPr>
                      <a:r>
                        <a:rPr lang="ru-RU" sz="1400">
                          <a:effectLst/>
                        </a:rPr>
                        <a:t>7.Приготування соусу.</a:t>
                      </a:r>
                      <a:endParaRPr lang="ru-UA" sz="1400">
                        <a:effectLst/>
                      </a:endParaRPr>
                    </a:p>
                    <a:p>
                      <a:pPr marR="36830" algn="l">
                        <a:lnSpc>
                          <a:spcPct val="107000"/>
                        </a:lnSpc>
                        <a:buNone/>
                      </a:pPr>
                      <a:r>
                        <a:rPr lang="ru-RU" sz="1400">
                          <a:effectLst/>
                        </a:rPr>
                        <a:t>7.Оформлення, відпуск.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508" marR="46508" marT="0" marB="0"/>
                </a:tc>
                <a:tc rowSpan="14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buNone/>
                      </a:pPr>
                      <a:r>
                        <a:rPr lang="ru-RU" sz="1400">
                          <a:effectLst/>
                        </a:rPr>
                        <a:t>   Яблука промивають, очищають видаляють серцевину й насіння нарізають мілкими кубиками та пересипають цукром. З хліба зрізають кірочку. М'якиш ріжуть прямокутними скибочками товщиною 0,5 см. Обрізки з хліба нарізають мілкими кубиками та підсушують. Скибочки хліба замочують з однієї сторони в суміші молока, яєць, цукру, потім ними викладають дно та стінки змащеної жиром форми в якій буде випікатись шарлотка. Підсушені шматочки хліба перемішують з яблуками і корицею, заповнюють цією сумішшю форму, зверху покривають ломтиками хліба і запікають в жаровій шафі.</a:t>
                      </a:r>
                      <a:endParaRPr lang="ru-UA" sz="14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buNone/>
                      </a:pPr>
                      <a:r>
                        <a:rPr lang="ru-RU" sz="1400">
                          <a:effectLst/>
                        </a:rPr>
                        <a:t>Готову шарлотку з яблуками охолоджують, а потім викладають на блюдо. При відпуску поливають соусом.</a:t>
                      </a:r>
                      <a:endParaRPr lang="ru-UA" sz="14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buNone/>
                      </a:pPr>
                      <a:r>
                        <a:rPr lang="ru-RU" sz="1400">
                          <a:effectLst/>
                        </a:rPr>
                        <a:t>  Приготування соусу.  </a:t>
                      </a:r>
                      <a:endParaRPr lang="ru-UA" sz="14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buNone/>
                      </a:pPr>
                      <a:r>
                        <a:rPr lang="ru-RU" sz="1400">
                          <a:effectLst/>
                        </a:rPr>
                        <a:t>Свіжі   абрикоси занурюють на 30-40 секунд в киплячу воду, знімають з них кірочку, видаляють кісточку, засипають цукром і витримують 2-3 год., кип'ятять 5-8 хв. Курагу перебирають, промивають, заливають холодною водою і залишають на 2-3 год. потім її варять в цій воді до готовності, протирають. додають цукор, проварюють до загустіння. Готовий соус охолоджують.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508" marR="46508" marT="0" marB="0"/>
                </a:tc>
                <a:extLst>
                  <a:ext uri="{0D108BD9-81ED-4DB2-BD59-A6C34878D82A}">
                    <a16:rowId xmlns:a16="http://schemas.microsoft.com/office/drawing/2014/main" val="3382641450"/>
                  </a:ext>
                </a:extLst>
              </a:tr>
              <a:tr h="19320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2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508" marR="46508" marT="0" marB="0"/>
                </a:tc>
                <a:tc>
                  <a:txBody>
                    <a:bodyPr/>
                    <a:lstStyle/>
                    <a:p>
                      <a:pPr indent="8890" algn="l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Хліб пшеничний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508" marR="465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ru-RU" sz="1400">
                          <a:effectLst/>
                        </a:rPr>
                        <a:t>55,7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508" marR="465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55,7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508" marR="46508" marT="0" marB="0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1124049"/>
                  </a:ext>
                </a:extLst>
              </a:tr>
              <a:tr h="19320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3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508" marR="46508" marT="0" marB="0"/>
                </a:tc>
                <a:tc>
                  <a:txBody>
                    <a:bodyPr/>
                    <a:lstStyle/>
                    <a:p>
                      <a:pPr indent="8890" algn="l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Молоко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508" marR="465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ru-RU" sz="1400">
                          <a:effectLst/>
                        </a:rPr>
                        <a:t>25,5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508" marR="465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25,5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508" marR="46508" marT="0" marB="0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6260397"/>
                  </a:ext>
                </a:extLst>
              </a:tr>
              <a:tr h="19320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4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508" marR="4650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Яйця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508" marR="465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ru-RU" sz="1400">
                          <a:effectLst/>
                        </a:rPr>
                        <a:t>1/4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508" marR="465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9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508" marR="46508" marT="0" marB="0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0939821"/>
                  </a:ext>
                </a:extLst>
              </a:tr>
              <a:tr h="19320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5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508" marR="46508" marT="0" marB="0"/>
                </a:tc>
                <a:tc>
                  <a:txBody>
                    <a:bodyPr/>
                    <a:lstStyle/>
                    <a:p>
                      <a:pPr indent="8890" algn="l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Цукор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508" marR="465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ru-RU" sz="1400">
                          <a:effectLst/>
                        </a:rPr>
                        <a:t>17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508" marR="465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17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508" marR="46508" marT="0" marB="0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6535935"/>
                  </a:ext>
                </a:extLst>
              </a:tr>
              <a:tr h="19320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6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508" marR="4650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Кориця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508" marR="465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ru-RU" sz="1400">
                          <a:effectLst/>
                        </a:rPr>
                        <a:t>0,1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508" marR="465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0,1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508" marR="46508" marT="0" marB="0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5347881"/>
                  </a:ext>
                </a:extLst>
              </a:tr>
              <a:tr h="19320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7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508" marR="46508" marT="0" marB="0"/>
                </a:tc>
                <a:tc>
                  <a:txBody>
                    <a:bodyPr/>
                    <a:lstStyle/>
                    <a:p>
                      <a:pPr indent="8890" algn="l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Масло вершкове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508" marR="465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ru-RU" sz="1400">
                          <a:effectLst/>
                        </a:rPr>
                        <a:t>8,5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508" marR="465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8,5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508" marR="46508" marT="0" marB="0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7350923"/>
                  </a:ext>
                </a:extLst>
              </a:tr>
              <a:tr h="60755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508" marR="4650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Маса готової шарлотки з яблуками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508" marR="465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508" marR="465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 dirty="0">
                          <a:effectLst/>
                        </a:rPr>
                        <a:t>140</a:t>
                      </a:r>
                      <a:endParaRPr lang="ru-UA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508" marR="46508" marT="0" marB="0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63568"/>
                  </a:ext>
                </a:extLst>
              </a:tr>
              <a:tr h="19706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508" marR="4650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Соус абрикосовий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508" marR="465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508" marR="465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30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508" marR="46508" marT="0" marB="0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5792733"/>
                  </a:ext>
                </a:extLst>
              </a:tr>
              <a:tr h="19320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8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508" marR="4650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Абрикоси (свіжі)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508" marR="465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ru-RU" sz="1400">
                          <a:effectLst/>
                        </a:rPr>
                        <a:t>18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508" marR="465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15,4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508" marR="46508" marT="0" marB="0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353948"/>
                  </a:ext>
                </a:extLst>
              </a:tr>
              <a:tr h="19320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508" marR="4650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або курага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508" marR="465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ru-RU" sz="1400">
                          <a:effectLst/>
                        </a:rPr>
                        <a:t>3,3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508" marR="465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3,3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508" marR="46508" marT="0" marB="0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0457388"/>
                  </a:ext>
                </a:extLst>
              </a:tr>
              <a:tr h="19320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9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508" marR="4650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Вода для кураги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508" marR="465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ru-RU" sz="1400">
                          <a:effectLst/>
                        </a:rPr>
                        <a:t>12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508" marR="465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12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508" marR="46508" marT="0" marB="0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4459737"/>
                  </a:ext>
                </a:extLst>
              </a:tr>
              <a:tr h="19320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10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508" marR="4650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Цукор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508" marR="465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ru-RU" sz="1400">
                          <a:effectLst/>
                        </a:rPr>
                        <a:t>18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508" marR="465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18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508" marR="46508" marT="0" marB="0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0272583"/>
                  </a:ext>
                </a:extLst>
              </a:tr>
              <a:tr h="216212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508" marR="4650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ВИХІД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508" marR="4650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buNone/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508" marR="4650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buNone/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  <a:endParaRPr lang="ru-UA" sz="14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buNone/>
                      </a:pPr>
                      <a:r>
                        <a:rPr lang="uk-UA" sz="1400" dirty="0">
                          <a:effectLst/>
                        </a:rPr>
                        <a:t>140/30</a:t>
                      </a:r>
                      <a:endParaRPr lang="ru-UA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508" marR="46508" marT="0" marB="0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6878837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22D24A13-6F7E-07A0-0575-9C22A68ACD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4250" y="225464"/>
            <a:ext cx="713105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95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UA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ІНСТРУКЦІЙНО-ТЕХНОЛОГІЧНА КАРТКА</a:t>
            </a:r>
            <a:endParaRPr kumimoji="0" lang="ru-RU" altLang="ru-UA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95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UA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               Шарлотка з </a:t>
            </a:r>
            <a:r>
              <a:rPr kumimoji="0" lang="ru-RU" altLang="ru-UA" sz="16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яблуками</a:t>
            </a:r>
            <a:r>
              <a:rPr kumimoji="0" lang="ru-RU" altLang="ru-UA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kumimoji="0" lang="ru-RU" altLang="ru-UA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95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UA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Рецептура №992 (</a:t>
            </a:r>
            <a:r>
              <a:rPr kumimoji="0" lang="ru-RU" altLang="ru-UA" sz="16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Збірник</a:t>
            </a:r>
            <a:r>
              <a:rPr kumimoji="0" lang="ru-RU" altLang="ru-UA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рецептур на страви і </a:t>
            </a:r>
            <a:r>
              <a:rPr kumimoji="0" lang="ru-RU" altLang="ru-UA" sz="16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кулінарні</a:t>
            </a:r>
            <a:r>
              <a:rPr kumimoji="0" lang="ru-RU" altLang="ru-UA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kumimoji="0" lang="ru-RU" altLang="ru-UA" sz="16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вироби</a:t>
            </a:r>
            <a:r>
              <a:rPr kumimoji="0" lang="ru-RU" altLang="ru-UA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kumimoji="0" lang="ru-RU" altLang="ru-UA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95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5625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9F3BAB75-7DF5-78E9-59FE-6B5E1A2FCC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5866441"/>
              </p:ext>
            </p:extLst>
          </p:nvPr>
        </p:nvGraphicFramePr>
        <p:xfrm>
          <a:off x="0" y="1231900"/>
          <a:ext cx="12192000" cy="56261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153806">
                  <a:extLst>
                    <a:ext uri="{9D8B030D-6E8A-4147-A177-3AD203B41FA5}">
                      <a16:colId xmlns:a16="http://schemas.microsoft.com/office/drawing/2014/main" val="2291373486"/>
                    </a:ext>
                  </a:extLst>
                </a:gridCol>
                <a:gridCol w="4899689">
                  <a:extLst>
                    <a:ext uri="{9D8B030D-6E8A-4147-A177-3AD203B41FA5}">
                      <a16:colId xmlns:a16="http://schemas.microsoft.com/office/drawing/2014/main" val="3568797808"/>
                    </a:ext>
                  </a:extLst>
                </a:gridCol>
                <a:gridCol w="4138505">
                  <a:extLst>
                    <a:ext uri="{9D8B030D-6E8A-4147-A177-3AD203B41FA5}">
                      <a16:colId xmlns:a16="http://schemas.microsoft.com/office/drawing/2014/main" val="2681447055"/>
                    </a:ext>
                  </a:extLst>
                </a:gridCol>
              </a:tblGrid>
              <a:tr h="10735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  <a:endParaRPr lang="ru-UA" sz="1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 dirty="0">
                          <a:effectLst/>
                        </a:rPr>
                        <a:t>Що перевірити</a:t>
                      </a:r>
                      <a:endParaRPr lang="ru-UA" sz="1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  <a:endParaRPr lang="ru-UA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2673" marR="526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 dirty="0">
                          <a:effectLst/>
                        </a:rPr>
                        <a:t>Малюнок</a:t>
                      </a:r>
                      <a:endParaRPr lang="ru-UA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2673" marR="526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Вимоги до якості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2673" marR="52673" marT="0" marB="0" anchor="ctr"/>
                </a:tc>
                <a:extLst>
                  <a:ext uri="{0D108BD9-81ED-4DB2-BD59-A6C34878D82A}">
                    <a16:rowId xmlns:a16="http://schemas.microsoft.com/office/drawing/2014/main" val="19454648"/>
                  </a:ext>
                </a:extLst>
              </a:tr>
              <a:tr h="10666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 dirty="0">
                          <a:effectLst/>
                        </a:rPr>
                        <a:t>Зовнішній вигляд</a:t>
                      </a:r>
                      <a:endParaRPr lang="ru-UA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2673" marR="52673" marT="0" marB="0" anchor="ctr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  <a:endParaRPr lang="ru-UA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2673" marR="52673" marT="0" marB="0" anchor="ctr"/>
                </a:tc>
                <a:tc>
                  <a:txBody>
                    <a:bodyPr/>
                    <a:lstStyle/>
                    <a:p>
                      <a:pPr marL="26035" algn="l">
                        <a:lnSpc>
                          <a:spcPct val="115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на поверхні рум'яна скоринка</a:t>
                      </a:r>
                      <a:endParaRPr lang="ru-UA" sz="14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2673" marR="52673" marT="0" marB="0" anchor="ctr"/>
                </a:tc>
                <a:extLst>
                  <a:ext uri="{0D108BD9-81ED-4DB2-BD59-A6C34878D82A}">
                    <a16:rowId xmlns:a16="http://schemas.microsoft.com/office/drawing/2014/main" val="3770906998"/>
                  </a:ext>
                </a:extLst>
              </a:tr>
              <a:tr h="6839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 dirty="0">
                          <a:effectLst/>
                        </a:rPr>
                        <a:t>Смак і запах</a:t>
                      </a:r>
                      <a:endParaRPr lang="ru-UA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2673" marR="52673" marT="0" marB="0" anchor="ctr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солодкий, з ароматом яблук, кориці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2673" marR="52673" marT="0" marB="0" anchor="ctr"/>
                </a:tc>
                <a:extLst>
                  <a:ext uri="{0D108BD9-81ED-4DB2-BD59-A6C34878D82A}">
                    <a16:rowId xmlns:a16="http://schemas.microsoft.com/office/drawing/2014/main" val="419961702"/>
                  </a:ext>
                </a:extLst>
              </a:tr>
              <a:tr h="6839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Колір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2673" marR="52673" marT="0" marB="0" anchor="ctr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Від золотистого до світло-коричневого на поверхні, злегка жовтуватий на зрізі.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2673" marR="52673" marT="0" marB="0" anchor="ctr"/>
                </a:tc>
                <a:extLst>
                  <a:ext uri="{0D108BD9-81ED-4DB2-BD59-A6C34878D82A}">
                    <a16:rowId xmlns:a16="http://schemas.microsoft.com/office/drawing/2014/main" val="2821843612"/>
                  </a:ext>
                </a:extLst>
              </a:tr>
              <a:tr h="21180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 dirty="0">
                          <a:effectLst/>
                        </a:rPr>
                        <a:t>Консистенція</a:t>
                      </a:r>
                      <a:endParaRPr lang="ru-UA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2673" marR="52673" marT="0" marB="0" anchor="ctr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buNone/>
                      </a:pPr>
                      <a:r>
                        <a:rPr lang="uk-UA" sz="1400" dirty="0">
                          <a:effectLst/>
                        </a:rPr>
                        <a:t> пишна, ніжна, рихла, кірочка хрумка </a:t>
                      </a:r>
                      <a:endParaRPr lang="ru-UA" sz="1400" dirty="0">
                        <a:effectLst/>
                      </a:endParaRPr>
                    </a:p>
                    <a:p>
                      <a:pPr indent="-180340" algn="just">
                        <a:lnSpc>
                          <a:spcPct val="115000"/>
                        </a:lnSpc>
                        <a:buNone/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  <a:endParaRPr lang="ru-UA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2673" marR="52673" marT="0" marB="0" anchor="ctr"/>
                </a:tc>
                <a:extLst>
                  <a:ext uri="{0D108BD9-81ED-4DB2-BD59-A6C34878D82A}">
                    <a16:rowId xmlns:a16="http://schemas.microsoft.com/office/drawing/2014/main" val="1505086158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FFB548C-B9DB-443C-D94B-2B90CE97F8BB}"/>
              </a:ext>
            </a:extLst>
          </p:cNvPr>
          <p:cNvSpPr txBox="1"/>
          <p:nvPr/>
        </p:nvSpPr>
        <p:spPr>
          <a:xfrm>
            <a:off x="4343400" y="553006"/>
            <a:ext cx="210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>
                <a:solidFill>
                  <a:schemeClr val="bg1"/>
                </a:solidFill>
              </a:rPr>
              <a:t>Картка контролю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6E94D72-4CB4-934A-08E2-F69073EB20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3207" y="2368550"/>
            <a:ext cx="4904223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2131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A0323FF-98C2-D205-C2BC-4D05630DA2AF}"/>
              </a:ext>
            </a:extLst>
          </p:cNvPr>
          <p:cNvSpPr txBox="1"/>
          <p:nvPr/>
        </p:nvSpPr>
        <p:spPr>
          <a:xfrm>
            <a:off x="267557" y="92469"/>
            <a:ext cx="8848618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     Техніка безпеки при роботі </a:t>
            </a:r>
            <a:r>
              <a:rPr kumimoji="0" lang="uk-UA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кухаря</a:t>
            </a:r>
            <a:r>
              <a:rPr kumimoji="0" lang="uk-UA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.</a:t>
            </a:r>
            <a:endParaRPr kumimoji="0" lang="uk-UA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Виробничий стіл повинен мати рівну та стійку поверхню.</a:t>
            </a:r>
            <a:endParaRPr kumimoji="0" lang="uk-UA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Підлога повинна бути рівною та сухою.</a:t>
            </a:r>
            <a:endParaRPr kumimoji="0" lang="uk-UA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Робоче місце повинне бути чистим.</a:t>
            </a:r>
            <a:endParaRPr kumimoji="0" lang="uk-UA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При роботі з </a:t>
            </a:r>
            <a:r>
              <a:rPr kumimoji="0" lang="uk-UA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ножем</a:t>
            </a:r>
            <a:r>
              <a:rPr kumimoji="0" lang="uk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треба бути обережним, правильно тримати руку та </a:t>
            </a:r>
            <a:endParaRPr kumimoji="0" lang="uk-UA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ніж при обробці продукту (ніж зберігати в спеціальному чохлі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uk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Санітарний одяг повинен бути виготовлений з бавовни, у спецвзутті має бути гумову підошву і задники.</a:t>
            </a:r>
            <a:endParaRPr kumimoji="0" lang="uk-UA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 Перед початком роботи помити руки, обробити дезінфікуючим  засобом.</a:t>
            </a:r>
            <a:endParaRPr kumimoji="0" lang="uk-UA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7.   При виконанні  операцій     суворо дотримуватись правил </a:t>
            </a:r>
            <a:r>
              <a:rPr kumimoji="0" lang="uk-UA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</a:t>
            </a:r>
            <a:r>
              <a:rPr kumimoji="0" lang="uk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/б, санітарії та гігієни. </a:t>
            </a:r>
            <a:endParaRPr kumimoji="0" lang="uk-UA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8. Дотримуватись </a:t>
            </a:r>
            <a:r>
              <a:rPr kumimoji="0" lang="uk-UA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стійки</a:t>
            </a:r>
            <a:r>
              <a:rPr kumimoji="0" lang="uk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кухаря</a:t>
            </a:r>
            <a:r>
              <a:rPr kumimoji="0" lang="uk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при виконанні технологічних робіт.</a:t>
            </a:r>
            <a:endParaRPr kumimoji="0" lang="uk-UA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9. Після закінчення роботи прибрати своє робоче місце, обробити всі інструменти та інвентар</a:t>
            </a:r>
            <a:endParaRPr lang="uk-UA" dirty="0"/>
          </a:p>
        </p:txBody>
      </p:sp>
      <p:pic>
        <p:nvPicPr>
          <p:cNvPr id="4" name="Picture 3" descr="Волкова О.А. Безпека праці, шкідливі та небезпечні фактори на робочому  місці кухаря - CALAMEO Downloader">
            <a:extLst>
              <a:ext uri="{FF2B5EF4-FFF2-40B4-BE49-F238E27FC236}">
                <a16:creationId xmlns:a16="http://schemas.microsoft.com/office/drawing/2014/main" id="{1A7CBC99-69E9-F5C8-A826-249198C34A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0135" y="3577347"/>
            <a:ext cx="4377897" cy="32806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431182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07FC0568-B805-F241-A48C-19AD03D12E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3686341"/>
              </p:ext>
            </p:extLst>
          </p:nvPr>
        </p:nvGraphicFramePr>
        <p:xfrm>
          <a:off x="0" y="1054100"/>
          <a:ext cx="12192002" cy="581108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727090">
                  <a:extLst>
                    <a:ext uri="{9D8B030D-6E8A-4147-A177-3AD203B41FA5}">
                      <a16:colId xmlns:a16="http://schemas.microsoft.com/office/drawing/2014/main" val="4258666353"/>
                    </a:ext>
                  </a:extLst>
                </a:gridCol>
                <a:gridCol w="2078935">
                  <a:extLst>
                    <a:ext uri="{9D8B030D-6E8A-4147-A177-3AD203B41FA5}">
                      <a16:colId xmlns:a16="http://schemas.microsoft.com/office/drawing/2014/main" val="1182558628"/>
                    </a:ext>
                  </a:extLst>
                </a:gridCol>
                <a:gridCol w="861734">
                  <a:extLst>
                    <a:ext uri="{9D8B030D-6E8A-4147-A177-3AD203B41FA5}">
                      <a16:colId xmlns:a16="http://schemas.microsoft.com/office/drawing/2014/main" val="2182813667"/>
                    </a:ext>
                  </a:extLst>
                </a:gridCol>
                <a:gridCol w="861734">
                  <a:extLst>
                    <a:ext uri="{9D8B030D-6E8A-4147-A177-3AD203B41FA5}">
                      <a16:colId xmlns:a16="http://schemas.microsoft.com/office/drawing/2014/main" val="1728090489"/>
                    </a:ext>
                  </a:extLst>
                </a:gridCol>
                <a:gridCol w="1435550">
                  <a:extLst>
                    <a:ext uri="{9D8B030D-6E8A-4147-A177-3AD203B41FA5}">
                      <a16:colId xmlns:a16="http://schemas.microsoft.com/office/drawing/2014/main" val="395419616"/>
                    </a:ext>
                  </a:extLst>
                </a:gridCol>
                <a:gridCol w="1859814">
                  <a:extLst>
                    <a:ext uri="{9D8B030D-6E8A-4147-A177-3AD203B41FA5}">
                      <a16:colId xmlns:a16="http://schemas.microsoft.com/office/drawing/2014/main" val="617223003"/>
                    </a:ext>
                  </a:extLst>
                </a:gridCol>
                <a:gridCol w="4367145">
                  <a:extLst>
                    <a:ext uri="{9D8B030D-6E8A-4147-A177-3AD203B41FA5}">
                      <a16:colId xmlns:a16="http://schemas.microsoft.com/office/drawing/2014/main" val="2099589371"/>
                    </a:ext>
                  </a:extLst>
                </a:gridCol>
              </a:tblGrid>
              <a:tr h="43382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 dirty="0">
                          <a:effectLst/>
                        </a:rPr>
                        <a:t>№ з/</a:t>
                      </a:r>
                      <a:r>
                        <a:rPr lang="uk-UA" sz="1400" dirty="0" err="1">
                          <a:effectLst/>
                        </a:rPr>
                        <a:t>п</a:t>
                      </a:r>
                      <a:endParaRPr lang="ru-UA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320" marR="5132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 dirty="0">
                          <a:effectLst/>
                        </a:rPr>
                        <a:t>Найменування</a:t>
                      </a:r>
                      <a:endParaRPr lang="ru-UA" sz="1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ru-RU" sz="1400" dirty="0">
                          <a:effectLst/>
                        </a:rPr>
                        <a:t>п</a:t>
                      </a:r>
                      <a:r>
                        <a:rPr lang="uk-UA" sz="1400" dirty="0" err="1">
                          <a:effectLst/>
                        </a:rPr>
                        <a:t>родукті</a:t>
                      </a:r>
                      <a:r>
                        <a:rPr lang="ru-RU" sz="1400" dirty="0">
                          <a:effectLst/>
                        </a:rPr>
                        <a:t>в</a:t>
                      </a:r>
                      <a:endParaRPr lang="ru-UA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320" marR="5132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Вага, г </a:t>
                      </a:r>
                      <a:br>
                        <a:rPr lang="uk-UA" sz="1400">
                          <a:effectLst/>
                        </a:rPr>
                      </a:br>
                      <a:r>
                        <a:rPr lang="uk-UA" sz="1400">
                          <a:effectLst/>
                        </a:rPr>
                        <a:t>(1 порція)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320" marR="51320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Обладнання, інвентар, посуд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320" marR="5132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Послідовність операцій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320" marR="5132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Технологія приготування страви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320" marR="51320" marT="0" marB="0"/>
                </a:tc>
                <a:extLst>
                  <a:ext uri="{0D108BD9-81ED-4DB2-BD59-A6C34878D82A}">
                    <a16:rowId xmlns:a16="http://schemas.microsoft.com/office/drawing/2014/main" val="3432915830"/>
                  </a:ext>
                </a:extLst>
              </a:tr>
              <a:tr h="646376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Брутто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320" marR="513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 dirty="0">
                          <a:effectLst/>
                        </a:rPr>
                        <a:t>Нетто</a:t>
                      </a:r>
                      <a:endParaRPr lang="ru-UA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320" marR="51320" marT="0" marB="0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6653805"/>
                  </a:ext>
                </a:extLst>
              </a:tr>
              <a:tr h="33664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1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320" marR="5132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Яблука свіжі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320" marR="513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ru-RU" sz="1400">
                          <a:effectLst/>
                        </a:rPr>
                        <a:t>100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320" marR="513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70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320" marR="51320" marT="0" marB="0"/>
                </a:tc>
                <a:tc rowSpan="9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Обладнання: жарова шафа, виробничий стіл, ваги.</a:t>
                      </a:r>
                      <a:endParaRPr lang="ru-UA" sz="14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Інвентар :</a:t>
                      </a:r>
                      <a:endParaRPr lang="ru-UA" sz="1400">
                        <a:effectLst/>
                      </a:endParaRPr>
                    </a:p>
                    <a:p>
                      <a:pPr marL="23495" algn="just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ножі, миски, сито, лист для запікання.</a:t>
                      </a:r>
                      <a:endParaRPr lang="ru-UA" sz="14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buFont typeface="Times New Roman" panose="02020603050405020304" pitchFamily="18" charset="0"/>
                        <a:buChar char=""/>
                      </a:pPr>
                      <a:r>
                        <a:rPr lang="uk-UA" sz="1400">
                          <a:effectLst/>
                        </a:rPr>
                        <a:t>Посуд:</a:t>
                      </a:r>
                      <a:endParaRPr lang="ru-UA" sz="14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buFont typeface="Times New Roman" panose="02020603050405020304" pitchFamily="18" charset="0"/>
                        <a:buChar char=""/>
                      </a:pPr>
                      <a:r>
                        <a:rPr lang="uk-UA" sz="1400">
                          <a:effectLst/>
                        </a:rPr>
                        <a:t>мілка столова тарілка.</a:t>
                      </a:r>
                      <a:endParaRPr lang="ru-UA" sz="14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buNone/>
                        <a:tabLst>
                          <a:tab pos="3416300" algn="l"/>
                        </a:tabLs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320" marR="51320" marT="0" marB="0"/>
                </a:tc>
                <a:tc rowSpan="9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buNone/>
                      </a:pPr>
                      <a:r>
                        <a:rPr lang="uk-UA" sz="1400" dirty="0">
                          <a:effectLst/>
                        </a:rPr>
                        <a:t>1.МКО сировини.</a:t>
                      </a:r>
                      <a:endParaRPr lang="ru-UA" sz="14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buNone/>
                      </a:pPr>
                      <a:r>
                        <a:rPr lang="uk-UA" sz="1400" dirty="0">
                          <a:effectLst/>
                        </a:rPr>
                        <a:t>2. Підготовка яблук для фарширування.</a:t>
                      </a:r>
                      <a:endParaRPr lang="ru-UA" sz="14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buNone/>
                      </a:pPr>
                      <a:r>
                        <a:rPr lang="uk-UA" sz="1400" dirty="0">
                          <a:effectLst/>
                        </a:rPr>
                        <a:t>3. Приготування начинки.</a:t>
                      </a:r>
                      <a:endParaRPr lang="ru-UA" sz="14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buNone/>
                      </a:pPr>
                      <a:r>
                        <a:rPr lang="ru-RU" sz="1400" dirty="0">
                          <a:effectLst/>
                        </a:rPr>
                        <a:t>4. </a:t>
                      </a:r>
                      <a:r>
                        <a:rPr lang="ru-RU" sz="1400" dirty="0" err="1">
                          <a:effectLst/>
                        </a:rPr>
                        <a:t>Фарширування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яблук</a:t>
                      </a:r>
                      <a:r>
                        <a:rPr lang="ru-RU" sz="1400" dirty="0">
                          <a:effectLst/>
                        </a:rPr>
                        <a:t> начинкою.</a:t>
                      </a:r>
                      <a:endParaRPr lang="ru-UA" sz="14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buNone/>
                      </a:pPr>
                      <a:r>
                        <a:rPr lang="ru-RU" sz="1400" dirty="0">
                          <a:effectLst/>
                        </a:rPr>
                        <a:t>5. </a:t>
                      </a:r>
                      <a:r>
                        <a:rPr lang="ru-RU" sz="1400" dirty="0" err="1">
                          <a:effectLst/>
                        </a:rPr>
                        <a:t>Запікання</a:t>
                      </a:r>
                      <a:r>
                        <a:rPr lang="ru-RU" sz="1400" dirty="0">
                          <a:effectLst/>
                        </a:rPr>
                        <a:t>.</a:t>
                      </a:r>
                      <a:endParaRPr lang="ru-UA" sz="1400" dirty="0">
                        <a:effectLst/>
                      </a:endParaRPr>
                    </a:p>
                    <a:p>
                      <a:pPr marR="36830" algn="l">
                        <a:lnSpc>
                          <a:spcPct val="107000"/>
                        </a:lnSpc>
                        <a:buNone/>
                      </a:pPr>
                      <a:r>
                        <a:rPr lang="ru-RU" sz="1400" dirty="0">
                          <a:effectLst/>
                        </a:rPr>
                        <a:t>6. </a:t>
                      </a:r>
                      <a:r>
                        <a:rPr lang="ru-RU" sz="1400" dirty="0" err="1">
                          <a:effectLst/>
                        </a:rPr>
                        <a:t>Оформлення</a:t>
                      </a:r>
                      <a:r>
                        <a:rPr lang="ru-RU" sz="1400" dirty="0">
                          <a:effectLst/>
                        </a:rPr>
                        <a:t> страви.</a:t>
                      </a:r>
                      <a:endParaRPr lang="ru-UA" sz="1400" dirty="0">
                        <a:effectLst/>
                      </a:endParaRPr>
                    </a:p>
                    <a:p>
                      <a:pPr marR="36830" algn="l">
                        <a:lnSpc>
                          <a:spcPct val="107000"/>
                        </a:lnSpc>
                        <a:buNone/>
                      </a:pPr>
                      <a:r>
                        <a:rPr lang="ru-RU" sz="1400" dirty="0">
                          <a:effectLst/>
                        </a:rPr>
                        <a:t>7. </a:t>
                      </a:r>
                      <a:r>
                        <a:rPr lang="ru-RU" sz="1400" dirty="0" err="1">
                          <a:effectLst/>
                        </a:rPr>
                        <a:t>Відпуск</a:t>
                      </a:r>
                      <a:r>
                        <a:rPr lang="ru-RU" sz="1400" dirty="0">
                          <a:effectLst/>
                        </a:rPr>
                        <a:t>.</a:t>
                      </a:r>
                      <a:endParaRPr lang="ru-UA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320" marR="51320" marT="0" marB="0"/>
                </a:tc>
                <a:tc rowSpan="9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buNone/>
                      </a:pPr>
                      <a:r>
                        <a:rPr lang="ru-RU" sz="1400">
                          <a:effectLst/>
                        </a:rPr>
                        <a:t>  Яблука обчищають, видаляють насіннєві гнізда, фарширують начинкою з сиру, викладають на змочений водою лист і запікають у жаровій шафі до готовності.</a:t>
                      </a:r>
                      <a:endParaRPr lang="ru-UA" sz="14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buNone/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UA" sz="1400">
                        <a:effectLst/>
                      </a:endParaRPr>
                    </a:p>
                    <a:p>
                      <a:pPr indent="241300" algn="just">
                        <a:lnSpc>
                          <a:spcPct val="109000"/>
                        </a:lnSpc>
                        <a:buNone/>
                      </a:pPr>
                      <a:r>
                        <a:rPr lang="ru-RU" sz="1400">
                          <a:effectLst/>
                        </a:rPr>
                        <a:t>Приготування начинки. Сир протирають, додають сирі яйця, цукор і перемішують.</a:t>
                      </a:r>
                      <a:endParaRPr lang="ru-UA" sz="1400">
                        <a:effectLst/>
                      </a:endParaRPr>
                    </a:p>
                    <a:p>
                      <a:pPr indent="241300" algn="just">
                        <a:lnSpc>
                          <a:spcPct val="109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UA" sz="14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buNone/>
                      </a:pPr>
                      <a:r>
                        <a:rPr lang="ru-RU" sz="1400">
                          <a:effectLst/>
                        </a:rPr>
                        <a:t>Перед подаванням страву поливають ягідним сиропом.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320" marR="51320" marT="0" marB="0"/>
                </a:tc>
                <a:extLst>
                  <a:ext uri="{0D108BD9-81ED-4DB2-BD59-A6C34878D82A}">
                    <a16:rowId xmlns:a16="http://schemas.microsoft.com/office/drawing/2014/main" val="3757987347"/>
                  </a:ext>
                </a:extLst>
              </a:tr>
              <a:tr h="33664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320" marR="5132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Начинка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320" marR="513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320" marR="513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320" marR="51320" marT="0" marB="0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3320532"/>
                  </a:ext>
                </a:extLst>
              </a:tr>
              <a:tr h="35336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2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320" marR="51320" marT="0" marB="0"/>
                </a:tc>
                <a:tc>
                  <a:txBody>
                    <a:bodyPr/>
                    <a:lstStyle/>
                    <a:p>
                      <a:pPr indent="8890" algn="l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Сир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320" marR="513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ru-RU" sz="1400">
                          <a:effectLst/>
                        </a:rPr>
                        <a:t>66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320" marR="513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65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320" marR="51320" marT="0" marB="0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1089329"/>
                  </a:ext>
                </a:extLst>
              </a:tr>
              <a:tr h="33664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3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320" marR="51320" marT="0" marB="0"/>
                </a:tc>
                <a:tc>
                  <a:txBody>
                    <a:bodyPr/>
                    <a:lstStyle/>
                    <a:p>
                      <a:pPr indent="8890" algn="l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Яйця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320" marR="513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ru-RU" sz="1400">
                          <a:effectLst/>
                        </a:rPr>
                        <a:t>1/4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320" marR="513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 dirty="0">
                          <a:effectLst/>
                        </a:rPr>
                        <a:t>8</a:t>
                      </a:r>
                      <a:endParaRPr lang="ru-UA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320" marR="51320" marT="0" marB="0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6295586"/>
                  </a:ext>
                </a:extLst>
              </a:tr>
              <a:tr h="33664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4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320" marR="51320" marT="0" marB="0"/>
                </a:tc>
                <a:tc>
                  <a:txBody>
                    <a:bodyPr/>
                    <a:lstStyle/>
                    <a:p>
                      <a:pPr indent="8890" algn="l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Цукор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320" marR="513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ru-RU" sz="1400">
                          <a:effectLst/>
                        </a:rPr>
                        <a:t>15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320" marR="513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15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320" marR="51320" marT="0" marB="0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1055446"/>
                  </a:ext>
                </a:extLst>
              </a:tr>
              <a:tr h="31555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320" marR="5132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Маса начинки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320" marR="513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320" marR="513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 dirty="0">
                          <a:effectLst/>
                        </a:rPr>
                        <a:t>85</a:t>
                      </a:r>
                      <a:endParaRPr lang="ru-UA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320" marR="51320" marT="0" marB="0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2950320"/>
                  </a:ext>
                </a:extLst>
              </a:tr>
              <a:tr h="50525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320" marR="51320" marT="0" marB="0"/>
                </a:tc>
                <a:tc>
                  <a:txBody>
                    <a:bodyPr/>
                    <a:lstStyle/>
                    <a:p>
                      <a:pPr indent="8890" algn="l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Маса  готового продукту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320" marR="513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320" marR="513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120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320" marR="51320" marT="0" marB="0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5050529"/>
                  </a:ext>
                </a:extLst>
              </a:tr>
              <a:tr h="37008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5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320" marR="5132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Сироп ягідний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320" marR="513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ru-RU" sz="1400">
                          <a:effectLst/>
                        </a:rPr>
                        <a:t>30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320" marR="513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30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320" marR="51320" marT="0" marB="0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0808885"/>
                  </a:ext>
                </a:extLst>
              </a:tr>
              <a:tr h="183289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320" marR="5132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buNone/>
                        <a:tabLst>
                          <a:tab pos="975995" algn="ctr"/>
                        </a:tabLs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UA" sz="14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buNone/>
                        <a:tabLst>
                          <a:tab pos="975995" algn="ctr"/>
                        </a:tabLst>
                      </a:pPr>
                      <a:r>
                        <a:rPr lang="uk-UA" sz="1400">
                          <a:effectLst/>
                        </a:rPr>
                        <a:t>ВИХІД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320" marR="513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320" marR="513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  <a:endParaRPr lang="ru-UA" sz="1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 dirty="0">
                          <a:effectLst/>
                        </a:rPr>
                        <a:t>120/30</a:t>
                      </a:r>
                      <a:endParaRPr lang="ru-UA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320" marR="51320" marT="0" marB="0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8122249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37D71099-196E-071A-B2CE-60AD1085A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4700" y="171979"/>
            <a:ext cx="7594600" cy="110799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97631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97631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97631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97631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97631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97631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97631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97631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97631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76313" algn="ctr"/>
              </a:tabLst>
            </a:pPr>
            <a:r>
              <a:rPr kumimoji="0" lang="ru-RU" altLang="ru-UA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ІНСТРУКЦІЙНО-ТЕХНОЛОГІЧНА КАРТКА</a:t>
            </a:r>
            <a:endParaRPr kumimoji="0" lang="ru-RU" altLang="ru-UA" sz="16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76313" algn="ctr"/>
              </a:tabLst>
            </a:pPr>
            <a:r>
              <a:rPr kumimoji="0" lang="ru-RU" altLang="ru-UA" sz="16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Яблука</a:t>
            </a:r>
            <a:r>
              <a:rPr kumimoji="0" lang="ru-RU" altLang="ru-UA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kumimoji="0" lang="ru-RU" altLang="ru-UA" sz="16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фаршировані</a:t>
            </a:r>
            <a:r>
              <a:rPr kumimoji="0" lang="ru-RU" altLang="ru-UA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сиром.</a:t>
            </a:r>
            <a:endParaRPr kumimoji="0" lang="ru-RU" altLang="ru-UA" sz="16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76313" algn="ctr"/>
              </a:tabLst>
            </a:pPr>
            <a:r>
              <a:rPr kumimoji="0" lang="ru-RU" altLang="ru-UA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В.С. </a:t>
            </a:r>
            <a:r>
              <a:rPr kumimoji="0" lang="ru-RU" altLang="ru-UA" sz="16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Доцяк</a:t>
            </a:r>
            <a:r>
              <a:rPr kumimoji="0" lang="ru-RU" altLang="ru-UA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kumimoji="0" lang="ru-RU" altLang="ru-UA" sz="16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Українська</a:t>
            </a:r>
            <a:r>
              <a:rPr kumimoji="0" lang="ru-RU" altLang="ru-UA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кухня</a:t>
            </a:r>
            <a:endParaRPr kumimoji="0" lang="ru-RU" altLang="ru-UA" sz="16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76313" algn="ctr"/>
              </a:tabLst>
            </a:pPr>
            <a:endParaRPr kumimoji="0" lang="ru-RU" altLang="ru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2952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14A52984-20D0-6993-848C-600B176A0D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5029762"/>
              </p:ext>
            </p:extLst>
          </p:nvPr>
        </p:nvGraphicFramePr>
        <p:xfrm>
          <a:off x="0" y="1181100"/>
          <a:ext cx="12192000" cy="567690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907553">
                  <a:extLst>
                    <a:ext uri="{9D8B030D-6E8A-4147-A177-3AD203B41FA5}">
                      <a16:colId xmlns:a16="http://schemas.microsoft.com/office/drawing/2014/main" val="2968909825"/>
                    </a:ext>
                  </a:extLst>
                </a:gridCol>
                <a:gridCol w="5033185">
                  <a:extLst>
                    <a:ext uri="{9D8B030D-6E8A-4147-A177-3AD203B41FA5}">
                      <a16:colId xmlns:a16="http://schemas.microsoft.com/office/drawing/2014/main" val="1928574612"/>
                    </a:ext>
                  </a:extLst>
                </a:gridCol>
                <a:gridCol w="4251262">
                  <a:extLst>
                    <a:ext uri="{9D8B030D-6E8A-4147-A177-3AD203B41FA5}">
                      <a16:colId xmlns:a16="http://schemas.microsoft.com/office/drawing/2014/main" val="3368718371"/>
                    </a:ext>
                  </a:extLst>
                </a:gridCol>
              </a:tblGrid>
              <a:tr h="10255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UA" sz="9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100" dirty="0">
                          <a:effectLst/>
                        </a:rPr>
                        <a:t>Що перевірити</a:t>
                      </a:r>
                      <a:endParaRPr lang="ru-UA" sz="9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UA" sz="9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2673" marR="526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100">
                          <a:effectLst/>
                        </a:rPr>
                        <a:t>Малюнок</a:t>
                      </a:r>
                      <a:endParaRPr lang="ru-UA" sz="9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2673" marR="526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100">
                          <a:effectLst/>
                        </a:rPr>
                        <a:t>Вимоги до якості</a:t>
                      </a:r>
                      <a:endParaRPr lang="ru-UA" sz="9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2673" marR="52673" marT="0" marB="0" anchor="ctr"/>
                </a:tc>
                <a:extLst>
                  <a:ext uri="{0D108BD9-81ED-4DB2-BD59-A6C34878D82A}">
                    <a16:rowId xmlns:a16="http://schemas.microsoft.com/office/drawing/2014/main" val="2639706072"/>
                  </a:ext>
                </a:extLst>
              </a:tr>
              <a:tr h="13212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100">
                          <a:effectLst/>
                        </a:rPr>
                        <a:t>Зовнішній вигляд</a:t>
                      </a:r>
                      <a:endParaRPr lang="ru-UA" sz="9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2673" marR="52673" marT="0" marB="0" anchor="ctr"/>
                </a:tc>
                <a:tc rowSpan="4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buNone/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ru-UA" sz="9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2673" marR="5267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buNone/>
                      </a:pPr>
                      <a:r>
                        <a:rPr lang="ru-RU" sz="1100">
                          <a:effectLst/>
                        </a:rPr>
                        <a:t>Фаршировані запечені яблука мають на поверхні кірочку від золотистого до світло-коричневого кольору.</a:t>
                      </a:r>
                      <a:endParaRPr lang="ru-UA" sz="9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2673" marR="52673" marT="0" marB="0" anchor="ctr"/>
                </a:tc>
                <a:extLst>
                  <a:ext uri="{0D108BD9-81ED-4DB2-BD59-A6C34878D82A}">
                    <a16:rowId xmlns:a16="http://schemas.microsoft.com/office/drawing/2014/main" val="181365605"/>
                  </a:ext>
                </a:extLst>
              </a:tr>
              <a:tr h="6533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100">
                          <a:effectLst/>
                        </a:rPr>
                        <a:t>Смак і запах</a:t>
                      </a:r>
                      <a:endParaRPr lang="ru-UA" sz="9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2673" marR="52673" marT="0" marB="0" anchor="ctr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buNone/>
                      </a:pPr>
                      <a:r>
                        <a:rPr lang="ru-RU" sz="1100">
                          <a:effectLst/>
                        </a:rPr>
                        <a:t>Смак кисло-солодкий з ароматом яблук та сиропу.</a:t>
                      </a:r>
                      <a:endParaRPr lang="ru-UA" sz="9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2673" marR="52673" marT="0" marB="0" anchor="ctr"/>
                </a:tc>
                <a:extLst>
                  <a:ext uri="{0D108BD9-81ED-4DB2-BD59-A6C34878D82A}">
                    <a16:rowId xmlns:a16="http://schemas.microsoft.com/office/drawing/2014/main" val="4087318351"/>
                  </a:ext>
                </a:extLst>
              </a:tr>
              <a:tr h="6533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100">
                          <a:effectLst/>
                        </a:rPr>
                        <a:t>Консистенція</a:t>
                      </a:r>
                      <a:endParaRPr lang="ru-UA" sz="9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2673" marR="52673" marT="0" marB="0" anchor="ctr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buNone/>
                      </a:pPr>
                      <a:r>
                        <a:rPr lang="uk-UA" sz="1100">
                          <a:effectLst/>
                        </a:rPr>
                        <a:t>М'яка, соковита.</a:t>
                      </a:r>
                      <a:endParaRPr lang="ru-UA" sz="9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2673" marR="52673" marT="0" marB="0" anchor="ctr"/>
                </a:tc>
                <a:extLst>
                  <a:ext uri="{0D108BD9-81ED-4DB2-BD59-A6C34878D82A}">
                    <a16:rowId xmlns:a16="http://schemas.microsoft.com/office/drawing/2014/main" val="1974807078"/>
                  </a:ext>
                </a:extLst>
              </a:tr>
              <a:tr h="20233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100">
                          <a:effectLst/>
                        </a:rPr>
                        <a:t>Колір</a:t>
                      </a:r>
                      <a:endParaRPr lang="ru-UA" sz="9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2673" marR="52673" marT="0" marB="0" anchor="ctr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180340" algn="just">
                        <a:lnSpc>
                          <a:spcPct val="115000"/>
                        </a:lnSpc>
                        <a:buNone/>
                      </a:pPr>
                      <a:r>
                        <a:rPr lang="ru-RU" sz="1100" dirty="0">
                          <a:effectLst/>
                        </a:rPr>
                        <a:t>   </a:t>
                      </a:r>
                      <a:r>
                        <a:rPr lang="ru-RU" sz="1100" dirty="0" err="1">
                          <a:effectLst/>
                        </a:rPr>
                        <a:t>Від</a:t>
                      </a:r>
                      <a:r>
                        <a:rPr lang="ru-RU" sz="1100" dirty="0">
                          <a:effectLst/>
                        </a:rPr>
                        <a:t> золотистого до </a:t>
                      </a:r>
                      <a:r>
                        <a:rPr lang="ru-RU" sz="1100" dirty="0" err="1">
                          <a:effectLst/>
                        </a:rPr>
                        <a:t>світло</a:t>
                      </a:r>
                      <a:r>
                        <a:rPr lang="ru-RU" sz="1100" dirty="0">
                          <a:effectLst/>
                        </a:rPr>
                        <a:t>- коричневого.</a:t>
                      </a:r>
                      <a:endParaRPr lang="ru-UA" sz="9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2673" marR="52673" marT="0" marB="0" anchor="ctr"/>
                </a:tc>
                <a:extLst>
                  <a:ext uri="{0D108BD9-81ED-4DB2-BD59-A6C34878D82A}">
                    <a16:rowId xmlns:a16="http://schemas.microsoft.com/office/drawing/2014/main" val="2937482901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9521AED1-A712-852A-A4CE-026F03AFD3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9250" y="422650"/>
            <a:ext cx="60642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UA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Картка контролю</a:t>
            </a:r>
            <a:endParaRPr kumimoji="0" lang="uk-UA" altLang="ru-UA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ru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555868D-A7F8-2955-42E0-A5F5AD3CDE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4933" y="2482850"/>
            <a:ext cx="4688417" cy="281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154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21D3222-E3B3-47AC-6C6D-1A7BE28B7C5F}"/>
              </a:ext>
            </a:extLst>
          </p:cNvPr>
          <p:cNvSpPr txBox="1"/>
          <p:nvPr/>
        </p:nvSpPr>
        <p:spPr>
          <a:xfrm>
            <a:off x="1068304" y="950623"/>
            <a:ext cx="5631543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uk-UA" sz="2800" b="1" dirty="0">
                <a:solidFill>
                  <a:schemeClr val="bg2">
                    <a:lumMod val="50000"/>
                  </a:schemeClr>
                </a:solidFill>
              </a:rPr>
              <a:t>Яблука в тісті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2800" b="1" dirty="0" err="1">
                <a:solidFill>
                  <a:schemeClr val="bg2">
                    <a:lumMod val="50000"/>
                  </a:schemeClr>
                </a:solidFill>
              </a:rPr>
              <a:t>Пудінг</a:t>
            </a:r>
            <a:r>
              <a:rPr lang="uk-UA" sz="2800" b="1" dirty="0">
                <a:solidFill>
                  <a:schemeClr val="bg2">
                    <a:lumMod val="50000"/>
                  </a:schemeClr>
                </a:solidFill>
              </a:rPr>
              <a:t> з груш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2800" b="1" dirty="0">
                <a:solidFill>
                  <a:schemeClr val="bg2">
                    <a:lumMod val="50000"/>
                  </a:schemeClr>
                </a:solidFill>
              </a:rPr>
              <a:t>Десерт з гарбуза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2800" b="1" dirty="0">
                <a:solidFill>
                  <a:schemeClr val="bg2">
                    <a:lumMod val="50000"/>
                  </a:schemeClr>
                </a:solidFill>
              </a:rPr>
              <a:t>Шарлотка з яблуками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2800" b="1" dirty="0">
                <a:solidFill>
                  <a:schemeClr val="bg2">
                    <a:lumMod val="50000"/>
                  </a:schemeClr>
                </a:solidFill>
              </a:rPr>
              <a:t>Яблука фаршировані сиром</a:t>
            </a:r>
          </a:p>
          <a:p>
            <a:endParaRPr lang="uk-UA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0B0B2F-C291-95C8-C505-57114669FC1C}"/>
              </a:ext>
            </a:extLst>
          </p:cNvPr>
          <p:cNvSpPr txBox="1"/>
          <p:nvPr/>
        </p:nvSpPr>
        <p:spPr>
          <a:xfrm>
            <a:off x="832921" y="3474391"/>
            <a:ext cx="72122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i="1" dirty="0"/>
              <a:t>Приготування холодних солодких страв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BC7607-7B14-F460-9EF8-1A6C90CED1C0}"/>
              </a:ext>
            </a:extLst>
          </p:cNvPr>
          <p:cNvSpPr txBox="1"/>
          <p:nvPr/>
        </p:nvSpPr>
        <p:spPr>
          <a:xfrm>
            <a:off x="493485" y="420914"/>
            <a:ext cx="7068457" cy="529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/>
              <a:t>Приготування гарячих солодких страв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5EEAA9-3F63-8CE2-5776-83C76F084409}"/>
              </a:ext>
            </a:extLst>
          </p:cNvPr>
          <p:cNvSpPr txBox="1"/>
          <p:nvPr/>
        </p:nvSpPr>
        <p:spPr>
          <a:xfrm>
            <a:off x="3449168" y="3969948"/>
            <a:ext cx="769152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uk-UA" sz="2800" b="1" dirty="0">
                <a:solidFill>
                  <a:schemeClr val="bg2">
                    <a:lumMod val="50000"/>
                  </a:schemeClr>
                </a:solidFill>
              </a:rPr>
              <a:t>Яблука або груші зі сметаною та горіхом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2800" b="1" dirty="0">
                <a:solidFill>
                  <a:schemeClr val="bg2">
                    <a:lumMod val="50000"/>
                  </a:schemeClr>
                </a:solidFill>
              </a:rPr>
              <a:t>Компот з сухофруктів (узвар)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2800" b="1" dirty="0">
                <a:solidFill>
                  <a:schemeClr val="bg2">
                    <a:lumMod val="50000"/>
                  </a:schemeClr>
                </a:solidFill>
              </a:rPr>
              <a:t>Кисіль з ягід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2800" b="1" dirty="0">
                <a:solidFill>
                  <a:schemeClr val="bg2">
                    <a:lumMod val="50000"/>
                  </a:schemeClr>
                </a:solidFill>
              </a:rPr>
              <a:t>Желе з плодів або ягід свіжих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2800" b="1" dirty="0" err="1">
                <a:solidFill>
                  <a:schemeClr val="bg2">
                    <a:lumMod val="50000"/>
                  </a:schemeClr>
                </a:solidFill>
              </a:rPr>
              <a:t>Паннакота</a:t>
            </a:r>
            <a:r>
              <a:rPr lang="uk-UA" sz="28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2800" b="1" dirty="0">
                <a:solidFill>
                  <a:schemeClr val="bg2">
                    <a:lumMod val="50000"/>
                  </a:schemeClr>
                </a:solidFill>
              </a:rPr>
              <a:t>Самбук яблучний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0A8058B-BC1E-CCA2-3321-6043797078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964" y="179895"/>
            <a:ext cx="4439036" cy="339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2703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A18532EC-F261-BF11-2914-2F0A971441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5653880"/>
              </p:ext>
            </p:extLst>
          </p:nvPr>
        </p:nvGraphicFramePr>
        <p:xfrm>
          <a:off x="0" y="965200"/>
          <a:ext cx="12192000" cy="600397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820136">
                  <a:extLst>
                    <a:ext uri="{9D8B030D-6E8A-4147-A177-3AD203B41FA5}">
                      <a16:colId xmlns:a16="http://schemas.microsoft.com/office/drawing/2014/main" val="694142053"/>
                    </a:ext>
                  </a:extLst>
                </a:gridCol>
                <a:gridCol w="1799989">
                  <a:extLst>
                    <a:ext uri="{9D8B030D-6E8A-4147-A177-3AD203B41FA5}">
                      <a16:colId xmlns:a16="http://schemas.microsoft.com/office/drawing/2014/main" val="1946189972"/>
                    </a:ext>
                  </a:extLst>
                </a:gridCol>
                <a:gridCol w="820136">
                  <a:extLst>
                    <a:ext uri="{9D8B030D-6E8A-4147-A177-3AD203B41FA5}">
                      <a16:colId xmlns:a16="http://schemas.microsoft.com/office/drawing/2014/main" val="177849967"/>
                    </a:ext>
                  </a:extLst>
                </a:gridCol>
                <a:gridCol w="612226">
                  <a:extLst>
                    <a:ext uri="{9D8B030D-6E8A-4147-A177-3AD203B41FA5}">
                      <a16:colId xmlns:a16="http://schemas.microsoft.com/office/drawing/2014/main" val="3925326944"/>
                    </a:ext>
                  </a:extLst>
                </a:gridCol>
                <a:gridCol w="1835238">
                  <a:extLst>
                    <a:ext uri="{9D8B030D-6E8A-4147-A177-3AD203B41FA5}">
                      <a16:colId xmlns:a16="http://schemas.microsoft.com/office/drawing/2014/main" val="1479615811"/>
                    </a:ext>
                  </a:extLst>
                </a:gridCol>
                <a:gridCol w="2239555">
                  <a:extLst>
                    <a:ext uri="{9D8B030D-6E8A-4147-A177-3AD203B41FA5}">
                      <a16:colId xmlns:a16="http://schemas.microsoft.com/office/drawing/2014/main" val="3138146595"/>
                    </a:ext>
                  </a:extLst>
                </a:gridCol>
                <a:gridCol w="4064720">
                  <a:extLst>
                    <a:ext uri="{9D8B030D-6E8A-4147-A177-3AD203B41FA5}">
                      <a16:colId xmlns:a16="http://schemas.microsoft.com/office/drawing/2014/main" val="2233239074"/>
                    </a:ext>
                  </a:extLst>
                </a:gridCol>
              </a:tblGrid>
              <a:tr h="564369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 dirty="0">
                          <a:effectLst/>
                        </a:rPr>
                        <a:t>№</a:t>
                      </a:r>
                      <a:endParaRPr lang="ru-UA" sz="1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 dirty="0" err="1">
                          <a:effectLst/>
                        </a:rPr>
                        <a:t>п</a:t>
                      </a:r>
                      <a:r>
                        <a:rPr lang="uk-UA" sz="1400" dirty="0">
                          <a:effectLst/>
                        </a:rPr>
                        <a:t>\</a:t>
                      </a:r>
                      <a:r>
                        <a:rPr lang="uk-UA" sz="1400" dirty="0" err="1">
                          <a:effectLst/>
                        </a:rPr>
                        <a:t>п</a:t>
                      </a:r>
                      <a:endParaRPr lang="ru-UA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541" marR="43541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  <a:endParaRPr lang="ru-UA" sz="1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 dirty="0">
                          <a:effectLst/>
                        </a:rPr>
                        <a:t>Найменування</a:t>
                      </a:r>
                      <a:endParaRPr lang="ru-UA" sz="1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 dirty="0">
                          <a:effectLst/>
                        </a:rPr>
                        <a:t>продуктів</a:t>
                      </a:r>
                      <a:endParaRPr lang="ru-UA" sz="1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  <a:endParaRPr lang="ru-UA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541" marR="43541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Витрати сировини на 1порцію(г)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541" marR="43541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Обладнання, </a:t>
                      </a:r>
                      <a:endParaRPr lang="ru-UA" sz="14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інвентар, посуд</a:t>
                      </a:r>
                      <a:endParaRPr lang="ru-UA" sz="14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541" marR="43541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Послідовність</a:t>
                      </a:r>
                      <a:endParaRPr lang="ru-UA" sz="14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операцій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541" marR="43541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Технологія приготування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541" marR="43541" marT="0" marB="0" anchor="ctr"/>
                </a:tc>
                <a:extLst>
                  <a:ext uri="{0D108BD9-81ED-4DB2-BD59-A6C34878D82A}">
                    <a16:rowId xmlns:a16="http://schemas.microsoft.com/office/drawing/2014/main" val="2284611567"/>
                  </a:ext>
                </a:extLst>
              </a:tr>
              <a:tr h="371873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Брутто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541" marR="435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Нетто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541" marR="43541" marT="0" marB="0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7944305"/>
                  </a:ext>
                </a:extLst>
              </a:tr>
              <a:tr h="47500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 dirty="0">
                          <a:effectLst/>
                        </a:rPr>
                        <a:t>1.</a:t>
                      </a:r>
                      <a:endParaRPr lang="ru-UA" sz="1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 dirty="0">
                          <a:effectLst/>
                        </a:rPr>
                        <a:t>2.</a:t>
                      </a:r>
                      <a:endParaRPr lang="ru-UA" sz="1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 dirty="0">
                          <a:effectLst/>
                        </a:rPr>
                        <a:t>3.</a:t>
                      </a:r>
                      <a:endParaRPr lang="ru-UA" sz="1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  <a:endParaRPr lang="ru-UA" sz="1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  <a:endParaRPr lang="ru-UA" sz="1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 dirty="0">
                          <a:effectLst/>
                        </a:rPr>
                        <a:t>4.</a:t>
                      </a:r>
                      <a:endParaRPr lang="ru-UA" sz="1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  <a:endParaRPr lang="ru-UA" sz="1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 dirty="0">
                          <a:effectLst/>
                        </a:rPr>
                        <a:t>5.</a:t>
                      </a:r>
                      <a:endParaRPr lang="ru-UA" sz="1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 dirty="0">
                          <a:effectLst/>
                        </a:rPr>
                        <a:t>6.</a:t>
                      </a:r>
                      <a:endParaRPr lang="ru-UA" sz="1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  <a:endParaRPr lang="ru-UA" sz="1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  <a:endParaRPr lang="ru-UA" sz="1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  <a:endParaRPr lang="ru-UA" sz="1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  <a:endParaRPr lang="ru-UA" sz="1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  <a:endParaRPr lang="ru-UA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541" marR="435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uk-UA" sz="1400" dirty="0">
                          <a:effectLst/>
                        </a:rPr>
                        <a:t>Яблука</a:t>
                      </a:r>
                      <a:endParaRPr lang="ru-UA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uk-UA" sz="1400" dirty="0">
                          <a:effectLst/>
                        </a:rPr>
                        <a:t>Або груши</a:t>
                      </a:r>
                      <a:endParaRPr lang="ru-UA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uk-UA" sz="1400" dirty="0">
                          <a:effectLst/>
                        </a:rPr>
                        <a:t>Кислота лимонна</a:t>
                      </a:r>
                      <a:endParaRPr lang="ru-UA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uk-UA" sz="1400" dirty="0">
                          <a:effectLst/>
                        </a:rPr>
                        <a:t>Маса плодів варених:</a:t>
                      </a:r>
                      <a:endParaRPr lang="ru-UA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uk-UA" sz="1400" dirty="0">
                          <a:effectLst/>
                        </a:rPr>
                        <a:t>Сметана 36%</a:t>
                      </a:r>
                      <a:endParaRPr lang="ru-UA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uk-UA" sz="1400" dirty="0">
                          <a:effectLst/>
                        </a:rPr>
                        <a:t>Або вершки 35%</a:t>
                      </a:r>
                      <a:endParaRPr lang="ru-UA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uk-UA" sz="1400" dirty="0">
                          <a:effectLst/>
                        </a:rPr>
                        <a:t>Рафінадна пудра</a:t>
                      </a:r>
                      <a:endParaRPr lang="ru-UA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uk-UA" sz="1400" dirty="0">
                          <a:effectLst/>
                        </a:rPr>
                        <a:t>Мигдаль очищений</a:t>
                      </a:r>
                      <a:endParaRPr lang="ru-UA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  <a:endParaRPr lang="ru-UA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  <a:endParaRPr lang="ru-UA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  <a:endParaRPr lang="ru-UA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  <a:endParaRPr lang="ru-UA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  <a:endParaRPr lang="ru-UA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  <a:endParaRPr lang="ru-UA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  <a:endParaRPr lang="ru-UA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  <a:endParaRPr lang="ru-UA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  <a:endParaRPr lang="ru-UA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  <a:endParaRPr lang="ru-UA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541" marR="435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 dirty="0">
                          <a:effectLst/>
                        </a:rPr>
                        <a:t>114</a:t>
                      </a:r>
                      <a:endParaRPr lang="ru-UA" sz="1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 dirty="0">
                          <a:effectLst/>
                        </a:rPr>
                        <a:t>111</a:t>
                      </a:r>
                      <a:endParaRPr lang="ru-UA" sz="1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 dirty="0">
                          <a:effectLst/>
                        </a:rPr>
                        <a:t>0,1</a:t>
                      </a:r>
                      <a:endParaRPr lang="ru-UA" sz="1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  <a:endParaRPr lang="ru-UA" sz="1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 dirty="0">
                          <a:effectLst/>
                        </a:rPr>
                        <a:t>-</a:t>
                      </a:r>
                      <a:endParaRPr lang="ru-UA" sz="1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 dirty="0">
                          <a:effectLst/>
                        </a:rPr>
                        <a:t>60</a:t>
                      </a:r>
                      <a:endParaRPr lang="ru-UA" sz="1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 dirty="0">
                          <a:effectLst/>
                        </a:rPr>
                        <a:t>30</a:t>
                      </a:r>
                      <a:endParaRPr lang="ru-UA" sz="1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 dirty="0">
                          <a:effectLst/>
                        </a:rPr>
                        <a:t>20</a:t>
                      </a:r>
                      <a:endParaRPr lang="ru-UA" sz="1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 dirty="0">
                          <a:effectLst/>
                        </a:rPr>
                        <a:t>-</a:t>
                      </a:r>
                      <a:endParaRPr lang="ru-UA" sz="1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  <a:endParaRPr lang="ru-UA" sz="1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  <a:endParaRPr lang="ru-UA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541" marR="435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100</a:t>
                      </a:r>
                      <a:endParaRPr lang="ru-UA" sz="14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100</a:t>
                      </a:r>
                      <a:endParaRPr lang="ru-UA" sz="14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0,1</a:t>
                      </a:r>
                      <a:endParaRPr lang="ru-UA" sz="14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UA" sz="14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80</a:t>
                      </a:r>
                      <a:endParaRPr lang="ru-UA" sz="14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60</a:t>
                      </a:r>
                      <a:endParaRPr lang="ru-UA" sz="14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30</a:t>
                      </a:r>
                      <a:endParaRPr lang="ru-UA" sz="14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19</a:t>
                      </a:r>
                      <a:endParaRPr lang="ru-UA" sz="14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18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541" marR="435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uk-UA" sz="1400" dirty="0">
                          <a:effectLst/>
                        </a:rPr>
                        <a:t>Обладнання:</a:t>
                      </a:r>
                      <a:endParaRPr lang="ru-UA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uk-UA" sz="1400" dirty="0">
                          <a:effectLst/>
                        </a:rPr>
                        <a:t>електрична плита, ваги, виробничий стіл.</a:t>
                      </a:r>
                      <a:endParaRPr lang="ru-UA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uk-UA" sz="1400" dirty="0">
                          <a:effectLst/>
                        </a:rPr>
                        <a:t>Інвентар :</a:t>
                      </a:r>
                      <a:endParaRPr lang="ru-UA" sz="1400" dirty="0">
                        <a:effectLst/>
                      </a:endParaRPr>
                    </a:p>
                    <a:p>
                      <a:pPr marL="23495">
                        <a:lnSpc>
                          <a:spcPct val="107000"/>
                        </a:lnSpc>
                        <a:buNone/>
                      </a:pPr>
                      <a:r>
                        <a:rPr lang="uk-UA" sz="1400" dirty="0">
                          <a:effectLst/>
                        </a:rPr>
                        <a:t>ножи кухарської трійки; миски різного розміру; каструлі; кухарські ложки; кухарська голка; кондитерські мішки; кондитерська насадка </a:t>
                      </a:r>
                      <a:endParaRPr lang="ru-UA" sz="14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Times New Roman" panose="02020603050405020304" pitchFamily="18" charset="0"/>
                        <a:buChar char=""/>
                      </a:pPr>
                      <a:r>
                        <a:rPr lang="uk-UA" sz="1400" dirty="0">
                          <a:effectLst/>
                        </a:rPr>
                        <a:t>Посуд:</a:t>
                      </a:r>
                      <a:endParaRPr lang="ru-UA" sz="14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Times New Roman" panose="02020603050405020304" pitchFamily="18" charset="0"/>
                        <a:buChar char=""/>
                      </a:pPr>
                      <a:r>
                        <a:rPr lang="uk-UA" sz="1400" dirty="0">
                          <a:effectLst/>
                        </a:rPr>
                        <a:t>креманки</a:t>
                      </a:r>
                      <a:r>
                        <a:rPr lang="ru-RU" sz="1400" dirty="0">
                          <a:effectLst/>
                        </a:rPr>
                        <a:t>.</a:t>
                      </a:r>
                      <a:endParaRPr lang="ru-UA" sz="14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Times New Roman" panose="02020603050405020304" pitchFamily="18" charset="0"/>
                        <a:buChar char=""/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  <a:endParaRPr lang="ru-UA" sz="14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Times New Roman" panose="02020603050405020304" pitchFamily="18" charset="0"/>
                        <a:buChar char=""/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  <a:endParaRPr lang="ru-UA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541" marR="435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uk-UA" sz="1400" dirty="0">
                          <a:effectLst/>
                        </a:rPr>
                        <a:t>1.Підготовка сировини.</a:t>
                      </a:r>
                      <a:endParaRPr lang="ru-UA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uk-UA" sz="1400" dirty="0">
                          <a:effectLst/>
                        </a:rPr>
                        <a:t>2. Теплова обробка</a:t>
                      </a:r>
                      <a:endParaRPr lang="ru-UA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ru-RU" sz="1400" dirty="0">
                          <a:effectLst/>
                        </a:rPr>
                        <a:t>3. Взбивания  </a:t>
                      </a:r>
                      <a:endParaRPr lang="ru-UA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uk-UA" sz="1400" dirty="0">
                          <a:effectLst/>
                        </a:rPr>
                        <a:t>4.Оформлення </a:t>
                      </a:r>
                      <a:endParaRPr lang="ru-UA" sz="1400" dirty="0">
                        <a:effectLst/>
                      </a:endParaRPr>
                    </a:p>
                    <a:p>
                      <a:pPr marL="27305" algn="just">
                        <a:lnSpc>
                          <a:spcPct val="107000"/>
                        </a:lnSpc>
                        <a:spcBef>
                          <a:spcPts val="205"/>
                        </a:spcBef>
                        <a:buNone/>
                      </a:pPr>
                      <a:r>
                        <a:rPr lang="uk-UA" sz="1400" spc="-25" dirty="0">
                          <a:effectLst/>
                        </a:rPr>
                        <a:t>5.Відпуск</a:t>
                      </a:r>
                      <a:endParaRPr lang="ru-UA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  <a:endParaRPr lang="ru-UA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541" marR="43541" marT="0" marB="0"/>
                </a:tc>
                <a:tc>
                  <a:txBody>
                    <a:bodyPr/>
                    <a:lstStyle/>
                    <a:p>
                      <a:pPr marL="26035" algn="just">
                        <a:lnSpc>
                          <a:spcPct val="115000"/>
                        </a:lnSpc>
                        <a:buNone/>
                      </a:pPr>
                      <a:r>
                        <a:rPr lang="uk-UA" sz="1400" dirty="0">
                          <a:effectLst/>
                        </a:rPr>
                        <a:t>Яблука або груші миють, видаляють насіннєві гнізда, розрізають на половинки і варять до готовності у воді, підкисленою лимонною кислотою.</a:t>
                      </a:r>
                      <a:endParaRPr lang="ru-UA" sz="1400" dirty="0">
                        <a:effectLst/>
                      </a:endParaRPr>
                    </a:p>
                    <a:p>
                      <a:pPr marL="26035" algn="just">
                        <a:lnSpc>
                          <a:spcPct val="115000"/>
                        </a:lnSpc>
                        <a:buNone/>
                      </a:pPr>
                      <a:r>
                        <a:rPr lang="uk-UA" sz="1400" dirty="0">
                          <a:effectLst/>
                        </a:rPr>
                        <a:t>  Ядра мигдалю зачищають від шкірки, смажать, подрібнюють. Сметану та вершки збивають, додають при помішуванні рафінадну пудру та смажені горіхи( половина норми). Замість мигдалю можна використовувати інші горіхи.</a:t>
                      </a:r>
                      <a:endParaRPr lang="ru-UA" sz="1400" dirty="0">
                        <a:effectLst/>
                      </a:endParaRPr>
                    </a:p>
                    <a:p>
                      <a:pPr marL="26035" algn="just">
                        <a:lnSpc>
                          <a:spcPct val="115000"/>
                        </a:lnSpc>
                        <a:buNone/>
                      </a:pPr>
                      <a:r>
                        <a:rPr lang="uk-UA" sz="1400" dirty="0">
                          <a:effectLst/>
                        </a:rPr>
                        <a:t>  Яблука і груші кладуть у вази, оформляють збитими сметаною або вершками, зверху посипають горіхами, що залишилися.               </a:t>
                      </a:r>
                      <a:endParaRPr lang="ru-UA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541" marR="43541" marT="0" marB="0"/>
                </a:tc>
                <a:extLst>
                  <a:ext uri="{0D108BD9-81ED-4DB2-BD59-A6C34878D82A}">
                    <a16:rowId xmlns:a16="http://schemas.microsoft.com/office/drawing/2014/main" val="982645523"/>
                  </a:ext>
                </a:extLst>
              </a:tr>
              <a:tr h="2064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541" marR="435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ВИХІД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541" marR="43541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 dirty="0">
                          <a:effectLst/>
                        </a:rPr>
                        <a:t>              180 </a:t>
                      </a:r>
                      <a:endParaRPr lang="ru-UA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541" marR="43541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ru-UA" sz="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541" marR="435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ru-UA" sz="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541" marR="435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uk-UA" sz="900" dirty="0">
                          <a:effectLst/>
                        </a:rPr>
                        <a:t> </a:t>
                      </a:r>
                      <a:endParaRPr lang="ru-UA" sz="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541" marR="43541" marT="0" marB="0"/>
                </a:tc>
                <a:extLst>
                  <a:ext uri="{0D108BD9-81ED-4DB2-BD59-A6C34878D82A}">
                    <a16:rowId xmlns:a16="http://schemas.microsoft.com/office/drawing/2014/main" val="3932960788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2FB32071-CA67-88FC-2AFE-7A5913B020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53822"/>
            <a:ext cx="111379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66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666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UA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ІНСТРУКЦІЙНО-ТЕХНОЛОГІЧНА КАРТКА</a:t>
            </a:r>
            <a:endParaRPr kumimoji="0" lang="uk-UA" altLang="ru-UA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666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UA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Яблука або груши зі збитими сметаною або вершками з горіхами</a:t>
            </a:r>
            <a:endParaRPr kumimoji="0" lang="uk-UA" altLang="ru-UA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666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UA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Рецептура №920 (Збірник технологічних карток  на страви та кулінарні вироби для закладів ресторанного господарства 2007 </a:t>
            </a:r>
            <a:r>
              <a:rPr kumimoji="0" lang="uk-UA" altLang="ru-UA" sz="14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</a:t>
            </a:r>
            <a:r>
              <a:rPr kumimoji="0" lang="uk-UA" altLang="ru-UA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kumimoji="0" lang="uk-UA" altLang="ru-UA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666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ru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265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DB8FD17C-2F9E-914F-6CF0-E165398D95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3973429"/>
              </p:ext>
            </p:extLst>
          </p:nvPr>
        </p:nvGraphicFramePr>
        <p:xfrm>
          <a:off x="0" y="1104900"/>
          <a:ext cx="12103099" cy="575309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130810">
                  <a:extLst>
                    <a:ext uri="{9D8B030D-6E8A-4147-A177-3AD203B41FA5}">
                      <a16:colId xmlns:a16="http://schemas.microsoft.com/office/drawing/2014/main" val="1522149737"/>
                    </a:ext>
                  </a:extLst>
                </a:gridCol>
                <a:gridCol w="4863961">
                  <a:extLst>
                    <a:ext uri="{9D8B030D-6E8A-4147-A177-3AD203B41FA5}">
                      <a16:colId xmlns:a16="http://schemas.microsoft.com/office/drawing/2014/main" val="1694906991"/>
                    </a:ext>
                  </a:extLst>
                </a:gridCol>
                <a:gridCol w="4108328">
                  <a:extLst>
                    <a:ext uri="{9D8B030D-6E8A-4147-A177-3AD203B41FA5}">
                      <a16:colId xmlns:a16="http://schemas.microsoft.com/office/drawing/2014/main" val="909308343"/>
                    </a:ext>
                  </a:extLst>
                </a:gridCol>
              </a:tblGrid>
              <a:tr h="8676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  <a:endParaRPr lang="ru-UA" sz="1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 dirty="0">
                          <a:effectLst/>
                        </a:rPr>
                        <a:t>Що перевірити</a:t>
                      </a:r>
                      <a:endParaRPr lang="ru-UA" sz="1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  <a:endParaRPr lang="ru-UA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595" marR="555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 dirty="0">
                          <a:effectLst/>
                        </a:rPr>
                        <a:t>Малюнок</a:t>
                      </a:r>
                      <a:endParaRPr lang="ru-UA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595" marR="555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Вимоги до якості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595" marR="55595" marT="0" marB="0" anchor="ctr"/>
                </a:tc>
                <a:extLst>
                  <a:ext uri="{0D108BD9-81ED-4DB2-BD59-A6C34878D82A}">
                    <a16:rowId xmlns:a16="http://schemas.microsoft.com/office/drawing/2014/main" val="2138785768"/>
                  </a:ext>
                </a:extLst>
              </a:tr>
              <a:tr h="11634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 dirty="0">
                          <a:effectLst/>
                        </a:rPr>
                        <a:t>Зовнішній вигляд</a:t>
                      </a:r>
                      <a:endParaRPr lang="ru-UA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595" marR="55595" marT="0" marB="0" anchor="ctr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  <a:endParaRPr lang="ru-UA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595" marR="555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зварені половинки яблук або груш викладені у вази, зверху оформлені збитими вершками або сметаною, посипані горіхами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595" marR="55595" marT="0" marB="0" anchor="ctr"/>
                </a:tc>
                <a:extLst>
                  <a:ext uri="{0D108BD9-81ED-4DB2-BD59-A6C34878D82A}">
                    <a16:rowId xmlns:a16="http://schemas.microsoft.com/office/drawing/2014/main" val="3678962019"/>
                  </a:ext>
                </a:extLst>
              </a:tr>
              <a:tr h="7381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 dirty="0">
                          <a:effectLst/>
                        </a:rPr>
                        <a:t>Смак і запах</a:t>
                      </a:r>
                      <a:endParaRPr lang="ru-UA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595" marR="55595" marT="0" marB="0" anchor="ctr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смак солодкий, аромат вхідних компонентів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595" marR="55595" marT="0" marB="0" anchor="ctr"/>
                </a:tc>
                <a:extLst>
                  <a:ext uri="{0D108BD9-81ED-4DB2-BD59-A6C34878D82A}">
                    <a16:rowId xmlns:a16="http://schemas.microsoft.com/office/drawing/2014/main" val="3747789091"/>
                  </a:ext>
                </a:extLst>
              </a:tr>
              <a:tr h="7743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 dirty="0">
                          <a:effectLst/>
                        </a:rPr>
                        <a:t>Консистенція</a:t>
                      </a:r>
                      <a:endParaRPr lang="ru-UA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595" marR="55595" marT="0" marB="0" anchor="ctr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180340"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м'яка, соковита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595" marR="55595" marT="0" marB="0" anchor="ctr"/>
                </a:tc>
                <a:extLst>
                  <a:ext uri="{0D108BD9-81ED-4DB2-BD59-A6C34878D82A}">
                    <a16:rowId xmlns:a16="http://schemas.microsoft.com/office/drawing/2014/main" val="2527769706"/>
                  </a:ext>
                </a:extLst>
              </a:tr>
              <a:tr h="22095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 dirty="0">
                          <a:effectLst/>
                        </a:rPr>
                        <a:t>Колір</a:t>
                      </a:r>
                      <a:endParaRPr lang="ru-UA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595" marR="55595" marT="0" marB="0" anchor="ctr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ru-RU" sz="1400" dirty="0" err="1">
                          <a:effectLst/>
                        </a:rPr>
                        <a:t>залежно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від</a:t>
                      </a:r>
                      <a:r>
                        <a:rPr lang="ru-RU" sz="1400" dirty="0">
                          <a:effectLst/>
                        </a:rPr>
                        <a:t> сорту </a:t>
                      </a:r>
                      <a:r>
                        <a:rPr lang="ru-RU" sz="1400" dirty="0" err="1">
                          <a:effectLst/>
                        </a:rPr>
                        <a:t>від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світло</a:t>
                      </a:r>
                      <a:r>
                        <a:rPr lang="ru-RU" sz="1400" dirty="0">
                          <a:effectLst/>
                        </a:rPr>
                        <a:t>-золотистого до </a:t>
                      </a:r>
                      <a:r>
                        <a:rPr lang="ru-RU" sz="1400" dirty="0" err="1">
                          <a:effectLst/>
                        </a:rPr>
                        <a:t>сірого</a:t>
                      </a:r>
                      <a:endParaRPr lang="ru-UA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595" marR="55595" marT="0" marB="0" anchor="ctr"/>
                </a:tc>
                <a:extLst>
                  <a:ext uri="{0D108BD9-81ED-4DB2-BD59-A6C34878D82A}">
                    <a16:rowId xmlns:a16="http://schemas.microsoft.com/office/drawing/2014/main" val="3303348162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B79D2BE9-25F5-FDDA-299E-83902231DF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250" y="267384"/>
            <a:ext cx="82867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UA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Картка контролю</a:t>
            </a:r>
            <a:endParaRPr kumimoji="0" lang="uk-UA" altLang="ru-UA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ru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307B380-F417-B162-B336-2C95C42A0E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9827" y="2514600"/>
            <a:ext cx="4648623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1549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23116778-F917-4527-8EBD-818BB9BDD5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1524793"/>
              </p:ext>
            </p:extLst>
          </p:nvPr>
        </p:nvGraphicFramePr>
        <p:xfrm>
          <a:off x="0" y="1104900"/>
          <a:ext cx="12192001" cy="581018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826773">
                  <a:extLst>
                    <a:ext uri="{9D8B030D-6E8A-4147-A177-3AD203B41FA5}">
                      <a16:colId xmlns:a16="http://schemas.microsoft.com/office/drawing/2014/main" val="3058529093"/>
                    </a:ext>
                  </a:extLst>
                </a:gridCol>
                <a:gridCol w="1814549">
                  <a:extLst>
                    <a:ext uri="{9D8B030D-6E8A-4147-A177-3AD203B41FA5}">
                      <a16:colId xmlns:a16="http://schemas.microsoft.com/office/drawing/2014/main" val="1106085968"/>
                    </a:ext>
                  </a:extLst>
                </a:gridCol>
                <a:gridCol w="826773">
                  <a:extLst>
                    <a:ext uri="{9D8B030D-6E8A-4147-A177-3AD203B41FA5}">
                      <a16:colId xmlns:a16="http://schemas.microsoft.com/office/drawing/2014/main" val="760685650"/>
                    </a:ext>
                  </a:extLst>
                </a:gridCol>
                <a:gridCol w="617178">
                  <a:extLst>
                    <a:ext uri="{9D8B030D-6E8A-4147-A177-3AD203B41FA5}">
                      <a16:colId xmlns:a16="http://schemas.microsoft.com/office/drawing/2014/main" val="4170473686"/>
                    </a:ext>
                  </a:extLst>
                </a:gridCol>
                <a:gridCol w="1850086">
                  <a:extLst>
                    <a:ext uri="{9D8B030D-6E8A-4147-A177-3AD203B41FA5}">
                      <a16:colId xmlns:a16="http://schemas.microsoft.com/office/drawing/2014/main" val="3696604937"/>
                    </a:ext>
                  </a:extLst>
                </a:gridCol>
                <a:gridCol w="2159038">
                  <a:extLst>
                    <a:ext uri="{9D8B030D-6E8A-4147-A177-3AD203B41FA5}">
                      <a16:colId xmlns:a16="http://schemas.microsoft.com/office/drawing/2014/main" val="1390084605"/>
                    </a:ext>
                  </a:extLst>
                </a:gridCol>
                <a:gridCol w="4097604">
                  <a:extLst>
                    <a:ext uri="{9D8B030D-6E8A-4147-A177-3AD203B41FA5}">
                      <a16:colId xmlns:a16="http://schemas.microsoft.com/office/drawing/2014/main" val="479102721"/>
                    </a:ext>
                  </a:extLst>
                </a:gridCol>
              </a:tblGrid>
              <a:tr h="61220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 dirty="0">
                          <a:effectLst/>
                        </a:rPr>
                        <a:t>№</a:t>
                      </a:r>
                      <a:endParaRPr lang="ru-UA" sz="1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 dirty="0" err="1">
                          <a:effectLst/>
                        </a:rPr>
                        <a:t>п</a:t>
                      </a:r>
                      <a:r>
                        <a:rPr lang="uk-UA" sz="1400" dirty="0">
                          <a:effectLst/>
                        </a:rPr>
                        <a:t>\</a:t>
                      </a:r>
                      <a:r>
                        <a:rPr lang="uk-UA" sz="1400" dirty="0" err="1">
                          <a:effectLst/>
                        </a:rPr>
                        <a:t>п</a:t>
                      </a:r>
                      <a:endParaRPr lang="ru-UA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55" marR="47355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  <a:endParaRPr lang="ru-UA" sz="1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 dirty="0">
                          <a:effectLst/>
                        </a:rPr>
                        <a:t>Найменування</a:t>
                      </a:r>
                      <a:endParaRPr lang="ru-UA" sz="1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 dirty="0">
                          <a:effectLst/>
                        </a:rPr>
                        <a:t>продуктів</a:t>
                      </a:r>
                      <a:endParaRPr lang="ru-UA" sz="1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  <a:endParaRPr lang="ru-UA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55" marR="47355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Витрати сировини на 1порцію(г)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55" marR="47355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Обладнання, </a:t>
                      </a:r>
                      <a:endParaRPr lang="ru-UA" sz="14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інвентар, посуд</a:t>
                      </a:r>
                      <a:endParaRPr lang="ru-UA" sz="14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55" marR="47355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Послідовність</a:t>
                      </a:r>
                      <a:endParaRPr lang="ru-UA" sz="14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операцій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55" marR="47355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Технологія приготування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55" marR="47355" marT="0" marB="0" anchor="ctr"/>
                </a:tc>
                <a:extLst>
                  <a:ext uri="{0D108BD9-81ED-4DB2-BD59-A6C34878D82A}">
                    <a16:rowId xmlns:a16="http://schemas.microsoft.com/office/drawing/2014/main" val="565206977"/>
                  </a:ext>
                </a:extLst>
              </a:tr>
              <a:tr h="389205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Брутто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55" marR="473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Нетто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55" marR="47355" marT="0" marB="0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8188864"/>
                  </a:ext>
                </a:extLst>
              </a:tr>
              <a:tr h="45166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1.</a:t>
                      </a:r>
                      <a:endParaRPr lang="ru-UA" sz="14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2.</a:t>
                      </a:r>
                      <a:endParaRPr lang="ru-UA" sz="14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3.</a:t>
                      </a:r>
                      <a:endParaRPr lang="ru-UA" sz="14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4.</a:t>
                      </a:r>
                      <a:endParaRPr lang="ru-UA" sz="14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UA" sz="14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UA" sz="14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55" marR="473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Сухофрукти яблука</a:t>
                      </a:r>
                      <a:endParaRPr lang="ru-UA" sz="14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Цукор</a:t>
                      </a:r>
                      <a:endParaRPr lang="ru-UA" sz="14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Мед</a:t>
                      </a:r>
                      <a:endParaRPr lang="ru-UA" sz="14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Вода</a:t>
                      </a:r>
                      <a:endParaRPr lang="ru-UA" sz="14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UA" sz="14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UA" sz="14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UA" sz="14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UA" sz="14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UA" sz="14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UA" sz="14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UA" sz="14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UA" sz="14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UA" sz="14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UA" sz="14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UA" sz="14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UA" sz="14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55" marR="473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20</a:t>
                      </a:r>
                      <a:endParaRPr lang="ru-UA" sz="14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15</a:t>
                      </a:r>
                      <a:endParaRPr lang="ru-UA" sz="14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5,1</a:t>
                      </a:r>
                      <a:endParaRPr lang="ru-UA" sz="14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200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55" marR="473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20</a:t>
                      </a:r>
                      <a:endParaRPr lang="ru-UA" sz="14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15</a:t>
                      </a:r>
                      <a:endParaRPr lang="ru-UA" sz="14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5,1</a:t>
                      </a:r>
                      <a:endParaRPr lang="ru-UA" sz="14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200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55" marR="473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uk-UA" sz="1400" dirty="0">
                          <a:effectLst/>
                        </a:rPr>
                        <a:t>Обладнання:</a:t>
                      </a:r>
                      <a:endParaRPr lang="ru-UA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uk-UA" sz="1400" dirty="0">
                          <a:effectLst/>
                        </a:rPr>
                        <a:t>електрична плита, ваги, виробничий стіл</a:t>
                      </a:r>
                      <a:endParaRPr lang="ru-UA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uk-UA" sz="1400" dirty="0">
                          <a:effectLst/>
                        </a:rPr>
                        <a:t>Інвентар :</a:t>
                      </a:r>
                      <a:endParaRPr lang="ru-UA" sz="14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Times New Roman" panose="02020603050405020304" pitchFamily="18" charset="0"/>
                        <a:buChar char=""/>
                      </a:pPr>
                      <a:r>
                        <a:rPr lang="uk-UA" sz="1400" dirty="0" err="1">
                          <a:effectLst/>
                        </a:rPr>
                        <a:t>ножи;миски</a:t>
                      </a:r>
                      <a:r>
                        <a:rPr lang="uk-UA" sz="1400" dirty="0">
                          <a:effectLst/>
                        </a:rPr>
                        <a:t> різного розміру, каструлі; кухарські ложки.</a:t>
                      </a:r>
                      <a:endParaRPr lang="ru-UA" sz="14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Times New Roman" panose="02020603050405020304" pitchFamily="18" charset="0"/>
                        <a:buChar char=""/>
                      </a:pPr>
                      <a:r>
                        <a:rPr lang="uk-UA" sz="1400" dirty="0">
                          <a:effectLst/>
                        </a:rPr>
                        <a:t>Посуд:</a:t>
                      </a:r>
                      <a:endParaRPr lang="ru-UA" sz="1400" dirty="0">
                        <a:effectLst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  <a:buNone/>
                      </a:pPr>
                      <a:r>
                        <a:rPr lang="uk-UA" sz="1400" dirty="0">
                          <a:effectLst/>
                        </a:rPr>
                        <a:t>графин; скляні стакани.</a:t>
                      </a:r>
                      <a:endParaRPr lang="ru-UA" sz="14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Times New Roman" panose="02020603050405020304" pitchFamily="18" charset="0"/>
                        <a:buChar char=""/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  <a:endParaRPr lang="ru-UA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55" marR="473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uk-UA" sz="1400" dirty="0">
                          <a:effectLst/>
                        </a:rPr>
                        <a:t>1.Підготовка  сировини.</a:t>
                      </a:r>
                      <a:endParaRPr lang="ru-UA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uk-UA" sz="1400" dirty="0">
                          <a:effectLst/>
                        </a:rPr>
                        <a:t>2. Приготування узвару.</a:t>
                      </a:r>
                      <a:endParaRPr lang="ru-UA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uk-UA" sz="1400" dirty="0">
                          <a:effectLst/>
                        </a:rPr>
                        <a:t>3. Доведення до смаку.</a:t>
                      </a:r>
                      <a:endParaRPr lang="ru-UA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uk-UA" sz="1400" dirty="0">
                          <a:effectLst/>
                        </a:rPr>
                        <a:t>4. Охолодження. </a:t>
                      </a:r>
                      <a:endParaRPr lang="ru-UA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uk-UA" sz="1400" dirty="0">
                          <a:effectLst/>
                        </a:rPr>
                        <a:t>5.Оформлення </a:t>
                      </a:r>
                      <a:endParaRPr lang="ru-UA" sz="1400" dirty="0">
                        <a:effectLst/>
                      </a:endParaRPr>
                    </a:p>
                    <a:p>
                      <a:pPr marL="27305" algn="just">
                        <a:lnSpc>
                          <a:spcPct val="107000"/>
                        </a:lnSpc>
                        <a:spcBef>
                          <a:spcPts val="205"/>
                        </a:spcBef>
                        <a:buNone/>
                      </a:pPr>
                      <a:r>
                        <a:rPr lang="uk-UA" sz="1400" spc="-25" dirty="0">
                          <a:effectLst/>
                        </a:rPr>
                        <a:t>6.Відпуск</a:t>
                      </a:r>
                      <a:endParaRPr lang="ru-UA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55" marR="47355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buNone/>
                      </a:pPr>
                      <a:r>
                        <a:rPr lang="uk-UA" sz="1400" dirty="0">
                          <a:effectLst/>
                        </a:rPr>
                        <a:t>Сухофрукти (яблука) перебирають, великі ріжуть, промивають 2-3 рази, заливають гарячою водою і варять, закриваючи кришкою, до готовності 20-30 хвилин. Потів узвар заправляють цукром, медом, доводять до кипіння і ставлять у холодне місце для охолодження та наливають.</a:t>
                      </a:r>
                      <a:endParaRPr lang="ru-UA" sz="1400" dirty="0">
                        <a:effectLst/>
                      </a:endParaRPr>
                    </a:p>
                    <a:p>
                      <a:pPr indent="10795" algn="just">
                        <a:lnSpc>
                          <a:spcPct val="115000"/>
                        </a:lnSpc>
                        <a:buNone/>
                      </a:pPr>
                      <a:r>
                        <a:rPr lang="uk-UA" sz="1400" dirty="0">
                          <a:effectLst/>
                        </a:rPr>
                        <a:t>Подають узвар в скляних стаканах. Температура подавання 12</a:t>
                      </a:r>
                      <a:r>
                        <a:rPr lang="uk-UA" sz="1400" baseline="30000" dirty="0">
                          <a:effectLst/>
                        </a:rPr>
                        <a:t>0</a:t>
                      </a:r>
                      <a:r>
                        <a:rPr lang="uk-UA" sz="1400" dirty="0">
                          <a:effectLst/>
                        </a:rPr>
                        <a:t>С.</a:t>
                      </a:r>
                      <a:endParaRPr lang="ru-UA" sz="1400" dirty="0">
                        <a:effectLst/>
                      </a:endParaRPr>
                    </a:p>
                    <a:p>
                      <a:pPr indent="-180340" algn="just">
                        <a:lnSpc>
                          <a:spcPct val="115000"/>
                        </a:lnSpc>
                        <a:buNone/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  <a:endParaRPr lang="ru-UA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55" marR="47355" marT="0" marB="0"/>
                </a:tc>
                <a:extLst>
                  <a:ext uri="{0D108BD9-81ED-4DB2-BD59-A6C34878D82A}">
                    <a16:rowId xmlns:a16="http://schemas.microsoft.com/office/drawing/2014/main" val="2679562107"/>
                  </a:ext>
                </a:extLst>
              </a:tr>
              <a:tr h="2350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55" marR="473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ВИХІД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55" marR="47355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            200 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55" marR="47355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55" marR="473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55" marR="473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  <a:endParaRPr lang="ru-UA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55" marR="47355" marT="0" marB="0"/>
                </a:tc>
                <a:extLst>
                  <a:ext uri="{0D108BD9-81ED-4DB2-BD59-A6C34878D82A}">
                    <a16:rowId xmlns:a16="http://schemas.microsoft.com/office/drawing/2014/main" val="1504308786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671CE2D1-6E61-CF73-361F-11D903F15B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5700" y="178963"/>
            <a:ext cx="9956800" cy="135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UA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ІНСТРУКЦІЙНО-ТЕХНОЛОГІЧНА КАРТКА</a:t>
            </a:r>
            <a:endParaRPr kumimoji="0" lang="uk-UA" altLang="ru-UA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UA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Компот із сухофруктів (узвар)</a:t>
            </a:r>
            <a:endParaRPr kumimoji="0" lang="uk-UA" altLang="ru-UA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UA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Рецептура №1.39 (Збірник рецептур національних страв і кулінарних виробів 2003 р.</a:t>
            </a:r>
            <a:endParaRPr kumimoji="0" lang="uk-UA" altLang="ru-UA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UA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                                                             </a:t>
            </a:r>
            <a:endParaRPr kumimoji="0" lang="uk-UA" altLang="ru-UA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ru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0229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CC27ACF8-20C1-2AD9-75F9-85BF6BBCE8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0027589"/>
              </p:ext>
            </p:extLst>
          </p:nvPr>
        </p:nvGraphicFramePr>
        <p:xfrm>
          <a:off x="1" y="1511300"/>
          <a:ext cx="12191999" cy="53467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153805">
                  <a:extLst>
                    <a:ext uri="{9D8B030D-6E8A-4147-A177-3AD203B41FA5}">
                      <a16:colId xmlns:a16="http://schemas.microsoft.com/office/drawing/2014/main" val="1034370824"/>
                    </a:ext>
                  </a:extLst>
                </a:gridCol>
                <a:gridCol w="4899689">
                  <a:extLst>
                    <a:ext uri="{9D8B030D-6E8A-4147-A177-3AD203B41FA5}">
                      <a16:colId xmlns:a16="http://schemas.microsoft.com/office/drawing/2014/main" val="443682979"/>
                    </a:ext>
                  </a:extLst>
                </a:gridCol>
                <a:gridCol w="4138505">
                  <a:extLst>
                    <a:ext uri="{9D8B030D-6E8A-4147-A177-3AD203B41FA5}">
                      <a16:colId xmlns:a16="http://schemas.microsoft.com/office/drawing/2014/main" val="3593156023"/>
                    </a:ext>
                  </a:extLst>
                </a:gridCol>
              </a:tblGrid>
              <a:tr h="11613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  <a:endParaRPr lang="ru-UA" sz="1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 dirty="0">
                          <a:effectLst/>
                        </a:rPr>
                        <a:t>Що перевірити</a:t>
                      </a:r>
                      <a:endParaRPr lang="ru-UA" sz="1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  <a:endParaRPr lang="ru-UA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963" marR="599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 dirty="0">
                          <a:effectLst/>
                        </a:rPr>
                        <a:t>Малюнок</a:t>
                      </a:r>
                      <a:endParaRPr lang="ru-UA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963" marR="599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 dirty="0">
                          <a:effectLst/>
                        </a:rPr>
                        <a:t>Вимоги до якості</a:t>
                      </a:r>
                      <a:endParaRPr lang="ru-UA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963" marR="59963" marT="0" marB="0" anchor="ctr"/>
                </a:tc>
                <a:extLst>
                  <a:ext uri="{0D108BD9-81ED-4DB2-BD59-A6C34878D82A}">
                    <a16:rowId xmlns:a16="http://schemas.microsoft.com/office/drawing/2014/main" val="2129417092"/>
                  </a:ext>
                </a:extLst>
              </a:tr>
              <a:tr h="11539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 dirty="0">
                          <a:effectLst/>
                        </a:rPr>
                        <a:t>Зовнішній вигляд</a:t>
                      </a:r>
                      <a:endParaRPr lang="ru-UA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963" marR="59963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963" marR="599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сухофрукти з яблук зберегли форму, зварені до готовності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963" marR="59963" marT="0" marB="0" anchor="ctr"/>
                </a:tc>
                <a:extLst>
                  <a:ext uri="{0D108BD9-81ED-4DB2-BD59-A6C34878D82A}">
                    <a16:rowId xmlns:a16="http://schemas.microsoft.com/office/drawing/2014/main" val="4013160502"/>
                  </a:ext>
                </a:extLst>
              </a:tr>
              <a:tr h="7398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 dirty="0">
                          <a:effectLst/>
                        </a:rPr>
                        <a:t>Смак і запах</a:t>
                      </a:r>
                      <a:endParaRPr lang="ru-UA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963" marR="59963" marT="0" marB="0" anchor="ctr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смак кисло-солодкий, аромат характерний для узвару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963" marR="59963" marT="0" marB="0" anchor="ctr"/>
                </a:tc>
                <a:extLst>
                  <a:ext uri="{0D108BD9-81ED-4DB2-BD59-A6C34878D82A}">
                    <a16:rowId xmlns:a16="http://schemas.microsoft.com/office/drawing/2014/main" val="12109415"/>
                  </a:ext>
                </a:extLst>
              </a:tr>
              <a:tr h="22914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 dirty="0">
                          <a:effectLst/>
                        </a:rPr>
                        <a:t>Консистенція</a:t>
                      </a:r>
                      <a:endParaRPr lang="ru-UA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963" marR="59963" marT="0" marB="0" anchor="ctr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180340" algn="just">
                        <a:lnSpc>
                          <a:spcPct val="115000"/>
                        </a:lnSpc>
                        <a:buNone/>
                      </a:pPr>
                      <a:r>
                        <a:rPr lang="uk-UA" sz="1400" dirty="0">
                          <a:effectLst/>
                        </a:rPr>
                        <a:t>В  відвар з добре проварених сухофруктів.</a:t>
                      </a:r>
                      <a:endParaRPr lang="ru-UA" sz="1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  <a:endParaRPr lang="ru-UA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963" marR="59963" marT="0" marB="0" anchor="ctr"/>
                </a:tc>
                <a:extLst>
                  <a:ext uri="{0D108BD9-81ED-4DB2-BD59-A6C34878D82A}">
                    <a16:rowId xmlns:a16="http://schemas.microsoft.com/office/drawing/2014/main" val="1175452005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5F2905B8-7071-4EE6-E51A-4D93F38D57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1575" y="582052"/>
            <a:ext cx="727392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UA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Картка контролю</a:t>
            </a:r>
            <a:endParaRPr kumimoji="0" lang="uk-UA" altLang="ru-UA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ru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AC21E62-97A3-3166-8F56-624D0D21B0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1259" y="2863850"/>
            <a:ext cx="4292391" cy="285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540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4F7D9584-FB5C-4EB7-F420-FCD15A951D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0522683"/>
              </p:ext>
            </p:extLst>
          </p:nvPr>
        </p:nvGraphicFramePr>
        <p:xfrm>
          <a:off x="0" y="1344875"/>
          <a:ext cx="12191999" cy="574415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735609">
                  <a:extLst>
                    <a:ext uri="{9D8B030D-6E8A-4147-A177-3AD203B41FA5}">
                      <a16:colId xmlns:a16="http://schemas.microsoft.com/office/drawing/2014/main" val="2827701313"/>
                    </a:ext>
                  </a:extLst>
                </a:gridCol>
                <a:gridCol w="2101852">
                  <a:extLst>
                    <a:ext uri="{9D8B030D-6E8A-4147-A177-3AD203B41FA5}">
                      <a16:colId xmlns:a16="http://schemas.microsoft.com/office/drawing/2014/main" val="1772531435"/>
                    </a:ext>
                  </a:extLst>
                </a:gridCol>
                <a:gridCol w="735609">
                  <a:extLst>
                    <a:ext uri="{9D8B030D-6E8A-4147-A177-3AD203B41FA5}">
                      <a16:colId xmlns:a16="http://schemas.microsoft.com/office/drawing/2014/main" val="1986702711"/>
                    </a:ext>
                  </a:extLst>
                </a:gridCol>
                <a:gridCol w="735609">
                  <a:extLst>
                    <a:ext uri="{9D8B030D-6E8A-4147-A177-3AD203B41FA5}">
                      <a16:colId xmlns:a16="http://schemas.microsoft.com/office/drawing/2014/main" val="719423722"/>
                    </a:ext>
                  </a:extLst>
                </a:gridCol>
                <a:gridCol w="1580112">
                  <a:extLst>
                    <a:ext uri="{9D8B030D-6E8A-4147-A177-3AD203B41FA5}">
                      <a16:colId xmlns:a16="http://schemas.microsoft.com/office/drawing/2014/main" val="2388914671"/>
                    </a:ext>
                  </a:extLst>
                </a:gridCol>
                <a:gridCol w="1887986">
                  <a:extLst>
                    <a:ext uri="{9D8B030D-6E8A-4147-A177-3AD203B41FA5}">
                      <a16:colId xmlns:a16="http://schemas.microsoft.com/office/drawing/2014/main" val="259044776"/>
                    </a:ext>
                  </a:extLst>
                </a:gridCol>
                <a:gridCol w="4415222">
                  <a:extLst>
                    <a:ext uri="{9D8B030D-6E8A-4147-A177-3AD203B41FA5}">
                      <a16:colId xmlns:a16="http://schemas.microsoft.com/office/drawing/2014/main" val="2906838653"/>
                    </a:ext>
                  </a:extLst>
                </a:gridCol>
              </a:tblGrid>
              <a:tr h="399153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 dirty="0">
                          <a:effectLst/>
                        </a:rPr>
                        <a:t>№ з/</a:t>
                      </a:r>
                      <a:r>
                        <a:rPr lang="uk-UA" sz="1400" dirty="0" err="1">
                          <a:effectLst/>
                        </a:rPr>
                        <a:t>п</a:t>
                      </a:r>
                      <a:endParaRPr lang="ru-UA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009" marR="50009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 dirty="0">
                          <a:effectLst/>
                        </a:rPr>
                        <a:t>Найменування</a:t>
                      </a:r>
                      <a:endParaRPr lang="ru-UA" sz="1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ru-RU" sz="1400" dirty="0">
                          <a:effectLst/>
                        </a:rPr>
                        <a:t>п</a:t>
                      </a:r>
                      <a:r>
                        <a:rPr lang="uk-UA" sz="1400" dirty="0" err="1">
                          <a:effectLst/>
                        </a:rPr>
                        <a:t>родукті</a:t>
                      </a:r>
                      <a:r>
                        <a:rPr lang="ru-RU" sz="1400" dirty="0">
                          <a:effectLst/>
                        </a:rPr>
                        <a:t>в</a:t>
                      </a:r>
                      <a:endParaRPr lang="ru-UA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009" marR="50009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Вага, г </a:t>
                      </a:r>
                      <a:br>
                        <a:rPr lang="uk-UA" sz="1400">
                          <a:effectLst/>
                        </a:rPr>
                      </a:br>
                      <a:r>
                        <a:rPr lang="uk-UA" sz="1400">
                          <a:effectLst/>
                        </a:rPr>
                        <a:t>(1 порція)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009" marR="50009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Обладнання, інвентар, посуд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009" marR="50009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Послідовність операцій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009" marR="50009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Технологія приготування страви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009" marR="50009" marT="0" marB="0"/>
                </a:tc>
                <a:extLst>
                  <a:ext uri="{0D108BD9-81ED-4DB2-BD59-A6C34878D82A}">
                    <a16:rowId xmlns:a16="http://schemas.microsoft.com/office/drawing/2014/main" val="3853816482"/>
                  </a:ext>
                </a:extLst>
              </a:tr>
              <a:tr h="399153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Брутто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009" marR="500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Нетто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009" marR="50009" marT="0" marB="0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4588654"/>
                  </a:ext>
                </a:extLst>
              </a:tr>
              <a:tr h="21857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1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009" marR="5000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Вишні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009" marR="500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ru-RU" sz="1400">
                          <a:effectLst/>
                        </a:rPr>
                        <a:t>37,6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009" marR="500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32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009" marR="50009" marT="0" marB="0"/>
                </a:tc>
                <a:tc rowSpan="5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Обладнання: електрична плита, ваги, виробничий стіл, холодильна шафа.</a:t>
                      </a:r>
                      <a:endParaRPr lang="ru-UA" sz="14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Інвентар :</a:t>
                      </a:r>
                      <a:endParaRPr lang="ru-UA" sz="1400">
                        <a:effectLst/>
                      </a:endParaRPr>
                    </a:p>
                    <a:p>
                      <a:pPr marL="23495" algn="just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миски різного розміру, сито металеве, каструлі, ложки.</a:t>
                      </a:r>
                      <a:endParaRPr lang="ru-UA" sz="14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buFont typeface="Times New Roman" panose="02020603050405020304" pitchFamily="18" charset="0"/>
                        <a:buChar char=""/>
                      </a:pPr>
                      <a:r>
                        <a:rPr lang="uk-UA" sz="1400">
                          <a:effectLst/>
                        </a:rPr>
                        <a:t>Посуд:</a:t>
                      </a:r>
                      <a:endParaRPr lang="ru-UA" sz="14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buFont typeface="Times New Roman" panose="02020603050405020304" pitchFamily="18" charset="0"/>
                        <a:buChar char=""/>
                      </a:pPr>
                      <a:r>
                        <a:rPr lang="uk-UA" sz="1400">
                          <a:effectLst/>
                        </a:rPr>
                        <a:t>скляні стакани.</a:t>
                      </a:r>
                      <a:endParaRPr lang="ru-UA" sz="14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buNone/>
                        <a:tabLst>
                          <a:tab pos="3416300" algn="l"/>
                        </a:tabLs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009" marR="50009" marT="0" marB="0"/>
                </a:tc>
                <a:tc rowSpan="5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1.МКО сировини.</a:t>
                      </a:r>
                      <a:endParaRPr lang="ru-UA" sz="14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2. Протирання ягід.</a:t>
                      </a:r>
                      <a:endParaRPr lang="ru-UA" sz="14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3. Процідження відвару.</a:t>
                      </a:r>
                      <a:endParaRPr lang="ru-UA" sz="14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buNone/>
                      </a:pPr>
                      <a:r>
                        <a:rPr lang="ru-RU" sz="1400">
                          <a:effectLst/>
                        </a:rPr>
                        <a:t>4.</a:t>
                      </a:r>
                      <a:r>
                        <a:rPr lang="uk-UA" sz="1400">
                          <a:effectLst/>
                        </a:rPr>
                        <a:t> Доведення до кипіння.</a:t>
                      </a:r>
                      <a:endParaRPr lang="ru-UA" sz="14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5.Введення крохмалю.</a:t>
                      </a:r>
                      <a:endParaRPr lang="ru-UA" sz="14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6. Доведення до кипіння.</a:t>
                      </a:r>
                      <a:endParaRPr lang="ru-UA" sz="14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Варка.</a:t>
                      </a:r>
                      <a:endParaRPr lang="ru-UA" sz="14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7</a:t>
                      </a:r>
                      <a:r>
                        <a:rPr lang="ru-RU" sz="1400">
                          <a:effectLst/>
                        </a:rPr>
                        <a:t>. Охолодження.</a:t>
                      </a:r>
                      <a:endParaRPr lang="ru-UA" sz="1400">
                        <a:effectLst/>
                      </a:endParaRPr>
                    </a:p>
                    <a:p>
                      <a:pPr marR="36830" algn="l">
                        <a:lnSpc>
                          <a:spcPct val="107000"/>
                        </a:lnSpc>
                        <a:buNone/>
                      </a:pPr>
                      <a:r>
                        <a:rPr lang="ru-RU" sz="1400">
                          <a:effectLst/>
                        </a:rPr>
                        <a:t>8. Відпуск.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009" marR="50009" marT="0" marB="0"/>
                </a:tc>
                <a:tc rowSpan="5">
                  <a:txBody>
                    <a:bodyPr/>
                    <a:lstStyle/>
                    <a:p>
                      <a:pPr indent="228600" algn="just">
                        <a:lnSpc>
                          <a:spcPct val="109000"/>
                        </a:lnSpc>
                        <a:buNone/>
                      </a:pPr>
                      <a:r>
                        <a:rPr lang="ru-RU" sz="1400">
                          <a:effectLst/>
                        </a:rPr>
                        <a:t>   Ягоди перебирають, видаляють пло­доніжки і миють (у вишень видаляють кісточки). Ягоди протирають, сік відтискають і проціджують. Вичавки заливають гарячою водою проварюють при слабкому кипінні 10-15 хв і про­ціджують. У відвар (частину його охолоджують і використовують для розведення крохмалю) всипають цукор, доводять до кипіння, і помішуючи, відразу вливають підготовлений крохмаль, знову доводять до кипіння і додають сік. </a:t>
                      </a:r>
                      <a:endParaRPr lang="ru-UA" sz="1400">
                        <a:effectLst/>
                      </a:endParaRPr>
                    </a:p>
                    <a:p>
                      <a:pPr indent="228600" algn="just">
                        <a:lnSpc>
                          <a:spcPct val="109000"/>
                        </a:lnSpc>
                        <a:buNone/>
                      </a:pPr>
                      <a:r>
                        <a:rPr lang="ru-RU" sz="1400">
                          <a:effectLst/>
                        </a:rPr>
                        <a:t>Готовий кисіль злегка охолоджують, розливають у вазочки або склянки по 150-200 г на порцію, поверхню посипають цукром, охолоджують до температури 12-14 °С.</a:t>
                      </a:r>
                      <a:endParaRPr lang="ru-UA" sz="14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buNone/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009" marR="50009" marT="0" marB="0"/>
                </a:tc>
                <a:extLst>
                  <a:ext uri="{0D108BD9-81ED-4DB2-BD59-A6C34878D82A}">
                    <a16:rowId xmlns:a16="http://schemas.microsoft.com/office/drawing/2014/main" val="1481110521"/>
                  </a:ext>
                </a:extLst>
              </a:tr>
              <a:tr h="21857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2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009" marR="50009" marT="0" marB="0"/>
                </a:tc>
                <a:tc>
                  <a:txBody>
                    <a:bodyPr/>
                    <a:lstStyle/>
                    <a:p>
                      <a:pPr indent="8890" algn="l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Вода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009" marR="500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ru-RU" sz="1400" dirty="0">
                          <a:effectLst/>
                        </a:rPr>
                        <a:t>170</a:t>
                      </a:r>
                      <a:endParaRPr lang="ru-UA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009" marR="500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170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009" marR="50009" marT="0" marB="0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1119157"/>
                  </a:ext>
                </a:extLst>
              </a:tr>
              <a:tr h="21857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3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009" marR="50009" marT="0" marB="0"/>
                </a:tc>
                <a:tc>
                  <a:txBody>
                    <a:bodyPr/>
                    <a:lstStyle/>
                    <a:p>
                      <a:pPr indent="8890" algn="l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Цукор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009" marR="500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ru-RU" sz="1400">
                          <a:effectLst/>
                        </a:rPr>
                        <a:t>24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009" marR="500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24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009" marR="50009" marT="0" marB="0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6415754"/>
                  </a:ext>
                </a:extLst>
              </a:tr>
              <a:tr h="45292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4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009" marR="50009" marT="0" marB="0"/>
                </a:tc>
                <a:tc>
                  <a:txBody>
                    <a:bodyPr/>
                    <a:lstStyle/>
                    <a:p>
                      <a:pPr indent="8890" algn="l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Крохмаль картопляний  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009" marR="500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ru-RU" sz="1400">
                          <a:effectLst/>
                        </a:rPr>
                        <a:t>9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009" marR="500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 dirty="0">
                          <a:effectLst/>
                        </a:rPr>
                        <a:t>9</a:t>
                      </a:r>
                      <a:endParaRPr lang="ru-UA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009" marR="50009" marT="0" marB="0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3927050"/>
                  </a:ext>
                </a:extLst>
              </a:tr>
              <a:tr h="379534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009" marR="5000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buNone/>
                        <a:tabLst>
                          <a:tab pos="975995" algn="ctr"/>
                        </a:tabLs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UA" sz="14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buNone/>
                        <a:tabLst>
                          <a:tab pos="975995" algn="ctr"/>
                        </a:tabLst>
                      </a:pPr>
                      <a:r>
                        <a:rPr lang="uk-UA" sz="1400">
                          <a:effectLst/>
                        </a:rPr>
                        <a:t>ВИХІД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009" marR="500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009" marR="5000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buNone/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  <a:endParaRPr lang="ru-UA" sz="1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 dirty="0">
                          <a:effectLst/>
                        </a:rPr>
                        <a:t>200</a:t>
                      </a:r>
                      <a:endParaRPr lang="ru-UA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009" marR="50009" marT="0" marB="0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1782118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CB0F7414-DE4E-1228-60A6-B946F46375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110" y="210692"/>
            <a:ext cx="7807790" cy="12003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9525" eaLnBrk="0" fontAlgn="base" hangingPunct="0">
              <a:spcBef>
                <a:spcPct val="0"/>
              </a:spcBef>
              <a:spcAft>
                <a:spcPct val="0"/>
              </a:spcAft>
              <a:tabLst>
                <a:tab pos="97631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97631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97631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97631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97631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97631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97631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97631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97631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95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76313" algn="ctr"/>
              </a:tabLst>
            </a:pPr>
            <a:r>
              <a:rPr kumimoji="0" lang="ru-RU" altLang="ru-UA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ІНСТРУКЦІЙНО-ТЕХНОЛОГІЧНА КАРТКА</a:t>
            </a:r>
            <a:endParaRPr kumimoji="0" lang="ru-RU" altLang="ru-UA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95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76313" algn="ctr"/>
              </a:tabLst>
            </a:pPr>
            <a:r>
              <a:rPr kumimoji="0" lang="ru-RU" altLang="ru-UA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Кисіль</a:t>
            </a:r>
            <a:r>
              <a:rPr kumimoji="0" lang="ru-RU" altLang="ru-UA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з </a:t>
            </a:r>
            <a:r>
              <a:rPr kumimoji="0" lang="ru-RU" altLang="ru-UA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ягід</a:t>
            </a:r>
            <a:r>
              <a:rPr kumimoji="0" lang="ru-RU" altLang="ru-UA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kumimoji="0" lang="ru-RU" altLang="ru-UA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95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76313" algn="ctr"/>
              </a:tabLst>
            </a:pPr>
            <a:r>
              <a:rPr kumimoji="0" lang="ru-RU" altLang="ru-UA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В, С </a:t>
            </a:r>
            <a:r>
              <a:rPr kumimoji="0" lang="ru-RU" altLang="ru-UA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Доцяк</a:t>
            </a:r>
            <a:r>
              <a:rPr kumimoji="0" lang="ru-RU" altLang="ru-UA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kumimoji="0" lang="ru-RU" altLang="ru-UA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Українська</a:t>
            </a:r>
            <a:r>
              <a:rPr kumimoji="0" lang="ru-RU" altLang="ru-UA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кухня</a:t>
            </a:r>
            <a:endParaRPr kumimoji="0" lang="ru-RU" altLang="ru-UA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95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76313" algn="ctr"/>
              </a:tabLst>
            </a:pPr>
            <a:endParaRPr kumimoji="0" lang="ru-RU" altLang="ru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7659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9338CA29-62FF-A1C8-CAA7-9BCCFFAAD2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4949906"/>
              </p:ext>
            </p:extLst>
          </p:nvPr>
        </p:nvGraphicFramePr>
        <p:xfrm>
          <a:off x="0" y="1148546"/>
          <a:ext cx="12192000" cy="570945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301481">
                  <a:extLst>
                    <a:ext uri="{9D8B030D-6E8A-4147-A177-3AD203B41FA5}">
                      <a16:colId xmlns:a16="http://schemas.microsoft.com/office/drawing/2014/main" val="376148355"/>
                    </a:ext>
                  </a:extLst>
                </a:gridCol>
                <a:gridCol w="5129114">
                  <a:extLst>
                    <a:ext uri="{9D8B030D-6E8A-4147-A177-3AD203B41FA5}">
                      <a16:colId xmlns:a16="http://schemas.microsoft.com/office/drawing/2014/main" val="597562402"/>
                    </a:ext>
                  </a:extLst>
                </a:gridCol>
                <a:gridCol w="3761405">
                  <a:extLst>
                    <a:ext uri="{9D8B030D-6E8A-4147-A177-3AD203B41FA5}">
                      <a16:colId xmlns:a16="http://schemas.microsoft.com/office/drawing/2014/main" val="4080469612"/>
                    </a:ext>
                  </a:extLst>
                </a:gridCol>
              </a:tblGrid>
              <a:tr h="10222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  <a:endParaRPr lang="ru-UA" sz="1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 dirty="0">
                          <a:effectLst/>
                        </a:rPr>
                        <a:t>Що перевірити</a:t>
                      </a:r>
                      <a:endParaRPr lang="ru-UA" sz="1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  <a:endParaRPr lang="ru-UA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6689" marR="566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 dirty="0">
                          <a:effectLst/>
                        </a:rPr>
                        <a:t>Малюнок</a:t>
                      </a:r>
                      <a:endParaRPr lang="ru-UA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6689" marR="566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Вимоги до якості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6689" marR="56689" marT="0" marB="0" anchor="ctr"/>
                </a:tc>
                <a:extLst>
                  <a:ext uri="{0D108BD9-81ED-4DB2-BD59-A6C34878D82A}">
                    <a16:rowId xmlns:a16="http://schemas.microsoft.com/office/drawing/2014/main" val="2094409903"/>
                  </a:ext>
                </a:extLst>
              </a:tr>
              <a:tr h="18765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 dirty="0">
                          <a:effectLst/>
                        </a:rPr>
                        <a:t>Зовнішній вигляд</a:t>
                      </a:r>
                      <a:endParaRPr lang="ru-UA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6689" marR="56689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  <a:endParaRPr lang="ru-UA" sz="1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  <a:endParaRPr lang="ru-UA" sz="1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  <a:endParaRPr lang="ru-UA" sz="1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  <a:endParaRPr lang="ru-UA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6689" marR="5668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buNone/>
                      </a:pPr>
                      <a:r>
                        <a:rPr lang="ru-RU" sz="1400">
                          <a:effectLst/>
                        </a:rPr>
                        <a:t>Кисіль однорідни­й, без грудочок крохмалю, нетягучий. Не допускається на поверхні наявність плівок, грудочок, слабко виражений смак та аромат, відокремлення води.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6689" marR="56689" marT="0" marB="0" anchor="ctr"/>
                </a:tc>
                <a:extLst>
                  <a:ext uri="{0D108BD9-81ED-4DB2-BD59-A6C34878D82A}">
                    <a16:rowId xmlns:a16="http://schemas.microsoft.com/office/drawing/2014/main" val="3653216955"/>
                  </a:ext>
                </a:extLst>
              </a:tr>
              <a:tr h="7936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 dirty="0">
                          <a:effectLst/>
                        </a:rPr>
                        <a:t>Смак і запах</a:t>
                      </a:r>
                      <a:endParaRPr lang="ru-UA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6689" marR="56689" marT="0" marB="0" anchor="ctr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buNone/>
                      </a:pPr>
                      <a:r>
                        <a:rPr lang="ru-RU" sz="1400">
                          <a:effectLst/>
                        </a:rPr>
                        <a:t>солодкий, з присмаком, запахом і кольором використаних ягід 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6689" marR="56689" marT="0" marB="0" anchor="ctr"/>
                </a:tc>
                <a:extLst>
                  <a:ext uri="{0D108BD9-81ED-4DB2-BD59-A6C34878D82A}">
                    <a16:rowId xmlns:a16="http://schemas.microsoft.com/office/drawing/2014/main" val="1695145899"/>
                  </a:ext>
                </a:extLst>
              </a:tr>
              <a:tr h="20169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Консистенція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6689" marR="56689" marT="0" marB="0" anchor="ctr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180340" algn="just">
                        <a:lnSpc>
                          <a:spcPct val="115000"/>
                        </a:lnSpc>
                        <a:buNone/>
                      </a:pP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густої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маси</a:t>
                      </a:r>
                      <a:endParaRPr lang="ru-UA" sz="14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buNone/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UA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6689" marR="56689" marT="0" marB="0" anchor="ctr"/>
                </a:tc>
                <a:extLst>
                  <a:ext uri="{0D108BD9-81ED-4DB2-BD59-A6C34878D82A}">
                    <a16:rowId xmlns:a16="http://schemas.microsoft.com/office/drawing/2014/main" val="1774436364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2F7DD7D0-A8C5-2561-E50D-72D81076E1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5025" y="380882"/>
            <a:ext cx="2047484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UA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Картка контролю</a:t>
            </a:r>
            <a:endParaRPr kumimoji="0" lang="uk-UA" altLang="ru-UA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ru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15F2F0C-A185-FE52-32BD-4D36F6B42B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6830" y="2609850"/>
            <a:ext cx="4387990" cy="29146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0A61FFB-C33F-BE80-7F2B-1534E65F3CCE}"/>
              </a:ext>
            </a:extLst>
          </p:cNvPr>
          <p:cNvSpPr txBox="1"/>
          <p:nvPr/>
        </p:nvSpPr>
        <p:spPr>
          <a:xfrm>
            <a:off x="4072490" y="5821918"/>
            <a:ext cx="3970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https://learningapps.org/17950355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7448446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3575F1A-D9CB-5F69-9FFB-A729F40FD7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89827"/>
            <a:ext cx="12192000" cy="364715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UA" b="1" i="1" u="sng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Правила роботи з желатином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UA" b="1" i="1" u="sng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Замочування желатину   </a:t>
            </a:r>
            <a:r>
              <a:rPr kumimoji="0" lang="uk-UA" altLang="ru-UA" i="1" u="sng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UA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Щоб досягти найкращих результатів, змішайте сухий желатиновий порошок з невеликою кількістю рідини і дайте йому набрякнути протягом декількох хвилин перед використанням. Дотримуйтесь точних пропорцій згідно рецептури.   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UA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Щоб запобігти згустків желатину,  воду потрібно заливати у желатин і ніколи не засипати у воду великі кількості желатину.     Завжди використовуйте холодні рідини. Ніколи не засипайте сухий желатиновий порошок безпосередньо в гарячі рідини.   Рекомендують замочувати желатин перед використанням у воді для набрякання. </a:t>
            </a:r>
            <a:endParaRPr kumimoji="0" lang="uk-UA" altLang="ru-UA" i="1" u="none" strike="noStrike" cap="none" normalizeH="0" baseline="0" dirty="0">
              <a:ln>
                <a:noFill/>
              </a:ln>
              <a:solidFill>
                <a:srgbClr val="80008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UA" b="1" i="1" u="sng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Застигання желатину та повторне нагрівання</a:t>
            </a:r>
            <a:r>
              <a:rPr kumimoji="0" lang="uk-UA" altLang="ru-UA" b="1" i="0" u="sng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UA" b="1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uk-UA" altLang="ru-UA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Підготувавши желатин, ніколи не дозволяйте йому досягати точки кипіння. Якщо ви доведете підготовлений желатин до повного кипіння, він може втратити свої властивості і ніколи не </a:t>
            </a:r>
            <a:r>
              <a:rPr kumimoji="0" lang="uk-UA" altLang="ru-UA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застигне.Після</a:t>
            </a:r>
            <a:r>
              <a:rPr kumimoji="0" lang="uk-UA" altLang="ru-UA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застигання желатину, його можна знову розтопити знову і використовувати кілька разів. Желатин має досить низьку температуру плавлення і стає рідким, якщо залишитись у теплому середовищі. Невеликі кількості желатину можна розтопити в контейнері, поміщеному в теплу водопровідну воду. Більші обсяги можна повторно нагріти у ємкості з окропом.</a:t>
            </a:r>
            <a:r>
              <a:rPr kumimoji="0" lang="uk-UA" altLang="ru-UA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2C634B5-BEAD-99AF-1562-D48482A87D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753" y="259708"/>
            <a:ext cx="1892300" cy="18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7263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C5869A18-69D7-6F18-F776-4EDA2DCFA8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3841237"/>
              </p:ext>
            </p:extLst>
          </p:nvPr>
        </p:nvGraphicFramePr>
        <p:xfrm>
          <a:off x="1" y="1487848"/>
          <a:ext cx="12191999" cy="549756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820137">
                  <a:extLst>
                    <a:ext uri="{9D8B030D-6E8A-4147-A177-3AD203B41FA5}">
                      <a16:colId xmlns:a16="http://schemas.microsoft.com/office/drawing/2014/main" val="2594922247"/>
                    </a:ext>
                  </a:extLst>
                </a:gridCol>
                <a:gridCol w="1799988">
                  <a:extLst>
                    <a:ext uri="{9D8B030D-6E8A-4147-A177-3AD203B41FA5}">
                      <a16:colId xmlns:a16="http://schemas.microsoft.com/office/drawing/2014/main" val="1878633566"/>
                    </a:ext>
                  </a:extLst>
                </a:gridCol>
                <a:gridCol w="820137">
                  <a:extLst>
                    <a:ext uri="{9D8B030D-6E8A-4147-A177-3AD203B41FA5}">
                      <a16:colId xmlns:a16="http://schemas.microsoft.com/office/drawing/2014/main" val="698140251"/>
                    </a:ext>
                  </a:extLst>
                </a:gridCol>
                <a:gridCol w="612226">
                  <a:extLst>
                    <a:ext uri="{9D8B030D-6E8A-4147-A177-3AD203B41FA5}">
                      <a16:colId xmlns:a16="http://schemas.microsoft.com/office/drawing/2014/main" val="17364304"/>
                    </a:ext>
                  </a:extLst>
                </a:gridCol>
                <a:gridCol w="1835238">
                  <a:extLst>
                    <a:ext uri="{9D8B030D-6E8A-4147-A177-3AD203B41FA5}">
                      <a16:colId xmlns:a16="http://schemas.microsoft.com/office/drawing/2014/main" val="470009082"/>
                    </a:ext>
                  </a:extLst>
                </a:gridCol>
                <a:gridCol w="2239554">
                  <a:extLst>
                    <a:ext uri="{9D8B030D-6E8A-4147-A177-3AD203B41FA5}">
                      <a16:colId xmlns:a16="http://schemas.microsoft.com/office/drawing/2014/main" val="399834449"/>
                    </a:ext>
                  </a:extLst>
                </a:gridCol>
                <a:gridCol w="4064719">
                  <a:extLst>
                    <a:ext uri="{9D8B030D-6E8A-4147-A177-3AD203B41FA5}">
                      <a16:colId xmlns:a16="http://schemas.microsoft.com/office/drawing/2014/main" val="2314464508"/>
                    </a:ext>
                  </a:extLst>
                </a:gridCol>
              </a:tblGrid>
              <a:tr h="544877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 dirty="0">
                          <a:effectLst/>
                        </a:rPr>
                        <a:t>№</a:t>
                      </a:r>
                      <a:endParaRPr lang="ru-UA" sz="1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 dirty="0" err="1">
                          <a:effectLst/>
                        </a:rPr>
                        <a:t>п</a:t>
                      </a:r>
                      <a:r>
                        <a:rPr lang="uk-UA" sz="1400" dirty="0">
                          <a:effectLst/>
                        </a:rPr>
                        <a:t>\</a:t>
                      </a:r>
                      <a:r>
                        <a:rPr lang="uk-UA" sz="1400" dirty="0" err="1">
                          <a:effectLst/>
                        </a:rPr>
                        <a:t>п</a:t>
                      </a:r>
                      <a:endParaRPr lang="ru-UA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902" marR="51902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  <a:endParaRPr lang="ru-UA" sz="1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 dirty="0">
                          <a:effectLst/>
                        </a:rPr>
                        <a:t>Найменування</a:t>
                      </a:r>
                      <a:endParaRPr lang="ru-UA" sz="1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 dirty="0">
                          <a:effectLst/>
                        </a:rPr>
                        <a:t>продуктів</a:t>
                      </a:r>
                      <a:endParaRPr lang="ru-UA" sz="1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  <a:endParaRPr lang="ru-UA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902" marR="51902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Витрати сировини на 1порцію(г)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902" marR="51902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Обладнання, </a:t>
                      </a:r>
                      <a:endParaRPr lang="ru-UA" sz="14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інвентар, посуд</a:t>
                      </a:r>
                      <a:endParaRPr lang="ru-UA" sz="14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902" marR="51902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Послідовність</a:t>
                      </a:r>
                      <a:endParaRPr lang="ru-UA" sz="14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операцій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902" marR="51902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Технологія приготування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902" marR="51902" marT="0" marB="0" anchor="ctr"/>
                </a:tc>
                <a:extLst>
                  <a:ext uri="{0D108BD9-81ED-4DB2-BD59-A6C34878D82A}">
                    <a16:rowId xmlns:a16="http://schemas.microsoft.com/office/drawing/2014/main" val="3719218667"/>
                  </a:ext>
                </a:extLst>
              </a:tr>
              <a:tr h="355644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 dirty="0">
                          <a:effectLst/>
                        </a:rPr>
                        <a:t>Брутто</a:t>
                      </a:r>
                      <a:endParaRPr lang="ru-UA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902" marR="519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Нетто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902" marR="51902" marT="0" marB="0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8045312"/>
                  </a:ext>
                </a:extLst>
              </a:tr>
              <a:tr h="42599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1.</a:t>
                      </a:r>
                      <a:endParaRPr lang="ru-UA" sz="14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2.</a:t>
                      </a:r>
                      <a:endParaRPr lang="ru-UA" sz="14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3.</a:t>
                      </a:r>
                      <a:endParaRPr lang="ru-UA" sz="14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4.</a:t>
                      </a:r>
                      <a:endParaRPr lang="ru-UA" sz="14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5.</a:t>
                      </a:r>
                      <a:endParaRPr lang="ru-UA" sz="14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UA" sz="14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902" marR="519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Малина</a:t>
                      </a:r>
                      <a:endParaRPr lang="ru-UA" sz="14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Цукор</a:t>
                      </a:r>
                      <a:endParaRPr lang="ru-UA" sz="14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Вода</a:t>
                      </a:r>
                      <a:endParaRPr lang="ru-UA" sz="14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Лимонна кислота</a:t>
                      </a:r>
                      <a:endParaRPr lang="ru-UA" sz="14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Желатин</a:t>
                      </a:r>
                      <a:endParaRPr lang="ru-UA" sz="14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UA" sz="14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UA" sz="14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UA" sz="14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UA" sz="14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UA" sz="14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UA" sz="14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UA" sz="14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UA" sz="14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UA" sz="14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UA" sz="14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902" marR="519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20,6</a:t>
                      </a:r>
                      <a:endParaRPr lang="ru-UA" sz="14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14</a:t>
                      </a:r>
                      <a:endParaRPr lang="ru-UA" sz="14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80,5</a:t>
                      </a:r>
                      <a:endParaRPr lang="ru-UA" sz="14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0,1</a:t>
                      </a:r>
                      <a:endParaRPr lang="ru-UA" sz="14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5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902" marR="519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17,5</a:t>
                      </a:r>
                      <a:endParaRPr lang="ru-UA" sz="14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14</a:t>
                      </a:r>
                      <a:endParaRPr lang="ru-UA" sz="14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80,5</a:t>
                      </a:r>
                      <a:endParaRPr lang="ru-UA" sz="14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0,1</a:t>
                      </a:r>
                      <a:endParaRPr lang="ru-UA" sz="14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5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902" marR="519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FontTx/>
                        <a:buNone/>
                      </a:pPr>
                      <a:r>
                        <a:rPr lang="uk-UA" sz="1400" dirty="0">
                          <a:effectLst/>
                        </a:rPr>
                        <a:t>   Обладнання:</a:t>
                      </a:r>
                      <a:endParaRPr lang="ru-UA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buFontTx/>
                        <a:buNone/>
                      </a:pPr>
                      <a:r>
                        <a:rPr lang="uk-UA" sz="1400" dirty="0">
                          <a:effectLst/>
                        </a:rPr>
                        <a:t>електрична плита, ваги, виробничий стіл, холодильна шафа.</a:t>
                      </a:r>
                      <a:endParaRPr lang="ru-UA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buFontTx/>
                        <a:buNone/>
                      </a:pPr>
                      <a:r>
                        <a:rPr lang="uk-UA" sz="1400" dirty="0">
                          <a:effectLst/>
                        </a:rPr>
                        <a:t>   Інвентар :</a:t>
                      </a:r>
                      <a:endParaRPr lang="ru-UA" sz="1400" dirty="0">
                        <a:effectLst/>
                      </a:endParaRPr>
                    </a:p>
                    <a:p>
                      <a:pPr marL="0" lvl="0" indent="0">
                        <a:lnSpc>
                          <a:spcPct val="107000"/>
                        </a:lnSpc>
                        <a:buFontTx/>
                        <a:buNone/>
                      </a:pPr>
                      <a:r>
                        <a:rPr lang="uk-UA" sz="1400" dirty="0">
                          <a:effectLst/>
                        </a:rPr>
                        <a:t>ножи; миски різного розміру; каструлі; кухарські ложки</a:t>
                      </a:r>
                    </a:p>
                    <a:p>
                      <a:pPr marL="0" lvl="0" indent="0">
                        <a:lnSpc>
                          <a:spcPct val="107000"/>
                        </a:lnSpc>
                        <a:buFontTx/>
                        <a:buNone/>
                      </a:pPr>
                      <a:r>
                        <a:rPr lang="uk-UA" sz="1400" dirty="0">
                          <a:effectLst/>
                        </a:rPr>
                        <a:t>   Посуд:</a:t>
                      </a:r>
                      <a:endParaRPr lang="ru-UA" sz="1400" dirty="0">
                        <a:effectLst/>
                      </a:endParaRPr>
                    </a:p>
                    <a:p>
                      <a:pPr marL="0" lvl="0" indent="0">
                        <a:lnSpc>
                          <a:spcPct val="107000"/>
                        </a:lnSpc>
                        <a:buFontTx/>
                        <a:buNone/>
                      </a:pPr>
                      <a:r>
                        <a:rPr lang="uk-UA" sz="1400" dirty="0">
                          <a:effectLst/>
                        </a:rPr>
                        <a:t>креманка. </a:t>
                      </a:r>
                      <a:endParaRPr lang="ru-UA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902" marR="519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uk-UA" sz="1400" dirty="0">
                          <a:effectLst/>
                        </a:rPr>
                        <a:t>1.Підготовка сировини.</a:t>
                      </a:r>
                      <a:endParaRPr lang="ru-UA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uk-UA" sz="1400" dirty="0">
                          <a:effectLst/>
                        </a:rPr>
                        <a:t>2. Приготування желе:</a:t>
                      </a:r>
                      <a:endParaRPr lang="ru-UA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uk-UA" sz="1400" dirty="0">
                          <a:effectLst/>
                        </a:rPr>
                        <a:t>- замочити желатин;</a:t>
                      </a:r>
                      <a:endParaRPr lang="ru-UA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uk-UA" sz="1400" dirty="0">
                          <a:effectLst/>
                        </a:rPr>
                        <a:t>- приготування ягідного сиропу;</a:t>
                      </a:r>
                      <a:endParaRPr lang="ru-UA" sz="1400" dirty="0">
                        <a:effectLst/>
                      </a:endParaRPr>
                    </a:p>
                    <a:p>
                      <a:pPr marL="17780">
                        <a:lnSpc>
                          <a:spcPct val="107000"/>
                        </a:lnSpc>
                        <a:buNone/>
                      </a:pPr>
                      <a:r>
                        <a:rPr lang="uk-UA" sz="1400" dirty="0">
                          <a:effectLst/>
                        </a:rPr>
                        <a:t>- увести підготовлений желатин;</a:t>
                      </a:r>
                      <a:endParaRPr lang="ru-UA" sz="1400" dirty="0">
                        <a:effectLst/>
                      </a:endParaRPr>
                    </a:p>
                    <a:p>
                      <a:pPr marL="17780">
                        <a:lnSpc>
                          <a:spcPct val="107000"/>
                        </a:lnSpc>
                        <a:buNone/>
                      </a:pPr>
                      <a:r>
                        <a:rPr lang="uk-UA" sz="1400" dirty="0">
                          <a:effectLst/>
                        </a:rPr>
                        <a:t>- довести до кипіння;</a:t>
                      </a:r>
                      <a:endParaRPr lang="ru-UA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uk-UA" sz="1400" dirty="0">
                          <a:effectLst/>
                        </a:rPr>
                        <a:t>- доведення до смаку;</a:t>
                      </a:r>
                      <a:endParaRPr lang="ru-UA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uk-UA" sz="1400" dirty="0">
                          <a:effectLst/>
                        </a:rPr>
                        <a:t>- розлити у креманки.</a:t>
                      </a:r>
                      <a:endParaRPr lang="ru-UA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uk-UA" sz="1400" dirty="0">
                          <a:effectLst/>
                        </a:rPr>
                        <a:t>3. Охолодження. </a:t>
                      </a:r>
                      <a:endParaRPr lang="ru-UA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uk-UA" sz="1400" dirty="0">
                          <a:effectLst/>
                        </a:rPr>
                        <a:t>4.Оформлення, відпуск.</a:t>
                      </a:r>
                      <a:endParaRPr lang="ru-UA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902" marR="51902" marT="0" marB="0"/>
                </a:tc>
                <a:tc>
                  <a:txBody>
                    <a:bodyPr/>
                    <a:lstStyle/>
                    <a:p>
                      <a:pPr marL="21590" indent="-179705" algn="just">
                        <a:lnSpc>
                          <a:spcPct val="115000"/>
                        </a:lnSpc>
                        <a:buNone/>
                      </a:pPr>
                      <a:r>
                        <a:rPr lang="uk-UA" sz="1400" dirty="0">
                          <a:effectLst/>
                        </a:rPr>
                        <a:t>        Малину перебирають, промивають. Заливають гарячою водою, проварюють 5 хвилин. Желатин замочують, розмішують до повного розчинення, доводять до кипіння, проціджують. Додають цукор, перемішують. Розливають у формочки, охолоджують.</a:t>
                      </a:r>
                      <a:endParaRPr lang="ru-UA" sz="1400" dirty="0">
                        <a:effectLst/>
                      </a:endParaRPr>
                    </a:p>
                    <a:p>
                      <a:pPr indent="450215" algn="just">
                        <a:lnSpc>
                          <a:spcPct val="115000"/>
                        </a:lnSpc>
                        <a:buNone/>
                      </a:pPr>
                      <a:r>
                        <a:rPr lang="uk-UA" sz="1400" dirty="0">
                          <a:effectLst/>
                        </a:rPr>
                        <a:t>Подають желе із свіжих плодів в креманках, температура подавання  10-12</a:t>
                      </a:r>
                      <a:r>
                        <a:rPr lang="uk-UA" sz="1400" baseline="30000" dirty="0">
                          <a:effectLst/>
                        </a:rPr>
                        <a:t>0</a:t>
                      </a:r>
                      <a:r>
                        <a:rPr lang="uk-UA" sz="1400" dirty="0">
                          <a:effectLst/>
                        </a:rPr>
                        <a:t>С.</a:t>
                      </a:r>
                      <a:endParaRPr lang="ru-UA" sz="1400" dirty="0">
                        <a:effectLst/>
                      </a:endParaRPr>
                    </a:p>
                    <a:p>
                      <a:pPr indent="10795" algn="just">
                        <a:lnSpc>
                          <a:spcPct val="115000"/>
                        </a:lnSpc>
                        <a:buNone/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  <a:endParaRPr lang="ru-UA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902" marR="51902" marT="0" marB="0"/>
                </a:tc>
                <a:extLst>
                  <a:ext uri="{0D108BD9-81ED-4DB2-BD59-A6C34878D82A}">
                    <a16:rowId xmlns:a16="http://schemas.microsoft.com/office/drawing/2014/main" val="3281109677"/>
                  </a:ext>
                </a:extLst>
              </a:tr>
              <a:tr h="2097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902" marR="519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ВИХІД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902" marR="51902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             100 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902" marR="51902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902" marR="519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902" marR="519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  <a:endParaRPr lang="ru-UA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902" marR="51902" marT="0" marB="0"/>
                </a:tc>
                <a:extLst>
                  <a:ext uri="{0D108BD9-81ED-4DB2-BD59-A6C34878D82A}">
                    <a16:rowId xmlns:a16="http://schemas.microsoft.com/office/drawing/2014/main" val="2652148247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316CBA68-6430-1FF1-5E30-86B7EECDAE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4050" y="334517"/>
            <a:ext cx="7489551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1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11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UA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ІНСТРУКЦІЙНО-ТЕХНОЛОГІЧНА КАРТКА</a:t>
            </a:r>
            <a:endParaRPr kumimoji="0" lang="uk-UA" altLang="ru-UA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111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UA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Желе з плодів і ягід свіжих</a:t>
            </a:r>
            <a:endParaRPr kumimoji="0" lang="uk-UA" altLang="ru-UA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111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UA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Рецептура №955 (Збірник технологічних карт на страви і кулінарні вироби 2007 р.)</a:t>
            </a:r>
            <a:endParaRPr kumimoji="0" lang="uk-UA" altLang="ru-UA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111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UA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                                                             </a:t>
            </a:r>
            <a:endParaRPr kumimoji="0" lang="uk-UA" altLang="ru-UA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4061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42AF2C82-D2F6-B241-D7A8-DBCD0C14B3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6042211"/>
              </p:ext>
            </p:extLst>
          </p:nvPr>
        </p:nvGraphicFramePr>
        <p:xfrm>
          <a:off x="0" y="1105804"/>
          <a:ext cx="12192000" cy="575219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153805">
                  <a:extLst>
                    <a:ext uri="{9D8B030D-6E8A-4147-A177-3AD203B41FA5}">
                      <a16:colId xmlns:a16="http://schemas.microsoft.com/office/drawing/2014/main" val="3598620483"/>
                    </a:ext>
                  </a:extLst>
                </a:gridCol>
                <a:gridCol w="4899689">
                  <a:extLst>
                    <a:ext uri="{9D8B030D-6E8A-4147-A177-3AD203B41FA5}">
                      <a16:colId xmlns:a16="http://schemas.microsoft.com/office/drawing/2014/main" val="4063230078"/>
                    </a:ext>
                  </a:extLst>
                </a:gridCol>
                <a:gridCol w="4138506">
                  <a:extLst>
                    <a:ext uri="{9D8B030D-6E8A-4147-A177-3AD203B41FA5}">
                      <a16:colId xmlns:a16="http://schemas.microsoft.com/office/drawing/2014/main" val="2303617292"/>
                    </a:ext>
                  </a:extLst>
                </a:gridCol>
              </a:tblGrid>
              <a:tr h="12494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  <a:endParaRPr lang="ru-UA" sz="1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 dirty="0">
                          <a:effectLst/>
                        </a:rPr>
                        <a:t>Що перевірити</a:t>
                      </a:r>
                      <a:endParaRPr lang="ru-UA" sz="1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  <a:endParaRPr lang="ru-UA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963" marR="599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Малюнок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963" marR="599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Вимоги до якості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963" marR="59963" marT="0" marB="0" anchor="ctr"/>
                </a:tc>
                <a:extLst>
                  <a:ext uri="{0D108BD9-81ED-4DB2-BD59-A6C34878D82A}">
                    <a16:rowId xmlns:a16="http://schemas.microsoft.com/office/drawing/2014/main" val="4163766104"/>
                  </a:ext>
                </a:extLst>
              </a:tr>
              <a:tr h="12414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 dirty="0">
                          <a:effectLst/>
                        </a:rPr>
                        <a:t>Зовнішній вигляд</a:t>
                      </a:r>
                      <a:endParaRPr lang="ru-UA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963" marR="59963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  <a:endParaRPr lang="ru-UA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963" marR="599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Форма желе має відповідати формочці, в якій його готували 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963" marR="59963" marT="0" marB="0" anchor="ctr"/>
                </a:tc>
                <a:extLst>
                  <a:ext uri="{0D108BD9-81ED-4DB2-BD59-A6C34878D82A}">
                    <a16:rowId xmlns:a16="http://schemas.microsoft.com/office/drawing/2014/main" val="4009266900"/>
                  </a:ext>
                </a:extLst>
              </a:tr>
              <a:tr h="7960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Смак і запах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963" marR="59963" marT="0" marB="0" anchor="ctr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Добре виражений ,кисло-солодкий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963" marR="59963" marT="0" marB="0" anchor="ctr"/>
                </a:tc>
                <a:extLst>
                  <a:ext uri="{0D108BD9-81ED-4DB2-BD59-A6C34878D82A}">
                    <a16:rowId xmlns:a16="http://schemas.microsoft.com/office/drawing/2014/main" val="3533025621"/>
                  </a:ext>
                </a:extLst>
              </a:tr>
              <a:tr h="24652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 dirty="0">
                          <a:effectLst/>
                        </a:rPr>
                        <a:t>Консистенція</a:t>
                      </a:r>
                      <a:endParaRPr lang="ru-UA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963" marR="59963" marT="0" marB="0" anchor="ctr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180340" algn="ctr">
                        <a:lnSpc>
                          <a:spcPct val="115000"/>
                        </a:lnSpc>
                        <a:buNone/>
                      </a:pPr>
                      <a:r>
                        <a:rPr lang="uk-UA" sz="1400" dirty="0">
                          <a:effectLst/>
                        </a:rPr>
                        <a:t> Драглеподібна однорідна маса</a:t>
                      </a:r>
                      <a:endParaRPr lang="ru-UA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963" marR="59963" marT="0" marB="0" anchor="ctr"/>
                </a:tc>
                <a:extLst>
                  <a:ext uri="{0D108BD9-81ED-4DB2-BD59-A6C34878D82A}">
                    <a16:rowId xmlns:a16="http://schemas.microsoft.com/office/drawing/2014/main" val="1555362649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258008F5-288C-225C-BF10-C00F098EDD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5575" y="459472"/>
            <a:ext cx="204748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UA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Картка контролю</a:t>
            </a:r>
            <a:endParaRPr kumimoji="0" lang="uk-UA" altLang="ru-UA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ru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864E6F8-4BAA-56D4-BAB8-84AB17E242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1229" y="2736850"/>
            <a:ext cx="4741521" cy="235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5956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6FA939FD-0416-3B40-E881-CFF03E671E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154799"/>
              </p:ext>
            </p:extLst>
          </p:nvPr>
        </p:nvGraphicFramePr>
        <p:xfrm>
          <a:off x="0" y="1117600"/>
          <a:ext cx="12192000" cy="57404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820137">
                  <a:extLst>
                    <a:ext uri="{9D8B030D-6E8A-4147-A177-3AD203B41FA5}">
                      <a16:colId xmlns:a16="http://schemas.microsoft.com/office/drawing/2014/main" val="2953254605"/>
                    </a:ext>
                  </a:extLst>
                </a:gridCol>
                <a:gridCol w="1799988">
                  <a:extLst>
                    <a:ext uri="{9D8B030D-6E8A-4147-A177-3AD203B41FA5}">
                      <a16:colId xmlns:a16="http://schemas.microsoft.com/office/drawing/2014/main" val="1715482555"/>
                    </a:ext>
                  </a:extLst>
                </a:gridCol>
                <a:gridCol w="820137">
                  <a:extLst>
                    <a:ext uri="{9D8B030D-6E8A-4147-A177-3AD203B41FA5}">
                      <a16:colId xmlns:a16="http://schemas.microsoft.com/office/drawing/2014/main" val="2771318787"/>
                    </a:ext>
                  </a:extLst>
                </a:gridCol>
                <a:gridCol w="612226">
                  <a:extLst>
                    <a:ext uri="{9D8B030D-6E8A-4147-A177-3AD203B41FA5}">
                      <a16:colId xmlns:a16="http://schemas.microsoft.com/office/drawing/2014/main" val="2804209124"/>
                    </a:ext>
                  </a:extLst>
                </a:gridCol>
                <a:gridCol w="1835239">
                  <a:extLst>
                    <a:ext uri="{9D8B030D-6E8A-4147-A177-3AD203B41FA5}">
                      <a16:colId xmlns:a16="http://schemas.microsoft.com/office/drawing/2014/main" val="2028663482"/>
                    </a:ext>
                  </a:extLst>
                </a:gridCol>
                <a:gridCol w="2239553">
                  <a:extLst>
                    <a:ext uri="{9D8B030D-6E8A-4147-A177-3AD203B41FA5}">
                      <a16:colId xmlns:a16="http://schemas.microsoft.com/office/drawing/2014/main" val="567376897"/>
                    </a:ext>
                  </a:extLst>
                </a:gridCol>
                <a:gridCol w="4064720">
                  <a:extLst>
                    <a:ext uri="{9D8B030D-6E8A-4147-A177-3AD203B41FA5}">
                      <a16:colId xmlns:a16="http://schemas.microsoft.com/office/drawing/2014/main" val="616316008"/>
                    </a:ext>
                  </a:extLst>
                </a:gridCol>
              </a:tblGrid>
              <a:tr h="66899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200">
                          <a:effectLst/>
                        </a:rPr>
                        <a:t>№</a:t>
                      </a:r>
                      <a:endParaRPr lang="ru-UA" sz="10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200">
                          <a:effectLst/>
                        </a:rPr>
                        <a:t>п\п</a:t>
                      </a:r>
                      <a:endParaRPr lang="ru-UA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078" marR="57078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200" dirty="0">
                          <a:effectLst/>
                        </a:rPr>
                        <a:t> </a:t>
                      </a:r>
                      <a:endParaRPr lang="ru-UA" sz="1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200" dirty="0">
                          <a:effectLst/>
                        </a:rPr>
                        <a:t>Найменування</a:t>
                      </a:r>
                      <a:endParaRPr lang="ru-UA" sz="1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200" dirty="0">
                          <a:effectLst/>
                        </a:rPr>
                        <a:t>продуктів</a:t>
                      </a:r>
                      <a:endParaRPr lang="ru-UA" sz="1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200" dirty="0">
                          <a:effectLst/>
                        </a:rPr>
                        <a:t> </a:t>
                      </a:r>
                      <a:endParaRPr lang="ru-UA" sz="1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078" marR="57078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000">
                          <a:effectLst/>
                        </a:rPr>
                        <a:t>Витрати сировини на 1порцію(г)</a:t>
                      </a:r>
                      <a:endParaRPr lang="ru-UA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078" marR="57078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200">
                          <a:effectLst/>
                        </a:rPr>
                        <a:t>Обладнання, </a:t>
                      </a:r>
                      <a:endParaRPr lang="ru-UA" sz="10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200">
                          <a:effectLst/>
                        </a:rPr>
                        <a:t>інвентар, посуд</a:t>
                      </a:r>
                      <a:endParaRPr lang="ru-UA" sz="10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ru-UA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078" marR="57078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200">
                          <a:effectLst/>
                        </a:rPr>
                        <a:t>Послідовність</a:t>
                      </a:r>
                      <a:endParaRPr lang="ru-UA" sz="10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200">
                          <a:effectLst/>
                        </a:rPr>
                        <a:t>операцій</a:t>
                      </a:r>
                      <a:endParaRPr lang="ru-UA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078" marR="57078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200">
                          <a:effectLst/>
                        </a:rPr>
                        <a:t>Технологія приготування</a:t>
                      </a:r>
                      <a:endParaRPr lang="ru-UA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078" marR="57078" marT="0" marB="0" anchor="ctr"/>
                </a:tc>
                <a:extLst>
                  <a:ext uri="{0D108BD9-81ED-4DB2-BD59-A6C34878D82A}">
                    <a16:rowId xmlns:a16="http://schemas.microsoft.com/office/drawing/2014/main" val="23935600"/>
                  </a:ext>
                </a:extLst>
              </a:tr>
              <a:tr h="440722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000">
                          <a:effectLst/>
                        </a:rPr>
                        <a:t>Брутто</a:t>
                      </a:r>
                      <a:endParaRPr lang="ru-UA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078" marR="57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000">
                          <a:effectLst/>
                        </a:rPr>
                        <a:t>Нетто</a:t>
                      </a:r>
                      <a:endParaRPr lang="ru-UA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078" marR="57078" marT="0" marB="0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1721677"/>
                  </a:ext>
                </a:extLst>
              </a:tr>
              <a:tr h="41016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200">
                          <a:effectLst/>
                        </a:rPr>
                        <a:t>1.</a:t>
                      </a:r>
                      <a:endParaRPr lang="ru-UA" sz="10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200">
                          <a:effectLst/>
                        </a:rPr>
                        <a:t>2.</a:t>
                      </a:r>
                      <a:endParaRPr lang="ru-UA" sz="10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200">
                          <a:effectLst/>
                        </a:rPr>
                        <a:t>3.</a:t>
                      </a:r>
                      <a:endParaRPr lang="ru-UA" sz="10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200">
                          <a:effectLst/>
                        </a:rPr>
                        <a:t>4.</a:t>
                      </a:r>
                      <a:endParaRPr lang="ru-UA" sz="10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200">
                          <a:effectLst/>
                        </a:rPr>
                        <a:t>5.</a:t>
                      </a:r>
                      <a:endParaRPr lang="ru-UA" sz="10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ru-UA" sz="10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ru-UA" sz="10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ru-UA" sz="10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ru-UA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078" marR="570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uk-UA" sz="1200">
                          <a:effectLst/>
                        </a:rPr>
                        <a:t>Вершки 20%</a:t>
                      </a:r>
                      <a:endParaRPr lang="ru-UA" sz="10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uk-UA" sz="1200">
                          <a:effectLst/>
                        </a:rPr>
                        <a:t>Цукор</a:t>
                      </a:r>
                      <a:endParaRPr lang="ru-UA" sz="10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uk-UA" sz="1200">
                          <a:effectLst/>
                        </a:rPr>
                        <a:t>Желатин</a:t>
                      </a:r>
                      <a:endParaRPr lang="ru-UA" sz="10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uk-UA" sz="1200">
                          <a:effectLst/>
                        </a:rPr>
                        <a:t>Ваніль</a:t>
                      </a:r>
                      <a:endParaRPr lang="ru-UA" sz="10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uk-UA" sz="1200">
                          <a:effectLst/>
                        </a:rPr>
                        <a:t>Полуниця</a:t>
                      </a:r>
                      <a:endParaRPr lang="ru-UA" sz="10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ru-UA" sz="10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ru-UA" sz="10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ru-UA" sz="10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ru-UA" sz="10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ru-UA" sz="10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ru-UA" sz="10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ru-UA" sz="10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ru-UA" sz="10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ru-UA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078" marR="57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200">
                          <a:effectLst/>
                        </a:rPr>
                        <a:t>166</a:t>
                      </a:r>
                      <a:endParaRPr lang="ru-UA" sz="10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200">
                          <a:effectLst/>
                        </a:rPr>
                        <a:t>26,6</a:t>
                      </a:r>
                      <a:endParaRPr lang="ru-UA" sz="10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200">
                          <a:effectLst/>
                        </a:rPr>
                        <a:t>5</a:t>
                      </a:r>
                      <a:endParaRPr lang="ru-UA" sz="10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200">
                          <a:effectLst/>
                        </a:rPr>
                        <a:t>2</a:t>
                      </a:r>
                      <a:endParaRPr lang="ru-UA" sz="10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200">
                          <a:effectLst/>
                        </a:rPr>
                        <a:t>20</a:t>
                      </a:r>
                      <a:endParaRPr lang="ru-UA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078" marR="57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200">
                          <a:effectLst/>
                        </a:rPr>
                        <a:t>166</a:t>
                      </a:r>
                      <a:endParaRPr lang="ru-UA" sz="10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200">
                          <a:effectLst/>
                        </a:rPr>
                        <a:t>26,6</a:t>
                      </a:r>
                      <a:endParaRPr lang="ru-UA" sz="10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200">
                          <a:effectLst/>
                        </a:rPr>
                        <a:t>5</a:t>
                      </a:r>
                      <a:endParaRPr lang="ru-UA" sz="10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200">
                          <a:effectLst/>
                        </a:rPr>
                        <a:t>2</a:t>
                      </a:r>
                      <a:endParaRPr lang="ru-UA" sz="10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200">
                          <a:effectLst/>
                        </a:rPr>
                        <a:t>20</a:t>
                      </a:r>
                      <a:endParaRPr lang="ru-UA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078" marR="570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uk-UA" sz="1200" dirty="0">
                          <a:effectLst/>
                        </a:rPr>
                        <a:t>Обладнання: електрична плита, ваги, виробничий стіл, холодильна шафа.</a:t>
                      </a:r>
                      <a:endParaRPr lang="ru-UA" sz="1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uk-UA" sz="1200" dirty="0">
                          <a:effectLst/>
                        </a:rPr>
                        <a:t>Інвентар :</a:t>
                      </a:r>
                      <a:endParaRPr lang="ru-UA" sz="1000" dirty="0">
                        <a:effectLst/>
                      </a:endParaRPr>
                    </a:p>
                    <a:p>
                      <a:pPr marL="23495" algn="just">
                        <a:lnSpc>
                          <a:spcPct val="107000"/>
                        </a:lnSpc>
                        <a:buNone/>
                      </a:pPr>
                      <a:r>
                        <a:rPr lang="uk-UA" sz="1200" dirty="0" err="1">
                          <a:effectLst/>
                        </a:rPr>
                        <a:t>Друшлак</a:t>
                      </a:r>
                      <a:r>
                        <a:rPr lang="uk-UA" sz="1200" dirty="0">
                          <a:effectLst/>
                        </a:rPr>
                        <a:t>, миски різної ємності, каструлі.</a:t>
                      </a:r>
                      <a:endParaRPr lang="ru-UA" sz="1000" dirty="0">
                        <a:effectLst/>
                      </a:endParaRPr>
                    </a:p>
                    <a:p>
                      <a:pPr marL="23495" algn="just">
                        <a:lnSpc>
                          <a:spcPct val="107000"/>
                        </a:lnSpc>
                        <a:buNone/>
                      </a:pPr>
                      <a:r>
                        <a:rPr lang="ru-UA" sz="1000" dirty="0">
                          <a:effectLst/>
                        </a:rPr>
                        <a:t> </a:t>
                      </a:r>
                      <a:r>
                        <a:rPr lang="uk-UA" sz="1200" dirty="0">
                          <a:effectLst/>
                        </a:rPr>
                        <a:t>Посуд:</a:t>
                      </a:r>
                      <a:endParaRPr lang="ru-UA" sz="10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Times New Roman" panose="02020603050405020304" pitchFamily="18" charset="0"/>
                        <a:buChar char=""/>
                      </a:pPr>
                      <a:r>
                        <a:rPr lang="uk-UA" sz="1200" dirty="0">
                          <a:effectLst/>
                        </a:rPr>
                        <a:t>креманки. </a:t>
                      </a:r>
                      <a:endParaRPr lang="ru-UA" sz="1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078" marR="570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uk-UA" sz="1200">
                          <a:effectLst/>
                        </a:rPr>
                        <a:t>1.Підготовка сировини.</a:t>
                      </a:r>
                      <a:endParaRPr lang="ru-UA" sz="10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uk-UA" sz="1200">
                          <a:effectLst/>
                        </a:rPr>
                        <a:t>2. Приготування желатинової маси.</a:t>
                      </a:r>
                      <a:endParaRPr lang="ru-UA" sz="10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uk-UA" sz="1200">
                          <a:effectLst/>
                        </a:rPr>
                        <a:t>3. Теплова обробка вершків.</a:t>
                      </a:r>
                      <a:endParaRPr lang="ru-UA" sz="10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uk-UA" sz="1200">
                          <a:effectLst/>
                        </a:rPr>
                        <a:t>4. З’єднання інгредієнтів </a:t>
                      </a:r>
                      <a:endParaRPr lang="ru-UA" sz="10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uk-UA" sz="1200">
                          <a:effectLst/>
                        </a:rPr>
                        <a:t>5. Порцінування </a:t>
                      </a:r>
                      <a:endParaRPr lang="ru-UA" sz="10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uk-UA" sz="1200">
                          <a:effectLst/>
                        </a:rPr>
                        <a:t>6. Охолодження. </a:t>
                      </a:r>
                      <a:endParaRPr lang="ru-UA" sz="10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uk-UA" sz="1200">
                          <a:effectLst/>
                        </a:rPr>
                        <a:t>7.Оформлення та відпуск</a:t>
                      </a:r>
                      <a:endParaRPr lang="ru-UA" sz="10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205"/>
                        </a:spcBef>
                        <a:buNone/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ru-UA" sz="10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ru-UA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078" marR="57078" marT="0" marB="0"/>
                </a:tc>
                <a:tc>
                  <a:txBody>
                    <a:bodyPr/>
                    <a:lstStyle/>
                    <a:p>
                      <a:pPr marL="26035" algn="just">
                        <a:lnSpc>
                          <a:spcPct val="115000"/>
                        </a:lnSpc>
                        <a:buNone/>
                      </a:pPr>
                      <a:r>
                        <a:rPr lang="uk-UA" sz="1200">
                          <a:effectLst/>
                        </a:rPr>
                        <a:t>1.Замочіть желатин.</a:t>
                      </a:r>
                      <a:endParaRPr lang="ru-UA" sz="1000">
                        <a:effectLst/>
                      </a:endParaRPr>
                    </a:p>
                    <a:p>
                      <a:pPr marL="26035" algn="just">
                        <a:lnSpc>
                          <a:spcPct val="115000"/>
                        </a:lnSpc>
                        <a:buNone/>
                      </a:pPr>
                      <a:r>
                        <a:rPr lang="uk-UA" sz="1200">
                          <a:effectLst/>
                        </a:rPr>
                        <a:t>2.На протязі 10 хвилин закип'ятіть на повільному вогні вершки, змішані з цукром.</a:t>
                      </a:r>
                      <a:endParaRPr lang="ru-UA" sz="1000">
                        <a:effectLst/>
                      </a:endParaRPr>
                    </a:p>
                    <a:p>
                      <a:pPr marL="26035" algn="just">
                        <a:lnSpc>
                          <a:spcPct val="115000"/>
                        </a:lnSpc>
                        <a:buNone/>
                      </a:pPr>
                      <a:r>
                        <a:rPr lang="uk-UA" sz="1200">
                          <a:effectLst/>
                        </a:rPr>
                        <a:t>3. Потім необхідно трохи охолодити солодку вершкову суміш</a:t>
                      </a:r>
                      <a:endParaRPr lang="ru-UA" sz="1000">
                        <a:effectLst/>
                      </a:endParaRPr>
                    </a:p>
                    <a:p>
                      <a:pPr marL="26035" algn="just">
                        <a:lnSpc>
                          <a:spcPct val="115000"/>
                        </a:lnSpc>
                        <a:buNone/>
                      </a:pPr>
                      <a:r>
                        <a:rPr lang="uk-UA" sz="1200">
                          <a:effectLst/>
                        </a:rPr>
                        <a:t> 4. Розчиніть желатин на водяній бані і акуратно влийте в вершкову суміш, перемішайте</a:t>
                      </a:r>
                      <a:endParaRPr lang="ru-UA" sz="1000">
                        <a:effectLst/>
                      </a:endParaRPr>
                    </a:p>
                    <a:p>
                      <a:pPr marL="26035" algn="just">
                        <a:lnSpc>
                          <a:spcPct val="115000"/>
                        </a:lnSpc>
                        <a:buNone/>
                      </a:pPr>
                      <a:r>
                        <a:rPr lang="uk-UA" sz="1200">
                          <a:effectLst/>
                        </a:rPr>
                        <a:t> 5. Розлийте десерт по формах і необхідно поставити в холодильник на 3 години</a:t>
                      </a:r>
                      <a:endParaRPr lang="ru-UA" sz="1000">
                        <a:effectLst/>
                      </a:endParaRPr>
                    </a:p>
                    <a:p>
                      <a:pPr marL="26035" algn="just">
                        <a:lnSpc>
                          <a:spcPct val="115000"/>
                        </a:lnSpc>
                        <a:buNone/>
                      </a:pPr>
                      <a:r>
                        <a:rPr lang="uk-UA" sz="1200">
                          <a:effectLst/>
                        </a:rPr>
                        <a:t>6.Прикрасьте полуницею,  м'ятою.</a:t>
                      </a:r>
                      <a:endParaRPr lang="ru-UA" sz="1000">
                        <a:effectLst/>
                      </a:endParaRPr>
                    </a:p>
                    <a:p>
                      <a:pPr marL="26035" algn="just">
                        <a:lnSpc>
                          <a:spcPct val="115000"/>
                        </a:lnSpc>
                        <a:buNone/>
                      </a:pPr>
                      <a:r>
                        <a:rPr lang="uk-UA" sz="1200">
                          <a:effectLst/>
                        </a:rPr>
                        <a:t>Температура відпуску 16-20℃.</a:t>
                      </a:r>
                      <a:endParaRPr lang="ru-UA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078" marR="57078" marT="0" marB="0"/>
                </a:tc>
                <a:extLst>
                  <a:ext uri="{0D108BD9-81ED-4DB2-BD59-A6C34878D82A}">
                    <a16:rowId xmlns:a16="http://schemas.microsoft.com/office/drawing/2014/main" val="2714595022"/>
                  </a:ext>
                </a:extLst>
              </a:tr>
              <a:tr h="5290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ru-UA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078" marR="570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uk-UA" sz="1200">
                          <a:effectLst/>
                        </a:rPr>
                        <a:t>ВИХІД</a:t>
                      </a:r>
                      <a:endParaRPr lang="ru-UA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078" marR="57078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200">
                          <a:effectLst/>
                        </a:rPr>
                        <a:t>               220 </a:t>
                      </a:r>
                      <a:endParaRPr lang="ru-UA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078" marR="57078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ru-UA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078" marR="570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ru-UA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078" marR="570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uk-UA" sz="1200" dirty="0">
                          <a:effectLst/>
                        </a:rPr>
                        <a:t> </a:t>
                      </a:r>
                      <a:endParaRPr lang="ru-UA" sz="1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078" marR="57078" marT="0" marB="0"/>
                </a:tc>
                <a:extLst>
                  <a:ext uri="{0D108BD9-81ED-4DB2-BD59-A6C34878D82A}">
                    <a16:rowId xmlns:a16="http://schemas.microsoft.com/office/drawing/2014/main" val="2126859814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CB144FFE-E088-0ACC-CFF2-31F26C8109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2850" y="62642"/>
            <a:ext cx="7678449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UA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ІНСТРУКЦІЙНО-ТЕХНОЛОГІЧНА КАРТКА</a:t>
            </a:r>
            <a:endParaRPr kumimoji="0" lang="uk-UA" altLang="ru-UA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UA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Панакота</a:t>
            </a:r>
            <a:endParaRPr kumimoji="0" lang="uk-UA" altLang="ru-UA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UA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Рецептура №905 (Збірник технологічних карт на страви і кулінарні вироби )</a:t>
            </a:r>
            <a:endParaRPr kumimoji="0" lang="uk-UA" altLang="ru-UA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UA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                                                             </a:t>
            </a:r>
            <a:endParaRPr kumimoji="0" lang="uk-UA" altLang="ru-UA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ru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507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82742EA-8B6E-2D65-6078-A0680B4CBF1F}"/>
              </a:ext>
            </a:extLst>
          </p:cNvPr>
          <p:cNvSpPr txBox="1"/>
          <p:nvPr/>
        </p:nvSpPr>
        <p:spPr>
          <a:xfrm>
            <a:off x="2307771" y="435819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b="1" dirty="0"/>
              <a:t>Правила особистої гігієни </a:t>
            </a:r>
            <a:r>
              <a:rPr lang="uk-UA" sz="2000" b="1" dirty="0" err="1"/>
              <a:t>кухаря</a:t>
            </a:r>
            <a:r>
              <a:rPr lang="en-US" sz="2000" b="1" dirty="0"/>
              <a:t>:</a:t>
            </a:r>
            <a:endParaRPr lang="uk-UA" sz="20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3CEF2E-18E8-2CB7-CE91-FAEF957A60DF}"/>
              </a:ext>
            </a:extLst>
          </p:cNvPr>
          <p:cNvSpPr txBox="1"/>
          <p:nvPr/>
        </p:nvSpPr>
        <p:spPr>
          <a:xfrm>
            <a:off x="290910" y="1012371"/>
            <a:ext cx="8246168" cy="19778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lvl="1" indent="-285750" algn="just">
              <a:lnSpc>
                <a:spcPct val="115000"/>
              </a:lnSpc>
              <a:buFont typeface="Courier New" panose="02070309020205020404" pitchFamily="49" charset="0"/>
              <a:buChar char="o"/>
              <a:tabLst>
                <a:tab pos="1135380" algn="l"/>
              </a:tabLst>
            </a:pP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залишити верхній одяг, взуття, головний убір, особисті речі у гардеробі;</a:t>
            </a:r>
            <a:endParaRPr lang="en-US" sz="1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buFont typeface="Courier New" panose="02070309020205020404" pitchFamily="49" charset="0"/>
              <a:buChar char="o"/>
              <a:tabLst>
                <a:tab pos="1135380" algn="l"/>
              </a:tabLst>
            </a:pP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зняти ювелірні прикраси, годинники;</a:t>
            </a:r>
            <a:endParaRPr lang="en-US" sz="1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buFont typeface="Courier New" panose="02070309020205020404" pitchFamily="49" charset="0"/>
              <a:buChar char="o"/>
              <a:tabLst>
                <a:tab pos="1135380" algn="l"/>
              </a:tabLst>
            </a:pP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нігті повинні бути коротко підстрижені;</a:t>
            </a:r>
            <a:endParaRPr lang="en-US" sz="1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buFont typeface="Courier New" panose="02070309020205020404" pitchFamily="49" charset="0"/>
              <a:buChar char="o"/>
              <a:tabLst>
                <a:tab pos="1135380" algn="l"/>
              </a:tabLst>
            </a:pP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перед початком роботи вимити руки з </a:t>
            </a:r>
            <a:r>
              <a:rPr lang="uk-UA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милом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uk-UA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продезинфікувати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їх;</a:t>
            </a:r>
            <a:endParaRPr lang="en-US" sz="1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buFont typeface="Courier New" panose="02070309020205020404" pitchFamily="49" charset="0"/>
              <a:buChar char="o"/>
              <a:tabLst>
                <a:tab pos="1135380" algn="l"/>
              </a:tabLst>
            </a:pP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одягти чистий санітарний одяг, підібрати волосся під ковпак або косинку; </a:t>
            </a:r>
            <a:endParaRPr lang="en-US" sz="1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buFont typeface="Courier New" panose="02070309020205020404" pitchFamily="49" charset="0"/>
              <a:buChar char="o"/>
              <a:tabLst>
                <a:tab pos="1135380" algn="l"/>
              </a:tabLst>
            </a:pP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після відвідування туалету, мити руки з </a:t>
            </a:r>
            <a:r>
              <a:rPr lang="uk-UA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милом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uk-UA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дезинфікувати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84C029D-5C0A-B180-39C6-C20CB442EE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3371" y="3765550"/>
            <a:ext cx="2970894" cy="1973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0103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F396BBBD-0056-5CB3-098C-BDE6FB1A5F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1821766"/>
              </p:ext>
            </p:extLst>
          </p:nvPr>
        </p:nvGraphicFramePr>
        <p:xfrm>
          <a:off x="0" y="939800"/>
          <a:ext cx="12192000" cy="59182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153805">
                  <a:extLst>
                    <a:ext uri="{9D8B030D-6E8A-4147-A177-3AD203B41FA5}">
                      <a16:colId xmlns:a16="http://schemas.microsoft.com/office/drawing/2014/main" val="811103458"/>
                    </a:ext>
                  </a:extLst>
                </a:gridCol>
                <a:gridCol w="4899690">
                  <a:extLst>
                    <a:ext uri="{9D8B030D-6E8A-4147-A177-3AD203B41FA5}">
                      <a16:colId xmlns:a16="http://schemas.microsoft.com/office/drawing/2014/main" val="2201905408"/>
                    </a:ext>
                  </a:extLst>
                </a:gridCol>
                <a:gridCol w="4138505">
                  <a:extLst>
                    <a:ext uri="{9D8B030D-6E8A-4147-A177-3AD203B41FA5}">
                      <a16:colId xmlns:a16="http://schemas.microsoft.com/office/drawing/2014/main" val="2215486068"/>
                    </a:ext>
                  </a:extLst>
                </a:gridCol>
              </a:tblGrid>
              <a:tr h="12855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200" dirty="0">
                          <a:effectLst/>
                        </a:rPr>
                        <a:t> </a:t>
                      </a:r>
                      <a:endParaRPr lang="ru-UA" sz="1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200" dirty="0">
                          <a:effectLst/>
                        </a:rPr>
                        <a:t>Що перевірити</a:t>
                      </a:r>
                      <a:endParaRPr lang="ru-UA" sz="1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200" dirty="0">
                          <a:effectLst/>
                        </a:rPr>
                        <a:t> </a:t>
                      </a:r>
                      <a:endParaRPr lang="ru-UA" sz="1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963" marR="599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200">
                          <a:effectLst/>
                        </a:rPr>
                        <a:t>Малюнок</a:t>
                      </a:r>
                      <a:endParaRPr lang="ru-UA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963" marR="599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200">
                          <a:effectLst/>
                        </a:rPr>
                        <a:t>Вимоги до якості</a:t>
                      </a:r>
                      <a:endParaRPr lang="ru-UA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963" marR="59963" marT="0" marB="0" anchor="ctr"/>
                </a:tc>
                <a:extLst>
                  <a:ext uri="{0D108BD9-81ED-4DB2-BD59-A6C34878D82A}">
                    <a16:rowId xmlns:a16="http://schemas.microsoft.com/office/drawing/2014/main" val="464284122"/>
                  </a:ext>
                </a:extLst>
              </a:tr>
              <a:tr h="12773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Зовнішній вигляд</a:t>
                      </a:r>
                      <a:endParaRPr lang="ru-UA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963" marR="59963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200" dirty="0">
                          <a:effectLst/>
                        </a:rPr>
                        <a:t> </a:t>
                      </a:r>
                      <a:endParaRPr lang="ru-UA" sz="1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963" marR="599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200">
                          <a:effectLst/>
                        </a:rPr>
                        <a:t>Пишна застигла маса однорідна, ніжна</a:t>
                      </a:r>
                      <a:endParaRPr lang="ru-UA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963" marR="59963" marT="0" marB="0" anchor="ctr"/>
                </a:tc>
                <a:extLst>
                  <a:ext uri="{0D108BD9-81ED-4DB2-BD59-A6C34878D82A}">
                    <a16:rowId xmlns:a16="http://schemas.microsoft.com/office/drawing/2014/main" val="3180547757"/>
                  </a:ext>
                </a:extLst>
              </a:tr>
              <a:tr h="8189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Смак і запах</a:t>
                      </a:r>
                      <a:endParaRPr lang="ru-UA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963" marR="59963" marT="0" marB="0" anchor="ctr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200">
                          <a:effectLst/>
                        </a:rPr>
                        <a:t>Солодкий з ванільним ароматом  </a:t>
                      </a:r>
                      <a:endParaRPr lang="ru-UA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963" marR="59963" marT="0" marB="0" anchor="ctr"/>
                </a:tc>
                <a:extLst>
                  <a:ext uri="{0D108BD9-81ED-4DB2-BD59-A6C34878D82A}">
                    <a16:rowId xmlns:a16="http://schemas.microsoft.com/office/drawing/2014/main" val="2009911426"/>
                  </a:ext>
                </a:extLst>
              </a:tr>
              <a:tr h="25363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Консистенція</a:t>
                      </a:r>
                      <a:endParaRPr lang="ru-UA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963" marR="59963" marT="0" marB="0" anchor="ctr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180340" algn="ctr">
                        <a:lnSpc>
                          <a:spcPct val="115000"/>
                        </a:lnSpc>
                        <a:buNone/>
                      </a:pPr>
                      <a:r>
                        <a:rPr lang="uk-UA" sz="1200" dirty="0">
                          <a:effectLst/>
                        </a:rPr>
                        <a:t>Однорідна, ніжна</a:t>
                      </a:r>
                      <a:endParaRPr lang="ru-UA" sz="1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963" marR="59963" marT="0" marB="0" anchor="ctr"/>
                </a:tc>
                <a:extLst>
                  <a:ext uri="{0D108BD9-81ED-4DB2-BD59-A6C34878D82A}">
                    <a16:rowId xmlns:a16="http://schemas.microsoft.com/office/drawing/2014/main" val="237941709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1B3E8B8C-7EAF-B89E-6E45-9090ABF74F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3175" y="383272"/>
            <a:ext cx="204748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UA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Картка контролю</a:t>
            </a:r>
            <a:endParaRPr kumimoji="0" lang="uk-UA" altLang="ru-UA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ru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198F380-8B81-8B91-E4CA-ADE56FA64F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3666" y="2353857"/>
            <a:ext cx="3862334" cy="191902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6E916A0-A631-D019-B382-19479272CE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4259" y="4272878"/>
            <a:ext cx="3263900" cy="245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5692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5F22F821-A050-92CF-4DE6-D4A97F678A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8134845"/>
              </p:ext>
            </p:extLst>
          </p:nvPr>
        </p:nvGraphicFramePr>
        <p:xfrm>
          <a:off x="0" y="1219198"/>
          <a:ext cx="12192000" cy="572588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832551">
                  <a:extLst>
                    <a:ext uri="{9D8B030D-6E8A-4147-A177-3AD203B41FA5}">
                      <a16:colId xmlns:a16="http://schemas.microsoft.com/office/drawing/2014/main" val="945107706"/>
                    </a:ext>
                  </a:extLst>
                </a:gridCol>
                <a:gridCol w="1932078">
                  <a:extLst>
                    <a:ext uri="{9D8B030D-6E8A-4147-A177-3AD203B41FA5}">
                      <a16:colId xmlns:a16="http://schemas.microsoft.com/office/drawing/2014/main" val="3845044183"/>
                    </a:ext>
                  </a:extLst>
                </a:gridCol>
                <a:gridCol w="832551">
                  <a:extLst>
                    <a:ext uri="{9D8B030D-6E8A-4147-A177-3AD203B41FA5}">
                      <a16:colId xmlns:a16="http://schemas.microsoft.com/office/drawing/2014/main" val="64922092"/>
                    </a:ext>
                  </a:extLst>
                </a:gridCol>
                <a:gridCol w="637340">
                  <a:extLst>
                    <a:ext uri="{9D8B030D-6E8A-4147-A177-3AD203B41FA5}">
                      <a16:colId xmlns:a16="http://schemas.microsoft.com/office/drawing/2014/main" val="866466037"/>
                    </a:ext>
                  </a:extLst>
                </a:gridCol>
                <a:gridCol w="2379604">
                  <a:extLst>
                    <a:ext uri="{9D8B030D-6E8A-4147-A177-3AD203B41FA5}">
                      <a16:colId xmlns:a16="http://schemas.microsoft.com/office/drawing/2014/main" val="1376707605"/>
                    </a:ext>
                  </a:extLst>
                </a:gridCol>
                <a:gridCol w="1422054">
                  <a:extLst>
                    <a:ext uri="{9D8B030D-6E8A-4147-A177-3AD203B41FA5}">
                      <a16:colId xmlns:a16="http://schemas.microsoft.com/office/drawing/2014/main" val="3580120019"/>
                    </a:ext>
                  </a:extLst>
                </a:gridCol>
                <a:gridCol w="4155822">
                  <a:extLst>
                    <a:ext uri="{9D8B030D-6E8A-4147-A177-3AD203B41FA5}">
                      <a16:colId xmlns:a16="http://schemas.microsoft.com/office/drawing/2014/main" val="3466793546"/>
                    </a:ext>
                  </a:extLst>
                </a:gridCol>
              </a:tblGrid>
              <a:tr h="582461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 dirty="0">
                          <a:effectLst/>
                        </a:rPr>
                        <a:t>№</a:t>
                      </a:r>
                      <a:endParaRPr lang="ru-UA" sz="1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 dirty="0" err="1">
                          <a:effectLst/>
                        </a:rPr>
                        <a:t>п</a:t>
                      </a:r>
                      <a:r>
                        <a:rPr lang="uk-UA" sz="1400" dirty="0">
                          <a:effectLst/>
                        </a:rPr>
                        <a:t>\</a:t>
                      </a:r>
                      <a:r>
                        <a:rPr lang="uk-UA" sz="1400" dirty="0" err="1">
                          <a:effectLst/>
                        </a:rPr>
                        <a:t>п</a:t>
                      </a:r>
                      <a:endParaRPr lang="ru-UA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979" marR="44979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  <a:endParaRPr lang="ru-UA" sz="1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 dirty="0">
                          <a:effectLst/>
                        </a:rPr>
                        <a:t>Найменування</a:t>
                      </a:r>
                      <a:endParaRPr lang="ru-UA" sz="1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 dirty="0">
                          <a:effectLst/>
                        </a:rPr>
                        <a:t>продуктів</a:t>
                      </a:r>
                      <a:endParaRPr lang="ru-UA" sz="1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  <a:endParaRPr lang="ru-UA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979" marR="44979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Витрати сировини на 10 порцій(г)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979" marR="44979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Обладнання, </a:t>
                      </a:r>
                      <a:endParaRPr lang="ru-UA" sz="14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інвентар, посуд</a:t>
                      </a:r>
                      <a:endParaRPr lang="ru-UA" sz="14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979" marR="44979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Послідовність</a:t>
                      </a:r>
                      <a:endParaRPr lang="ru-UA" sz="14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операцій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979" marR="44979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Технологія приготування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979" marR="44979" marT="0" marB="0" anchor="ctr"/>
                </a:tc>
                <a:extLst>
                  <a:ext uri="{0D108BD9-81ED-4DB2-BD59-A6C34878D82A}">
                    <a16:rowId xmlns:a16="http://schemas.microsoft.com/office/drawing/2014/main" val="1429598425"/>
                  </a:ext>
                </a:extLst>
              </a:tr>
              <a:tr h="383794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Брутто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979" marR="449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Нетто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979" marR="44979" marT="0" marB="0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5601231"/>
                  </a:ext>
                </a:extLst>
              </a:tr>
              <a:tr h="42317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1.</a:t>
                      </a:r>
                      <a:endParaRPr lang="ru-UA" sz="14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2.</a:t>
                      </a:r>
                      <a:endParaRPr lang="ru-UA" sz="14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3.</a:t>
                      </a:r>
                      <a:endParaRPr lang="ru-UA" sz="14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4.</a:t>
                      </a:r>
                      <a:endParaRPr lang="ru-UA" sz="14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5.</a:t>
                      </a:r>
                      <a:endParaRPr lang="ru-UA" sz="14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UA" sz="14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979" marR="449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Яблука</a:t>
                      </a:r>
                      <a:endParaRPr lang="ru-UA" sz="14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Цукор</a:t>
                      </a:r>
                      <a:endParaRPr lang="ru-UA" sz="14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Желатин</a:t>
                      </a:r>
                      <a:endParaRPr lang="ru-UA" sz="14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Яйця ( білок)</a:t>
                      </a:r>
                      <a:endParaRPr lang="ru-UA" sz="14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Вода для желатина</a:t>
                      </a:r>
                      <a:endParaRPr lang="ru-UA" sz="14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UA" sz="14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UA" sz="14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UA" sz="14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UA" sz="14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UA" sz="14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UA" sz="14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UA" sz="14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UA" sz="14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UA" sz="14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UA" sz="14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UA" sz="14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979" marR="449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795</a:t>
                      </a:r>
                      <a:endParaRPr lang="ru-UA" sz="14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200</a:t>
                      </a:r>
                      <a:endParaRPr lang="ru-UA" sz="14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15</a:t>
                      </a:r>
                      <a:endParaRPr lang="ru-UA" sz="14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1шт</a:t>
                      </a:r>
                      <a:endParaRPr lang="ru-UA" sz="14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420</a:t>
                      </a:r>
                      <a:endParaRPr lang="ru-UA" sz="14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979" marR="449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 dirty="0">
                          <a:effectLst/>
                        </a:rPr>
                        <a:t>700</a:t>
                      </a:r>
                      <a:endParaRPr lang="ru-UA" sz="1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 dirty="0">
                          <a:effectLst/>
                        </a:rPr>
                        <a:t>200</a:t>
                      </a:r>
                      <a:endParaRPr lang="ru-UA" sz="1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 dirty="0">
                          <a:effectLst/>
                        </a:rPr>
                        <a:t>15</a:t>
                      </a:r>
                      <a:endParaRPr lang="ru-UA" sz="1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 dirty="0">
                          <a:effectLst/>
                        </a:rPr>
                        <a:t>48</a:t>
                      </a:r>
                      <a:endParaRPr lang="ru-UA" sz="1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 dirty="0">
                          <a:effectLst/>
                        </a:rPr>
                        <a:t>420</a:t>
                      </a:r>
                      <a:endParaRPr lang="ru-UA" sz="1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  <a:endParaRPr lang="ru-UA" sz="1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  <a:endParaRPr lang="ru-UA" sz="1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  <a:endParaRPr lang="ru-UA" sz="1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  <a:endParaRPr lang="ru-UA" sz="1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  <a:endParaRPr lang="ru-UA" sz="1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  <a:endParaRPr lang="ru-UA" sz="1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  <a:endParaRPr lang="ru-UA" sz="1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  <a:endParaRPr lang="ru-UA" sz="1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  <a:endParaRPr lang="ru-UA" sz="1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  <a:endParaRPr lang="ru-UA" sz="1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  <a:endParaRPr lang="ru-UA" sz="1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  <a:endParaRPr lang="ru-UA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  <a:endParaRPr lang="ru-UA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979" marR="449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uk-UA" sz="1400" dirty="0">
                          <a:effectLst/>
                        </a:rPr>
                        <a:t>Обладнання: </a:t>
                      </a:r>
                      <a:endParaRPr lang="ru-UA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uk-UA" sz="1400" dirty="0">
                          <a:effectLst/>
                        </a:rPr>
                        <a:t>Ваги, виробничий стіл, холодильна шафа, міксер, жарова шафа</a:t>
                      </a:r>
                      <a:endParaRPr lang="ru-UA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uk-UA" sz="1400" dirty="0">
                          <a:effectLst/>
                        </a:rPr>
                        <a:t>Інвентар:</a:t>
                      </a:r>
                      <a:endParaRPr lang="ru-UA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uk-UA" sz="1400" dirty="0">
                          <a:effectLst/>
                        </a:rPr>
                        <a:t>Кондитерський лист, ніж, сито металічне, емальована ємкість, вінчик металічний</a:t>
                      </a:r>
                      <a:endParaRPr lang="ru-UA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  <a:endParaRPr lang="ru-UA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uk-UA" sz="1400" dirty="0">
                          <a:effectLst/>
                        </a:rPr>
                        <a:t>Посуд для відпуску: креманка або вазочка, або десертна тарілка.</a:t>
                      </a:r>
                      <a:endParaRPr lang="ru-UA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979" marR="449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uk-UA" sz="1400" dirty="0">
                          <a:effectLst/>
                        </a:rPr>
                        <a:t>1.Підготовка сировини.</a:t>
                      </a:r>
                      <a:endParaRPr lang="ru-UA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uk-UA" sz="1400" dirty="0">
                          <a:effectLst/>
                        </a:rPr>
                        <a:t>2.Запікання.</a:t>
                      </a:r>
                      <a:endParaRPr lang="ru-UA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uk-UA" sz="1400" dirty="0">
                          <a:effectLst/>
                        </a:rPr>
                        <a:t>3.Охолодження, протирання.</a:t>
                      </a:r>
                      <a:endParaRPr lang="ru-UA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uk-UA" sz="1400" dirty="0">
                          <a:effectLst/>
                        </a:rPr>
                        <a:t>4. Збивання маси. </a:t>
                      </a:r>
                      <a:endParaRPr lang="ru-UA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uk-UA" sz="1400" dirty="0">
                          <a:effectLst/>
                        </a:rPr>
                        <a:t>5.Порціонування </a:t>
                      </a:r>
                      <a:endParaRPr lang="ru-UA" sz="1400" dirty="0">
                        <a:effectLst/>
                      </a:endParaRPr>
                    </a:p>
                    <a:p>
                      <a:pPr marL="27305" algn="just">
                        <a:lnSpc>
                          <a:spcPct val="107000"/>
                        </a:lnSpc>
                        <a:spcBef>
                          <a:spcPts val="205"/>
                        </a:spcBef>
                        <a:buNone/>
                      </a:pPr>
                      <a:r>
                        <a:rPr lang="uk-UA" sz="1400" spc="-25" dirty="0">
                          <a:effectLst/>
                        </a:rPr>
                        <a:t>6.Охолодження</a:t>
                      </a:r>
                      <a:endParaRPr lang="ru-UA" sz="1400" dirty="0">
                        <a:effectLst/>
                      </a:endParaRPr>
                    </a:p>
                    <a:p>
                      <a:pPr marL="27305" algn="just">
                        <a:lnSpc>
                          <a:spcPct val="107000"/>
                        </a:lnSpc>
                        <a:spcBef>
                          <a:spcPts val="205"/>
                        </a:spcBef>
                        <a:buNone/>
                      </a:pPr>
                      <a:r>
                        <a:rPr lang="uk-UA" sz="1400" spc="-25" dirty="0">
                          <a:effectLst/>
                        </a:rPr>
                        <a:t>7. Оформлення та відпуск</a:t>
                      </a:r>
                      <a:endParaRPr lang="ru-UA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  <a:endParaRPr lang="ru-UA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979" marR="4497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buNone/>
                      </a:pPr>
                      <a:r>
                        <a:rPr lang="uk-UA" sz="1400" dirty="0">
                          <a:effectLst/>
                        </a:rPr>
                        <a:t>Яблука (без насіннєвого гнізда і </a:t>
                      </a:r>
                      <a:r>
                        <a:rPr lang="uk-UA" sz="1400" dirty="0" err="1">
                          <a:effectLst/>
                        </a:rPr>
                        <a:t>кожури</a:t>
                      </a:r>
                      <a:r>
                        <a:rPr lang="uk-UA" sz="1400" dirty="0">
                          <a:effectLst/>
                        </a:rPr>
                        <a:t>) кладуть на лист, наливають невелику кількість води і запікають у жаровій шафі 170 С 30-40 мін . Потім їх охолоджують і протирають. В утворене пюре додають цукор, яєчний білок і збивають на холоді до утворення пухкої маси. Підготовлений (попередньо замочений) желатин вливають тоненькою цівкою у збиту масу, безпосередньо і швидко помішуючи вінчиком розливають у форми і охолоджують.</a:t>
                      </a:r>
                      <a:endParaRPr lang="ru-UA" sz="14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buNone/>
                      </a:pPr>
                      <a:r>
                        <a:rPr lang="uk-UA" sz="1400" dirty="0">
                          <a:effectLst/>
                        </a:rPr>
                        <a:t>       Подають у креманках або вазочках, десертних тарілках, поливають ягідним сиропом. </a:t>
                      </a:r>
                    </a:p>
                    <a:p>
                      <a:pPr algn="just">
                        <a:lnSpc>
                          <a:spcPct val="107000"/>
                        </a:lnSpc>
                        <a:buNone/>
                      </a:pPr>
                      <a:r>
                        <a:rPr lang="uk-UA" sz="1400" dirty="0">
                          <a:effectLst/>
                        </a:rPr>
                        <a:t> Зберігають до 2 годин</a:t>
                      </a:r>
                      <a:endParaRPr lang="ru-UA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979" marR="44979" marT="0" marB="0"/>
                </a:tc>
                <a:extLst>
                  <a:ext uri="{0D108BD9-81ED-4DB2-BD59-A6C34878D82A}">
                    <a16:rowId xmlns:a16="http://schemas.microsoft.com/office/drawing/2014/main" val="1759024247"/>
                  </a:ext>
                </a:extLst>
              </a:tr>
              <a:tr h="4407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979" marR="449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ВИХІД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979" marR="44979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10 порцій по 100 г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979" marR="44979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979" marR="449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979" marR="449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  <a:endParaRPr lang="ru-UA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979" marR="44979" marT="0" marB="0"/>
                </a:tc>
                <a:extLst>
                  <a:ext uri="{0D108BD9-81ED-4DB2-BD59-A6C34878D82A}">
                    <a16:rowId xmlns:a16="http://schemas.microsoft.com/office/drawing/2014/main" val="1841582167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3E4B6DA6-83B5-3F89-571D-F2022F6755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700" y="90121"/>
            <a:ext cx="108902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UA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ІНСТРУКЦІЙНО-ТЕХНОЛОГІЧНА КАРТКА</a:t>
            </a:r>
            <a:endParaRPr kumimoji="0" lang="uk-UA" altLang="ru-UA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UA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Самбук яблучний</a:t>
            </a:r>
            <a:br>
              <a:rPr kumimoji="0" lang="uk-UA" altLang="ru-UA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</a:br>
            <a:r>
              <a:rPr kumimoji="0" lang="ru-RU" altLang="ru-UA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В.С. </a:t>
            </a:r>
            <a:r>
              <a:rPr kumimoji="0" lang="ru-RU" altLang="ru-UA" sz="16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Доцяк</a:t>
            </a:r>
            <a:r>
              <a:rPr kumimoji="0" lang="ru-RU" altLang="ru-UA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kumimoji="0" lang="ru-RU" altLang="ru-UA" sz="16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Українська</a:t>
            </a:r>
            <a:r>
              <a:rPr kumimoji="0" lang="ru-RU" altLang="ru-UA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кухня</a:t>
            </a:r>
            <a:endParaRPr kumimoji="0" lang="ru-RU" altLang="ru-UA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0783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A3A5D6A-7C4D-9899-20BC-1C4974EDD9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267" y="2514271"/>
            <a:ext cx="2462486" cy="163566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36749C9-313F-F3E4-D40D-2D2FDBBD59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34" y="270230"/>
            <a:ext cx="2497178" cy="166478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EB48FEE-E418-9293-527B-150A8A63BF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5835" y="397404"/>
            <a:ext cx="2570165" cy="171344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D5F37A5-C9E9-584B-C5F1-A1D2BEEDBC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1467" y="2722938"/>
            <a:ext cx="2462486" cy="164165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3777730-7242-A26B-4B34-1DD486B354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46497" y="4715938"/>
            <a:ext cx="2509835" cy="167322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4A8BEE1-6CB3-CE46-2F01-FB02AC63E7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25920" y="315357"/>
            <a:ext cx="2570165" cy="171344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0F93EA1-0D7B-1CB1-94F9-58711D0ABFC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58282" y="2625953"/>
            <a:ext cx="2509835" cy="167322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6796AFC-3EA0-6497-CE01-F61FE85645B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30897" y="4787373"/>
            <a:ext cx="2509835" cy="167322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138578E-4FCB-1A5E-3663-D842510F540B}"/>
              </a:ext>
            </a:extLst>
          </p:cNvPr>
          <p:cNvSpPr txBox="1"/>
          <p:nvPr/>
        </p:nvSpPr>
        <p:spPr>
          <a:xfrm>
            <a:off x="930267" y="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4C9C1D6-F62C-D6F4-FB8F-5A90AD4212CB}"/>
              </a:ext>
            </a:extLst>
          </p:cNvPr>
          <p:cNvSpPr txBox="1"/>
          <p:nvPr/>
        </p:nvSpPr>
        <p:spPr>
          <a:xfrm>
            <a:off x="1236761" y="218440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3CB2323-5239-313C-D000-BCC08E6EB71F}"/>
              </a:ext>
            </a:extLst>
          </p:cNvPr>
          <p:cNvSpPr txBox="1"/>
          <p:nvPr/>
        </p:nvSpPr>
        <p:spPr>
          <a:xfrm>
            <a:off x="2754312" y="4152107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56F79FA-1F8E-2E00-4629-89251225D1AA}"/>
              </a:ext>
            </a:extLst>
          </p:cNvPr>
          <p:cNvSpPr txBox="1"/>
          <p:nvPr/>
        </p:nvSpPr>
        <p:spPr>
          <a:xfrm>
            <a:off x="5059588" y="8890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C2CC1B3-7187-E05E-911C-6581631B4795}"/>
              </a:ext>
            </a:extLst>
          </p:cNvPr>
          <p:cNvSpPr txBox="1"/>
          <p:nvPr/>
        </p:nvSpPr>
        <p:spPr>
          <a:xfrm>
            <a:off x="6244362" y="4336773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6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0AE92E5-4C22-AC1C-EEBE-E915EB146F1C}"/>
              </a:ext>
            </a:extLst>
          </p:cNvPr>
          <p:cNvSpPr txBox="1"/>
          <p:nvPr/>
        </p:nvSpPr>
        <p:spPr>
          <a:xfrm>
            <a:off x="8229600" y="-825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7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5256834-BA1E-94E6-F246-7A62E97738AE}"/>
              </a:ext>
            </a:extLst>
          </p:cNvPr>
          <p:cNvSpPr txBox="1"/>
          <p:nvPr/>
        </p:nvSpPr>
        <p:spPr>
          <a:xfrm>
            <a:off x="8839200" y="206998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8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28BE566-1D54-6AFA-F017-77A105629F87}"/>
              </a:ext>
            </a:extLst>
          </p:cNvPr>
          <p:cNvSpPr txBox="1"/>
          <p:nvPr/>
        </p:nvSpPr>
        <p:spPr>
          <a:xfrm>
            <a:off x="10148151" y="428507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9</a:t>
            </a: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0BA4B94C-C34B-5F3A-9177-94193744D32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23987" y="4729194"/>
            <a:ext cx="2660650" cy="1773767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9E4DE26F-FBED-2CB4-CF41-7B5C6B7236C5}"/>
              </a:ext>
            </a:extLst>
          </p:cNvPr>
          <p:cNvSpPr txBox="1"/>
          <p:nvPr/>
        </p:nvSpPr>
        <p:spPr>
          <a:xfrm>
            <a:off x="5842000" y="2262551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5786851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60FC83B9-B70E-EC14-F195-9314D95652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0606438"/>
              </p:ext>
            </p:extLst>
          </p:nvPr>
        </p:nvGraphicFramePr>
        <p:xfrm>
          <a:off x="0" y="952500"/>
          <a:ext cx="12191999" cy="590549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827364">
                  <a:extLst>
                    <a:ext uri="{9D8B030D-6E8A-4147-A177-3AD203B41FA5}">
                      <a16:colId xmlns:a16="http://schemas.microsoft.com/office/drawing/2014/main" val="966731706"/>
                    </a:ext>
                  </a:extLst>
                </a:gridCol>
                <a:gridCol w="5372836">
                  <a:extLst>
                    <a:ext uri="{9D8B030D-6E8A-4147-A177-3AD203B41FA5}">
                      <a16:colId xmlns:a16="http://schemas.microsoft.com/office/drawing/2014/main" val="3381126060"/>
                    </a:ext>
                  </a:extLst>
                </a:gridCol>
                <a:gridCol w="3991799">
                  <a:extLst>
                    <a:ext uri="{9D8B030D-6E8A-4147-A177-3AD203B41FA5}">
                      <a16:colId xmlns:a16="http://schemas.microsoft.com/office/drawing/2014/main" val="2906725260"/>
                    </a:ext>
                  </a:extLst>
                </a:gridCol>
              </a:tblGrid>
              <a:tr h="11268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  <a:endParaRPr lang="ru-UA" sz="1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 dirty="0">
                          <a:effectLst/>
                        </a:rPr>
                        <a:t>Що перевірити</a:t>
                      </a:r>
                      <a:endParaRPr lang="ru-UA" sz="1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  <a:endParaRPr lang="ru-UA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2673" marR="526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Малюнок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2673" marR="526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Вимоги до якості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2673" marR="52673" marT="0" marB="0" anchor="ctr"/>
                </a:tc>
                <a:extLst>
                  <a:ext uri="{0D108BD9-81ED-4DB2-BD59-A6C34878D82A}">
                    <a16:rowId xmlns:a16="http://schemas.microsoft.com/office/drawing/2014/main" val="3828990841"/>
                  </a:ext>
                </a:extLst>
              </a:tr>
              <a:tr h="11196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 dirty="0">
                          <a:effectLst/>
                        </a:rPr>
                        <a:t>Зовнішній вигляд</a:t>
                      </a:r>
                      <a:endParaRPr lang="ru-UA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2673" marR="52673" marT="0" marB="0" anchor="ctr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2673" marR="526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маса пухка, без наявності грудочок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2673" marR="52673" marT="0" marB="0" anchor="ctr"/>
                </a:tc>
                <a:extLst>
                  <a:ext uri="{0D108BD9-81ED-4DB2-BD59-A6C34878D82A}">
                    <a16:rowId xmlns:a16="http://schemas.microsoft.com/office/drawing/2014/main" val="938542869"/>
                  </a:ext>
                </a:extLst>
              </a:tr>
              <a:tr h="7178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 dirty="0">
                          <a:effectLst/>
                        </a:rPr>
                        <a:t>Смак та аромат</a:t>
                      </a:r>
                      <a:endParaRPr lang="ru-UA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2673" marR="52673" marT="0" marB="0" anchor="ctr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солодкий з кислуватим присмаком і запахом яблучного пюре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2673" marR="52673" marT="0" marB="0" anchor="ctr"/>
                </a:tc>
                <a:extLst>
                  <a:ext uri="{0D108BD9-81ED-4DB2-BD59-A6C34878D82A}">
                    <a16:rowId xmlns:a16="http://schemas.microsoft.com/office/drawing/2014/main" val="1930266540"/>
                  </a:ext>
                </a:extLst>
              </a:tr>
              <a:tr h="7178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 dirty="0">
                          <a:effectLst/>
                        </a:rPr>
                        <a:t>Колір</a:t>
                      </a:r>
                      <a:endParaRPr lang="ru-UA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2673" marR="52673" marT="0" marB="0" anchor="ctr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>
                          <a:effectLst/>
                        </a:rPr>
                        <a:t>колір світло-жовтуватий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2673" marR="52673" marT="0" marB="0" anchor="ctr"/>
                </a:tc>
                <a:extLst>
                  <a:ext uri="{0D108BD9-81ED-4DB2-BD59-A6C34878D82A}">
                    <a16:rowId xmlns:a16="http://schemas.microsoft.com/office/drawing/2014/main" val="1898878207"/>
                  </a:ext>
                </a:extLst>
              </a:tr>
              <a:tr h="22232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uk-UA" sz="1400" dirty="0">
                          <a:effectLst/>
                        </a:rPr>
                        <a:t>Консистенція</a:t>
                      </a:r>
                      <a:endParaRPr lang="ru-UA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2673" marR="52673" marT="0" marB="0" anchor="ctr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br>
                        <a:rPr lang="uk-UA" sz="1400" dirty="0">
                          <a:effectLst/>
                        </a:rPr>
                      </a:br>
                      <a:r>
                        <a:rPr lang="uk-UA" sz="1400" dirty="0">
                          <a:effectLst/>
                        </a:rPr>
                        <a:t> однорідна, пухка, дрібнопориста маса з пружною консистенцією.</a:t>
                      </a:r>
                      <a:endParaRPr lang="ru-UA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2673" marR="52673" marT="0" marB="0" anchor="ctr"/>
                </a:tc>
                <a:extLst>
                  <a:ext uri="{0D108BD9-81ED-4DB2-BD59-A6C34878D82A}">
                    <a16:rowId xmlns:a16="http://schemas.microsoft.com/office/drawing/2014/main" val="808063801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7BF183C3-C0C8-C58F-E346-BA27231ED9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6963" y="395973"/>
            <a:ext cx="204748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UA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Картка контролю</a:t>
            </a:r>
            <a:endParaRPr kumimoji="0" lang="uk-UA" altLang="ru-UA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ru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4AA00F4-A257-0677-A947-6288137B82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5300" y="2235199"/>
            <a:ext cx="4622800" cy="46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7538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56C4D09-F4B9-300F-0AFC-D601A65C4A97}"/>
              </a:ext>
            </a:extLst>
          </p:cNvPr>
          <p:cNvSpPr txBox="1"/>
          <p:nvPr/>
        </p:nvSpPr>
        <p:spPr>
          <a:xfrm>
            <a:off x="349321" y="606176"/>
            <a:ext cx="10417996" cy="31068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000" b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Пі</a:t>
            </a:r>
            <a:r>
              <a:rPr lang="uk-UA" sz="2000" b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сля</a:t>
            </a:r>
            <a:r>
              <a:rPr lang="uk-UA" sz="20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закінчення </a:t>
            </a:r>
            <a:r>
              <a:rPr lang="ru-RU" sz="2000" b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роботи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не</a:t>
            </a:r>
            <a:r>
              <a:rPr lang="uk-UA" sz="20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обхідно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 </a:t>
            </a:r>
            <a:endParaRPr lang="ru-UA" sz="2000" b="1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"/>
            </a:pPr>
            <a:r>
              <a:rPr lang="ru-RU" sz="1800" b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вимкнути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обладнання</a:t>
            </a:r>
            <a:r>
              <a:rPr lang="uk-UA" sz="18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;</a:t>
            </a:r>
            <a:endParaRPr lang="ru-UA" sz="1800" b="1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"/>
            </a:pPr>
            <a:r>
              <a:rPr lang="ru-RU" sz="1800" b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прибрати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робоче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місце</a:t>
            </a:r>
            <a:r>
              <a:rPr lang="uk-UA" sz="18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звільнити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його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від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відходів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виробництва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винести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сміття</a:t>
            </a:r>
            <a:r>
              <a:rPr lang="uk-UA" sz="18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;</a:t>
            </a:r>
            <a:endParaRPr lang="ru-UA" sz="1800" b="1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"/>
            </a:pPr>
            <a:r>
              <a:rPr lang="ru-RU" sz="1800" b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почистити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інвентар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помити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інструменти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скласти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все у 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відведене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місце</a:t>
            </a:r>
            <a:r>
              <a:rPr lang="uk-UA" sz="18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; </a:t>
            </a:r>
            <a:endParaRPr lang="ru-UA" sz="1800" b="1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"/>
            </a:pPr>
            <a:r>
              <a:rPr lang="ru-RU" sz="1800" b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помити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обладнання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продезинфікувати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його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</a:t>
            </a:r>
            <a:endParaRPr lang="ru-UA" sz="1800" b="1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"/>
            </a:pPr>
            <a:r>
              <a:rPr lang="ru-RU" sz="1800" b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зняти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спецодяг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покласти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його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у 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відведене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місце</a:t>
            </a:r>
            <a:r>
              <a:rPr lang="uk-UA" sz="18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lang="ru-UA" sz="1800" b="1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uk-UA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 </a:t>
            </a:r>
            <a:endParaRPr lang="ru-UA" sz="18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F435BF6-8649-BF12-9A2E-367947158A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321" y="4740404"/>
            <a:ext cx="1347137" cy="1362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7537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Выноска со стрелкой вниз 5">
            <a:extLst>
              <a:ext uri="{FF2B5EF4-FFF2-40B4-BE49-F238E27FC236}">
                <a16:creationId xmlns:a16="http://schemas.microsoft.com/office/drawing/2014/main" id="{07940766-957B-BF0B-E688-AA53F62D2793}"/>
              </a:ext>
            </a:extLst>
          </p:cNvPr>
          <p:cNvSpPr/>
          <p:nvPr/>
        </p:nvSpPr>
        <p:spPr>
          <a:xfrm>
            <a:off x="922105" y="1017142"/>
            <a:ext cx="6097712" cy="1551397"/>
          </a:xfrm>
          <a:prstGeom prst="downArrow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Перейди за посиланням , виконай завдання , надійшли майстру фото з результатом.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890F37-8CE2-BE33-2CFA-9B2D01B45654}"/>
              </a:ext>
            </a:extLst>
          </p:cNvPr>
          <p:cNvSpPr txBox="1"/>
          <p:nvPr/>
        </p:nvSpPr>
        <p:spPr>
          <a:xfrm>
            <a:off x="1753144" y="2743519"/>
            <a:ext cx="4342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hlinkClick r:id="rId2"/>
              </a:rPr>
              <a:t>https://learningapps.org/view29520491</a:t>
            </a:r>
            <a:endParaRPr lang="uk-UA" dirty="0"/>
          </a:p>
        </p:txBody>
      </p:sp>
      <p:sp>
        <p:nvSpPr>
          <p:cNvPr id="8" name="Процесс 7">
            <a:extLst>
              <a:ext uri="{FF2B5EF4-FFF2-40B4-BE49-F238E27FC236}">
                <a16:creationId xmlns:a16="http://schemas.microsoft.com/office/drawing/2014/main" id="{3EFC26A0-3A23-9CE9-933E-AFF6D4A495B7}"/>
              </a:ext>
            </a:extLst>
          </p:cNvPr>
          <p:cNvSpPr/>
          <p:nvPr/>
        </p:nvSpPr>
        <p:spPr>
          <a:xfrm>
            <a:off x="8075487" y="5709721"/>
            <a:ext cx="3729520" cy="878440"/>
          </a:xfrm>
          <a:prstGeom prst="flowChart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БАЖАЮ УСПІХІВ!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33DC195-0A32-3C9B-26E2-56A074C851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392" y="2819995"/>
            <a:ext cx="3347467" cy="251708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06AEF0F-A642-D667-4D39-CF57417772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9177" y="4078538"/>
            <a:ext cx="2527095" cy="190021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8E8CCBF-9490-830E-499B-FACA56B2C9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7263" y="637140"/>
            <a:ext cx="2326083" cy="153386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B3872ED-D56E-51B8-98EB-574F07B12F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56157" y="5283001"/>
            <a:ext cx="1739900" cy="11557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ADA8A04-62D6-FF02-5025-29E9A5ED31C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1356" y="3551573"/>
            <a:ext cx="19050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5769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D3EB7F13-DEED-7B95-DB9E-DDB6BC002D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4992283"/>
              </p:ext>
            </p:extLst>
          </p:nvPr>
        </p:nvGraphicFramePr>
        <p:xfrm>
          <a:off x="0" y="0"/>
          <a:ext cx="12280900" cy="6858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7976">
                  <a:extLst>
                    <a:ext uri="{9D8B030D-6E8A-4147-A177-3AD203B41FA5}">
                      <a16:colId xmlns:a16="http://schemas.microsoft.com/office/drawing/2014/main" val="660684233"/>
                    </a:ext>
                  </a:extLst>
                </a:gridCol>
                <a:gridCol w="2570512">
                  <a:extLst>
                    <a:ext uri="{9D8B030D-6E8A-4147-A177-3AD203B41FA5}">
                      <a16:colId xmlns:a16="http://schemas.microsoft.com/office/drawing/2014/main" val="525537748"/>
                    </a:ext>
                  </a:extLst>
                </a:gridCol>
                <a:gridCol w="2721722">
                  <a:extLst>
                    <a:ext uri="{9D8B030D-6E8A-4147-A177-3AD203B41FA5}">
                      <a16:colId xmlns:a16="http://schemas.microsoft.com/office/drawing/2014/main" val="2626191071"/>
                    </a:ext>
                  </a:extLst>
                </a:gridCol>
                <a:gridCol w="6350690">
                  <a:extLst>
                    <a:ext uri="{9D8B030D-6E8A-4147-A177-3AD203B41FA5}">
                      <a16:colId xmlns:a16="http://schemas.microsoft.com/office/drawing/2014/main" val="2275529880"/>
                    </a:ext>
                  </a:extLst>
                </a:gridCol>
              </a:tblGrid>
              <a:tr h="292452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uk-UA" sz="1400" dirty="0">
                          <a:effectLst/>
                        </a:rPr>
                        <a:t>№ </a:t>
                      </a:r>
                      <a:r>
                        <a:rPr lang="uk-UA" sz="1400" dirty="0" err="1">
                          <a:effectLst/>
                        </a:rPr>
                        <a:t>п</a:t>
                      </a:r>
                      <a:r>
                        <a:rPr lang="uk-UA" sz="1400" dirty="0">
                          <a:effectLst/>
                        </a:rPr>
                        <a:t>/</a:t>
                      </a:r>
                      <a:r>
                        <a:rPr lang="uk-UA" sz="1400" dirty="0" err="1">
                          <a:effectLst/>
                        </a:rPr>
                        <a:t>п</a:t>
                      </a:r>
                      <a:r>
                        <a:rPr lang="uk-UA" sz="1400" dirty="0">
                          <a:effectLst/>
                        </a:rPr>
                        <a:t> </a:t>
                      </a:r>
                      <a:endParaRPr lang="ru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832" marR="12832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uk-UA" sz="1400">
                          <a:effectLst/>
                        </a:rPr>
                        <a:t>Помилки 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832" marR="12832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uk-UA" sz="1400">
                          <a:effectLst/>
                        </a:rPr>
                        <a:t>Причина 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832" marR="12832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uk-UA" sz="1400">
                          <a:effectLst/>
                        </a:rPr>
                        <a:t>Шляхи попередження 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832" marR="12832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4066616"/>
                  </a:ext>
                </a:extLst>
              </a:tr>
              <a:tr h="552734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uk-UA" sz="1400" dirty="0">
                          <a:effectLst/>
                        </a:rPr>
                        <a:t>1. </a:t>
                      </a:r>
                      <a:endParaRPr lang="ru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832" marR="12832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400">
                          <a:effectLst/>
                        </a:rPr>
                        <a:t>Желе розм’якшилося, з нього виділилася рідина. 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832" marR="12832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400">
                          <a:effectLst/>
                        </a:rPr>
                        <a:t>Порушили строк зберігання. 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832" marR="12832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400">
                          <a:effectLst/>
                        </a:rPr>
                        <a:t>Готове желе слід зберігати на холоді не більше 12 год.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832" marR="12832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0134784"/>
                  </a:ext>
                </a:extLst>
              </a:tr>
              <a:tr h="829102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uk-UA" sz="1400">
                          <a:effectLst/>
                        </a:rPr>
                        <a:t>2. 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832" marR="12832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400" dirty="0">
                          <a:effectLst/>
                        </a:rPr>
                        <a:t>Желе </a:t>
                      </a:r>
                      <a:r>
                        <a:rPr lang="ru-RU" sz="1400" dirty="0" err="1">
                          <a:effectLst/>
                        </a:rPr>
                        <a:t>каламутне</a:t>
                      </a:r>
                      <a:r>
                        <a:rPr lang="ru-RU" sz="1400" dirty="0">
                          <a:effectLst/>
                        </a:rPr>
                        <a:t>. </a:t>
                      </a:r>
                      <a:endParaRPr lang="ru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832" marR="12832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400">
                          <a:effectLst/>
                        </a:rPr>
                        <a:t>Каламутний відвар плодів чи ягід або неякісний желатин.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832" marR="12832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400">
                          <a:effectLst/>
                        </a:rPr>
                        <a:t>Желе слід освітляти яєчним білком (24 г на 1000 г желе). Білок змішують з однаковою кількістю перевареної холодної води, вливають у сироп і проварюють 8-10 хв. при слабкому кипінні, проціджують.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832" marR="12832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6821518"/>
                  </a:ext>
                </a:extLst>
              </a:tr>
              <a:tr h="552734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uk-UA" sz="1400">
                          <a:effectLst/>
                        </a:rPr>
                        <a:t>3. 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832" marR="12832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400" dirty="0">
                          <a:effectLst/>
                        </a:rPr>
                        <a:t>При </a:t>
                      </a:r>
                      <a:r>
                        <a:rPr lang="ru-RU" sz="1400" dirty="0" err="1">
                          <a:effectLst/>
                        </a:rPr>
                        <a:t>збиванні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мусу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знизу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утворився</a:t>
                      </a:r>
                      <a:r>
                        <a:rPr lang="ru-RU" sz="1400" dirty="0">
                          <a:effectLst/>
                        </a:rPr>
                        <a:t> шар желе</a:t>
                      </a:r>
                      <a:r>
                        <a:rPr lang="uk-UA" sz="1400" dirty="0">
                          <a:effectLst/>
                        </a:rPr>
                        <a:t>.</a:t>
                      </a:r>
                      <a:endParaRPr lang="ru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832" marR="12832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400">
                          <a:effectLst/>
                        </a:rPr>
                        <a:t>Не та температура, при якій збили мус. 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832" marR="12832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400" dirty="0">
                          <a:effectLst/>
                        </a:rPr>
                        <a:t>Оптимальна температура </a:t>
                      </a:r>
                      <a:r>
                        <a:rPr lang="ru-RU" sz="1400" dirty="0" err="1">
                          <a:effectLst/>
                        </a:rPr>
                        <a:t>збивання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мусу</a:t>
                      </a:r>
                      <a:r>
                        <a:rPr lang="ru-RU" sz="1400" dirty="0">
                          <a:effectLst/>
                        </a:rPr>
                        <a:t> – 30 – 40 С.</a:t>
                      </a:r>
                      <a:endParaRPr lang="ru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832" marR="12832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4994193"/>
                  </a:ext>
                </a:extLst>
              </a:tr>
              <a:tr h="1169808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uk-UA" sz="1400">
                          <a:effectLst/>
                        </a:rPr>
                        <a:t>4. 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832" marR="12832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400" dirty="0">
                          <a:effectLst/>
                        </a:rPr>
                        <a:t>У </a:t>
                      </a:r>
                      <a:r>
                        <a:rPr lang="ru-RU" sz="1400" dirty="0" err="1">
                          <a:effectLst/>
                        </a:rPr>
                        <a:t>страві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яблука</a:t>
                      </a:r>
                      <a:r>
                        <a:rPr lang="ru-RU" sz="1400" dirty="0">
                          <a:effectLst/>
                        </a:rPr>
                        <a:t> в </a:t>
                      </a:r>
                      <a:r>
                        <a:rPr lang="ru-RU" sz="1400" dirty="0" err="1">
                          <a:effectLst/>
                        </a:rPr>
                        <a:t>тісті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тісто</a:t>
                      </a:r>
                      <a:r>
                        <a:rPr lang="ru-RU" sz="1400" dirty="0">
                          <a:effectLst/>
                        </a:rPr>
                        <a:t> не </a:t>
                      </a:r>
                      <a:r>
                        <a:rPr lang="ru-RU" sz="1400" dirty="0" err="1">
                          <a:effectLst/>
                        </a:rPr>
                        <a:t>пухке</a:t>
                      </a:r>
                      <a:r>
                        <a:rPr lang="ru-RU" sz="1400" dirty="0">
                          <a:effectLst/>
                        </a:rPr>
                        <a:t>. </a:t>
                      </a:r>
                      <a:endParaRPr lang="ru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832" marR="12832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400">
                          <a:effectLst/>
                        </a:rPr>
                        <a:t>У страві яблука в тісті тісто не пухке. Погано збили білок або заклали його у тісто задовго до смаження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832" marR="12832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400">
                          <a:effectLst/>
                        </a:rPr>
                        <a:t>. Для збивання білки треба охолодити, не використовувати старі яйця, слідкувати, щоб у білку не було краплинок жиру. Збитий білок закладати у тісто перед смаженням.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832" marR="12832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7078170"/>
                  </a:ext>
                </a:extLst>
              </a:tr>
              <a:tr h="829102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uk-UA" sz="1400">
                          <a:effectLst/>
                        </a:rPr>
                        <a:t>5. 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832" marR="12832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400">
                          <a:effectLst/>
                        </a:rPr>
                        <a:t>При застиганні желе утворилися грудочки. 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832" marR="12832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400">
                          <a:effectLst/>
                        </a:rPr>
                        <a:t>. Посуд, в який влили желе для застигання, був дуже холодний. 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832" marR="12832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400" dirty="0">
                          <a:effectLst/>
                        </a:rPr>
                        <a:t>Посуд повинен бути </a:t>
                      </a:r>
                      <a:r>
                        <a:rPr lang="ru-RU" sz="1400" dirty="0" err="1">
                          <a:effectLst/>
                        </a:rPr>
                        <a:t>кімнатної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температури</a:t>
                      </a:r>
                      <a:r>
                        <a:rPr lang="ru-RU" sz="1400" dirty="0">
                          <a:effectLst/>
                        </a:rPr>
                        <a:t>.</a:t>
                      </a:r>
                      <a:endParaRPr lang="ru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832" marR="12832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3766916"/>
                  </a:ext>
                </a:extLst>
              </a:tr>
              <a:tr h="804243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ru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</a:p>
                  </a:txBody>
                  <a:tcPr marL="12832" marR="12832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400" dirty="0" err="1">
                          <a:effectLst/>
                        </a:rPr>
                        <a:t>Тісто</a:t>
                      </a:r>
                      <a:r>
                        <a:rPr lang="ru-RU" sz="1400" dirty="0">
                          <a:effectLst/>
                        </a:rPr>
                        <a:t> кляр у </a:t>
                      </a:r>
                      <a:r>
                        <a:rPr lang="ru-RU" sz="1400" dirty="0" err="1">
                          <a:effectLst/>
                        </a:rPr>
                        <a:t>страві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яблука</a:t>
                      </a:r>
                      <a:r>
                        <a:rPr lang="ru-RU" sz="1400" dirty="0">
                          <a:effectLst/>
                        </a:rPr>
                        <a:t> в </a:t>
                      </a:r>
                      <a:r>
                        <a:rPr lang="ru-RU" sz="1400" dirty="0" err="1">
                          <a:effectLst/>
                        </a:rPr>
                        <a:t>тісті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насичене</a:t>
                      </a:r>
                      <a:r>
                        <a:rPr lang="ru-RU" sz="1400" dirty="0">
                          <a:effectLst/>
                        </a:rPr>
                        <a:t> жиром.. </a:t>
                      </a:r>
                      <a:endParaRPr lang="ru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832" marR="12832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400" dirty="0" err="1">
                          <a:effectLst/>
                        </a:rPr>
                        <a:t>Смажили</a:t>
                      </a:r>
                      <a:r>
                        <a:rPr lang="ru-RU" sz="1400" dirty="0">
                          <a:effectLst/>
                        </a:rPr>
                        <a:t> у холодному </a:t>
                      </a:r>
                      <a:r>
                        <a:rPr lang="ru-RU" sz="1400" dirty="0" err="1">
                          <a:effectLst/>
                        </a:rPr>
                        <a:t>фритюрі</a:t>
                      </a:r>
                      <a:endParaRPr lang="ru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832" marR="12832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400" dirty="0">
                          <a:effectLst/>
                        </a:rPr>
                        <a:t>Температура </a:t>
                      </a:r>
                      <a:r>
                        <a:rPr lang="ru-RU" sz="1400" dirty="0" err="1">
                          <a:effectLst/>
                        </a:rPr>
                        <a:t>смаження</a:t>
                      </a:r>
                      <a:r>
                        <a:rPr lang="ru-RU" sz="1400" dirty="0">
                          <a:effectLst/>
                        </a:rPr>
                        <a:t> у </a:t>
                      </a:r>
                      <a:r>
                        <a:rPr lang="ru-RU" sz="1400" dirty="0" err="1">
                          <a:effectLst/>
                        </a:rPr>
                        <a:t>фритюрі</a:t>
                      </a:r>
                      <a:r>
                        <a:rPr lang="ru-RU" sz="1400" dirty="0">
                          <a:effectLst/>
                        </a:rPr>
                        <a:t> повинна бути 170 С.</a:t>
                      </a:r>
                      <a:endParaRPr lang="ru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832" marR="12832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104708"/>
                  </a:ext>
                </a:extLst>
              </a:tr>
              <a:tr h="584904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endParaRPr lang="ru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832" marR="12832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ru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832" marR="12832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ru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832" marR="12832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ru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832" marR="12832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1058863"/>
                  </a:ext>
                </a:extLst>
              </a:tr>
              <a:tr h="658017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endParaRPr lang="ru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832" marR="12832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endParaRPr lang="ru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832" marR="12832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endParaRPr lang="ru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832" marR="12832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endParaRPr lang="ru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832" marR="12832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1118208"/>
                  </a:ext>
                </a:extLst>
              </a:tr>
              <a:tr h="584904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endParaRPr lang="ru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832" marR="12832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endParaRPr lang="ru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832" marR="12832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endParaRPr lang="ru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832" marR="12832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endParaRPr lang="ru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832" marR="12832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5992523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FF5A91EE-EE3D-236C-2BE8-7B5B48D128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600871" y="1971016"/>
            <a:ext cx="46498835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UA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Типові помилки та шляхи їх попередження</a:t>
            </a:r>
            <a:endParaRPr kumimoji="0" lang="uk-UA" altLang="ru-UA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ru-U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686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02E658A-17B6-13C3-CC04-1E0D59A22D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959" y="213387"/>
            <a:ext cx="2305255" cy="340776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038BF94-C846-6006-3854-4E7A6799BA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6778" y="3971469"/>
            <a:ext cx="2452087" cy="245208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CC50BE2-EBF6-6AFE-1D10-50B02CC2E1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8716" y="440965"/>
            <a:ext cx="2720698" cy="268237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24DC6B9-FFC4-81D5-6F8C-F9082FE2D9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544" y="4342296"/>
            <a:ext cx="1333500" cy="13335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304A1F3-1A5B-3262-70DD-B0BBBA4201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70697" y="3876905"/>
            <a:ext cx="2321694" cy="228899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1E6B64F-FA4D-37B8-6CFF-385FDE5422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25724" y="711200"/>
            <a:ext cx="2429374" cy="241214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8FE1B8C-0B1D-5E64-DCBB-5A2FD4AB0726}"/>
              </a:ext>
            </a:extLst>
          </p:cNvPr>
          <p:cNvSpPr txBox="1"/>
          <p:nvPr/>
        </p:nvSpPr>
        <p:spPr>
          <a:xfrm>
            <a:off x="8243299" y="5527905"/>
            <a:ext cx="17907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200" b="1" dirty="0">
                <a:solidFill>
                  <a:schemeClr val="bg1"/>
                </a:solidFill>
              </a:rPr>
              <a:t>Змінне взуття (каблук не вище 3 см.)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11AEEA5-298A-C89A-E5FB-901C673B7B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959" y="223661"/>
            <a:ext cx="2305255" cy="3407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281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930DB6B-350E-CD33-2404-5CB2AB1620B8}"/>
              </a:ext>
            </a:extLst>
          </p:cNvPr>
          <p:cNvSpPr txBox="1"/>
          <p:nvPr/>
        </p:nvSpPr>
        <p:spPr>
          <a:xfrm>
            <a:off x="0" y="-8133"/>
            <a:ext cx="10561834" cy="43951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0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Перед початком </a:t>
            </a:r>
            <a:r>
              <a:rPr lang="ru-RU" sz="2000" b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роботи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необхідно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 </a:t>
            </a:r>
            <a:endParaRPr lang="ru-UA" sz="2000" b="1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"/>
              <a:tabLst>
                <a:tab pos="937895" algn="l"/>
              </a:tabLst>
            </a:pPr>
            <a:r>
              <a:rPr lang="uk-UA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застебнути спецодяг на всі ґудзики не допускаючи звисаючих кінців одягу, не заколювати одяг шпильками, голками, не тримати в кишенях одягу гострі предмети;</a:t>
            </a:r>
            <a:endParaRPr lang="ru-UA" sz="14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"/>
              <a:tabLst>
                <a:tab pos="937895" algn="l"/>
              </a:tabLst>
            </a:pPr>
            <a:r>
              <a:rPr lang="uk-UA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підготувати робоче місце для безпечної роботи;</a:t>
            </a:r>
            <a:endParaRPr lang="ru-UA" sz="14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"/>
              <a:tabLst>
                <a:tab pos="937895" algn="l"/>
              </a:tabLst>
            </a:pPr>
            <a:r>
              <a:rPr lang="uk-UA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перевірити стійкість виробничого столу;</a:t>
            </a:r>
            <a:endParaRPr lang="ru-UA" sz="14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"/>
              <a:tabLst>
                <a:tab pos="937895" algn="l"/>
              </a:tabLst>
            </a:pPr>
            <a:r>
              <a:rPr lang="uk-UA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надійно встановити переносне обладнання (електроміксер) та інвентар на робочому столі;</a:t>
            </a:r>
            <a:endParaRPr lang="ru-UA" sz="14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"/>
              <a:tabLst>
                <a:tab pos="937895" algn="l"/>
              </a:tabLst>
            </a:pPr>
            <a:r>
              <a:rPr lang="uk-UA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зручно і </a:t>
            </a:r>
            <a:r>
              <a:rPr lang="uk-UA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стійко</a:t>
            </a:r>
            <a:r>
              <a:rPr lang="uk-UA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розмістити потрібну сировину, для приготування страви; </a:t>
            </a:r>
            <a:endParaRPr lang="ru-UA" sz="14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"/>
              <a:tabLst>
                <a:tab pos="937895" algn="l"/>
              </a:tabLst>
            </a:pPr>
            <a:r>
              <a:rPr lang="uk-UA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перевірити відсутність оголених кінців електропроводки, наявність і надійність заземлюючих з'єднань, відсутність сторонніх предметів усередині і навколо обладнання; </a:t>
            </a:r>
            <a:endParaRPr lang="ru-UA" sz="14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"/>
              <a:tabLst>
                <a:tab pos="937895" algn="l"/>
              </a:tabLst>
            </a:pPr>
            <a:r>
              <a:rPr lang="uk-UA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перевірити стан підлог (відсутність вибоїн, </a:t>
            </a:r>
            <a:r>
              <a:rPr lang="uk-UA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нерівностей</a:t>
            </a:r>
            <a:r>
              <a:rPr lang="uk-UA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слизькості); </a:t>
            </a:r>
            <a:endParaRPr lang="ru-UA" sz="14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"/>
              <a:tabLst>
                <a:tab pos="937895" algn="l"/>
              </a:tabLst>
            </a:pPr>
            <a:r>
              <a:rPr lang="uk-UA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провести необхідну збірку обладнання, правильно встановити і надійно закріпити змінні деталі та механізми; </a:t>
            </a:r>
            <a:endParaRPr lang="ru-UA" sz="14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"/>
              <a:tabLst>
                <a:tab pos="937895" algn="l"/>
              </a:tabLst>
            </a:pPr>
            <a:r>
              <a:rPr lang="uk-UA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перевірити роботу механічного устаткування на холостому ходу.</a:t>
            </a:r>
            <a:endParaRPr lang="ru-UA" sz="14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0152A3-10B1-5365-1205-15FE315F5BFD}"/>
              </a:ext>
            </a:extLst>
          </p:cNvPr>
          <p:cNvSpPr txBox="1"/>
          <p:nvPr/>
        </p:nvSpPr>
        <p:spPr>
          <a:xfrm>
            <a:off x="6256962" y="4514639"/>
            <a:ext cx="5219273" cy="2536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b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Під</a:t>
            </a:r>
            <a:r>
              <a:rPr lang="ru-RU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час </a:t>
            </a:r>
            <a:r>
              <a:rPr lang="ru-RU" b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роботи</a:t>
            </a:r>
            <a:r>
              <a:rPr lang="ru-RU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не </a:t>
            </a:r>
            <a:r>
              <a:rPr lang="ru-RU" b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дозволяється</a:t>
            </a:r>
            <a:r>
              <a:rPr lang="ru-RU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!!!!!!!!!</a:t>
            </a:r>
            <a:r>
              <a:rPr lang="ru-RU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ru-UA" b="1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"/>
            </a:pPr>
            <a:r>
              <a:rPr lang="ru-RU" sz="1600" b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працювати</a:t>
            </a:r>
            <a:r>
              <a:rPr lang="ru-RU" sz="16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на </a:t>
            </a:r>
            <a:r>
              <a:rPr lang="ru-RU" sz="1600" b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обладнанні</a:t>
            </a:r>
            <a:r>
              <a:rPr lang="uk-UA" sz="16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ru-RU" sz="16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яке </a:t>
            </a:r>
            <a:r>
              <a:rPr lang="ru-RU" sz="1600" b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має</a:t>
            </a:r>
            <a:r>
              <a:rPr lang="ru-RU" sz="16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ушкоджені</a:t>
            </a:r>
            <a:r>
              <a:rPr lang="ru-RU" sz="16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пакетні</a:t>
            </a:r>
            <a:r>
              <a:rPr lang="ru-RU" sz="16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перемикачі</a:t>
            </a:r>
            <a:r>
              <a:rPr lang="uk-UA" sz="16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;</a:t>
            </a:r>
            <a:endParaRPr lang="ru-UA" sz="1600" b="1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"/>
              <a:tabLst>
                <a:tab pos="810260" algn="l"/>
              </a:tabLst>
            </a:pPr>
            <a:r>
              <a:rPr lang="ru-RU" sz="1600" b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мити</a:t>
            </a:r>
            <a:r>
              <a:rPr lang="ru-RU" sz="16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та </a:t>
            </a:r>
            <a:r>
              <a:rPr lang="ru-RU" sz="1600" b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чистити</a:t>
            </a:r>
            <a:r>
              <a:rPr lang="ru-RU" sz="16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обладнання</a:t>
            </a:r>
            <a:r>
              <a:rPr lang="ru-RU" sz="16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яке </a:t>
            </a:r>
            <a:r>
              <a:rPr lang="ru-RU" sz="1600" b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включене</a:t>
            </a:r>
            <a:r>
              <a:rPr lang="ru-RU" sz="16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в </a:t>
            </a:r>
            <a:r>
              <a:rPr lang="ru-RU" sz="1600" b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електромережу</a:t>
            </a:r>
            <a:r>
              <a:rPr lang="uk-UA" sz="16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lang="ru-UA" sz="1600" b="1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uk-UA" sz="14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 </a:t>
            </a:r>
            <a:endParaRPr lang="ru-UA" sz="1400" b="1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k-UA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 </a:t>
            </a:r>
            <a:endParaRPr lang="ru-UA" sz="14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055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F0851DA-00FE-B527-0837-6C7A45F3D44A}"/>
              </a:ext>
            </a:extLst>
          </p:cNvPr>
          <p:cNvSpPr txBox="1"/>
          <p:nvPr/>
        </p:nvSpPr>
        <p:spPr>
          <a:xfrm>
            <a:off x="565419" y="1621728"/>
            <a:ext cx="894805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buFont typeface="Symbol" pitchFamily="2" charset="2"/>
              <a:buChar char=""/>
              <a:tabLst>
                <a:tab pos="540385" algn="l"/>
                <a:tab pos="685800" algn="l"/>
                <a:tab pos="2389505" algn="l"/>
              </a:tabLst>
            </a:pPr>
            <a:r>
              <a:rPr lang="uk-UA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 необхідно правильно організувати робоче місце</a:t>
            </a:r>
            <a:endParaRPr lang="ru-UA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endParaRPr lang="uk-UA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Розробну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дошку розмістити перед собою на відстані 10 см від краю столу. Інструмент, інвентар, посуд розмістити праворуч. Ніж покласти лезом до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розробної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дошки.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 роботі з </a:t>
            </a:r>
            <a:r>
              <a:rPr kumimoji="0" lang="uk-UA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ножем</a:t>
            </a:r>
            <a:r>
              <a:rPr kumimoji="0" lang="uk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треба бути обережним, правильно тримати руку та </a:t>
            </a:r>
            <a:endParaRPr kumimoji="0" lang="uk-UA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ніж при обробці продукту (ніж зберігати в спеціальному чохлі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).</a:t>
            </a:r>
          </a:p>
          <a:p>
            <a:pPr indent="457200" algn="just"/>
            <a:endParaRPr lang="uk-UA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buNone/>
            </a:pPr>
            <a:r>
              <a:rPr lang="uk-U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UA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46A2AF7-2532-A371-8367-326841935B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386" y="4364796"/>
            <a:ext cx="3182666" cy="192286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024DFBC-D28E-56DE-D375-C661D9023F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8907" y="4111699"/>
            <a:ext cx="3369139" cy="227912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5A51BD8-9010-8CA3-A84A-4476DF348AE7}"/>
              </a:ext>
            </a:extLst>
          </p:cNvPr>
          <p:cNvSpPr txBox="1"/>
          <p:nvPr/>
        </p:nvSpPr>
        <p:spPr>
          <a:xfrm>
            <a:off x="565419" y="467177"/>
            <a:ext cx="7860061" cy="709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Для того,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щоб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приступити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до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роботи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необхідно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організувати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робоче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місце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підібрати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інвентар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обладнання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відважити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та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підготувати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сировину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lang="ru-UA" sz="16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685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5913B0C-8CF1-EE63-DC64-851646F2C85E}"/>
              </a:ext>
            </a:extLst>
          </p:cNvPr>
          <p:cNvSpPr txBox="1"/>
          <p:nvPr/>
        </p:nvSpPr>
        <p:spPr>
          <a:xfrm>
            <a:off x="1236721" y="106559"/>
            <a:ext cx="1548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>
                <a:solidFill>
                  <a:schemeClr val="bg2">
                    <a:lumMod val="50000"/>
                  </a:schemeClr>
                </a:solidFill>
              </a:rPr>
              <a:t>Обладнання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54FFBE8-CFA6-4526-7B1E-5DE8FC4622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265" y="4681617"/>
            <a:ext cx="1905474" cy="187863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B52C390-11F7-28D5-2CA8-B51CA36CAC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425" y="915736"/>
            <a:ext cx="2016774" cy="209011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F4FB0FC-EC76-E56D-0286-7A86976350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2819" y="5620935"/>
            <a:ext cx="1117773" cy="111777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006E2A8-87AF-94EF-657E-94B3DDBE10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4808" y="5576238"/>
            <a:ext cx="1122024" cy="112202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6E35794-74F0-1C1E-1AD1-F49CBDD4D6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28256" y="5767357"/>
            <a:ext cx="944616" cy="94461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3900671-C1B9-47D0-9484-2016DE5D438E}"/>
              </a:ext>
            </a:extLst>
          </p:cNvPr>
          <p:cNvSpPr txBox="1"/>
          <p:nvPr/>
        </p:nvSpPr>
        <p:spPr>
          <a:xfrm>
            <a:off x="202497" y="523145"/>
            <a:ext cx="26244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/>
              <a:t>Плита електрична виробнича</a:t>
            </a:r>
          </a:p>
          <a:p>
            <a:endParaRPr lang="uk-UA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AFFDC5C-2A8B-6C10-DD6B-477DD632B9ED}"/>
              </a:ext>
            </a:extLst>
          </p:cNvPr>
          <p:cNvSpPr txBox="1"/>
          <p:nvPr/>
        </p:nvSpPr>
        <p:spPr>
          <a:xfrm>
            <a:off x="717102" y="4253360"/>
            <a:ext cx="1013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Фритюр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59261D9-5857-C4E0-28D2-B51A5482C9E8}"/>
              </a:ext>
            </a:extLst>
          </p:cNvPr>
          <p:cNvSpPr txBox="1"/>
          <p:nvPr/>
        </p:nvSpPr>
        <p:spPr>
          <a:xfrm>
            <a:off x="5321156" y="5268461"/>
            <a:ext cx="7296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/>
              <a:t>Вінчик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651FFE8-653F-86E0-50D0-867D6D698D28}"/>
              </a:ext>
            </a:extLst>
          </p:cNvPr>
          <p:cNvSpPr txBox="1"/>
          <p:nvPr/>
        </p:nvSpPr>
        <p:spPr>
          <a:xfrm>
            <a:off x="2482155" y="5215038"/>
            <a:ext cx="15680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/>
              <a:t>Кухарська вилка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E36ABEC-D697-4CBA-D054-53E388E88854}"/>
              </a:ext>
            </a:extLst>
          </p:cNvPr>
          <p:cNvSpPr txBox="1"/>
          <p:nvPr/>
        </p:nvSpPr>
        <p:spPr>
          <a:xfrm>
            <a:off x="4082529" y="5122706"/>
            <a:ext cx="1098378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 err="1"/>
              <a:t>Кухарськи</a:t>
            </a:r>
            <a:r>
              <a:rPr lang="uk-UA" sz="1400" dirty="0"/>
              <a:t> </a:t>
            </a:r>
          </a:p>
          <a:p>
            <a:r>
              <a:rPr lang="uk-UA" sz="1400" dirty="0"/>
              <a:t>щипці</a:t>
            </a:r>
          </a:p>
          <a:p>
            <a:endParaRPr lang="uk-UA" dirty="0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B9AB6FE-A7B6-6C27-A850-866E51D7D3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6019" y="611234"/>
            <a:ext cx="1313924" cy="129541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A7E5B2CC-E0A5-29F8-F89B-8C16D2149B1A}"/>
              </a:ext>
            </a:extLst>
          </p:cNvPr>
          <p:cNvSpPr txBox="1"/>
          <p:nvPr/>
        </p:nvSpPr>
        <p:spPr>
          <a:xfrm>
            <a:off x="8799155" y="3718840"/>
            <a:ext cx="9893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err="1"/>
              <a:t>Блендер</a:t>
            </a:r>
            <a:endParaRPr lang="uk-UA" sz="16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CFB8BA4-F6AE-2112-81EB-E5039E842B67}"/>
              </a:ext>
            </a:extLst>
          </p:cNvPr>
          <p:cNvSpPr txBox="1"/>
          <p:nvPr/>
        </p:nvSpPr>
        <p:spPr>
          <a:xfrm>
            <a:off x="6786481" y="185472"/>
            <a:ext cx="7489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/>
              <a:t>Міксер</a:t>
            </a: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D7923E6D-12A3-0524-F296-A655678A63E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30767" y="2621420"/>
            <a:ext cx="1231900" cy="123190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19E4C27-2B65-3819-5A85-B592C7FD5C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93098" y="4065770"/>
            <a:ext cx="1396766" cy="1231694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5B83C107-4A26-DCC1-6229-BCEC5B77716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45113" y="5488764"/>
            <a:ext cx="1231900" cy="123190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E4DD4C36-65A3-CBB1-6902-9082327D8C1E}"/>
              </a:ext>
            </a:extLst>
          </p:cNvPr>
          <p:cNvSpPr txBox="1"/>
          <p:nvPr/>
        </p:nvSpPr>
        <p:spPr>
          <a:xfrm>
            <a:off x="6964542" y="5069244"/>
            <a:ext cx="9829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 err="1"/>
              <a:t>Кастрюля</a:t>
            </a:r>
            <a:endParaRPr lang="uk-UA" sz="14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4B21FD3-0FB6-1B45-F5C2-C6F681781AB5}"/>
              </a:ext>
            </a:extLst>
          </p:cNvPr>
          <p:cNvSpPr txBox="1"/>
          <p:nvPr/>
        </p:nvSpPr>
        <p:spPr>
          <a:xfrm>
            <a:off x="10015947" y="2233652"/>
            <a:ext cx="20104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/>
              <a:t>Кондитерський мішок</a:t>
            </a:r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BAE628A0-4344-BC6B-1B39-59F0B4D49AF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90707" y="675210"/>
            <a:ext cx="1231900" cy="114300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041DE833-4FC8-0626-FE03-3532D0825ED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12942" y="2387541"/>
            <a:ext cx="1075586" cy="1075586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61414B1E-7B28-BEF6-EBDB-FF222303EFC1}"/>
              </a:ext>
            </a:extLst>
          </p:cNvPr>
          <p:cNvSpPr txBox="1"/>
          <p:nvPr/>
        </p:nvSpPr>
        <p:spPr>
          <a:xfrm>
            <a:off x="8845466" y="1996301"/>
            <a:ext cx="7296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/>
              <a:t>Сито</a:t>
            </a:r>
          </a:p>
        </p:txBody>
      </p:sp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B4840E87-C13A-8203-E8FB-9A276734A24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04014" y="1039210"/>
            <a:ext cx="1966638" cy="1966638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73350D99-38A9-3EA0-3EC5-2C76CEEC4F2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671536" y="3499536"/>
            <a:ext cx="2245317" cy="1581209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D48993F7-0FF1-222D-F032-8D9C00566969}"/>
              </a:ext>
            </a:extLst>
          </p:cNvPr>
          <p:cNvSpPr txBox="1"/>
          <p:nvPr/>
        </p:nvSpPr>
        <p:spPr>
          <a:xfrm>
            <a:off x="3100900" y="662262"/>
            <a:ext cx="15728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/>
              <a:t>Стіл виробничий</a:t>
            </a: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652B9E8C-69E0-C9E1-8D90-32A59BA5541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726496" y="2825244"/>
            <a:ext cx="2119971" cy="2090112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FB7EB116-BFF8-76ED-FF7E-990CD681051B}"/>
              </a:ext>
            </a:extLst>
          </p:cNvPr>
          <p:cNvSpPr txBox="1"/>
          <p:nvPr/>
        </p:nvSpPr>
        <p:spPr>
          <a:xfrm>
            <a:off x="5994274" y="2387540"/>
            <a:ext cx="14734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200" dirty="0"/>
              <a:t>Холодильна шафа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1EF2B56-9E49-6A08-DAE9-3599545C95BC}"/>
              </a:ext>
            </a:extLst>
          </p:cNvPr>
          <p:cNvSpPr txBox="1"/>
          <p:nvPr/>
        </p:nvSpPr>
        <p:spPr>
          <a:xfrm>
            <a:off x="3191705" y="3135424"/>
            <a:ext cx="16626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/>
              <a:t>Холодильний стіл</a:t>
            </a:r>
          </a:p>
        </p:txBody>
      </p: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F537002E-D53D-57F1-0DAE-77F06A1A0B6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32709" y="4226008"/>
            <a:ext cx="1677083" cy="1653462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42EAE726-3A5B-54B8-F4B8-86D8634FBC0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144619" y="915736"/>
            <a:ext cx="1384041" cy="1364547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2081175F-2365-F33F-C95D-2DD4A995155E}"/>
              </a:ext>
            </a:extLst>
          </p:cNvPr>
          <p:cNvSpPr txBox="1"/>
          <p:nvPr/>
        </p:nvSpPr>
        <p:spPr>
          <a:xfrm>
            <a:off x="5404808" y="523145"/>
            <a:ext cx="10807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200" dirty="0"/>
              <a:t>ваги кухонні</a:t>
            </a:r>
          </a:p>
        </p:txBody>
      </p:sp>
    </p:spTree>
    <p:extLst>
      <p:ext uri="{BB962C8B-B14F-4D97-AF65-F5344CB8AC3E}">
        <p14:creationId xmlns:p14="http://schemas.microsoft.com/office/powerpoint/2010/main" val="4149688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2CA8EE1-712A-35A0-AFC7-5003D78D02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985" y="1092720"/>
            <a:ext cx="1701280" cy="170128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961213C-A37D-7298-5174-26DB8B1CF2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3901" y="3499713"/>
            <a:ext cx="2032737" cy="203273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D8F45B7-8B6B-609C-5895-677183DEC7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3376800"/>
            <a:ext cx="2155651" cy="215565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E526391-CBC0-2BCD-4CBC-D8111DBACA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4156" y="1226014"/>
            <a:ext cx="1663700" cy="16637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B98D902-4A86-5F4C-0BF8-662B7E8ECF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3804882"/>
            <a:ext cx="1663700" cy="16637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0534AEB-1AF9-6C58-82CE-EC02E71120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01514" y="1226014"/>
            <a:ext cx="1567986" cy="156798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E1EF2CB-EF90-CE90-DEDC-E838A7A6B89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01524" y="1206759"/>
            <a:ext cx="1567986" cy="168413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77FDDC1-C3AC-E864-C00E-E00236539568}"/>
              </a:ext>
            </a:extLst>
          </p:cNvPr>
          <p:cNvSpPr txBox="1"/>
          <p:nvPr/>
        </p:nvSpPr>
        <p:spPr>
          <a:xfrm>
            <a:off x="3955477" y="413272"/>
            <a:ext cx="914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ПОСУД</a:t>
            </a:r>
          </a:p>
        </p:txBody>
      </p:sp>
    </p:spTree>
    <p:extLst>
      <p:ext uri="{BB962C8B-B14F-4D97-AF65-F5344CB8AC3E}">
        <p14:creationId xmlns:p14="http://schemas.microsoft.com/office/powerpoint/2010/main" val="37011342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A3B56304-F3DA-DFDC-76CF-0E6B7FD214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1295125"/>
              </p:ext>
            </p:extLst>
          </p:nvPr>
        </p:nvGraphicFramePr>
        <p:xfrm>
          <a:off x="0" y="1254642"/>
          <a:ext cx="12191999" cy="57082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6025">
                  <a:extLst>
                    <a:ext uri="{9D8B030D-6E8A-4147-A177-3AD203B41FA5}">
                      <a16:colId xmlns:a16="http://schemas.microsoft.com/office/drawing/2014/main" val="701518513"/>
                    </a:ext>
                  </a:extLst>
                </a:gridCol>
                <a:gridCol w="2162240">
                  <a:extLst>
                    <a:ext uri="{9D8B030D-6E8A-4147-A177-3AD203B41FA5}">
                      <a16:colId xmlns:a16="http://schemas.microsoft.com/office/drawing/2014/main" val="124165033"/>
                    </a:ext>
                  </a:extLst>
                </a:gridCol>
                <a:gridCol w="758073">
                  <a:extLst>
                    <a:ext uri="{9D8B030D-6E8A-4147-A177-3AD203B41FA5}">
                      <a16:colId xmlns:a16="http://schemas.microsoft.com/office/drawing/2014/main" val="3285227897"/>
                    </a:ext>
                  </a:extLst>
                </a:gridCol>
                <a:gridCol w="754044">
                  <a:extLst>
                    <a:ext uri="{9D8B030D-6E8A-4147-A177-3AD203B41FA5}">
                      <a16:colId xmlns:a16="http://schemas.microsoft.com/office/drawing/2014/main" val="963216215"/>
                    </a:ext>
                  </a:extLst>
                </a:gridCol>
                <a:gridCol w="1628124">
                  <a:extLst>
                    <a:ext uri="{9D8B030D-6E8A-4147-A177-3AD203B41FA5}">
                      <a16:colId xmlns:a16="http://schemas.microsoft.com/office/drawing/2014/main" val="2579558311"/>
                    </a:ext>
                  </a:extLst>
                </a:gridCol>
                <a:gridCol w="2170294">
                  <a:extLst>
                    <a:ext uri="{9D8B030D-6E8A-4147-A177-3AD203B41FA5}">
                      <a16:colId xmlns:a16="http://schemas.microsoft.com/office/drawing/2014/main" val="2144109671"/>
                    </a:ext>
                  </a:extLst>
                </a:gridCol>
                <a:gridCol w="4313199">
                  <a:extLst>
                    <a:ext uri="{9D8B030D-6E8A-4147-A177-3AD203B41FA5}">
                      <a16:colId xmlns:a16="http://schemas.microsoft.com/office/drawing/2014/main" val="3222773537"/>
                    </a:ext>
                  </a:extLst>
                </a:gridCol>
              </a:tblGrid>
              <a:tr h="768076">
                <a:tc>
                  <a:txBody>
                    <a:bodyPr/>
                    <a:lstStyle/>
                    <a:p>
                      <a:pPr marL="3810" marR="66675" indent="-1905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>
                          <a:effectLst/>
                        </a:rPr>
                        <a:t>№ з/ п </a:t>
                      </a:r>
                      <a:endParaRPr lang="ru-UA" sz="10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4" marR="0" marT="4135" marB="0"/>
                </a:tc>
                <a:tc>
                  <a:txBody>
                    <a:bodyPr/>
                    <a:lstStyle/>
                    <a:p>
                      <a:pPr marR="17145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>
                          <a:effectLst/>
                        </a:rPr>
                        <a:t>Найменування продуктів </a:t>
                      </a:r>
                      <a:endParaRPr lang="ru-UA" sz="10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4" marR="0" marT="4135" marB="0"/>
                </a:tc>
                <a:tc>
                  <a:txBody>
                    <a:bodyPr/>
                    <a:lstStyle/>
                    <a:p>
                      <a:pPr marL="889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>
                          <a:effectLst/>
                        </a:rPr>
                        <a:t>Брутто </a:t>
                      </a:r>
                      <a:endParaRPr lang="ru-UA" sz="10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4" marR="0" marT="4135" marB="0"/>
                </a:tc>
                <a:tc>
                  <a:txBody>
                    <a:bodyPr/>
                    <a:lstStyle/>
                    <a:p>
                      <a:pPr marL="3683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>
                          <a:effectLst/>
                        </a:rPr>
                        <a:t>Нетто </a:t>
                      </a:r>
                      <a:endParaRPr lang="ru-UA" sz="10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4" marR="0" marT="413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>
                          <a:effectLst/>
                        </a:rPr>
                        <a:t>Обладнання, інвентар, посуд </a:t>
                      </a:r>
                      <a:endParaRPr lang="ru-UA" sz="10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4" marR="0" marT="4135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>
                          <a:effectLst/>
                        </a:rPr>
                        <a:t>Послідовність операцій </a:t>
                      </a:r>
                      <a:endParaRPr lang="ru-UA" sz="10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4" marR="0" marT="4135" marB="0"/>
                </a:tc>
                <a:tc>
                  <a:txBody>
                    <a:bodyPr/>
                    <a:lstStyle/>
                    <a:p>
                      <a:pPr marR="7620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 dirty="0" err="1">
                          <a:effectLst/>
                        </a:rPr>
                        <a:t>Технологія</a:t>
                      </a:r>
                      <a:r>
                        <a:rPr lang="en-US" sz="1100" kern="100" dirty="0">
                          <a:effectLst/>
                        </a:rPr>
                        <a:t> </a:t>
                      </a:r>
                      <a:r>
                        <a:rPr lang="en-US" sz="1100" kern="100" dirty="0" err="1">
                          <a:effectLst/>
                        </a:rPr>
                        <a:t>приготування</a:t>
                      </a:r>
                      <a:r>
                        <a:rPr lang="en-US" sz="1100" kern="100" dirty="0">
                          <a:effectLst/>
                        </a:rPr>
                        <a:t> </a:t>
                      </a:r>
                      <a:r>
                        <a:rPr lang="en-US" sz="1100" kern="100" dirty="0" err="1">
                          <a:effectLst/>
                        </a:rPr>
                        <a:t>страви</a:t>
                      </a:r>
                      <a:r>
                        <a:rPr lang="en-US" sz="1100" kern="100" dirty="0">
                          <a:effectLst/>
                        </a:rPr>
                        <a:t> </a:t>
                      </a:r>
                      <a:endParaRPr lang="ru-UA" sz="10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4" marR="0" marT="4135" marB="0"/>
                </a:tc>
                <a:extLst>
                  <a:ext uri="{0D108BD9-81ED-4DB2-BD59-A6C34878D82A}">
                    <a16:rowId xmlns:a16="http://schemas.microsoft.com/office/drawing/2014/main" val="3597242194"/>
                  </a:ext>
                </a:extLst>
              </a:tr>
              <a:tr h="257310">
                <a:tc>
                  <a:txBody>
                    <a:bodyPr/>
                    <a:lstStyle/>
                    <a:p>
                      <a:pPr marL="3175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>
                          <a:effectLst/>
                        </a:rPr>
                        <a:t>1 </a:t>
                      </a:r>
                      <a:endParaRPr lang="ru-UA" sz="10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4" marR="0" marT="4135" marB="0"/>
                </a:tc>
                <a:tc>
                  <a:txBody>
                    <a:bodyPr/>
                    <a:lstStyle/>
                    <a:p>
                      <a:pPr marL="3175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>
                          <a:effectLst/>
                        </a:rPr>
                        <a:t>Яблука </a:t>
                      </a:r>
                      <a:endParaRPr lang="ru-UA" sz="10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4" marR="0" marT="4135" marB="0"/>
                </a:tc>
                <a:tc>
                  <a:txBody>
                    <a:bodyPr/>
                    <a:lstStyle/>
                    <a:p>
                      <a:pPr marR="64135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>
                          <a:effectLst/>
                        </a:rPr>
                        <a:t>100 </a:t>
                      </a:r>
                      <a:endParaRPr lang="ru-UA" sz="10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4" marR="0" marT="4135" marB="0"/>
                </a:tc>
                <a:tc>
                  <a:txBody>
                    <a:bodyPr/>
                    <a:lstStyle/>
                    <a:p>
                      <a:pPr marR="6985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>
                          <a:effectLst/>
                        </a:rPr>
                        <a:t>70 </a:t>
                      </a:r>
                      <a:endParaRPr lang="ru-UA" sz="10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4" marR="0" marT="4135" marB="0"/>
                </a:tc>
                <a:tc rowSpan="12">
                  <a:txBody>
                    <a:bodyPr/>
                    <a:lstStyle/>
                    <a:p>
                      <a:pPr marL="3175" marR="27940">
                        <a:lnSpc>
                          <a:spcPct val="116000"/>
                        </a:lnSpc>
                        <a:spcAft>
                          <a:spcPts val="135"/>
                        </a:spcAft>
                        <a:buNone/>
                      </a:pPr>
                      <a:r>
                        <a:rPr lang="en-US" sz="1100" kern="100" dirty="0" err="1">
                          <a:effectLst/>
                        </a:rPr>
                        <a:t>Обладнання</a:t>
                      </a:r>
                      <a:r>
                        <a:rPr lang="en-US" sz="1100" kern="100" dirty="0">
                          <a:effectLst/>
                        </a:rPr>
                        <a:t>: </a:t>
                      </a:r>
                      <a:r>
                        <a:rPr lang="en-US" sz="1100" kern="100" dirty="0" err="1">
                          <a:effectLst/>
                        </a:rPr>
                        <a:t>електрична</a:t>
                      </a:r>
                      <a:r>
                        <a:rPr lang="en-US" sz="1100" kern="100" dirty="0">
                          <a:effectLst/>
                        </a:rPr>
                        <a:t> </a:t>
                      </a:r>
                      <a:r>
                        <a:rPr lang="en-US" sz="1100" kern="100" dirty="0" err="1">
                          <a:effectLst/>
                        </a:rPr>
                        <a:t>плита</a:t>
                      </a:r>
                      <a:r>
                        <a:rPr lang="en-US" sz="1100" kern="100" dirty="0">
                          <a:effectLst/>
                        </a:rPr>
                        <a:t>, </a:t>
                      </a:r>
                      <a:r>
                        <a:rPr lang="en-US" sz="1100" kern="100" dirty="0" err="1">
                          <a:effectLst/>
                        </a:rPr>
                        <a:t>фритюрниця</a:t>
                      </a:r>
                      <a:r>
                        <a:rPr lang="en-US" sz="1100" kern="100" dirty="0">
                          <a:effectLst/>
                        </a:rPr>
                        <a:t>. </a:t>
                      </a:r>
                      <a:endParaRPr lang="ru-UA" sz="1000" kern="100" dirty="0">
                        <a:effectLst/>
                      </a:endParaRPr>
                    </a:p>
                    <a:p>
                      <a:pPr marL="3175">
                        <a:lnSpc>
                          <a:spcPct val="107000"/>
                        </a:lnSpc>
                        <a:spcAft>
                          <a:spcPts val="110"/>
                        </a:spcAft>
                        <a:buNone/>
                      </a:pPr>
                      <a:r>
                        <a:rPr lang="en-US" sz="1100" kern="100" dirty="0" err="1">
                          <a:effectLst/>
                        </a:rPr>
                        <a:t>Інвентар</a:t>
                      </a:r>
                      <a:r>
                        <a:rPr lang="en-US" sz="1100" kern="100" dirty="0">
                          <a:effectLst/>
                        </a:rPr>
                        <a:t> : </a:t>
                      </a:r>
                      <a:endParaRPr lang="ru-UA" sz="1000" kern="100" dirty="0">
                        <a:effectLst/>
                      </a:endParaRPr>
                    </a:p>
                    <a:p>
                      <a:pPr marL="27305" marR="67945">
                        <a:lnSpc>
                          <a:spcPct val="113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 dirty="0" err="1">
                          <a:effectLst/>
                        </a:rPr>
                        <a:t>ножі</a:t>
                      </a:r>
                      <a:r>
                        <a:rPr lang="en-US" sz="1100" kern="100" dirty="0">
                          <a:effectLst/>
                        </a:rPr>
                        <a:t>, 	</a:t>
                      </a:r>
                      <a:r>
                        <a:rPr lang="en-US" sz="1100" kern="100" dirty="0" err="1">
                          <a:effectLst/>
                        </a:rPr>
                        <a:t>миски</a:t>
                      </a:r>
                      <a:r>
                        <a:rPr lang="en-US" sz="1100" kern="100" dirty="0">
                          <a:effectLst/>
                        </a:rPr>
                        <a:t> </a:t>
                      </a:r>
                      <a:r>
                        <a:rPr lang="en-US" sz="1100" kern="100" dirty="0" err="1">
                          <a:effectLst/>
                        </a:rPr>
                        <a:t>різного</a:t>
                      </a:r>
                      <a:r>
                        <a:rPr lang="en-US" sz="1100" kern="100" dirty="0">
                          <a:effectLst/>
                        </a:rPr>
                        <a:t> </a:t>
                      </a:r>
                      <a:r>
                        <a:rPr lang="en-US" sz="1100" kern="100" dirty="0" err="1">
                          <a:effectLst/>
                        </a:rPr>
                        <a:t>розміру</a:t>
                      </a:r>
                      <a:r>
                        <a:rPr lang="en-US" sz="1100" kern="100" dirty="0">
                          <a:effectLst/>
                        </a:rPr>
                        <a:t>, </a:t>
                      </a:r>
                      <a:r>
                        <a:rPr lang="en-US" sz="1100" kern="100" dirty="0" err="1">
                          <a:effectLst/>
                        </a:rPr>
                        <a:t>каструлі</a:t>
                      </a:r>
                      <a:r>
                        <a:rPr lang="en-US" sz="1100" kern="100" dirty="0">
                          <a:effectLst/>
                        </a:rPr>
                        <a:t>, </a:t>
                      </a:r>
                      <a:r>
                        <a:rPr lang="en-US" sz="1100" kern="100" dirty="0" err="1">
                          <a:effectLst/>
                        </a:rPr>
                        <a:t>кухарські</a:t>
                      </a:r>
                      <a:r>
                        <a:rPr lang="en-US" sz="1100" kern="100" dirty="0">
                          <a:effectLst/>
                        </a:rPr>
                        <a:t> </a:t>
                      </a:r>
                      <a:r>
                        <a:rPr lang="en-US" sz="1100" kern="100" dirty="0" err="1">
                          <a:effectLst/>
                        </a:rPr>
                        <a:t>ложки</a:t>
                      </a:r>
                      <a:r>
                        <a:rPr lang="en-US" sz="1100" kern="100" dirty="0">
                          <a:effectLst/>
                        </a:rPr>
                        <a:t>, </a:t>
                      </a:r>
                      <a:r>
                        <a:rPr lang="en-US" sz="1100" kern="100" dirty="0" err="1">
                          <a:effectLst/>
                        </a:rPr>
                        <a:t>кухарська</a:t>
                      </a:r>
                      <a:r>
                        <a:rPr lang="en-US" sz="1100" kern="100" dirty="0">
                          <a:effectLst/>
                        </a:rPr>
                        <a:t> </a:t>
                      </a:r>
                      <a:r>
                        <a:rPr lang="uk-UA" sz="1100" kern="100" dirty="0">
                          <a:effectLst/>
                        </a:rPr>
                        <a:t>вилка</a:t>
                      </a:r>
                      <a:r>
                        <a:rPr lang="en-US" sz="1100" kern="100" dirty="0">
                          <a:effectLst/>
                        </a:rPr>
                        <a:t>.</a:t>
                      </a:r>
                      <a:endParaRPr lang="uk-UA" sz="1100" kern="100" dirty="0">
                        <a:effectLst/>
                      </a:endParaRPr>
                    </a:p>
                    <a:p>
                      <a:pPr marL="27305" marR="67945">
                        <a:lnSpc>
                          <a:spcPct val="113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 dirty="0">
                          <a:effectLst/>
                        </a:rPr>
                        <a:t> </a:t>
                      </a:r>
                      <a:r>
                        <a:rPr lang="en-US" sz="1100" kern="100" dirty="0" err="1">
                          <a:effectLst/>
                        </a:rPr>
                        <a:t>Посуд</a:t>
                      </a:r>
                      <a:r>
                        <a:rPr lang="en-US" sz="1100" kern="100" dirty="0">
                          <a:effectLst/>
                        </a:rPr>
                        <a:t>: </a:t>
                      </a:r>
                      <a:r>
                        <a:rPr lang="en-US" sz="1100" kern="100" dirty="0" err="1">
                          <a:effectLst/>
                        </a:rPr>
                        <a:t>десертна</a:t>
                      </a:r>
                      <a:r>
                        <a:rPr lang="en-US" sz="1100" kern="100" dirty="0">
                          <a:effectLst/>
                        </a:rPr>
                        <a:t> </a:t>
                      </a:r>
                      <a:r>
                        <a:rPr lang="en-US" sz="1100" kern="100" dirty="0" err="1">
                          <a:effectLst/>
                        </a:rPr>
                        <a:t>тарілка</a:t>
                      </a:r>
                      <a:r>
                        <a:rPr lang="en-US" sz="1300" kern="100" dirty="0">
                          <a:effectLst/>
                        </a:rPr>
                        <a:t>. </a:t>
                      </a:r>
                      <a:endParaRPr lang="ru-UA" sz="1000" kern="100" dirty="0">
                        <a:effectLst/>
                      </a:endParaRPr>
                    </a:p>
                    <a:p>
                      <a:pPr marL="3175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300" kern="100" dirty="0">
                          <a:effectLst/>
                        </a:rPr>
                        <a:t> </a:t>
                      </a:r>
                      <a:endParaRPr lang="ru-UA" sz="10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4" marR="0" marT="4135" marB="0"/>
                </a:tc>
                <a:tc rowSpan="12">
                  <a:txBody>
                    <a:bodyPr/>
                    <a:lstStyle/>
                    <a:p>
                      <a:pPr marR="221615">
                        <a:lnSpc>
                          <a:spcPct val="114000"/>
                        </a:lnSpc>
                        <a:spcAft>
                          <a:spcPts val="130"/>
                        </a:spcAft>
                        <a:buNone/>
                      </a:pPr>
                      <a:r>
                        <a:rPr lang="en-US" sz="1100" kern="100" dirty="0">
                          <a:effectLst/>
                        </a:rPr>
                        <a:t>1.МКО </a:t>
                      </a:r>
                      <a:r>
                        <a:rPr lang="en-US" sz="1100" kern="100" dirty="0" err="1">
                          <a:effectLst/>
                        </a:rPr>
                        <a:t>сировини</a:t>
                      </a:r>
                      <a:r>
                        <a:rPr lang="en-US" sz="1100" kern="100" dirty="0">
                          <a:effectLst/>
                        </a:rPr>
                        <a:t>. 2. </a:t>
                      </a:r>
                      <a:r>
                        <a:rPr lang="en-US" sz="1100" kern="100" dirty="0" err="1">
                          <a:effectLst/>
                        </a:rPr>
                        <a:t>Приготування</a:t>
                      </a:r>
                      <a:r>
                        <a:rPr lang="en-US" sz="1100" kern="100" dirty="0">
                          <a:effectLst/>
                        </a:rPr>
                        <a:t> </a:t>
                      </a:r>
                      <a:r>
                        <a:rPr lang="en-US" sz="1100" kern="100" dirty="0" err="1">
                          <a:effectLst/>
                        </a:rPr>
                        <a:t>тіста</a:t>
                      </a:r>
                      <a:r>
                        <a:rPr lang="en-US" sz="1100" kern="100" dirty="0">
                          <a:effectLst/>
                        </a:rPr>
                        <a:t>   (</a:t>
                      </a:r>
                      <a:r>
                        <a:rPr lang="en-US" sz="1100" kern="100" dirty="0" err="1">
                          <a:effectLst/>
                        </a:rPr>
                        <a:t>кляр</a:t>
                      </a:r>
                      <a:r>
                        <a:rPr lang="en-US" sz="1100" kern="100" dirty="0">
                          <a:effectLst/>
                        </a:rPr>
                        <a:t>). </a:t>
                      </a:r>
                      <a:endParaRPr lang="ru-UA" sz="1000" kern="100" dirty="0">
                        <a:effectLst/>
                      </a:endParaRPr>
                    </a:p>
                    <a:p>
                      <a:pPr>
                        <a:lnSpc>
                          <a:spcPct val="121000"/>
                        </a:lnSpc>
                        <a:spcAft>
                          <a:spcPts val="25"/>
                        </a:spcAft>
                        <a:buNone/>
                      </a:pPr>
                      <a:r>
                        <a:rPr lang="en-US" sz="1100" kern="100" dirty="0">
                          <a:effectLst/>
                        </a:rPr>
                        <a:t>3. </a:t>
                      </a:r>
                      <a:r>
                        <a:rPr lang="en-US" sz="1100" kern="100" dirty="0" err="1">
                          <a:effectLst/>
                        </a:rPr>
                        <a:t>Теплова</a:t>
                      </a:r>
                      <a:r>
                        <a:rPr lang="en-US" sz="1100" kern="100" dirty="0">
                          <a:effectLst/>
                        </a:rPr>
                        <a:t> </a:t>
                      </a:r>
                      <a:r>
                        <a:rPr lang="en-US" sz="1100" kern="100" dirty="0" err="1">
                          <a:effectLst/>
                        </a:rPr>
                        <a:t>обробка</a:t>
                      </a:r>
                      <a:r>
                        <a:rPr lang="en-US" sz="1100" kern="100" dirty="0">
                          <a:effectLst/>
                        </a:rPr>
                        <a:t>  (</a:t>
                      </a:r>
                      <a:r>
                        <a:rPr lang="en-US" sz="1100" kern="100" dirty="0" err="1">
                          <a:effectLst/>
                        </a:rPr>
                        <a:t>фритюр</a:t>
                      </a:r>
                      <a:r>
                        <a:rPr lang="en-US" sz="1100" kern="100" dirty="0">
                          <a:effectLst/>
                        </a:rPr>
                        <a:t>). </a:t>
                      </a:r>
                      <a:endParaRPr lang="ru-UA" sz="1000" kern="100" dirty="0">
                        <a:effectLst/>
                      </a:endParaRPr>
                    </a:p>
                    <a:p>
                      <a:pPr marR="33655" algn="just">
                        <a:lnSpc>
                          <a:spcPct val="123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 dirty="0">
                          <a:effectLst/>
                        </a:rPr>
                        <a:t>4.Оформлення </a:t>
                      </a:r>
                      <a:r>
                        <a:rPr lang="en-US" sz="1100" kern="100" dirty="0" err="1">
                          <a:effectLst/>
                        </a:rPr>
                        <a:t>страви</a:t>
                      </a:r>
                      <a:r>
                        <a:rPr lang="en-US" sz="1100" kern="100" dirty="0">
                          <a:effectLst/>
                        </a:rPr>
                        <a:t>. </a:t>
                      </a:r>
                      <a:endParaRPr lang="uk-UA" sz="1100" kern="100" dirty="0">
                        <a:effectLst/>
                      </a:endParaRPr>
                    </a:p>
                    <a:p>
                      <a:pPr marR="33655" algn="just">
                        <a:lnSpc>
                          <a:spcPct val="123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 dirty="0">
                          <a:effectLst/>
                        </a:rPr>
                        <a:t>5. </a:t>
                      </a:r>
                      <a:r>
                        <a:rPr lang="en-US" sz="1100" kern="100" dirty="0" err="1">
                          <a:effectLst/>
                        </a:rPr>
                        <a:t>Відпуск</a:t>
                      </a:r>
                      <a:r>
                        <a:rPr lang="en-US" sz="1100" kern="100" dirty="0">
                          <a:effectLst/>
                        </a:rPr>
                        <a:t>. </a:t>
                      </a:r>
                      <a:endParaRPr lang="ru-UA" sz="1000" kern="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 dirty="0">
                          <a:effectLst/>
                        </a:rPr>
                        <a:t> </a:t>
                      </a:r>
                      <a:endParaRPr lang="ru-UA" sz="10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4" marR="0" marT="4135" marB="0"/>
                </a:tc>
                <a:tc rowSpan="12">
                  <a:txBody>
                    <a:bodyPr/>
                    <a:lstStyle/>
                    <a:p>
                      <a:pPr marR="67945" algn="just">
                        <a:lnSpc>
                          <a:spcPct val="102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 dirty="0" err="1">
                          <a:effectLst/>
                        </a:rPr>
                        <a:t>Яблука</a:t>
                      </a:r>
                      <a:r>
                        <a:rPr lang="en-US" sz="1600" kern="100" dirty="0">
                          <a:effectLst/>
                        </a:rPr>
                        <a:t> </a:t>
                      </a:r>
                      <a:r>
                        <a:rPr lang="en-US" sz="1600" kern="100" dirty="0" err="1">
                          <a:effectLst/>
                        </a:rPr>
                        <a:t>промивають</a:t>
                      </a:r>
                      <a:r>
                        <a:rPr lang="en-US" sz="1600" kern="100" dirty="0">
                          <a:effectLst/>
                        </a:rPr>
                        <a:t>, </a:t>
                      </a:r>
                      <a:r>
                        <a:rPr lang="en-US" sz="1600" kern="100" dirty="0" err="1">
                          <a:effectLst/>
                        </a:rPr>
                        <a:t>очищають</a:t>
                      </a:r>
                      <a:r>
                        <a:rPr lang="en-US" sz="1600" kern="100" dirty="0">
                          <a:effectLst/>
                        </a:rPr>
                        <a:t> </a:t>
                      </a:r>
                      <a:r>
                        <a:rPr lang="en-US" sz="1600" kern="100" dirty="0" err="1">
                          <a:effectLst/>
                        </a:rPr>
                        <a:t>видаляють</a:t>
                      </a:r>
                      <a:r>
                        <a:rPr lang="en-US" sz="1600" kern="100" dirty="0">
                          <a:effectLst/>
                        </a:rPr>
                        <a:t> </a:t>
                      </a:r>
                      <a:r>
                        <a:rPr lang="en-US" sz="1600" kern="100" dirty="0" err="1">
                          <a:effectLst/>
                        </a:rPr>
                        <a:t>серцевину</a:t>
                      </a:r>
                      <a:r>
                        <a:rPr lang="en-US" sz="1600" kern="100" dirty="0">
                          <a:effectLst/>
                        </a:rPr>
                        <a:t> </a:t>
                      </a:r>
                      <a:r>
                        <a:rPr lang="en-US" sz="1600" kern="100" dirty="0" err="1">
                          <a:effectLst/>
                        </a:rPr>
                        <a:t>й</a:t>
                      </a:r>
                      <a:r>
                        <a:rPr lang="en-US" sz="1600" kern="100" dirty="0">
                          <a:effectLst/>
                        </a:rPr>
                        <a:t> </a:t>
                      </a:r>
                      <a:r>
                        <a:rPr lang="en-US" sz="1600" kern="100" dirty="0" err="1">
                          <a:effectLst/>
                        </a:rPr>
                        <a:t>насіння</a:t>
                      </a:r>
                      <a:r>
                        <a:rPr lang="en-US" sz="1600" kern="100" dirty="0">
                          <a:effectLst/>
                        </a:rPr>
                        <a:t> </a:t>
                      </a:r>
                      <a:r>
                        <a:rPr lang="en-US" sz="1600" kern="100" dirty="0" err="1">
                          <a:effectLst/>
                        </a:rPr>
                        <a:t>нарізають</a:t>
                      </a:r>
                      <a:r>
                        <a:rPr lang="en-US" sz="1600" kern="100" dirty="0">
                          <a:effectLst/>
                        </a:rPr>
                        <a:t> </a:t>
                      </a:r>
                      <a:r>
                        <a:rPr lang="en-US" sz="1600" kern="100" dirty="0" err="1">
                          <a:effectLst/>
                        </a:rPr>
                        <a:t>кружечками</a:t>
                      </a:r>
                      <a:r>
                        <a:rPr lang="en-US" sz="1600" kern="100" dirty="0">
                          <a:effectLst/>
                        </a:rPr>
                        <a:t>. </a:t>
                      </a:r>
                      <a:r>
                        <a:rPr lang="en-US" sz="1600" kern="100" dirty="0" err="1">
                          <a:effectLst/>
                        </a:rPr>
                        <a:t>Для</a:t>
                      </a:r>
                      <a:r>
                        <a:rPr lang="en-US" sz="1600" kern="100" dirty="0">
                          <a:effectLst/>
                        </a:rPr>
                        <a:t> </a:t>
                      </a:r>
                      <a:r>
                        <a:rPr lang="en-US" sz="1600" kern="100" dirty="0" err="1">
                          <a:effectLst/>
                        </a:rPr>
                        <a:t>приготування</a:t>
                      </a:r>
                      <a:r>
                        <a:rPr lang="en-US" sz="1600" kern="100" dirty="0">
                          <a:effectLst/>
                        </a:rPr>
                        <a:t> </a:t>
                      </a:r>
                      <a:r>
                        <a:rPr lang="en-US" sz="1600" kern="100" dirty="0" err="1">
                          <a:effectLst/>
                        </a:rPr>
                        <a:t>тіста</a:t>
                      </a:r>
                      <a:r>
                        <a:rPr lang="en-US" sz="1600" kern="100" dirty="0">
                          <a:effectLst/>
                        </a:rPr>
                        <a:t> </a:t>
                      </a:r>
                      <a:r>
                        <a:rPr lang="en-US" sz="1600" kern="100" dirty="0" err="1">
                          <a:effectLst/>
                        </a:rPr>
                        <a:t>жовтки</a:t>
                      </a:r>
                      <a:r>
                        <a:rPr lang="en-US" sz="1600" kern="100" dirty="0">
                          <a:effectLst/>
                        </a:rPr>
                        <a:t> </a:t>
                      </a:r>
                      <a:r>
                        <a:rPr lang="en-US" sz="1600" kern="100" dirty="0" err="1">
                          <a:effectLst/>
                        </a:rPr>
                        <a:t>яєць</a:t>
                      </a:r>
                      <a:r>
                        <a:rPr lang="en-US" sz="1600" kern="100" dirty="0">
                          <a:effectLst/>
                        </a:rPr>
                        <a:t> </a:t>
                      </a:r>
                      <a:r>
                        <a:rPr lang="en-US" sz="1600" kern="100" dirty="0" err="1">
                          <a:effectLst/>
                        </a:rPr>
                        <a:t>з’єднують</a:t>
                      </a:r>
                      <a:r>
                        <a:rPr lang="en-US" sz="1600" kern="100" dirty="0">
                          <a:effectLst/>
                        </a:rPr>
                        <a:t> </a:t>
                      </a:r>
                      <a:r>
                        <a:rPr lang="en-US" sz="1600" kern="100" dirty="0" err="1">
                          <a:effectLst/>
                        </a:rPr>
                        <a:t>із</a:t>
                      </a:r>
                      <a:r>
                        <a:rPr lang="en-US" sz="1600" kern="100" dirty="0">
                          <a:effectLst/>
                        </a:rPr>
                        <a:t> </a:t>
                      </a:r>
                      <a:r>
                        <a:rPr lang="en-US" sz="1600" kern="100" dirty="0" err="1">
                          <a:effectLst/>
                        </a:rPr>
                        <a:t>цукром</a:t>
                      </a:r>
                      <a:r>
                        <a:rPr lang="en-US" sz="1600" kern="100" dirty="0">
                          <a:effectLst/>
                        </a:rPr>
                        <a:t>, </a:t>
                      </a:r>
                      <a:r>
                        <a:rPr lang="en-US" sz="1600" kern="100" dirty="0" err="1">
                          <a:effectLst/>
                        </a:rPr>
                        <a:t>сіллю</a:t>
                      </a:r>
                      <a:r>
                        <a:rPr lang="en-US" sz="1600" kern="100" dirty="0">
                          <a:effectLst/>
                        </a:rPr>
                        <a:t>, </a:t>
                      </a:r>
                      <a:r>
                        <a:rPr lang="en-US" sz="1600" kern="100" dirty="0" err="1">
                          <a:effectLst/>
                        </a:rPr>
                        <a:t>сметаною</a:t>
                      </a:r>
                      <a:r>
                        <a:rPr lang="en-US" sz="1600" kern="100" dirty="0">
                          <a:effectLst/>
                        </a:rPr>
                        <a:t> </a:t>
                      </a:r>
                      <a:r>
                        <a:rPr lang="en-US" sz="1600" kern="100" dirty="0" err="1">
                          <a:effectLst/>
                        </a:rPr>
                        <a:t>й</a:t>
                      </a:r>
                      <a:r>
                        <a:rPr lang="en-US" sz="1600" kern="100" dirty="0">
                          <a:effectLst/>
                        </a:rPr>
                        <a:t> </a:t>
                      </a:r>
                      <a:r>
                        <a:rPr lang="en-US" sz="1600" kern="100" dirty="0" err="1">
                          <a:effectLst/>
                        </a:rPr>
                        <a:t>борошном</a:t>
                      </a:r>
                      <a:r>
                        <a:rPr lang="en-US" sz="1600" kern="100" dirty="0">
                          <a:effectLst/>
                        </a:rPr>
                        <a:t>. </a:t>
                      </a:r>
                      <a:r>
                        <a:rPr lang="en-US" sz="1600" kern="100" dirty="0" err="1">
                          <a:effectLst/>
                        </a:rPr>
                        <a:t>Потім</a:t>
                      </a:r>
                      <a:r>
                        <a:rPr lang="en-US" sz="1600" kern="100" dirty="0">
                          <a:effectLst/>
                        </a:rPr>
                        <a:t> </a:t>
                      </a:r>
                      <a:r>
                        <a:rPr lang="en-US" sz="1600" kern="100" dirty="0" err="1">
                          <a:effectLst/>
                        </a:rPr>
                        <a:t>при</a:t>
                      </a:r>
                      <a:r>
                        <a:rPr lang="en-US" sz="1600" kern="100" dirty="0">
                          <a:effectLst/>
                        </a:rPr>
                        <a:t> </a:t>
                      </a:r>
                      <a:r>
                        <a:rPr lang="en-US" sz="1600" kern="100" dirty="0" err="1">
                          <a:effectLst/>
                        </a:rPr>
                        <a:t>розмішуванні</a:t>
                      </a:r>
                      <a:r>
                        <a:rPr lang="en-US" sz="1600" kern="100" dirty="0">
                          <a:effectLst/>
                        </a:rPr>
                        <a:t> додають </a:t>
                      </a:r>
                      <a:r>
                        <a:rPr lang="en-US" sz="1600" kern="100" dirty="0" err="1">
                          <a:effectLst/>
                        </a:rPr>
                        <a:t>молоко</a:t>
                      </a:r>
                      <a:r>
                        <a:rPr lang="en-US" sz="1600" kern="100" dirty="0">
                          <a:effectLst/>
                        </a:rPr>
                        <a:t> </a:t>
                      </a:r>
                      <a:r>
                        <a:rPr lang="en-US" sz="1600" kern="100" dirty="0" err="1">
                          <a:effectLst/>
                        </a:rPr>
                        <a:t>й</a:t>
                      </a:r>
                      <a:r>
                        <a:rPr lang="en-US" sz="1600" kern="100" dirty="0">
                          <a:effectLst/>
                        </a:rPr>
                        <a:t> </a:t>
                      </a:r>
                      <a:r>
                        <a:rPr lang="en-US" sz="1600" kern="100" dirty="0" err="1">
                          <a:effectLst/>
                        </a:rPr>
                        <a:t>збиті</a:t>
                      </a:r>
                      <a:r>
                        <a:rPr lang="en-US" sz="1600" kern="100" dirty="0">
                          <a:effectLst/>
                        </a:rPr>
                        <a:t> </a:t>
                      </a:r>
                      <a:r>
                        <a:rPr lang="en-US" sz="1600" kern="100" dirty="0" err="1">
                          <a:effectLst/>
                        </a:rPr>
                        <a:t>білки</a:t>
                      </a:r>
                      <a:r>
                        <a:rPr lang="en-US" sz="1600" kern="100" dirty="0">
                          <a:effectLst/>
                        </a:rPr>
                        <a:t>. </a:t>
                      </a:r>
                      <a:r>
                        <a:rPr lang="en-US" sz="1600" kern="100" dirty="0" err="1">
                          <a:effectLst/>
                        </a:rPr>
                        <a:t>Кружечки</a:t>
                      </a:r>
                      <a:r>
                        <a:rPr lang="en-US" sz="1600" kern="100" dirty="0">
                          <a:effectLst/>
                        </a:rPr>
                        <a:t> </a:t>
                      </a:r>
                      <a:r>
                        <a:rPr lang="en-US" sz="1600" kern="100" dirty="0" err="1">
                          <a:effectLst/>
                        </a:rPr>
                        <a:t>яблук</a:t>
                      </a:r>
                      <a:r>
                        <a:rPr lang="en-US" sz="1600" kern="100" dirty="0">
                          <a:effectLst/>
                        </a:rPr>
                        <a:t> </a:t>
                      </a:r>
                      <a:r>
                        <a:rPr lang="en-US" sz="1600" kern="100" dirty="0" err="1">
                          <a:effectLst/>
                        </a:rPr>
                        <a:t>наколюють</a:t>
                      </a:r>
                      <a:r>
                        <a:rPr lang="en-US" sz="1600" kern="100" dirty="0">
                          <a:effectLst/>
                        </a:rPr>
                        <a:t> </a:t>
                      </a:r>
                      <a:r>
                        <a:rPr lang="en-US" sz="1600" kern="100" dirty="0" err="1">
                          <a:effectLst/>
                        </a:rPr>
                        <a:t>на</a:t>
                      </a:r>
                      <a:r>
                        <a:rPr lang="en-US" sz="1600" kern="100" dirty="0">
                          <a:effectLst/>
                        </a:rPr>
                        <a:t> </a:t>
                      </a:r>
                      <a:r>
                        <a:rPr lang="en-US" sz="1600" kern="100" dirty="0" err="1">
                          <a:effectLst/>
                        </a:rPr>
                        <a:t>кухарську</a:t>
                      </a:r>
                      <a:r>
                        <a:rPr lang="en-US" sz="1600" kern="100" dirty="0">
                          <a:effectLst/>
                        </a:rPr>
                        <a:t> </a:t>
                      </a:r>
                      <a:r>
                        <a:rPr lang="uk-UA" sz="1600" kern="100" dirty="0">
                          <a:effectLst/>
                        </a:rPr>
                        <a:t>вилку</a:t>
                      </a:r>
                      <a:r>
                        <a:rPr lang="en-US" sz="1600" kern="100" dirty="0">
                          <a:effectLst/>
                        </a:rPr>
                        <a:t>, </a:t>
                      </a:r>
                      <a:r>
                        <a:rPr lang="en-US" sz="1600" kern="100" dirty="0" err="1">
                          <a:effectLst/>
                        </a:rPr>
                        <a:t>занурюють</a:t>
                      </a:r>
                      <a:r>
                        <a:rPr lang="en-US" sz="1600" kern="100" dirty="0">
                          <a:effectLst/>
                        </a:rPr>
                        <a:t> </a:t>
                      </a:r>
                      <a:r>
                        <a:rPr lang="en-US" sz="1600" kern="100" dirty="0" err="1">
                          <a:effectLst/>
                        </a:rPr>
                        <a:t>у</a:t>
                      </a:r>
                      <a:r>
                        <a:rPr lang="en-US" sz="1600" kern="100" dirty="0">
                          <a:effectLst/>
                        </a:rPr>
                        <a:t> </a:t>
                      </a:r>
                      <a:r>
                        <a:rPr lang="en-US" sz="1600" kern="100" dirty="0" err="1">
                          <a:effectLst/>
                        </a:rPr>
                        <a:t>тісто</a:t>
                      </a:r>
                      <a:r>
                        <a:rPr lang="en-US" sz="1600" kern="100" dirty="0">
                          <a:effectLst/>
                        </a:rPr>
                        <a:t> </a:t>
                      </a:r>
                      <a:r>
                        <a:rPr lang="en-US" sz="1600" kern="100" dirty="0" err="1">
                          <a:effectLst/>
                        </a:rPr>
                        <a:t>й</a:t>
                      </a:r>
                      <a:r>
                        <a:rPr lang="en-US" sz="1600" kern="100" dirty="0">
                          <a:effectLst/>
                        </a:rPr>
                        <a:t> </a:t>
                      </a:r>
                      <a:r>
                        <a:rPr lang="en-US" sz="1600" kern="100" dirty="0" err="1">
                          <a:effectLst/>
                        </a:rPr>
                        <a:t>швидко</a:t>
                      </a:r>
                      <a:r>
                        <a:rPr lang="en-US" sz="1600" kern="100" dirty="0">
                          <a:effectLst/>
                        </a:rPr>
                        <a:t> </a:t>
                      </a:r>
                      <a:r>
                        <a:rPr lang="en-US" sz="1600" kern="100" dirty="0" err="1">
                          <a:effectLst/>
                        </a:rPr>
                        <a:t>переносять</a:t>
                      </a:r>
                      <a:r>
                        <a:rPr lang="en-US" sz="1600" kern="100" dirty="0">
                          <a:effectLst/>
                        </a:rPr>
                        <a:t> </a:t>
                      </a:r>
                      <a:r>
                        <a:rPr lang="en-US" sz="1600" kern="100" dirty="0" err="1">
                          <a:effectLst/>
                        </a:rPr>
                        <a:t>у</a:t>
                      </a:r>
                      <a:r>
                        <a:rPr lang="en-US" sz="1600" kern="100" dirty="0">
                          <a:effectLst/>
                        </a:rPr>
                        <a:t> </a:t>
                      </a:r>
                      <a:r>
                        <a:rPr lang="en-US" sz="1600" kern="100" dirty="0" err="1">
                          <a:effectLst/>
                        </a:rPr>
                        <a:t>фритюр</a:t>
                      </a:r>
                      <a:r>
                        <a:rPr lang="en-US" sz="1600" kern="100" dirty="0">
                          <a:effectLst/>
                        </a:rPr>
                        <a:t>. </a:t>
                      </a:r>
                      <a:r>
                        <a:rPr lang="en-US" sz="1600" kern="100" dirty="0" err="1">
                          <a:effectLst/>
                        </a:rPr>
                        <a:t>При</a:t>
                      </a:r>
                      <a:r>
                        <a:rPr lang="en-US" sz="1600" kern="100" dirty="0">
                          <a:effectLst/>
                        </a:rPr>
                        <a:t> </a:t>
                      </a:r>
                      <a:r>
                        <a:rPr lang="en-US" sz="1600" kern="100" dirty="0" err="1">
                          <a:effectLst/>
                        </a:rPr>
                        <a:t>подачі</a:t>
                      </a:r>
                      <a:r>
                        <a:rPr lang="en-US" sz="1600" kern="100" dirty="0">
                          <a:effectLst/>
                        </a:rPr>
                        <a:t> </a:t>
                      </a:r>
                      <a:r>
                        <a:rPr lang="en-US" sz="1600" kern="100" dirty="0" err="1">
                          <a:effectLst/>
                        </a:rPr>
                        <a:t>яблука</a:t>
                      </a:r>
                      <a:r>
                        <a:rPr lang="en-US" sz="1600" kern="100" dirty="0">
                          <a:effectLst/>
                        </a:rPr>
                        <a:t> </a:t>
                      </a:r>
                      <a:r>
                        <a:rPr lang="en-US" sz="1600" kern="100" dirty="0" err="1">
                          <a:effectLst/>
                        </a:rPr>
                        <a:t>укладають</a:t>
                      </a:r>
                      <a:r>
                        <a:rPr lang="en-US" sz="1600" kern="100" dirty="0">
                          <a:effectLst/>
                        </a:rPr>
                        <a:t> </a:t>
                      </a:r>
                      <a:r>
                        <a:rPr lang="en-US" sz="1600" kern="100" dirty="0" err="1">
                          <a:effectLst/>
                        </a:rPr>
                        <a:t>на</a:t>
                      </a:r>
                      <a:r>
                        <a:rPr lang="en-US" sz="1600" kern="100" dirty="0">
                          <a:effectLst/>
                        </a:rPr>
                        <a:t> </a:t>
                      </a:r>
                      <a:r>
                        <a:rPr lang="en-US" sz="1600" kern="100" dirty="0" err="1">
                          <a:effectLst/>
                        </a:rPr>
                        <a:t>тарілку</a:t>
                      </a:r>
                      <a:r>
                        <a:rPr lang="en-US" sz="1600" kern="100" dirty="0">
                          <a:effectLst/>
                        </a:rPr>
                        <a:t> </a:t>
                      </a:r>
                      <a:r>
                        <a:rPr lang="en-US" sz="1600" kern="100" dirty="0" err="1">
                          <a:effectLst/>
                        </a:rPr>
                        <a:t>й</a:t>
                      </a:r>
                      <a:r>
                        <a:rPr lang="en-US" sz="1600" kern="100" dirty="0">
                          <a:effectLst/>
                        </a:rPr>
                        <a:t> </a:t>
                      </a:r>
                      <a:r>
                        <a:rPr lang="en-US" sz="1600" kern="100" dirty="0" err="1">
                          <a:effectLst/>
                        </a:rPr>
                        <a:t>посипають</a:t>
                      </a:r>
                      <a:r>
                        <a:rPr lang="en-US" sz="1600" kern="100" dirty="0">
                          <a:effectLst/>
                        </a:rPr>
                        <a:t> </a:t>
                      </a:r>
                      <a:r>
                        <a:rPr lang="en-US" sz="1600" kern="100" dirty="0" err="1">
                          <a:effectLst/>
                        </a:rPr>
                        <a:t>цукровою</a:t>
                      </a:r>
                      <a:r>
                        <a:rPr lang="en-US" sz="1600" kern="100" dirty="0">
                          <a:effectLst/>
                        </a:rPr>
                        <a:t> </a:t>
                      </a:r>
                      <a:r>
                        <a:rPr lang="en-US" sz="1600" kern="100" dirty="0" err="1">
                          <a:effectLst/>
                        </a:rPr>
                        <a:t>пудрою</a:t>
                      </a:r>
                      <a:r>
                        <a:rPr lang="en-US" sz="1600" kern="100" dirty="0">
                          <a:effectLst/>
                        </a:rPr>
                        <a:t>. </a:t>
                      </a:r>
                      <a:r>
                        <a:rPr lang="en-US" sz="1600" kern="100" dirty="0" err="1">
                          <a:effectLst/>
                        </a:rPr>
                        <a:t>Солодкий</a:t>
                      </a:r>
                      <a:r>
                        <a:rPr lang="en-US" sz="1600" kern="100" dirty="0">
                          <a:effectLst/>
                        </a:rPr>
                        <a:t> </a:t>
                      </a:r>
                      <a:r>
                        <a:rPr lang="en-US" sz="1600" kern="100" dirty="0" err="1">
                          <a:effectLst/>
                        </a:rPr>
                        <a:t>соус</a:t>
                      </a:r>
                      <a:r>
                        <a:rPr lang="en-US" sz="1600" kern="100" dirty="0">
                          <a:effectLst/>
                        </a:rPr>
                        <a:t> подають окремо.  </a:t>
                      </a:r>
                      <a:endParaRPr lang="ru-UA" sz="1600" kern="100" dirty="0">
                        <a:effectLst/>
                      </a:endParaRPr>
                    </a:p>
                    <a:p>
                      <a:pPr marR="73025" algn="just">
                        <a:lnSpc>
                          <a:spcPct val="99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 dirty="0" err="1">
                          <a:effectLst/>
                        </a:rPr>
                        <a:t>При</a:t>
                      </a:r>
                      <a:r>
                        <a:rPr lang="en-US" sz="1600" kern="100" dirty="0">
                          <a:effectLst/>
                        </a:rPr>
                        <a:t> </a:t>
                      </a:r>
                      <a:r>
                        <a:rPr lang="en-US" sz="1600" kern="100" dirty="0" err="1">
                          <a:effectLst/>
                        </a:rPr>
                        <a:t>відпустці</a:t>
                      </a:r>
                      <a:r>
                        <a:rPr lang="en-US" sz="1600" kern="100" dirty="0">
                          <a:effectLst/>
                        </a:rPr>
                        <a:t> </a:t>
                      </a:r>
                      <a:r>
                        <a:rPr lang="en-US" sz="1600" kern="100" dirty="0" err="1">
                          <a:effectLst/>
                        </a:rPr>
                        <a:t>смажені</a:t>
                      </a:r>
                      <a:r>
                        <a:rPr lang="en-US" sz="1600" kern="100" dirty="0">
                          <a:effectLst/>
                        </a:rPr>
                        <a:t> </a:t>
                      </a:r>
                      <a:r>
                        <a:rPr lang="en-US" sz="1600" kern="100" dirty="0" err="1">
                          <a:effectLst/>
                        </a:rPr>
                        <a:t>яблука</a:t>
                      </a:r>
                      <a:r>
                        <a:rPr lang="en-US" sz="1600" kern="100" dirty="0">
                          <a:effectLst/>
                        </a:rPr>
                        <a:t> </a:t>
                      </a:r>
                      <a:r>
                        <a:rPr lang="en-US" sz="1600" kern="100" dirty="0" err="1">
                          <a:effectLst/>
                        </a:rPr>
                        <a:t>укладають</a:t>
                      </a:r>
                      <a:r>
                        <a:rPr lang="en-US" sz="1600" kern="100" dirty="0">
                          <a:effectLst/>
                        </a:rPr>
                        <a:t> </a:t>
                      </a:r>
                      <a:r>
                        <a:rPr lang="en-US" sz="1600" kern="100" dirty="0" err="1">
                          <a:effectLst/>
                        </a:rPr>
                        <a:t>на</a:t>
                      </a:r>
                      <a:r>
                        <a:rPr lang="en-US" sz="1600" kern="100" dirty="0">
                          <a:effectLst/>
                        </a:rPr>
                        <a:t> </a:t>
                      </a:r>
                      <a:r>
                        <a:rPr lang="en-US" sz="1600" kern="100" dirty="0" err="1">
                          <a:effectLst/>
                        </a:rPr>
                        <a:t>тарілку</a:t>
                      </a:r>
                      <a:r>
                        <a:rPr lang="en-US" sz="1600" kern="100" dirty="0">
                          <a:effectLst/>
                        </a:rPr>
                        <a:t> </a:t>
                      </a:r>
                      <a:r>
                        <a:rPr lang="en-US" sz="1600" kern="100" dirty="0" err="1">
                          <a:effectLst/>
                        </a:rPr>
                        <a:t>або</a:t>
                      </a:r>
                      <a:r>
                        <a:rPr lang="en-US" sz="1600" kern="100" dirty="0">
                          <a:effectLst/>
                        </a:rPr>
                        <a:t> </a:t>
                      </a:r>
                      <a:r>
                        <a:rPr lang="en-US" sz="1600" kern="100" dirty="0" err="1">
                          <a:effectLst/>
                        </a:rPr>
                        <a:t>блюдо</a:t>
                      </a:r>
                      <a:r>
                        <a:rPr lang="en-US" sz="1600" kern="100" dirty="0">
                          <a:effectLst/>
                        </a:rPr>
                        <a:t>, </a:t>
                      </a:r>
                      <a:r>
                        <a:rPr lang="en-US" sz="1600" kern="100" dirty="0" err="1">
                          <a:effectLst/>
                        </a:rPr>
                        <a:t>покриті</a:t>
                      </a:r>
                      <a:r>
                        <a:rPr lang="en-US" sz="1600" kern="100" dirty="0">
                          <a:effectLst/>
                        </a:rPr>
                        <a:t> </a:t>
                      </a:r>
                      <a:r>
                        <a:rPr lang="en-US" sz="1600" kern="100" dirty="0" err="1">
                          <a:effectLst/>
                        </a:rPr>
                        <a:t>паперовою</a:t>
                      </a:r>
                      <a:r>
                        <a:rPr lang="en-US" sz="1600" kern="100" dirty="0">
                          <a:effectLst/>
                        </a:rPr>
                        <a:t> </a:t>
                      </a:r>
                      <a:r>
                        <a:rPr lang="en-US" sz="1600" kern="100" dirty="0" err="1">
                          <a:effectLst/>
                        </a:rPr>
                        <a:t>серветкою</a:t>
                      </a:r>
                      <a:r>
                        <a:rPr lang="en-US" sz="1600" kern="100" dirty="0">
                          <a:effectLst/>
                        </a:rPr>
                        <a:t>, </a:t>
                      </a:r>
                      <a:r>
                        <a:rPr lang="en-US" sz="1600" kern="100" dirty="0" err="1">
                          <a:effectLst/>
                        </a:rPr>
                        <a:t>і</a:t>
                      </a:r>
                      <a:r>
                        <a:rPr lang="en-US" sz="1600" kern="100" dirty="0">
                          <a:effectLst/>
                        </a:rPr>
                        <a:t> </a:t>
                      </a:r>
                      <a:r>
                        <a:rPr lang="en-US" sz="1600" kern="100" dirty="0" err="1">
                          <a:effectLst/>
                        </a:rPr>
                        <a:t>зверху</a:t>
                      </a:r>
                      <a:r>
                        <a:rPr lang="en-US" sz="1600" kern="100" dirty="0">
                          <a:effectLst/>
                        </a:rPr>
                        <a:t> </a:t>
                      </a:r>
                      <a:r>
                        <a:rPr lang="en-US" sz="1600" kern="100" dirty="0" err="1">
                          <a:effectLst/>
                        </a:rPr>
                        <a:t>посипають</a:t>
                      </a:r>
                      <a:r>
                        <a:rPr lang="en-US" sz="1600" kern="100" dirty="0">
                          <a:effectLst/>
                        </a:rPr>
                        <a:t> </a:t>
                      </a:r>
                      <a:r>
                        <a:rPr lang="en-US" sz="1600" kern="100" dirty="0" err="1">
                          <a:effectLst/>
                        </a:rPr>
                        <a:t>рафінадною</a:t>
                      </a:r>
                      <a:r>
                        <a:rPr lang="en-US" sz="1600" kern="100" dirty="0">
                          <a:effectLst/>
                        </a:rPr>
                        <a:t> </a:t>
                      </a:r>
                      <a:r>
                        <a:rPr lang="en-US" sz="1600" kern="100" dirty="0" err="1">
                          <a:effectLst/>
                        </a:rPr>
                        <a:t>пудрою</a:t>
                      </a:r>
                      <a:r>
                        <a:rPr lang="en-US" sz="1600" kern="100" dirty="0">
                          <a:effectLst/>
                        </a:rPr>
                        <a:t>. </a:t>
                      </a:r>
                      <a:endParaRPr lang="ru-UA" sz="1600" kern="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60"/>
                        </a:spcAft>
                        <a:buNone/>
                      </a:pPr>
                      <a:r>
                        <a:rPr lang="en-US" sz="1600" kern="100" dirty="0" err="1">
                          <a:effectLst/>
                        </a:rPr>
                        <a:t>У</a:t>
                      </a:r>
                      <a:r>
                        <a:rPr lang="uk-UA" sz="1600" kern="100" dirty="0">
                          <a:effectLst/>
                        </a:rPr>
                        <a:t> </a:t>
                      </a:r>
                      <a:r>
                        <a:rPr lang="en-US" sz="1600" kern="100" dirty="0" err="1">
                          <a:effectLst/>
                        </a:rPr>
                        <a:t>соусник</a:t>
                      </a:r>
                      <a:r>
                        <a:rPr lang="uk-UA" sz="1600" kern="100" dirty="0">
                          <a:effectLst/>
                        </a:rPr>
                        <a:t>у</a:t>
                      </a:r>
                      <a:r>
                        <a:rPr lang="en-US" sz="1600" kern="100" dirty="0">
                          <a:effectLst/>
                        </a:rPr>
                        <a:t> подають </a:t>
                      </a:r>
                      <a:r>
                        <a:rPr lang="en-US" sz="1600" kern="100" dirty="0" err="1">
                          <a:effectLst/>
                        </a:rPr>
                        <a:t>солодкий</a:t>
                      </a:r>
                      <a:r>
                        <a:rPr lang="en-US" sz="1600" kern="100" dirty="0">
                          <a:effectLst/>
                        </a:rPr>
                        <a:t> </a:t>
                      </a:r>
                      <a:r>
                        <a:rPr lang="en-US" sz="1600" kern="100" dirty="0" err="1">
                          <a:effectLst/>
                        </a:rPr>
                        <a:t>абрикосовий</a:t>
                      </a:r>
                      <a:r>
                        <a:rPr lang="en-US" sz="1600" kern="100" dirty="0">
                          <a:effectLst/>
                        </a:rPr>
                        <a:t> </a:t>
                      </a:r>
                      <a:r>
                        <a:rPr lang="en-US" sz="1600" kern="100" dirty="0" err="1">
                          <a:effectLst/>
                        </a:rPr>
                        <a:t>соус</a:t>
                      </a:r>
                      <a:r>
                        <a:rPr lang="en-US" sz="1600" kern="100" dirty="0">
                          <a:effectLst/>
                        </a:rPr>
                        <a:t>.  </a:t>
                      </a:r>
                      <a:endParaRPr lang="ru-UA" sz="1600" kern="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 dirty="0" err="1">
                          <a:effectLst/>
                        </a:rPr>
                        <a:t>Температура</a:t>
                      </a:r>
                      <a:r>
                        <a:rPr lang="en-US" sz="1600" kern="100" dirty="0">
                          <a:effectLst/>
                        </a:rPr>
                        <a:t> </a:t>
                      </a:r>
                      <a:r>
                        <a:rPr lang="en-US" sz="1600" kern="100" dirty="0" err="1">
                          <a:effectLst/>
                        </a:rPr>
                        <a:t>подачі</a:t>
                      </a:r>
                      <a:r>
                        <a:rPr lang="en-US" sz="1600" kern="100" dirty="0">
                          <a:effectLst/>
                        </a:rPr>
                        <a:t> </a:t>
                      </a:r>
                      <a:r>
                        <a:rPr lang="en-US" sz="1600" kern="100" dirty="0" err="1">
                          <a:effectLst/>
                        </a:rPr>
                        <a:t>не</a:t>
                      </a:r>
                      <a:r>
                        <a:rPr lang="en-US" sz="1600" kern="100" dirty="0">
                          <a:effectLst/>
                        </a:rPr>
                        <a:t> </a:t>
                      </a:r>
                      <a:r>
                        <a:rPr lang="en-US" sz="1600" kern="100" dirty="0" err="1">
                          <a:effectLst/>
                        </a:rPr>
                        <a:t>нижче</a:t>
                      </a:r>
                      <a:r>
                        <a:rPr lang="en-US" sz="1600" kern="100" dirty="0">
                          <a:effectLst/>
                        </a:rPr>
                        <a:t> 70-75                </a:t>
                      </a:r>
                      <a:endParaRPr lang="ru-UA" sz="16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4" marR="0" marT="4135" marB="0"/>
                </a:tc>
                <a:extLst>
                  <a:ext uri="{0D108BD9-81ED-4DB2-BD59-A6C34878D82A}">
                    <a16:rowId xmlns:a16="http://schemas.microsoft.com/office/drawing/2014/main" val="4034890173"/>
                  </a:ext>
                </a:extLst>
              </a:tr>
              <a:tr h="274072">
                <a:tc>
                  <a:txBody>
                    <a:bodyPr/>
                    <a:lstStyle/>
                    <a:p>
                      <a:pPr marL="3175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>
                          <a:effectLst/>
                        </a:rPr>
                        <a:t>2 </a:t>
                      </a:r>
                      <a:endParaRPr lang="ru-UA" sz="10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4" marR="0" marT="4135" marB="0"/>
                </a:tc>
                <a:tc>
                  <a:txBody>
                    <a:bodyPr/>
                    <a:lstStyle/>
                    <a:p>
                      <a:pPr marL="12065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>
                          <a:effectLst/>
                        </a:rPr>
                        <a:t>Борошно пшеничне </a:t>
                      </a:r>
                      <a:endParaRPr lang="ru-UA" sz="10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4" marR="0" marT="4135" marB="0"/>
                </a:tc>
                <a:tc>
                  <a:txBody>
                    <a:bodyPr/>
                    <a:lstStyle/>
                    <a:p>
                      <a:pPr marR="6731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>
                          <a:effectLst/>
                        </a:rPr>
                        <a:t>20 </a:t>
                      </a:r>
                      <a:endParaRPr lang="ru-UA" sz="10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4" marR="0" marT="4135" marB="0"/>
                </a:tc>
                <a:tc>
                  <a:txBody>
                    <a:bodyPr/>
                    <a:lstStyle/>
                    <a:p>
                      <a:pPr marR="6985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>
                          <a:effectLst/>
                        </a:rPr>
                        <a:t>20 </a:t>
                      </a:r>
                      <a:endParaRPr lang="ru-UA" sz="10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4" marR="0" marT="4135" marB="0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4891002"/>
                  </a:ext>
                </a:extLst>
              </a:tr>
              <a:tr h="261502">
                <a:tc>
                  <a:txBody>
                    <a:bodyPr/>
                    <a:lstStyle/>
                    <a:p>
                      <a:pPr marL="3175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>
                          <a:effectLst/>
                        </a:rPr>
                        <a:t>3 </a:t>
                      </a:r>
                      <a:endParaRPr lang="ru-UA" sz="10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4" marR="0" marT="4135" marB="0"/>
                </a:tc>
                <a:tc>
                  <a:txBody>
                    <a:bodyPr/>
                    <a:lstStyle/>
                    <a:p>
                      <a:pPr marL="12065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>
                          <a:effectLst/>
                        </a:rPr>
                        <a:t>Яйця </a:t>
                      </a:r>
                      <a:endParaRPr lang="ru-UA" sz="10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4" marR="0" marT="4135" marB="0"/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>
                          <a:effectLst/>
                        </a:rPr>
                        <a:t>1/2шт </a:t>
                      </a:r>
                      <a:endParaRPr lang="ru-UA" sz="10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4" marR="0" marT="4135" marB="0"/>
                </a:tc>
                <a:tc>
                  <a:txBody>
                    <a:bodyPr/>
                    <a:lstStyle/>
                    <a:p>
                      <a:pPr marR="6985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>
                          <a:effectLst/>
                        </a:rPr>
                        <a:t>20 </a:t>
                      </a:r>
                      <a:endParaRPr lang="ru-UA" sz="10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4" marR="0" marT="4135" marB="0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7848443"/>
                  </a:ext>
                </a:extLst>
              </a:tr>
              <a:tr h="251443">
                <a:tc>
                  <a:txBody>
                    <a:bodyPr/>
                    <a:lstStyle/>
                    <a:p>
                      <a:pPr marL="3175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>
                          <a:effectLst/>
                        </a:rPr>
                        <a:t>4 </a:t>
                      </a:r>
                      <a:endParaRPr lang="ru-UA" sz="10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4" marR="0" marT="4135" marB="0"/>
                </a:tc>
                <a:tc>
                  <a:txBody>
                    <a:bodyPr/>
                    <a:lstStyle/>
                    <a:p>
                      <a:pPr marL="12065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>
                          <a:effectLst/>
                        </a:rPr>
                        <a:t>Молоко  </a:t>
                      </a:r>
                      <a:endParaRPr lang="ru-UA" sz="10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4" marR="0" marT="4135" marB="0"/>
                </a:tc>
                <a:tc>
                  <a:txBody>
                    <a:bodyPr/>
                    <a:lstStyle/>
                    <a:p>
                      <a:pPr marR="6731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>
                          <a:effectLst/>
                        </a:rPr>
                        <a:t>20 </a:t>
                      </a:r>
                      <a:endParaRPr lang="ru-UA" sz="10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4" marR="0" marT="4135" marB="0"/>
                </a:tc>
                <a:tc>
                  <a:txBody>
                    <a:bodyPr/>
                    <a:lstStyle/>
                    <a:p>
                      <a:pPr marR="6985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>
                          <a:effectLst/>
                        </a:rPr>
                        <a:t>20 </a:t>
                      </a:r>
                      <a:endParaRPr lang="ru-UA" sz="10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4" marR="0" marT="4135" marB="0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1986110"/>
                  </a:ext>
                </a:extLst>
              </a:tr>
              <a:tr h="251443">
                <a:tc>
                  <a:txBody>
                    <a:bodyPr/>
                    <a:lstStyle/>
                    <a:p>
                      <a:pPr marL="3175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>
                          <a:effectLst/>
                        </a:rPr>
                        <a:t>5 </a:t>
                      </a:r>
                      <a:endParaRPr lang="ru-UA" sz="10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4" marR="0" marT="4135" marB="0"/>
                </a:tc>
                <a:tc>
                  <a:txBody>
                    <a:bodyPr/>
                    <a:lstStyle/>
                    <a:p>
                      <a:pPr marL="12065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>
                          <a:effectLst/>
                        </a:rPr>
                        <a:t>Сметана </a:t>
                      </a:r>
                      <a:endParaRPr lang="ru-UA" sz="10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4" marR="0" marT="4135" marB="0"/>
                </a:tc>
                <a:tc>
                  <a:txBody>
                    <a:bodyPr/>
                    <a:lstStyle/>
                    <a:p>
                      <a:pPr marR="64135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>
                          <a:effectLst/>
                        </a:rPr>
                        <a:t>5 </a:t>
                      </a:r>
                      <a:endParaRPr lang="ru-UA" sz="10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4" marR="0" marT="4135" marB="0"/>
                </a:tc>
                <a:tc>
                  <a:txBody>
                    <a:bodyPr/>
                    <a:lstStyle/>
                    <a:p>
                      <a:pPr marR="6731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>
                          <a:effectLst/>
                        </a:rPr>
                        <a:t>5 </a:t>
                      </a:r>
                      <a:endParaRPr lang="ru-UA" sz="10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4" marR="0" marT="4135" marB="0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0558598"/>
                  </a:ext>
                </a:extLst>
              </a:tr>
              <a:tr h="285808">
                <a:tc>
                  <a:txBody>
                    <a:bodyPr/>
                    <a:lstStyle/>
                    <a:p>
                      <a:pPr marL="3175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>
                          <a:effectLst/>
                        </a:rPr>
                        <a:t>6 </a:t>
                      </a:r>
                      <a:endParaRPr lang="ru-UA" sz="10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4" marR="0" marT="4135" marB="0"/>
                </a:tc>
                <a:tc>
                  <a:txBody>
                    <a:bodyPr/>
                    <a:lstStyle/>
                    <a:p>
                      <a:pPr marL="3175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>
                          <a:effectLst/>
                        </a:rPr>
                        <a:t>Цукор  </a:t>
                      </a:r>
                      <a:endParaRPr lang="ru-UA" sz="10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4" marR="0" marT="4135" marB="0"/>
                </a:tc>
                <a:tc>
                  <a:txBody>
                    <a:bodyPr/>
                    <a:lstStyle/>
                    <a:p>
                      <a:pPr marR="64135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>
                          <a:effectLst/>
                        </a:rPr>
                        <a:t>3 </a:t>
                      </a:r>
                      <a:endParaRPr lang="ru-UA" sz="10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4" marR="0" marT="4135" marB="0"/>
                </a:tc>
                <a:tc>
                  <a:txBody>
                    <a:bodyPr/>
                    <a:lstStyle/>
                    <a:p>
                      <a:pPr marR="6731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>
                          <a:effectLst/>
                        </a:rPr>
                        <a:t>3 </a:t>
                      </a:r>
                      <a:endParaRPr lang="ru-UA" sz="10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4" marR="0" marT="4135" marB="0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6953569"/>
                  </a:ext>
                </a:extLst>
              </a:tr>
              <a:tr h="251443">
                <a:tc>
                  <a:txBody>
                    <a:bodyPr/>
                    <a:lstStyle/>
                    <a:p>
                      <a:pPr marL="3175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>
                          <a:effectLst/>
                        </a:rPr>
                        <a:t>7 </a:t>
                      </a:r>
                      <a:endParaRPr lang="ru-UA" sz="10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4" marR="0" marT="4135" marB="0"/>
                </a:tc>
                <a:tc>
                  <a:txBody>
                    <a:bodyPr/>
                    <a:lstStyle/>
                    <a:p>
                      <a:pPr marL="12065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>
                          <a:effectLst/>
                        </a:rPr>
                        <a:t>Сіль </a:t>
                      </a:r>
                      <a:endParaRPr lang="ru-UA" sz="10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4" marR="0" marT="4135" marB="0"/>
                </a:tc>
                <a:tc>
                  <a:txBody>
                    <a:bodyPr/>
                    <a:lstStyle/>
                    <a:p>
                      <a:pPr marR="64135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>
                          <a:effectLst/>
                        </a:rPr>
                        <a:t>0,2 </a:t>
                      </a:r>
                      <a:endParaRPr lang="ru-UA" sz="10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4" marR="0" marT="4135" marB="0"/>
                </a:tc>
                <a:tc>
                  <a:txBody>
                    <a:bodyPr/>
                    <a:lstStyle/>
                    <a:p>
                      <a:pPr marR="6731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>
                          <a:effectLst/>
                        </a:rPr>
                        <a:t>0,2 </a:t>
                      </a:r>
                      <a:endParaRPr lang="ru-UA" sz="10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4" marR="0" marT="4135" marB="0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4252431"/>
                  </a:ext>
                </a:extLst>
              </a:tr>
              <a:tr h="273234">
                <a:tc>
                  <a:txBody>
                    <a:bodyPr/>
                    <a:lstStyle/>
                    <a:p>
                      <a:pPr marL="3175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>
                          <a:effectLst/>
                        </a:rPr>
                        <a:t>8 </a:t>
                      </a:r>
                      <a:endParaRPr lang="ru-UA" sz="10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4" marR="0" marT="4135" marB="0"/>
                </a:tc>
                <a:tc>
                  <a:txBody>
                    <a:bodyPr/>
                    <a:lstStyle/>
                    <a:p>
                      <a:pPr marL="3175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>
                          <a:effectLst/>
                        </a:rPr>
                        <a:t>Кулінарний жир </a:t>
                      </a:r>
                      <a:endParaRPr lang="ru-UA" sz="10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4" marR="0" marT="4135" marB="0"/>
                </a:tc>
                <a:tc>
                  <a:txBody>
                    <a:bodyPr/>
                    <a:lstStyle/>
                    <a:p>
                      <a:pPr marR="6731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>
                          <a:effectLst/>
                        </a:rPr>
                        <a:t>10 </a:t>
                      </a:r>
                      <a:endParaRPr lang="ru-UA" sz="10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4" marR="0" marT="4135" marB="0"/>
                </a:tc>
                <a:tc>
                  <a:txBody>
                    <a:bodyPr/>
                    <a:lstStyle/>
                    <a:p>
                      <a:pPr marR="6985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>
                          <a:effectLst/>
                        </a:rPr>
                        <a:t>10 </a:t>
                      </a:r>
                      <a:endParaRPr lang="ru-UA" sz="10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4" marR="0" marT="4135" marB="0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768984"/>
                  </a:ext>
                </a:extLst>
              </a:tr>
              <a:tr h="297541">
                <a:tc>
                  <a:txBody>
                    <a:bodyPr/>
                    <a:lstStyle/>
                    <a:p>
                      <a:pPr marL="3175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>
                          <a:effectLst/>
                        </a:rPr>
                        <a:t>9 </a:t>
                      </a:r>
                      <a:endParaRPr lang="ru-UA" sz="10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4" marR="0" marT="4135" marB="0"/>
                </a:tc>
                <a:tc>
                  <a:txBody>
                    <a:bodyPr/>
                    <a:lstStyle/>
                    <a:p>
                      <a:pPr marL="3175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>
                          <a:effectLst/>
                        </a:rPr>
                        <a:t>Рафінадна пудра </a:t>
                      </a:r>
                      <a:endParaRPr lang="ru-UA" sz="10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4" marR="0" marT="4135" marB="0"/>
                </a:tc>
                <a:tc>
                  <a:txBody>
                    <a:bodyPr/>
                    <a:lstStyle/>
                    <a:p>
                      <a:pPr marR="6731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>
                          <a:effectLst/>
                        </a:rPr>
                        <a:t>10 </a:t>
                      </a:r>
                      <a:endParaRPr lang="ru-UA" sz="10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4" marR="0" marT="4135" marB="0"/>
                </a:tc>
                <a:tc>
                  <a:txBody>
                    <a:bodyPr/>
                    <a:lstStyle/>
                    <a:p>
                      <a:pPr marR="6985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>
                          <a:effectLst/>
                        </a:rPr>
                        <a:t>10 </a:t>
                      </a:r>
                      <a:endParaRPr lang="ru-UA" sz="10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4" marR="0" marT="4135" marB="0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6293809"/>
                  </a:ext>
                </a:extLst>
              </a:tr>
              <a:tr h="277426">
                <a:tc>
                  <a:txBody>
                    <a:bodyPr/>
                    <a:lstStyle/>
                    <a:p>
                      <a:pPr marL="3175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>
                          <a:effectLst/>
                        </a:rPr>
                        <a:t> </a:t>
                      </a:r>
                      <a:endParaRPr lang="ru-UA" sz="10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4" marR="0" marT="4135" marB="0"/>
                </a:tc>
                <a:tc>
                  <a:txBody>
                    <a:bodyPr/>
                    <a:lstStyle/>
                    <a:p>
                      <a:pPr marL="3175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>
                          <a:effectLst/>
                        </a:rPr>
                        <a:t> </a:t>
                      </a:r>
                      <a:endParaRPr lang="ru-UA" sz="10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4" marR="0" marT="4135" marB="0"/>
                </a:tc>
                <a:tc>
                  <a:txBody>
                    <a:bodyPr/>
                    <a:lstStyle/>
                    <a:p>
                      <a:pPr marR="2921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>
                          <a:effectLst/>
                        </a:rPr>
                        <a:t> </a:t>
                      </a:r>
                      <a:endParaRPr lang="ru-UA" sz="10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4" marR="0" marT="4135" marB="0"/>
                </a:tc>
                <a:tc>
                  <a:txBody>
                    <a:bodyPr/>
                    <a:lstStyle/>
                    <a:p>
                      <a:pPr marR="3175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>
                          <a:effectLst/>
                        </a:rPr>
                        <a:t> </a:t>
                      </a:r>
                      <a:endParaRPr lang="ru-UA" sz="10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4" marR="0" marT="4135" marB="0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466899"/>
                  </a:ext>
                </a:extLst>
              </a:tr>
              <a:tr h="258149">
                <a:tc>
                  <a:txBody>
                    <a:bodyPr/>
                    <a:lstStyle/>
                    <a:p>
                      <a:pPr marL="3175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>
                          <a:effectLst/>
                        </a:rPr>
                        <a:t> </a:t>
                      </a:r>
                      <a:endParaRPr lang="ru-UA" sz="10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4" marR="0" marT="4135" marB="0"/>
                </a:tc>
                <a:tc>
                  <a:txBody>
                    <a:bodyPr/>
                    <a:lstStyle/>
                    <a:p>
                      <a:pPr marL="3175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>
                          <a:effectLst/>
                        </a:rPr>
                        <a:t>ВМХІД </a:t>
                      </a:r>
                      <a:endParaRPr lang="ru-UA" sz="10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4" marR="0" marT="4135" marB="0"/>
                </a:tc>
                <a:tc>
                  <a:txBody>
                    <a:bodyPr/>
                    <a:lstStyle/>
                    <a:p>
                      <a:pPr marR="2921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>
                          <a:effectLst/>
                        </a:rPr>
                        <a:t> </a:t>
                      </a:r>
                      <a:endParaRPr lang="ru-UA" sz="10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4" marR="0" marT="4135" marB="0"/>
                </a:tc>
                <a:tc>
                  <a:txBody>
                    <a:bodyPr/>
                    <a:lstStyle/>
                    <a:p>
                      <a:pPr marR="6731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>
                          <a:effectLst/>
                        </a:rPr>
                        <a:t>140 </a:t>
                      </a:r>
                      <a:endParaRPr lang="ru-UA" sz="10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4" marR="0" marT="4135" marB="0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3435253"/>
                  </a:ext>
                </a:extLst>
              </a:tr>
              <a:tr h="1895914">
                <a:tc>
                  <a:txBody>
                    <a:bodyPr/>
                    <a:lstStyle/>
                    <a:p>
                      <a:pPr marL="3175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300" kern="100">
                          <a:effectLst/>
                        </a:rPr>
                        <a:t> </a:t>
                      </a:r>
                      <a:endParaRPr lang="ru-UA" sz="10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4" marR="0" marT="4135" marB="0"/>
                </a:tc>
                <a:tc>
                  <a:txBody>
                    <a:bodyPr/>
                    <a:lstStyle/>
                    <a:p>
                      <a:pPr marL="3175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>
                          <a:effectLst/>
                        </a:rPr>
                        <a:t> </a:t>
                      </a:r>
                      <a:endParaRPr lang="ru-UA" sz="10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4" marR="0" marT="4135" marB="0"/>
                </a:tc>
                <a:tc>
                  <a:txBody>
                    <a:bodyPr/>
                    <a:lstStyle/>
                    <a:p>
                      <a:pPr marR="2921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>
                          <a:effectLst/>
                        </a:rPr>
                        <a:t> </a:t>
                      </a:r>
                      <a:endParaRPr lang="ru-UA" sz="10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4" marR="0" marT="4135" marB="0"/>
                </a:tc>
                <a:tc>
                  <a:txBody>
                    <a:bodyPr/>
                    <a:lstStyle/>
                    <a:p>
                      <a:pPr marR="3175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 dirty="0">
                          <a:effectLst/>
                        </a:rPr>
                        <a:t> </a:t>
                      </a:r>
                      <a:endParaRPr lang="ru-UA" sz="10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4" marR="0" marT="4135" marB="0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4622458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B5A78E95-A84E-AE25-8C51-6121D9438B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2233" y="175847"/>
            <a:ext cx="1252404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UA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         </a:t>
            </a:r>
            <a:r>
              <a:rPr kumimoji="0" lang="en-US" altLang="ru-UA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ІНСТРУКЦІЙНО-ТЕХНОЛОГІЧНА КАРТКА </a:t>
            </a:r>
            <a:endParaRPr kumimoji="0" lang="en-US" altLang="ru-UA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UA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                          «</a:t>
            </a:r>
            <a:r>
              <a:rPr kumimoji="0" lang="en-US" altLang="ru-UA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Яблука</a:t>
            </a:r>
            <a:r>
              <a:rPr kumimoji="0" lang="en-US" altLang="ru-UA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ru-UA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</a:t>
            </a:r>
            <a:r>
              <a:rPr kumimoji="0" lang="en-US" altLang="ru-UA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ru-UA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тісті</a:t>
            </a:r>
            <a:r>
              <a:rPr kumimoji="0" lang="uk-UA" altLang="ru-UA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»</a:t>
            </a:r>
            <a:endParaRPr kumimoji="0" lang="en-US" altLang="ru-UA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UA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Рецептура</a:t>
            </a:r>
            <a:r>
              <a:rPr kumimoji="0" lang="en-US" altLang="ru-UA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№955 (</a:t>
            </a:r>
            <a:r>
              <a:rPr kumimoji="0" lang="en-US" altLang="ru-UA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Збірник</a:t>
            </a:r>
            <a:r>
              <a:rPr kumimoji="0" lang="en-US" altLang="ru-UA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ru-UA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технологічних</a:t>
            </a:r>
            <a:r>
              <a:rPr kumimoji="0" lang="en-US" altLang="ru-UA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ru-UA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карт</a:t>
            </a:r>
            <a:r>
              <a:rPr kumimoji="0" lang="en-US" altLang="ru-UA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ru-UA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на</a:t>
            </a:r>
            <a:r>
              <a:rPr kumimoji="0" lang="en-US" altLang="ru-UA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ru-UA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страви</a:t>
            </a:r>
            <a:r>
              <a:rPr kumimoji="0" lang="en-US" altLang="ru-UA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ru-UA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і</a:t>
            </a:r>
            <a:r>
              <a:rPr kumimoji="0" lang="en-US" altLang="ru-UA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ru-UA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кулінарні</a:t>
            </a:r>
            <a:r>
              <a:rPr kumimoji="0" lang="en-US" altLang="ru-UA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ru-UA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вироби</a:t>
            </a:r>
            <a:r>
              <a:rPr kumimoji="0" lang="en-US" altLang="ru-UA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2007 </a:t>
            </a:r>
            <a:r>
              <a:rPr kumimoji="0" lang="en-US" altLang="ru-UA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р</a:t>
            </a:r>
            <a:r>
              <a:rPr kumimoji="0" lang="en-US" altLang="ru-UA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., </a:t>
            </a:r>
            <a:r>
              <a:rPr kumimoji="0" lang="en-US" altLang="ru-UA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Ростовський</a:t>
            </a:r>
            <a:r>
              <a:rPr kumimoji="0" lang="en-US" altLang="ru-UA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kumimoji="0" lang="en-US" altLang="ru-UA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стр</a:t>
            </a:r>
            <a:r>
              <a:rPr kumimoji="0" lang="en-US" altLang="ru-UA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208) </a:t>
            </a:r>
            <a:endParaRPr kumimoji="0" lang="en-US" altLang="ru-UA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UA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en-US" altLang="ru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375756"/>
      </p:ext>
    </p:extLst>
  </p:cSld>
  <p:clrMapOvr>
    <a:masterClrMapping/>
  </p:clrMapOvr>
</p:sld>
</file>

<file path=ppt/theme/theme1.xml><?xml version="1.0" encoding="utf-8"?>
<a:theme xmlns:a="http://schemas.openxmlformats.org/drawingml/2006/main" name="Берлин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Берлин</Template>
  <TotalTime>39867</TotalTime>
  <Words>4335</Words>
  <Application>Microsoft Macintosh PowerPoint</Application>
  <PresentationFormat>Широкоэкранный</PresentationFormat>
  <Paragraphs>1133</Paragraphs>
  <Slides>36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4" baseType="lpstr">
      <vt:lpstr>Arial</vt:lpstr>
      <vt:lpstr>Calibri</vt:lpstr>
      <vt:lpstr>Courier New</vt:lpstr>
      <vt:lpstr>Symbol</vt:lpstr>
      <vt:lpstr>Times New Roman</vt:lpstr>
      <vt:lpstr>Trebuchet MS</vt:lpstr>
      <vt:lpstr>Wingdings</vt:lpstr>
      <vt:lpstr>Берлин</vt:lpstr>
      <vt:lpstr>РН 12.Приготування солодких страв і напоїв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macbook</dc:creator>
  <cp:lastModifiedBy>macbook</cp:lastModifiedBy>
  <cp:revision>22</cp:revision>
  <dcterms:created xsi:type="dcterms:W3CDTF">2025-03-18T18:47:21Z</dcterms:created>
  <dcterms:modified xsi:type="dcterms:W3CDTF">2025-04-27T20:39:32Z</dcterms:modified>
</cp:coreProperties>
</file>